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6"/>
  </p:notesMasterIdLst>
  <p:sldIdLst>
    <p:sldId id="256" r:id="rId2"/>
    <p:sldId id="257" r:id="rId3"/>
    <p:sldId id="282" r:id="rId4"/>
    <p:sldId id="281" r:id="rId5"/>
    <p:sldId id="283" r:id="rId6"/>
    <p:sldId id="305"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280" r:id="rId25"/>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809CF80-D325-AD01-3426-21EFB13D65CC}" v="10" dt="2026-10-12T09:11:14.75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05" d="100"/>
          <a:sy n="105" d="100"/>
        </p:scale>
        <p:origin x="756" y="6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ra Hopkinson" userId="S::lara.hopkinson@uwtsd.ac.uk::4c46a3d6-da89-4616-bd45-1b70e49404c2" providerId="AD" clId="Web-{5809CF80-D325-AD01-3426-21EFB13D65CC}"/>
    <pc:docChg chg="modSld">
      <pc:chgData name="Lara Hopkinson" userId="S::lara.hopkinson@uwtsd.ac.uk::4c46a3d6-da89-4616-bd45-1b70e49404c2" providerId="AD" clId="Web-{5809CF80-D325-AD01-3426-21EFB13D65CC}" dt="2026-10-12T09:11:14.759" v="9" actId="20577"/>
      <pc:docMkLst>
        <pc:docMk/>
      </pc:docMkLst>
      <pc:sldChg chg="modSp">
        <pc:chgData name="Lara Hopkinson" userId="S::lara.hopkinson@uwtsd.ac.uk::4c46a3d6-da89-4616-bd45-1b70e49404c2" providerId="AD" clId="Web-{5809CF80-D325-AD01-3426-21EFB13D65CC}" dt="2026-10-12T09:10:59.790" v="1" actId="20577"/>
        <pc:sldMkLst>
          <pc:docMk/>
          <pc:sldMk cId="932840620" sldId="286"/>
        </pc:sldMkLst>
        <pc:spChg chg="mod">
          <ac:chgData name="Lara Hopkinson" userId="S::lara.hopkinson@uwtsd.ac.uk::4c46a3d6-da89-4616-bd45-1b70e49404c2" providerId="AD" clId="Web-{5809CF80-D325-AD01-3426-21EFB13D65CC}" dt="2026-10-12T09:10:59.790" v="1" actId="20577"/>
          <ac:spMkLst>
            <pc:docMk/>
            <pc:sldMk cId="932840620" sldId="286"/>
            <ac:spMk id="3" creationId="{BA9D7442-3638-4869-B31B-FAB27DBDA4E7}"/>
          </ac:spMkLst>
        </pc:spChg>
      </pc:sldChg>
      <pc:sldChg chg="modSp">
        <pc:chgData name="Lara Hopkinson" userId="S::lara.hopkinson@uwtsd.ac.uk::4c46a3d6-da89-4616-bd45-1b70e49404c2" providerId="AD" clId="Web-{5809CF80-D325-AD01-3426-21EFB13D65CC}" dt="2026-10-12T09:11:14.759" v="9" actId="20577"/>
        <pc:sldMkLst>
          <pc:docMk/>
          <pc:sldMk cId="739916425" sldId="294"/>
        </pc:sldMkLst>
        <pc:spChg chg="mod">
          <ac:chgData name="Lara Hopkinson" userId="S::lara.hopkinson@uwtsd.ac.uk::4c46a3d6-da89-4616-bd45-1b70e49404c2" providerId="AD" clId="Web-{5809CF80-D325-AD01-3426-21EFB13D65CC}" dt="2026-10-12T09:11:14.759" v="9" actId="20577"/>
          <ac:spMkLst>
            <pc:docMk/>
            <pc:sldMk cId="739916425" sldId="294"/>
            <ac:spMk id="3" creationId="{738D187B-DC32-4F71-92C3-3C2AD4293201}"/>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386E615-18BB-4275-ADBF-09BBDDEE1768}" type="datetimeFigureOut">
              <a:rPr lang="en-GB" smtClean="0"/>
              <a:t>12/10/2026</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BA56713-5E6F-4A2E-9C10-D2385E69A247}" type="slidenum">
              <a:rPr lang="en-GB" smtClean="0"/>
              <a:t>‹#›</a:t>
            </a:fld>
            <a:endParaRPr lang="en-GB"/>
          </a:p>
        </p:txBody>
      </p:sp>
    </p:spTree>
    <p:extLst>
      <p:ext uri="{BB962C8B-B14F-4D97-AF65-F5344CB8AC3E}">
        <p14:creationId xmlns:p14="http://schemas.microsoft.com/office/powerpoint/2010/main" val="12269972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822960" y="758952"/>
            <a:ext cx="75438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825038" y="4455621"/>
            <a:ext cx="75438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08404442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10770646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758952"/>
            <a:ext cx="75438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822960" y="4453128"/>
            <a:ext cx="75438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cxnSp>
        <p:nvCxnSpPr>
          <p:cNvPr id="9" name="Straight Connector 8"/>
          <p:cNvCxnSpPr/>
          <p:nvPr/>
        </p:nvCxnSpPr>
        <p:spPr>
          <a:xfrm>
            <a:off x="905744"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10" name="Rectangle 9"/>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4080544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822960" y="1845734"/>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63440" y="1845735"/>
            <a:ext cx="370332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3239605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822960" y="286604"/>
            <a:ext cx="75438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82296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2296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63440" y="1846052"/>
            <a:ext cx="370332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63440" y="2582334"/>
            <a:ext cx="370332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905A031C-4714-4EEA-B239-EFD1DB274A83}" type="datetimeFigureOut">
              <a:rPr lang="en-GB" smtClean="0"/>
              <a:t>12/10/2026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133339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905A031C-4714-4EEA-B239-EFD1DB274A83}" type="datetimeFigureOut">
              <a:rPr lang="en-GB" smtClean="0"/>
              <a:t>12/10/2026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3533281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2"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905A031C-4714-4EEA-B239-EFD1DB274A83}" type="datetimeFigureOut">
              <a:rPr lang="en-GB" smtClean="0"/>
              <a:t>12/10/2026</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29545424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3" y="0"/>
            <a:ext cx="3038093" cy="6858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3030053" y="0"/>
            <a:ext cx="48006"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342900" y="594359"/>
            <a:ext cx="24003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3600450" y="731520"/>
            <a:ext cx="486918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342900" y="2926080"/>
            <a:ext cx="24003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49134" y="6459786"/>
            <a:ext cx="1963883" cy="365125"/>
          </a:xfrm>
        </p:spPr>
        <p:txBody>
          <a:bodyPr/>
          <a:lstStyle>
            <a:lvl1pPr algn="l">
              <a:defRPr/>
            </a:lvl1p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a:xfrm>
            <a:off x="3600450" y="6459786"/>
            <a:ext cx="348615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CA53812B-D73B-4504-B56A-12896719039F}" type="slidenum">
              <a:rPr lang="en-GB" smtClean="0"/>
              <a:t>‹#›</a:t>
            </a:fld>
            <a:endParaRPr lang="en-GB"/>
          </a:p>
        </p:txBody>
      </p:sp>
    </p:spTree>
    <p:extLst>
      <p:ext uri="{BB962C8B-B14F-4D97-AF65-F5344CB8AC3E}">
        <p14:creationId xmlns:p14="http://schemas.microsoft.com/office/powerpoint/2010/main" val="16020234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9141619" cy="19050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2" y="491507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22960" y="5074920"/>
            <a:ext cx="7585234"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2" y="0"/>
            <a:ext cx="9143989"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22960" y="5907024"/>
            <a:ext cx="7589520"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905A031C-4714-4EEA-B239-EFD1DB274A83}" type="datetimeFigureOut">
              <a:rPr lang="en-GB" smtClean="0"/>
              <a:t>12/10/2026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423684793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262424152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2382"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2" y="6334316"/>
            <a:ext cx="914398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6543675" y="412302"/>
            <a:ext cx="1971675"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412302"/>
            <a:ext cx="5800725"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05A031C-4714-4EEA-B239-EFD1DB274A83}" type="datetimeFigureOut">
              <a:rPr lang="en-GB" smtClean="0"/>
              <a:t>12/10/2026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CA53812B-D73B-4504-B56A-12896719039F}" type="slidenum">
              <a:rPr lang="en-GB" smtClean="0"/>
              <a:t>‹#›</a:t>
            </a:fld>
            <a:endParaRPr lang="en-GB"/>
          </a:p>
        </p:txBody>
      </p:sp>
    </p:spTree>
    <p:extLst>
      <p:ext uri="{BB962C8B-B14F-4D97-AF65-F5344CB8AC3E}">
        <p14:creationId xmlns:p14="http://schemas.microsoft.com/office/powerpoint/2010/main" val="1694217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0" y="6400800"/>
            <a:ext cx="9144001"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5"/>
            <a:ext cx="9144001" cy="659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822960" y="286604"/>
            <a:ext cx="75438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822959" y="1845734"/>
            <a:ext cx="7543801"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22961" y="6459786"/>
            <a:ext cx="1854203" cy="365125"/>
          </a:xfrm>
          <a:prstGeom prst="rect">
            <a:avLst/>
          </a:prstGeom>
        </p:spPr>
        <p:txBody>
          <a:bodyPr vert="horz" lIns="91440" tIns="45720" rIns="91440" bIns="45720" rtlCol="0" anchor="ctr"/>
          <a:lstStyle>
            <a:lvl1pPr algn="l">
              <a:defRPr sz="900">
                <a:solidFill>
                  <a:srgbClr val="FFFFFF"/>
                </a:solidFill>
              </a:defRPr>
            </a:lvl1pPr>
          </a:lstStyle>
          <a:p>
            <a:fld id="{905A031C-4714-4EEA-B239-EFD1DB274A83}" type="datetimeFigureOut">
              <a:rPr lang="en-GB" smtClean="0"/>
              <a:t>12/10/2026</a:t>
            </a:fld>
            <a:endParaRPr lang="en-GB"/>
          </a:p>
        </p:txBody>
      </p:sp>
      <p:sp>
        <p:nvSpPr>
          <p:cNvPr id="5" name="Footer Placeholder 4"/>
          <p:cNvSpPr>
            <a:spLocks noGrp="1"/>
          </p:cNvSpPr>
          <p:nvPr>
            <p:ph type="ftr" sz="quarter" idx="3"/>
          </p:nvPr>
        </p:nvSpPr>
        <p:spPr>
          <a:xfrm>
            <a:off x="2764639" y="6459786"/>
            <a:ext cx="3617103"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7425344" y="6459786"/>
            <a:ext cx="984019" cy="365125"/>
          </a:xfrm>
          <a:prstGeom prst="rect">
            <a:avLst/>
          </a:prstGeom>
        </p:spPr>
        <p:txBody>
          <a:bodyPr vert="horz" lIns="91440" tIns="45720" rIns="91440" bIns="45720" rtlCol="0" anchor="ctr"/>
          <a:lstStyle>
            <a:lvl1pPr algn="r">
              <a:defRPr sz="1050">
                <a:solidFill>
                  <a:srgbClr val="FFFFFF"/>
                </a:solidFill>
              </a:defRPr>
            </a:lvl1pPr>
          </a:lstStyle>
          <a:p>
            <a:fld id="{CA53812B-D73B-4504-B56A-12896719039F}" type="slidenum">
              <a:rPr lang="en-GB" smtClean="0"/>
              <a:t>‹#›</a:t>
            </a:fld>
            <a:endParaRPr lang="en-GB"/>
          </a:p>
        </p:txBody>
      </p:sp>
      <p:cxnSp>
        <p:nvCxnSpPr>
          <p:cNvPr id="10" name="Straight Connector 9"/>
          <p:cNvCxnSpPr/>
          <p:nvPr/>
        </p:nvCxnSpPr>
        <p:spPr>
          <a:xfrm>
            <a:off x="895149" y="1737845"/>
            <a:ext cx="74752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47554941"/>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3" Type="http://schemas.openxmlformats.org/officeDocument/2006/relationships/hyperlink" Target="http://www.learnhigher.ac.uk/writing-for-university/referencing/" TargetMode="External"/><Relationship Id="rId2" Type="http://schemas.openxmlformats.org/officeDocument/2006/relationships/hyperlink" Target="http://www.open.edu/openlearn/education/educational-technology-and-practice/educational-practice/developing-good-academic-practice/content-section-0?active-tab=content-tab" TargetMode="External"/><Relationship Id="rId1" Type="http://schemas.openxmlformats.org/officeDocument/2006/relationships/slideLayout" Target="../slideLayouts/slideLayout2.xml"/><Relationship Id="rId4" Type="http://schemas.openxmlformats.org/officeDocument/2006/relationships/hyperlink" Target="https://uwtsd.ac.uk/media/uwtsd-website/content-assets/documents/library-and-learning-resources/infoskills/Harvard-eng_v.1.2.pdf"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alphaModFix amt="46000"/>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D8AC3D-3C64-44FC-8163-2B679D046F37}"/>
              </a:ext>
            </a:extLst>
          </p:cNvPr>
          <p:cNvSpPr>
            <a:spLocks noGrp="1"/>
          </p:cNvSpPr>
          <p:nvPr>
            <p:ph type="ctrTitle"/>
          </p:nvPr>
        </p:nvSpPr>
        <p:spPr>
          <a:xfrm>
            <a:off x="577049" y="758952"/>
            <a:ext cx="8025413" cy="3566160"/>
          </a:xfrm>
        </p:spPr>
        <p:txBody>
          <a:bodyPr/>
          <a:lstStyle/>
          <a:p>
            <a:pPr algn="ctr"/>
            <a:r>
              <a:rPr lang="en-GB" b="1" dirty="0">
                <a:effectLst>
                  <a:outerShdw blurRad="38100" dist="38100" dir="2700000" algn="tl">
                    <a:srgbClr val="000000">
                      <a:alpha val="43137"/>
                    </a:srgbClr>
                  </a:outerShdw>
                </a:effectLst>
              </a:rPr>
              <a:t>Learning in the Digital Era</a:t>
            </a:r>
          </a:p>
        </p:txBody>
      </p:sp>
      <p:sp>
        <p:nvSpPr>
          <p:cNvPr id="3" name="Subtitle 2">
            <a:extLst>
              <a:ext uri="{FF2B5EF4-FFF2-40B4-BE49-F238E27FC236}">
                <a16:creationId xmlns:a16="http://schemas.microsoft.com/office/drawing/2014/main" id="{0DFD9828-2907-426F-864C-A6EE40992590}"/>
              </a:ext>
            </a:extLst>
          </p:cNvPr>
          <p:cNvSpPr>
            <a:spLocks noGrp="1"/>
          </p:cNvSpPr>
          <p:nvPr>
            <p:ph type="subTitle" idx="1"/>
          </p:nvPr>
        </p:nvSpPr>
        <p:spPr/>
        <p:txBody>
          <a:bodyPr/>
          <a:lstStyle/>
          <a:p>
            <a:pPr algn="ctr"/>
            <a:r>
              <a:rPr lang="en-GB" b="1" dirty="0"/>
              <a:t>ACNA4006</a:t>
            </a:r>
          </a:p>
          <a:p>
            <a:pPr algn="ctr"/>
            <a:r>
              <a:rPr lang="en-GB" b="1" dirty="0"/>
              <a:t>Lara Hopkinson</a:t>
            </a:r>
          </a:p>
        </p:txBody>
      </p:sp>
    </p:spTree>
    <p:extLst>
      <p:ext uri="{BB962C8B-B14F-4D97-AF65-F5344CB8AC3E}">
        <p14:creationId xmlns:p14="http://schemas.microsoft.com/office/powerpoint/2010/main" val="2878632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9A80BB-A427-43B9-877D-335E192FECF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Outline for today</a:t>
            </a:r>
          </a:p>
        </p:txBody>
      </p:sp>
      <p:sp>
        <p:nvSpPr>
          <p:cNvPr id="3" name="Content Placeholder 2">
            <a:extLst>
              <a:ext uri="{FF2B5EF4-FFF2-40B4-BE49-F238E27FC236}">
                <a16:creationId xmlns:a16="http://schemas.microsoft.com/office/drawing/2014/main" id="{6FF859C7-8EEF-49D1-958D-6390321E3194}"/>
              </a:ext>
            </a:extLst>
          </p:cNvPr>
          <p:cNvSpPr>
            <a:spLocks noGrp="1"/>
          </p:cNvSpPr>
          <p:nvPr>
            <p:ph idx="1"/>
          </p:nvPr>
        </p:nvSpPr>
        <p:spPr/>
        <p:txBody>
          <a:bodyPr/>
          <a:lstStyle/>
          <a:p>
            <a:r>
              <a:rPr lang="en-GB" sz="2400" dirty="0"/>
              <a:t>Furthering your academic skills</a:t>
            </a:r>
          </a:p>
          <a:p>
            <a:pPr lvl="1"/>
            <a:r>
              <a:rPr lang="en-GB" sz="2000" dirty="0"/>
              <a:t>Referencing</a:t>
            </a:r>
          </a:p>
          <a:p>
            <a:pPr lvl="2"/>
            <a:r>
              <a:rPr lang="en-GB" sz="1800" dirty="0"/>
              <a:t>Definitions </a:t>
            </a:r>
          </a:p>
          <a:p>
            <a:pPr lvl="2"/>
            <a:r>
              <a:rPr lang="en-GB" sz="1800" dirty="0"/>
              <a:t>Importance</a:t>
            </a:r>
          </a:p>
          <a:p>
            <a:pPr lvl="2"/>
            <a:r>
              <a:rPr lang="en-GB" sz="1800" dirty="0"/>
              <a:t>When it is required</a:t>
            </a:r>
          </a:p>
          <a:p>
            <a:pPr lvl="2"/>
            <a:r>
              <a:rPr lang="en-GB" sz="1800" dirty="0"/>
              <a:t>Quizzes </a:t>
            </a:r>
          </a:p>
          <a:p>
            <a:pPr lvl="2"/>
            <a:endParaRPr lang="en-GB" dirty="0"/>
          </a:p>
          <a:p>
            <a:pPr lvl="1"/>
            <a:endParaRPr lang="en-GB" dirty="0"/>
          </a:p>
          <a:p>
            <a:pPr lvl="1"/>
            <a:endParaRPr lang="en-GB" dirty="0"/>
          </a:p>
          <a:p>
            <a:pPr lvl="1"/>
            <a:endParaRPr lang="en-GB" dirty="0"/>
          </a:p>
        </p:txBody>
      </p:sp>
    </p:spTree>
    <p:extLst>
      <p:ext uri="{BB962C8B-B14F-4D97-AF65-F5344CB8AC3E}">
        <p14:creationId xmlns:p14="http://schemas.microsoft.com/office/powerpoint/2010/main" val="355735626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BC64D2-81DB-4F81-8B0D-D425DB36371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Some definitions…</a:t>
            </a:r>
          </a:p>
        </p:txBody>
      </p:sp>
      <p:sp>
        <p:nvSpPr>
          <p:cNvPr id="3" name="Content Placeholder 2">
            <a:extLst>
              <a:ext uri="{FF2B5EF4-FFF2-40B4-BE49-F238E27FC236}">
                <a16:creationId xmlns:a16="http://schemas.microsoft.com/office/drawing/2014/main" id="{D0B1A51A-2044-41FB-8617-CC09601DF79C}"/>
              </a:ext>
            </a:extLst>
          </p:cNvPr>
          <p:cNvSpPr>
            <a:spLocks noGrp="1"/>
          </p:cNvSpPr>
          <p:nvPr>
            <p:ph idx="1"/>
          </p:nvPr>
        </p:nvSpPr>
        <p:spPr/>
        <p:txBody>
          <a:bodyPr/>
          <a:lstStyle/>
          <a:p>
            <a:r>
              <a:rPr lang="en-GB" dirty="0"/>
              <a:t>What is…?</a:t>
            </a:r>
          </a:p>
          <a:p>
            <a:r>
              <a:rPr lang="en-GB" dirty="0"/>
              <a:t>A </a:t>
            </a:r>
            <a:r>
              <a:rPr lang="en-GB" b="1" dirty="0"/>
              <a:t>citation</a:t>
            </a:r>
            <a:r>
              <a:rPr lang="en-GB" dirty="0"/>
              <a:t>?</a:t>
            </a:r>
          </a:p>
          <a:p>
            <a:pPr lvl="1"/>
            <a:r>
              <a:rPr lang="en-GB" dirty="0"/>
              <a:t>“</a:t>
            </a:r>
            <a:r>
              <a:rPr lang="en-GB" i="1" dirty="0"/>
              <a:t>The ‘indicator’ placed in text to show you have used a source of information”</a:t>
            </a:r>
          </a:p>
          <a:p>
            <a:r>
              <a:rPr lang="en-GB" dirty="0"/>
              <a:t>A </a:t>
            </a:r>
            <a:r>
              <a:rPr lang="en-GB" b="1" dirty="0"/>
              <a:t>reference list</a:t>
            </a:r>
            <a:r>
              <a:rPr lang="en-GB" dirty="0"/>
              <a:t>?</a:t>
            </a:r>
          </a:p>
          <a:p>
            <a:pPr lvl="1"/>
            <a:r>
              <a:rPr lang="en-GB" dirty="0"/>
              <a:t>“</a:t>
            </a:r>
            <a:r>
              <a:rPr lang="en-GB" i="1" dirty="0"/>
              <a:t>List at the end of your work indicating all the sources of information used, with details provided as per the type of referencing used”</a:t>
            </a:r>
          </a:p>
          <a:p>
            <a:r>
              <a:rPr lang="en-GB" dirty="0"/>
              <a:t>A </a:t>
            </a:r>
            <a:r>
              <a:rPr lang="en-GB" b="1" dirty="0"/>
              <a:t>bibliography</a:t>
            </a:r>
            <a:r>
              <a:rPr lang="en-GB" dirty="0"/>
              <a:t>?</a:t>
            </a:r>
          </a:p>
          <a:p>
            <a:pPr lvl="1"/>
            <a:r>
              <a:rPr lang="en-GB" dirty="0"/>
              <a:t>“</a:t>
            </a:r>
            <a:r>
              <a:rPr lang="en-GB" i="1" dirty="0"/>
              <a:t>List of all other works used to formulate the document but NOT specifically referred to within the text e.g. wider reading”</a:t>
            </a:r>
            <a:endParaRPr lang="en-GB" dirty="0"/>
          </a:p>
        </p:txBody>
      </p:sp>
    </p:spTree>
    <p:extLst>
      <p:ext uri="{BB962C8B-B14F-4D97-AF65-F5344CB8AC3E}">
        <p14:creationId xmlns:p14="http://schemas.microsoft.com/office/powerpoint/2010/main" val="3045662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Sticky notes with question marks">
            <a:extLst>
              <a:ext uri="{FF2B5EF4-FFF2-40B4-BE49-F238E27FC236}">
                <a16:creationId xmlns:a16="http://schemas.microsoft.com/office/drawing/2014/main" id="{1925271E-A3FD-9007-94F7-9F00B8875C9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758952"/>
            <a:ext cx="7543800" cy="3566160"/>
          </a:xfrm>
        </p:spPr>
        <p:txBody>
          <a:bodyPr vert="horz" lIns="91440" tIns="45720" rIns="91440" bIns="45720" rtlCol="0" anchor="b">
            <a:normAutofit/>
          </a:bodyPr>
          <a:lstStyle/>
          <a:p>
            <a:r>
              <a:rPr lang="en-US" sz="8000" b="1">
                <a:solidFill>
                  <a:srgbClr val="FFFFFF"/>
                </a:solidFill>
                <a:effectLst>
                  <a:outerShdw blurRad="38100" dist="38100" dir="2700000" algn="tl">
                    <a:srgbClr val="000000">
                      <a:alpha val="43137"/>
                    </a:srgbClr>
                  </a:outerShdw>
                </a:effectLst>
              </a:rPr>
              <a:t>Why is referencing important?</a:t>
            </a:r>
          </a:p>
        </p:txBody>
      </p:sp>
      <p:cxnSp>
        <p:nvCxnSpPr>
          <p:cNvPr id="17" name="Straight Connector 16">
            <a:extLst>
              <a:ext uri="{FF2B5EF4-FFF2-40B4-BE49-F238E27FC236}">
                <a16:creationId xmlns:a16="http://schemas.microsoft.com/office/drawing/2014/main" id="{BA1A9FEA-F0E4-482A-A945-93458474E6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44AAE36-E61D-4F8E-8C72-65C0F1F48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51E01928-5BA4-4817-820F-2E267B4A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3454337969"/>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AB3083-7058-4B2C-B94A-ABE05948334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Why is referencing important?</a:t>
            </a:r>
          </a:p>
        </p:txBody>
      </p:sp>
      <p:sp>
        <p:nvSpPr>
          <p:cNvPr id="3" name="Content Placeholder 2">
            <a:extLst>
              <a:ext uri="{FF2B5EF4-FFF2-40B4-BE49-F238E27FC236}">
                <a16:creationId xmlns:a16="http://schemas.microsoft.com/office/drawing/2014/main" id="{6A7881AC-467C-49C0-BA51-EBC86BA432F3}"/>
              </a:ext>
            </a:extLst>
          </p:cNvPr>
          <p:cNvSpPr>
            <a:spLocks noGrp="1"/>
          </p:cNvSpPr>
          <p:nvPr>
            <p:ph idx="1"/>
          </p:nvPr>
        </p:nvSpPr>
        <p:spPr/>
        <p:txBody>
          <a:bodyPr/>
          <a:lstStyle/>
          <a:p>
            <a:r>
              <a:rPr lang="en-GB" dirty="0"/>
              <a:t>Outline reading around a subject area</a:t>
            </a:r>
          </a:p>
          <a:p>
            <a:r>
              <a:rPr lang="en-GB" dirty="0"/>
              <a:t>Use of other people’s work helps to refine academic arguments</a:t>
            </a:r>
          </a:p>
          <a:p>
            <a:r>
              <a:rPr lang="en-GB" dirty="0"/>
              <a:t>Assess validity of work</a:t>
            </a:r>
          </a:p>
          <a:p>
            <a:r>
              <a:rPr lang="en-GB" dirty="0"/>
              <a:t>Provides level of authenticity</a:t>
            </a:r>
          </a:p>
          <a:p>
            <a:r>
              <a:rPr lang="en-GB" dirty="0"/>
              <a:t>GOOD ACADEMIC PRACTICE!!!</a:t>
            </a:r>
          </a:p>
          <a:p>
            <a:endParaRPr lang="en-GB" dirty="0"/>
          </a:p>
        </p:txBody>
      </p:sp>
    </p:spTree>
    <p:extLst>
      <p:ext uri="{BB962C8B-B14F-4D97-AF65-F5344CB8AC3E}">
        <p14:creationId xmlns:p14="http://schemas.microsoft.com/office/powerpoint/2010/main" val="2039913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6000"/>
                <a:shade val="99000"/>
                <a:satMod val="140000"/>
              </a:schemeClr>
            </a:gs>
            <a:gs pos="65000">
              <a:schemeClr val="bg1">
                <a:tint val="100000"/>
                <a:shade val="80000"/>
                <a:satMod val="130000"/>
              </a:schemeClr>
            </a:gs>
            <a:gs pos="100000">
              <a:schemeClr val="bg1">
                <a:tint val="100000"/>
                <a:shade val="48000"/>
                <a:satMod val="120000"/>
              </a:schemeClr>
            </a:gs>
          </a:gsLst>
          <a:lin ang="16200000" scaled="0"/>
        </a:gra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7008D65-4C48-4CAB-8600-9F4C427CE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81" y="6400800"/>
            <a:ext cx="9141619"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9D286FC8-DD5D-4402-A2C0-8739BDAFEF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1619" cy="64008"/>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cxnSp>
        <p:nvCxnSpPr>
          <p:cNvPr id="15" name="Straight Connector 14">
            <a:extLst>
              <a:ext uri="{FF2B5EF4-FFF2-40B4-BE49-F238E27FC236}">
                <a16:creationId xmlns:a16="http://schemas.microsoft.com/office/drawing/2014/main" id="{5CC23917-FA20-4DBD-BA3C-868A3EA84DF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pic>
        <p:nvPicPr>
          <p:cNvPr id="6" name="Picture 5" descr="Sticky notes with question marks">
            <a:extLst>
              <a:ext uri="{FF2B5EF4-FFF2-40B4-BE49-F238E27FC236}">
                <a16:creationId xmlns:a16="http://schemas.microsoft.com/office/drawing/2014/main" id="{1925271E-A3FD-9007-94F7-9F00B8875C96}"/>
              </a:ext>
            </a:extLst>
          </p:cNvPr>
          <p:cNvPicPr>
            <a:picLocks noChangeAspect="1"/>
          </p:cNvPicPr>
          <p:nvPr/>
        </p:nvPicPr>
        <p:blipFill rotWithShape="1">
          <a:blip r:embed="rId2">
            <a:alphaModFix amt="35000"/>
            <a:extLst>
              <a:ext uri="{28A0092B-C50C-407E-A947-70E740481C1C}">
                <a14:useLocalDpi xmlns:a14="http://schemas.microsoft.com/office/drawing/2010/main" val="0"/>
              </a:ext>
            </a:extLst>
          </a:blip>
          <a:srcRect l="9214" r="1784" b="-1"/>
          <a:stretch/>
        </p:blipFill>
        <p:spPr>
          <a:xfrm>
            <a:off x="20" y="10"/>
            <a:ext cx="9143980" cy="6857990"/>
          </a:xfrm>
          <a:prstGeom prst="rect">
            <a:avLst/>
          </a:prstGeom>
        </p:spPr>
      </p:pic>
      <p:sp>
        <p:nvSpPr>
          <p:cNvPr id="2" name="Title 1">
            <a:extLst>
              <a:ext uri="{FF2B5EF4-FFF2-40B4-BE49-F238E27FC236}">
                <a16:creationId xmlns:a16="http://schemas.microsoft.com/office/drawing/2014/main" id="{3518677A-1C5E-4206-84F0-1CEEF8222DE7}"/>
              </a:ext>
            </a:extLst>
          </p:cNvPr>
          <p:cNvSpPr>
            <a:spLocks noGrp="1"/>
          </p:cNvSpPr>
          <p:nvPr>
            <p:ph type="title"/>
          </p:nvPr>
        </p:nvSpPr>
        <p:spPr>
          <a:xfrm>
            <a:off x="822960" y="758952"/>
            <a:ext cx="7543800" cy="3566160"/>
          </a:xfrm>
        </p:spPr>
        <p:txBody>
          <a:bodyPr vert="horz" lIns="91440" tIns="45720" rIns="91440" bIns="45720" rtlCol="0" anchor="b">
            <a:normAutofit/>
          </a:bodyPr>
          <a:lstStyle/>
          <a:p>
            <a:r>
              <a:rPr lang="en-US" sz="8000" b="1" dirty="0">
                <a:solidFill>
                  <a:srgbClr val="FFFFFF"/>
                </a:solidFill>
                <a:effectLst>
                  <a:outerShdw blurRad="38100" dist="38100" dir="2700000" algn="tl">
                    <a:srgbClr val="000000">
                      <a:alpha val="43137"/>
                    </a:srgbClr>
                  </a:outerShdw>
                </a:effectLst>
              </a:rPr>
              <a:t>When do you reference?</a:t>
            </a:r>
          </a:p>
        </p:txBody>
      </p:sp>
      <p:cxnSp>
        <p:nvCxnSpPr>
          <p:cNvPr id="17" name="Straight Connector 16">
            <a:extLst>
              <a:ext uri="{FF2B5EF4-FFF2-40B4-BE49-F238E27FC236}">
                <a16:creationId xmlns:a16="http://schemas.microsoft.com/office/drawing/2014/main" id="{BA1A9FEA-F0E4-482A-A945-93458474E60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05743" y="4343400"/>
            <a:ext cx="7406640" cy="0"/>
          </a:xfrm>
          <a:prstGeom prst="line">
            <a:avLst/>
          </a:prstGeom>
          <a:ln w="6350">
            <a:solidFill>
              <a:schemeClr val="tx1">
                <a:alpha val="80000"/>
              </a:schemeClr>
            </a:solidFill>
          </a:ln>
        </p:spPr>
        <p:style>
          <a:lnRef idx="1">
            <a:schemeClr val="accent1"/>
          </a:lnRef>
          <a:fillRef idx="0">
            <a:schemeClr val="accent1"/>
          </a:fillRef>
          <a:effectRef idx="0">
            <a:schemeClr val="accent1"/>
          </a:effectRef>
          <a:fontRef idx="minor">
            <a:schemeClr val="tx1"/>
          </a:fontRef>
        </p:style>
      </p:cxnSp>
      <p:sp>
        <p:nvSpPr>
          <p:cNvPr id="19" name="Rectangle 18">
            <a:extLst>
              <a:ext uri="{FF2B5EF4-FFF2-40B4-BE49-F238E27FC236}">
                <a16:creationId xmlns:a16="http://schemas.microsoft.com/office/drawing/2014/main" id="{644AAE36-E61D-4F8E-8C72-65C0F1F48D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 y="6334316"/>
            <a:ext cx="9143989" cy="6648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1" name="Rectangle 20">
            <a:extLst>
              <a:ext uri="{FF2B5EF4-FFF2-40B4-BE49-F238E27FC236}">
                <a16:creationId xmlns:a16="http://schemas.microsoft.com/office/drawing/2014/main" id="{51E01928-5BA4-4817-820F-2E267B4A42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9144000" cy="457200"/>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Tree>
    <p:extLst>
      <p:ext uri="{BB962C8B-B14F-4D97-AF65-F5344CB8AC3E}">
        <p14:creationId xmlns:p14="http://schemas.microsoft.com/office/powerpoint/2010/main" val="1156838522"/>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6E9667-F92A-4893-8E1C-CCF8074A7499}"/>
              </a:ext>
            </a:extLst>
          </p:cNvPr>
          <p:cNvSpPr>
            <a:spLocks noGrp="1"/>
          </p:cNvSpPr>
          <p:nvPr>
            <p:ph type="title"/>
          </p:nvPr>
        </p:nvSpPr>
        <p:spPr>
          <a:xfrm>
            <a:off x="710214" y="286604"/>
            <a:ext cx="7830104" cy="1450757"/>
          </a:xfrm>
        </p:spPr>
        <p:txBody>
          <a:bodyPr/>
          <a:lstStyle/>
          <a:p>
            <a:r>
              <a:rPr lang="en-GB" b="1" dirty="0">
                <a:effectLst>
                  <a:outerShdw blurRad="38100" dist="38100" dir="2700000" algn="tl">
                    <a:srgbClr val="000000">
                      <a:alpha val="43137"/>
                    </a:srgbClr>
                  </a:outerShdw>
                </a:effectLst>
              </a:rPr>
              <a:t>Quiz – When do you reference?</a:t>
            </a:r>
          </a:p>
        </p:txBody>
      </p:sp>
      <p:sp>
        <p:nvSpPr>
          <p:cNvPr id="3" name="Content Placeholder 2">
            <a:extLst>
              <a:ext uri="{FF2B5EF4-FFF2-40B4-BE49-F238E27FC236}">
                <a16:creationId xmlns:a16="http://schemas.microsoft.com/office/drawing/2014/main" id="{8B2929C5-2F78-4984-966C-7F07DAD0AAF8}"/>
              </a:ext>
            </a:extLst>
          </p:cNvPr>
          <p:cNvSpPr>
            <a:spLocks noGrp="1"/>
          </p:cNvSpPr>
          <p:nvPr>
            <p:ph idx="1"/>
          </p:nvPr>
        </p:nvSpPr>
        <p:spPr/>
        <p:txBody>
          <a:bodyPr/>
          <a:lstStyle/>
          <a:p>
            <a:r>
              <a:rPr lang="en-GB" dirty="0"/>
              <a:t>Which of the following should be accompanied by a citation / reference?</a:t>
            </a:r>
          </a:p>
          <a:p>
            <a:pPr marL="457200" indent="-457200">
              <a:buFont typeface="+mj-lt"/>
              <a:buAutoNum type="arabicPeriod"/>
            </a:pPr>
            <a:r>
              <a:rPr lang="en-GB" dirty="0"/>
              <a:t>Someone else’s ideas / opinions on a topic?</a:t>
            </a:r>
          </a:p>
          <a:p>
            <a:pPr marL="457200" indent="-457200">
              <a:buFont typeface="+mj-lt"/>
              <a:buAutoNum type="arabicPeriod"/>
            </a:pPr>
            <a:r>
              <a:rPr lang="en-GB" dirty="0"/>
              <a:t>Specific facts or information from a source of literature?</a:t>
            </a:r>
          </a:p>
          <a:p>
            <a:pPr marL="457200" indent="-457200">
              <a:buFont typeface="+mj-lt"/>
              <a:buAutoNum type="arabicPeriod"/>
            </a:pPr>
            <a:r>
              <a:rPr lang="en-GB" dirty="0"/>
              <a:t>Images, diagrams or tables copied from any source of info?</a:t>
            </a:r>
          </a:p>
          <a:p>
            <a:pPr marL="457200" indent="-457200">
              <a:buFont typeface="+mj-lt"/>
              <a:buAutoNum type="arabicPeriod"/>
            </a:pPr>
            <a:r>
              <a:rPr lang="en-GB" dirty="0"/>
              <a:t>Commonly known facts &amp; information?</a:t>
            </a:r>
          </a:p>
          <a:p>
            <a:pPr marL="457200" indent="-457200">
              <a:buFont typeface="+mj-lt"/>
              <a:buAutoNum type="arabicPeriod"/>
            </a:pPr>
            <a:r>
              <a:rPr lang="en-GB" dirty="0"/>
              <a:t>Your own thoughts and ideas on a topic?</a:t>
            </a:r>
          </a:p>
          <a:p>
            <a:pPr marL="457200" indent="-457200">
              <a:buFont typeface="+mj-lt"/>
              <a:buAutoNum type="arabicPeriod"/>
            </a:pPr>
            <a:r>
              <a:rPr lang="en-GB" dirty="0"/>
              <a:t>Short or long quotes?</a:t>
            </a:r>
          </a:p>
          <a:p>
            <a:endParaRPr lang="en-GB" dirty="0"/>
          </a:p>
        </p:txBody>
      </p:sp>
    </p:spTree>
    <p:extLst>
      <p:ext uri="{BB962C8B-B14F-4D97-AF65-F5344CB8AC3E}">
        <p14:creationId xmlns:p14="http://schemas.microsoft.com/office/powerpoint/2010/main" val="364954461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F0EA85-0703-436E-83DB-187DDDEE449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Other points to note…</a:t>
            </a:r>
          </a:p>
        </p:txBody>
      </p:sp>
      <p:sp>
        <p:nvSpPr>
          <p:cNvPr id="3" name="Content Placeholder 2">
            <a:extLst>
              <a:ext uri="{FF2B5EF4-FFF2-40B4-BE49-F238E27FC236}">
                <a16:creationId xmlns:a16="http://schemas.microsoft.com/office/drawing/2014/main" id="{BA9D7442-3638-4869-B31B-FAB27DBDA4E7}"/>
              </a:ext>
            </a:extLst>
          </p:cNvPr>
          <p:cNvSpPr>
            <a:spLocks noGrp="1"/>
          </p:cNvSpPr>
          <p:nvPr>
            <p:ph idx="1"/>
          </p:nvPr>
        </p:nvSpPr>
        <p:spPr/>
        <p:txBody>
          <a:bodyPr vert="horz" lIns="0" tIns="45720" rIns="0" bIns="45720" rtlCol="0" anchor="t">
            <a:normAutofit/>
          </a:bodyPr>
          <a:lstStyle/>
          <a:p>
            <a:r>
              <a:rPr lang="en-GB" dirty="0"/>
              <a:t>Cite / reference LIBERALLY</a:t>
            </a:r>
          </a:p>
          <a:p>
            <a:r>
              <a:rPr lang="en-GB" dirty="0"/>
              <a:t>Vary sources as much as possible</a:t>
            </a:r>
          </a:p>
          <a:p>
            <a:r>
              <a:rPr lang="en-GB" dirty="0"/>
              <a:t>Take care with your sources…</a:t>
            </a:r>
          </a:p>
          <a:p>
            <a:r>
              <a:rPr lang="en-GB" dirty="0"/>
              <a:t>Has the information been </a:t>
            </a:r>
            <a:r>
              <a:rPr lang="en-GB" b="1" dirty="0"/>
              <a:t>formally presented</a:t>
            </a:r>
            <a:r>
              <a:rPr lang="en-GB" dirty="0"/>
              <a:t>?</a:t>
            </a:r>
          </a:p>
          <a:p>
            <a:r>
              <a:rPr lang="en-GB" dirty="0"/>
              <a:t>Is the source of info in a </a:t>
            </a:r>
            <a:r>
              <a:rPr lang="en-GB" b="1" dirty="0"/>
              <a:t>tangible form</a:t>
            </a:r>
            <a:r>
              <a:rPr lang="en-GB" dirty="0"/>
              <a:t>?</a:t>
            </a:r>
          </a:p>
          <a:p>
            <a:r>
              <a:rPr lang="en-GB" dirty="0"/>
              <a:t>Does someone take ‘ownership’ of the information?</a:t>
            </a:r>
          </a:p>
          <a:p>
            <a:endParaRPr lang="en-GB" dirty="0"/>
          </a:p>
        </p:txBody>
      </p:sp>
    </p:spTree>
    <p:extLst>
      <p:ext uri="{BB962C8B-B14F-4D97-AF65-F5344CB8AC3E}">
        <p14:creationId xmlns:p14="http://schemas.microsoft.com/office/powerpoint/2010/main" val="932840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87F37C-FA2A-4E84-A5BA-E0E572AD877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Referencing situations</a:t>
            </a:r>
          </a:p>
        </p:txBody>
      </p:sp>
      <p:sp>
        <p:nvSpPr>
          <p:cNvPr id="3" name="Content Placeholder 2">
            <a:extLst>
              <a:ext uri="{FF2B5EF4-FFF2-40B4-BE49-F238E27FC236}">
                <a16:creationId xmlns:a16="http://schemas.microsoft.com/office/drawing/2014/main" id="{DA95FC8E-63A0-459C-B464-10BA0D3B8C5E}"/>
              </a:ext>
            </a:extLst>
          </p:cNvPr>
          <p:cNvSpPr>
            <a:spLocks noGrp="1"/>
          </p:cNvSpPr>
          <p:nvPr>
            <p:ph idx="1"/>
          </p:nvPr>
        </p:nvSpPr>
        <p:spPr>
          <a:xfrm>
            <a:off x="822959" y="1845733"/>
            <a:ext cx="7543801" cy="4634965"/>
          </a:xfrm>
        </p:spPr>
        <p:txBody>
          <a:bodyPr>
            <a:normAutofit lnSpcReduction="10000"/>
          </a:bodyPr>
          <a:lstStyle/>
          <a:p>
            <a:r>
              <a:rPr lang="en-GB" dirty="0"/>
              <a:t>Which of these situations require a reference?</a:t>
            </a:r>
          </a:p>
          <a:p>
            <a:pPr marL="749808" lvl="1" indent="-457200">
              <a:buFont typeface="+mj-lt"/>
              <a:buAutoNum type="arabicPeriod"/>
            </a:pPr>
            <a:r>
              <a:rPr lang="en-GB" dirty="0"/>
              <a:t>You are sitting on a train and two professors from your university, who you recognise, sit in the seat in front of you.  They begin to discuss a subject of interest to you – as you have to write an assignment on it – and you can hear their conversation quite clearly.  You make a mental note of what they say, think about it yourself, and later integrate their ideas into your assignment.</a:t>
            </a:r>
          </a:p>
          <a:p>
            <a:pPr marL="749808" lvl="1" indent="-457200">
              <a:buFont typeface="+mj-lt"/>
              <a:buAutoNum type="arabicPeriod"/>
            </a:pPr>
            <a:r>
              <a:rPr lang="en-GB" dirty="0"/>
              <a:t>A week or so ago, you were a passenger in a car and you were listening to the car radio. A speaker – you didn’t make a note of the name of the speaker – on a radio programme made some interesting and original remarks on a theory of interest to you.  You think about these ideas and then summarise them in an assignment.</a:t>
            </a:r>
          </a:p>
          <a:p>
            <a:pPr marL="749808" lvl="1" indent="-457200">
              <a:buFont typeface="+mj-lt"/>
              <a:buAutoNum type="arabicPeriod"/>
            </a:pPr>
            <a:r>
              <a:rPr lang="en-GB" dirty="0"/>
              <a:t>When you were younger – a few years ago – you went to hear a talk by a scientist (you can’t remember who it was now) who spoke about a subject that now connects with your current degree studies.  Over the years you had thought about what had been said by the scientist, agreed with this viewpoint, and ‘adopted’ it as your own opinion.  You write an assignment on the topic in question and integrate this viewpoint as your own opinion into your work.</a:t>
            </a:r>
          </a:p>
        </p:txBody>
      </p:sp>
    </p:spTree>
    <p:extLst>
      <p:ext uri="{BB962C8B-B14F-4D97-AF65-F5344CB8AC3E}">
        <p14:creationId xmlns:p14="http://schemas.microsoft.com/office/powerpoint/2010/main" val="25857607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animEffect transition="in" filter="fade">
                                      <p:cBhvr>
                                        <p:cTn id="7" dur="1000"/>
                                        <p:tgtEl>
                                          <p:spTgt spid="3">
                                            <p:txEl>
                                              <p:pRg st="1" end="1"/>
                                            </p:txEl>
                                          </p:spTgt>
                                        </p:tgtEl>
                                      </p:cBhvr>
                                    </p:animEffect>
                                    <p:anim calcmode="lin" valueType="num">
                                      <p:cBhvr>
                                        <p:cTn id="8"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nodeType="clickEffect">
                                  <p:stCondLst>
                                    <p:cond delay="0"/>
                                  </p:stCondLst>
                                  <p:childTnLst>
                                    <p:set>
                                      <p:cBhvr>
                                        <p:cTn id="20" dur="1" fill="hold">
                                          <p:stCondLst>
                                            <p:cond delay="0"/>
                                          </p:stCondLst>
                                        </p:cTn>
                                        <p:tgtEl>
                                          <p:spTgt spid="3">
                                            <p:txEl>
                                              <p:pRg st="3" end="3"/>
                                            </p:txEl>
                                          </p:spTgt>
                                        </p:tgtEl>
                                        <p:attrNameLst>
                                          <p:attrName>style.visibility</p:attrName>
                                        </p:attrNameLst>
                                      </p:cBhvr>
                                      <p:to>
                                        <p:strVal val="visible"/>
                                      </p:to>
                                    </p:set>
                                    <p:animEffect transition="in" filter="fade">
                                      <p:cBhvr>
                                        <p:cTn id="21" dur="1000"/>
                                        <p:tgtEl>
                                          <p:spTgt spid="3">
                                            <p:txEl>
                                              <p:pRg st="3" end="3"/>
                                            </p:txEl>
                                          </p:spTgt>
                                        </p:tgtEl>
                                      </p:cBhvr>
                                    </p:animEffect>
                                    <p:anim calcmode="lin" valueType="num">
                                      <p:cBhvr>
                                        <p:cTn id="22"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0EE0FD-D964-49C3-A06B-FA2E51ED577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cite?</a:t>
            </a:r>
          </a:p>
        </p:txBody>
      </p:sp>
      <p:sp>
        <p:nvSpPr>
          <p:cNvPr id="3" name="Content Placeholder 2">
            <a:extLst>
              <a:ext uri="{FF2B5EF4-FFF2-40B4-BE49-F238E27FC236}">
                <a16:creationId xmlns:a16="http://schemas.microsoft.com/office/drawing/2014/main" id="{0BC0DD89-47F5-4193-A27C-11A66F9839C4}"/>
              </a:ext>
            </a:extLst>
          </p:cNvPr>
          <p:cNvSpPr>
            <a:spLocks noGrp="1"/>
          </p:cNvSpPr>
          <p:nvPr>
            <p:ph idx="1"/>
          </p:nvPr>
        </p:nvSpPr>
        <p:spPr/>
        <p:txBody>
          <a:bodyPr/>
          <a:lstStyle/>
          <a:p>
            <a:r>
              <a:rPr lang="en-GB" dirty="0"/>
              <a:t>How do you cite in the example below?</a:t>
            </a:r>
          </a:p>
          <a:p>
            <a:r>
              <a:rPr lang="en-GB" dirty="0"/>
              <a:t>You read an ‘Introduction to XYZ’  book by Clarke and Young (2009), who quote Khan (2007), who in turn has summarised the ideas of Rodwell (2005), Baker (2003) and Hardy (2002).  You are particularly interested in Rodwell, Baker, and Hardy’s ideas and want to use them in your assignment.</a:t>
            </a:r>
          </a:p>
          <a:p>
            <a:endParaRPr lang="en-GB" dirty="0"/>
          </a:p>
          <a:p>
            <a:r>
              <a:rPr lang="en-GB" dirty="0"/>
              <a:t>Rodwell (2005), Baker (2003), and Hardy (2002) all agree that clear motivation for learning  is an essential element for mature students in their successful negotiation of the first semester of a degree course (Summarised by Khan 2007, in Clarke and Young 2009, p.33).</a:t>
            </a:r>
          </a:p>
          <a:p>
            <a:endParaRPr lang="en-GB" dirty="0"/>
          </a:p>
        </p:txBody>
      </p:sp>
    </p:spTree>
    <p:extLst>
      <p:ext uri="{BB962C8B-B14F-4D97-AF65-F5344CB8AC3E}">
        <p14:creationId xmlns:p14="http://schemas.microsoft.com/office/powerpoint/2010/main" val="17295596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Effect transition="in" filter="fade">
                                      <p:cBhvr>
                                        <p:cTn id="19" dur="1000"/>
                                        <p:tgtEl>
                                          <p:spTgt spid="3">
                                            <p:txEl>
                                              <p:pRg st="3" end="3"/>
                                            </p:txEl>
                                          </p:spTgt>
                                        </p:tgtEl>
                                      </p:cBhvr>
                                    </p:animEffect>
                                    <p:anim calcmode="lin" valueType="num">
                                      <p:cBhvr>
                                        <p:cTn id="20"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AAA375-BE7D-4D16-97B3-6D82FC56B480}"/>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Correct referencing (Harvard)</a:t>
            </a:r>
          </a:p>
        </p:txBody>
      </p:sp>
      <p:sp>
        <p:nvSpPr>
          <p:cNvPr id="3" name="Content Placeholder 2">
            <a:extLst>
              <a:ext uri="{FF2B5EF4-FFF2-40B4-BE49-F238E27FC236}">
                <a16:creationId xmlns:a16="http://schemas.microsoft.com/office/drawing/2014/main" id="{53A453C8-6A06-4AF6-B1EB-9DB7CF9C81AB}"/>
              </a:ext>
            </a:extLst>
          </p:cNvPr>
          <p:cNvSpPr>
            <a:spLocks noGrp="1"/>
          </p:cNvSpPr>
          <p:nvPr>
            <p:ph idx="1"/>
          </p:nvPr>
        </p:nvSpPr>
        <p:spPr/>
        <p:txBody>
          <a:bodyPr/>
          <a:lstStyle/>
          <a:p>
            <a:r>
              <a:rPr lang="en-GB" dirty="0"/>
              <a:t>System of referencing used at UWTSD</a:t>
            </a:r>
          </a:p>
          <a:p>
            <a:r>
              <a:rPr lang="en-GB" dirty="0"/>
              <a:t>In essence…</a:t>
            </a:r>
          </a:p>
          <a:p>
            <a:pPr lvl="1"/>
            <a:r>
              <a:rPr lang="en-GB" dirty="0"/>
              <a:t>Name of the author(s)</a:t>
            </a:r>
          </a:p>
          <a:p>
            <a:pPr lvl="1"/>
            <a:r>
              <a:rPr lang="en-GB" dirty="0"/>
              <a:t>Year published</a:t>
            </a:r>
          </a:p>
          <a:p>
            <a:pPr lvl="1"/>
            <a:r>
              <a:rPr lang="en-GB" dirty="0"/>
              <a:t>Title</a:t>
            </a:r>
          </a:p>
          <a:p>
            <a:pPr lvl="1"/>
            <a:r>
              <a:rPr lang="en-GB" dirty="0"/>
              <a:t>City published</a:t>
            </a:r>
          </a:p>
          <a:p>
            <a:pPr lvl="1"/>
            <a:r>
              <a:rPr lang="en-GB" dirty="0"/>
              <a:t>Publisher</a:t>
            </a:r>
          </a:p>
          <a:p>
            <a:pPr lvl="1"/>
            <a:r>
              <a:rPr lang="en-GB" dirty="0"/>
              <a:t>Pages used</a:t>
            </a:r>
          </a:p>
          <a:p>
            <a:r>
              <a:rPr lang="en-GB" dirty="0"/>
              <a:t>E.g. Last name, First Initial. (Year published). </a:t>
            </a:r>
            <a:r>
              <a:rPr lang="en-GB" i="1" dirty="0"/>
              <a:t>Title</a:t>
            </a:r>
            <a:r>
              <a:rPr lang="en-GB" dirty="0"/>
              <a:t>. City: Publisher, Page(s).</a:t>
            </a:r>
          </a:p>
        </p:txBody>
      </p:sp>
    </p:spTree>
    <p:extLst>
      <p:ext uri="{BB962C8B-B14F-4D97-AF65-F5344CB8AC3E}">
        <p14:creationId xmlns:p14="http://schemas.microsoft.com/office/powerpoint/2010/main" val="184478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77847B-9F4C-470C-962B-AFBD1AC0EDB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 how to Harvard reference</a:t>
            </a:r>
          </a:p>
        </p:txBody>
      </p:sp>
      <p:sp>
        <p:nvSpPr>
          <p:cNvPr id="3" name="Content Placeholder 2">
            <a:extLst>
              <a:ext uri="{FF2B5EF4-FFF2-40B4-BE49-F238E27FC236}">
                <a16:creationId xmlns:a16="http://schemas.microsoft.com/office/drawing/2014/main" id="{93199985-4E16-4752-BE25-C45977E3108F}"/>
              </a:ext>
            </a:extLst>
          </p:cNvPr>
          <p:cNvSpPr>
            <a:spLocks noGrp="1"/>
          </p:cNvSpPr>
          <p:nvPr>
            <p:ph idx="1"/>
          </p:nvPr>
        </p:nvSpPr>
        <p:spPr>
          <a:xfrm>
            <a:off x="822959" y="1845734"/>
            <a:ext cx="7543801" cy="4510678"/>
          </a:xfrm>
        </p:spPr>
        <p:txBody>
          <a:bodyPr>
            <a:normAutofit fontScale="85000" lnSpcReduction="20000"/>
          </a:bodyPr>
          <a:lstStyle/>
          <a:p>
            <a:r>
              <a:rPr lang="en-GB" sz="2400" dirty="0"/>
              <a:t>Book</a:t>
            </a:r>
          </a:p>
          <a:p>
            <a:pPr lvl="1"/>
            <a:r>
              <a:rPr lang="en-GB" dirty="0"/>
              <a:t>A. </a:t>
            </a:r>
            <a:r>
              <a:rPr lang="en-GB" sz="2000" i="1" dirty="0"/>
              <a:t>Physics and chemistry of the solar system</a:t>
            </a:r>
            <a:r>
              <a:rPr lang="en-GB" sz="2000" dirty="0"/>
              <a:t>. San Diego: Academic Press. Lewis, J. S. 1997.</a:t>
            </a:r>
          </a:p>
          <a:p>
            <a:pPr lvl="1"/>
            <a:r>
              <a:rPr lang="en-GB" sz="2000" dirty="0"/>
              <a:t>B. Lewis, J. S. 1997. </a:t>
            </a:r>
            <a:r>
              <a:rPr lang="en-GB" sz="2000" i="1" dirty="0"/>
              <a:t>Physics and chemistry of the solar system</a:t>
            </a:r>
            <a:r>
              <a:rPr lang="en-GB" sz="2000" dirty="0"/>
              <a:t>. San Diego: Academic Press.</a:t>
            </a:r>
          </a:p>
          <a:p>
            <a:pPr lvl="1"/>
            <a:r>
              <a:rPr lang="en-GB" sz="2000" dirty="0"/>
              <a:t>C. </a:t>
            </a:r>
            <a:r>
              <a:rPr lang="en-GB" sz="2000" i="1" dirty="0"/>
              <a:t>Physics and chemistry of the solar system</a:t>
            </a:r>
            <a:r>
              <a:rPr lang="en-GB" sz="2000" dirty="0"/>
              <a:t>. Lewis, J. S. 1997.</a:t>
            </a:r>
          </a:p>
          <a:p>
            <a:pPr lvl="1"/>
            <a:r>
              <a:rPr lang="en-GB" sz="2000" dirty="0"/>
              <a:t>D. Lewis, J. S. </a:t>
            </a:r>
            <a:r>
              <a:rPr lang="en-GB" sz="2000" i="1" dirty="0"/>
              <a:t>Physics and chemistry of the solar system</a:t>
            </a:r>
            <a:r>
              <a:rPr lang="en-GB" sz="2000" dirty="0"/>
              <a:t>. San Diego: 1997.</a:t>
            </a:r>
          </a:p>
          <a:p>
            <a:r>
              <a:rPr lang="en-GB" sz="2400" dirty="0"/>
              <a:t>Chapter in an edited book</a:t>
            </a:r>
          </a:p>
          <a:p>
            <a:pPr lvl="1"/>
            <a:r>
              <a:rPr lang="en-GB" sz="2000" dirty="0"/>
              <a:t>A. Smith, J. 1980. The instruments of Hungarian folk dance music. In: Jones, R. and Green, D. eds. </a:t>
            </a:r>
            <a:r>
              <a:rPr lang="en-GB" sz="2000" i="1" dirty="0"/>
              <a:t>Folk music of Eastern Europe</a:t>
            </a:r>
            <a:r>
              <a:rPr lang="en-GB" sz="2000" dirty="0"/>
              <a:t>. London: Edward Arnold, pp. 46-59.</a:t>
            </a:r>
          </a:p>
          <a:p>
            <a:pPr lvl="1"/>
            <a:r>
              <a:rPr lang="en-GB" sz="2000" dirty="0"/>
              <a:t>B. Jones, R. and Green, D. eds. </a:t>
            </a:r>
            <a:r>
              <a:rPr lang="en-GB" sz="2000" i="1" dirty="0"/>
              <a:t>Folk music of Eastern Europe</a:t>
            </a:r>
            <a:r>
              <a:rPr lang="en-GB" sz="2000" dirty="0"/>
              <a:t>. The instruments of Hungarian folk dance music. Smith J. 1980, pp. 46-59. London: Edward Arnold, pp. 46-59.</a:t>
            </a:r>
          </a:p>
          <a:p>
            <a:pPr lvl="1"/>
            <a:r>
              <a:rPr lang="en-GB" sz="2000" dirty="0"/>
              <a:t>C. Smith, J. 1980. The instruments of Hungarian folk dance music, pp. 46-59. In: Jones, R. and Green, D. eds. </a:t>
            </a:r>
            <a:r>
              <a:rPr lang="en-GB" sz="2000" i="1" dirty="0"/>
              <a:t>Folk music of Eastern Europe</a:t>
            </a:r>
            <a:r>
              <a:rPr lang="en-GB" sz="2000" dirty="0"/>
              <a:t>. London: Edward Arnold.</a:t>
            </a:r>
          </a:p>
          <a:p>
            <a:pPr lvl="1"/>
            <a:r>
              <a:rPr lang="en-GB" sz="2000" dirty="0"/>
              <a:t>D. Jones, R. and Green, D. eds. </a:t>
            </a:r>
            <a:r>
              <a:rPr lang="en-GB" sz="2000" i="1" dirty="0"/>
              <a:t>Folk music of Eastern Europe</a:t>
            </a:r>
            <a:r>
              <a:rPr lang="en-GB" sz="2000" dirty="0"/>
              <a:t>. London: Edward Arnold, pp. 46-59.</a:t>
            </a:r>
          </a:p>
        </p:txBody>
      </p:sp>
    </p:spTree>
    <p:extLst>
      <p:ext uri="{BB962C8B-B14F-4D97-AF65-F5344CB8AC3E}">
        <p14:creationId xmlns:p14="http://schemas.microsoft.com/office/powerpoint/2010/main" val="26092431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CE4F14-3FE5-4E91-ABE2-0ED7ACFE24B9}"/>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41CE7DB0-228A-4A80-B8BB-3AF1477C454F}"/>
              </a:ext>
            </a:extLst>
          </p:cNvPr>
          <p:cNvSpPr>
            <a:spLocks noGrp="1"/>
          </p:cNvSpPr>
          <p:nvPr>
            <p:ph idx="1"/>
          </p:nvPr>
        </p:nvSpPr>
        <p:spPr/>
        <p:txBody>
          <a:bodyPr>
            <a:normAutofit/>
          </a:bodyPr>
          <a:lstStyle/>
          <a:p>
            <a:r>
              <a:rPr lang="en-GB" dirty="0"/>
              <a:t>Journal article</a:t>
            </a:r>
          </a:p>
          <a:p>
            <a:pPr lvl="2"/>
            <a:r>
              <a:rPr lang="en-GB" sz="1700" dirty="0"/>
              <a:t>A.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a:t>
            </a:r>
            <a:r>
              <a:rPr lang="en-GB" sz="1700" dirty="0" err="1"/>
              <a:t>doi</a:t>
            </a:r>
            <a:r>
              <a:rPr lang="en-GB" sz="1700" dirty="0"/>
              <a:t>: 10.5897/IJEL2016.0949</a:t>
            </a:r>
          </a:p>
          <a:p>
            <a:pPr lvl="2"/>
            <a:r>
              <a:rPr lang="en-GB" sz="1700" dirty="0"/>
              <a:t>B. </a:t>
            </a:r>
            <a:r>
              <a:rPr lang="en-GB" sz="1700" dirty="0" err="1"/>
              <a:t>Alharthi</a:t>
            </a:r>
            <a:r>
              <a:rPr lang="en-GB" sz="1700" dirty="0"/>
              <a:t>, Z. A. and </a:t>
            </a:r>
            <a:r>
              <a:rPr lang="en-GB" sz="1700" dirty="0" err="1"/>
              <a:t>Khrisat</a:t>
            </a:r>
            <a:r>
              <a:rPr lang="en-GB" sz="1700" dirty="0"/>
              <a:t>, A. A.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pp. 172-178 </a:t>
            </a:r>
            <a:r>
              <a:rPr lang="en-GB" sz="1700" dirty="0" err="1"/>
              <a:t>doi</a:t>
            </a:r>
            <a:r>
              <a:rPr lang="en-GB" sz="1700" dirty="0"/>
              <a:t>: 10.5897/IJEL2016.0949</a:t>
            </a:r>
          </a:p>
          <a:p>
            <a:pPr lvl="2"/>
            <a:r>
              <a:rPr lang="en-GB" sz="1700" dirty="0"/>
              <a:t>C. </a:t>
            </a:r>
            <a:r>
              <a:rPr lang="en-GB" sz="1700" dirty="0" err="1"/>
              <a:t>Alharthi</a:t>
            </a:r>
            <a:r>
              <a:rPr lang="en-GB" sz="1700" dirty="0"/>
              <a:t>, Z. A. and </a:t>
            </a:r>
            <a:r>
              <a:rPr lang="en-GB" sz="1700" dirty="0" err="1"/>
              <a:t>Khrisat</a:t>
            </a:r>
            <a:r>
              <a:rPr lang="en-GB" sz="1700" dirty="0"/>
              <a:t>, A. A. 2016. 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7(11), pp. 172-178 </a:t>
            </a:r>
            <a:r>
              <a:rPr lang="en-GB" sz="1700" dirty="0" err="1"/>
              <a:t>doi</a:t>
            </a:r>
            <a:r>
              <a:rPr lang="en-GB" sz="1700" dirty="0"/>
              <a:t>: 10.5897/IJEL2016.0949</a:t>
            </a:r>
          </a:p>
          <a:p>
            <a:pPr lvl="2"/>
            <a:r>
              <a:rPr lang="fr-FR" sz="1700" dirty="0"/>
              <a:t>D. </a:t>
            </a:r>
            <a:r>
              <a:rPr lang="fr-FR" sz="1700" dirty="0" err="1"/>
              <a:t>Alharthi</a:t>
            </a:r>
            <a:r>
              <a:rPr lang="fr-FR" sz="1700" dirty="0"/>
              <a:t>, Z. A. et al. </a:t>
            </a:r>
            <a:r>
              <a:rPr lang="en-GB" sz="1700" dirty="0"/>
              <a:t>The </a:t>
            </a:r>
            <a:r>
              <a:rPr lang="en-GB" sz="1700" dirty="0" err="1"/>
              <a:t>Imapct</a:t>
            </a:r>
            <a:r>
              <a:rPr lang="en-GB" sz="1700" dirty="0"/>
              <a:t> of </a:t>
            </a:r>
            <a:r>
              <a:rPr lang="en-GB" sz="1700" dirty="0" err="1"/>
              <a:t>muwshah</a:t>
            </a:r>
            <a:r>
              <a:rPr lang="en-GB" sz="1700" dirty="0"/>
              <a:t> and </a:t>
            </a:r>
            <a:r>
              <a:rPr lang="en-GB" sz="1700" dirty="0" err="1"/>
              <a:t>zajal</a:t>
            </a:r>
            <a:r>
              <a:rPr lang="en-GB" sz="1700" dirty="0"/>
              <a:t> on troubadours poetry. </a:t>
            </a:r>
            <a:r>
              <a:rPr lang="en-GB" sz="1700" i="1" dirty="0"/>
              <a:t>International Journal of English and Literature</a:t>
            </a:r>
            <a:r>
              <a:rPr lang="en-GB" sz="1700" dirty="0"/>
              <a:t> 2016:7(11) </a:t>
            </a:r>
            <a:r>
              <a:rPr lang="en-GB" sz="1700" dirty="0" err="1"/>
              <a:t>doi</a:t>
            </a:r>
            <a:r>
              <a:rPr lang="en-GB" sz="1700" dirty="0"/>
              <a:t>: 10.5897/IJEL2016.0949</a:t>
            </a:r>
          </a:p>
        </p:txBody>
      </p:sp>
    </p:spTree>
    <p:extLst>
      <p:ext uri="{BB962C8B-B14F-4D97-AF65-F5344CB8AC3E}">
        <p14:creationId xmlns:p14="http://schemas.microsoft.com/office/powerpoint/2010/main" val="23024795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20B66-9B5A-483B-9EC4-D64D40D656F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A1177115-0A82-41B7-A0BD-746552431BC8}"/>
              </a:ext>
            </a:extLst>
          </p:cNvPr>
          <p:cNvSpPr>
            <a:spLocks noGrp="1"/>
          </p:cNvSpPr>
          <p:nvPr>
            <p:ph idx="1"/>
          </p:nvPr>
        </p:nvSpPr>
        <p:spPr/>
        <p:txBody>
          <a:bodyPr>
            <a:normAutofit/>
          </a:bodyPr>
          <a:lstStyle/>
          <a:p>
            <a:r>
              <a:rPr lang="en-GB" dirty="0"/>
              <a:t>Electronic journal article</a:t>
            </a:r>
          </a:p>
          <a:p>
            <a:pPr lvl="1"/>
            <a:r>
              <a:rPr lang="en-GB" dirty="0"/>
              <a:t>A.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a:t>
            </a:r>
          </a:p>
          <a:p>
            <a:pPr lvl="1"/>
            <a:r>
              <a:rPr lang="en-GB" dirty="0"/>
              <a:t>B. Capps, B. 2016. Can a good tree bring forth evil fruit? The funding of medical research by industry. </a:t>
            </a:r>
            <a:r>
              <a:rPr lang="en-GB" i="1" dirty="0"/>
              <a:t>British Medical Bulletin</a:t>
            </a:r>
            <a:r>
              <a:rPr lang="en-GB" dirty="0"/>
              <a:t> 118(1), pp. 5-15. [Online]</a:t>
            </a:r>
          </a:p>
          <a:p>
            <a:pPr lvl="1"/>
            <a:r>
              <a:rPr lang="en-GB" dirty="0"/>
              <a:t>C. Capps, B. 2016. Can a good tree bring forth evil fruit? The funding of medical research by industry. </a:t>
            </a:r>
            <a:r>
              <a:rPr lang="en-GB" i="1" dirty="0"/>
              <a:t>British Medical Bulletin</a:t>
            </a:r>
            <a:r>
              <a:rPr lang="en-GB" dirty="0"/>
              <a:t> 118(1), pp. 5-15. </a:t>
            </a:r>
            <a:r>
              <a:rPr lang="en-GB" dirty="0" err="1"/>
              <a:t>doi</a:t>
            </a:r>
            <a:r>
              <a:rPr lang="en-GB" dirty="0"/>
              <a:t>: 10.1093/</a:t>
            </a:r>
            <a:r>
              <a:rPr lang="en-GB" dirty="0" err="1"/>
              <a:t>bmb</a:t>
            </a:r>
            <a:r>
              <a:rPr lang="en-GB" dirty="0"/>
              <a:t>/ldw014 [Accessed: 30 March 2017]</a:t>
            </a:r>
          </a:p>
          <a:p>
            <a:pPr lvl="1"/>
            <a:r>
              <a:rPr lang="en-GB" dirty="0"/>
              <a:t>D. </a:t>
            </a:r>
            <a:r>
              <a:rPr lang="en-GB" dirty="0" err="1"/>
              <a:t>Dapps</a:t>
            </a:r>
            <a:r>
              <a:rPr lang="en-GB" dirty="0"/>
              <a:t>, B. Can a good tree bring forth evil fruit? The funding of medical research by industry. </a:t>
            </a:r>
            <a:r>
              <a:rPr lang="en-GB" i="1" dirty="0"/>
              <a:t>British Medical Bulletin</a:t>
            </a:r>
            <a:r>
              <a:rPr lang="en-GB" dirty="0"/>
              <a:t> 2016:118(1), pp. 5-15. Available at: https://academic.oup.com/bmb/article-lookup/doi/10.1093/bmb/ldw014 [Accessed: 30 March 2017]</a:t>
            </a:r>
          </a:p>
        </p:txBody>
      </p:sp>
    </p:spTree>
    <p:extLst>
      <p:ext uri="{BB962C8B-B14F-4D97-AF65-F5344CB8AC3E}">
        <p14:creationId xmlns:p14="http://schemas.microsoft.com/office/powerpoint/2010/main" val="36830184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9FB3A6-C3D8-4936-9541-F42C5A946B4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Quiz (</a:t>
            </a:r>
            <a:r>
              <a:rPr lang="en-GB" b="1" dirty="0" err="1">
                <a:effectLst>
                  <a:outerShdw blurRad="38100" dist="38100" dir="2700000" algn="tl">
                    <a:srgbClr val="000000">
                      <a:alpha val="43137"/>
                    </a:srgbClr>
                  </a:outerShdw>
                </a:effectLst>
              </a:rPr>
              <a:t>cont</a:t>
            </a:r>
            <a:r>
              <a:rPr lang="en-GB" b="1" dirty="0">
                <a:effectLst>
                  <a:outerShdw blurRad="38100" dist="38100" dir="2700000" algn="tl">
                    <a:srgbClr val="000000">
                      <a:alpha val="43137"/>
                    </a:srgbClr>
                  </a:outerShdw>
                </a:effectLst>
              </a:rPr>
              <a:t>)</a:t>
            </a:r>
          </a:p>
        </p:txBody>
      </p:sp>
      <p:sp>
        <p:nvSpPr>
          <p:cNvPr id="3" name="Content Placeholder 2">
            <a:extLst>
              <a:ext uri="{FF2B5EF4-FFF2-40B4-BE49-F238E27FC236}">
                <a16:creationId xmlns:a16="http://schemas.microsoft.com/office/drawing/2014/main" id="{6B4378BC-C9F9-4399-99EB-B8BF324C6D57}"/>
              </a:ext>
            </a:extLst>
          </p:cNvPr>
          <p:cNvSpPr>
            <a:spLocks noGrp="1"/>
          </p:cNvSpPr>
          <p:nvPr>
            <p:ph idx="1"/>
          </p:nvPr>
        </p:nvSpPr>
        <p:spPr/>
        <p:txBody>
          <a:bodyPr>
            <a:normAutofit/>
          </a:bodyPr>
          <a:lstStyle/>
          <a:p>
            <a:r>
              <a:rPr lang="en-GB" dirty="0"/>
              <a:t>Web document</a:t>
            </a:r>
          </a:p>
          <a:p>
            <a:pPr lvl="1"/>
            <a:r>
              <a:rPr lang="en-GB" dirty="0"/>
              <a:t>A. Wakefield, J. 2017. </a:t>
            </a:r>
            <a:r>
              <a:rPr lang="en-GB" i="1" dirty="0"/>
              <a:t>Tomorrow's cities: Are your shoes giving away data?</a:t>
            </a:r>
            <a:r>
              <a:rPr lang="en-GB" dirty="0"/>
              <a:t> London: BBC. Available at: http://www.bbc.co.uk/news/technology-38235584 [Accessed: 24 March 2017].</a:t>
            </a:r>
          </a:p>
          <a:p>
            <a:pPr lvl="1"/>
            <a:r>
              <a:rPr lang="en-GB" dirty="0"/>
              <a:t>B. BBC. </a:t>
            </a:r>
            <a:r>
              <a:rPr lang="en-GB" i="1" dirty="0"/>
              <a:t>Tomorrow's cities: Are your shoes giving away data?</a:t>
            </a:r>
            <a:r>
              <a:rPr lang="en-GB" dirty="0"/>
              <a:t> Wakefield, J. 2017. http://www.bbc.co.uk/news/technology-38235584 [Accessed: 24 March 2017].</a:t>
            </a:r>
          </a:p>
          <a:p>
            <a:pPr lvl="1"/>
            <a:r>
              <a:rPr lang="en-GB" dirty="0"/>
              <a:t>C. Wakefield, J. </a:t>
            </a:r>
            <a:r>
              <a:rPr lang="en-GB" i="1" dirty="0"/>
              <a:t>Tomorrow's cities: Are your shoes giving away data?</a:t>
            </a:r>
            <a:r>
              <a:rPr lang="en-GB" dirty="0"/>
              <a:t> London: BBC. Available at: http://www.bbc.co.uk/news/technology-38235584</a:t>
            </a:r>
          </a:p>
          <a:p>
            <a:pPr lvl="1"/>
            <a:r>
              <a:rPr lang="en-GB" dirty="0"/>
              <a:t>D. Wakefield, J. 2017. </a:t>
            </a:r>
            <a:r>
              <a:rPr lang="en-GB" i="1" dirty="0"/>
              <a:t>Tomorrow's cities: Are your shoes giving away data?</a:t>
            </a:r>
            <a:r>
              <a:rPr lang="en-GB" dirty="0"/>
              <a:t> London: BBC. [Accessed: 24 March 2017].</a:t>
            </a:r>
          </a:p>
        </p:txBody>
      </p:sp>
    </p:spTree>
    <p:extLst>
      <p:ext uri="{BB962C8B-B14F-4D97-AF65-F5344CB8AC3E}">
        <p14:creationId xmlns:p14="http://schemas.microsoft.com/office/powerpoint/2010/main" val="396795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A76299-CDB1-42BC-BB39-4D748C421914}"/>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Referencing tools</a:t>
            </a:r>
          </a:p>
        </p:txBody>
      </p:sp>
      <p:sp>
        <p:nvSpPr>
          <p:cNvPr id="3" name="Content Placeholder 2">
            <a:extLst>
              <a:ext uri="{FF2B5EF4-FFF2-40B4-BE49-F238E27FC236}">
                <a16:creationId xmlns:a16="http://schemas.microsoft.com/office/drawing/2014/main" id="{738D187B-DC32-4F71-92C3-3C2AD4293201}"/>
              </a:ext>
            </a:extLst>
          </p:cNvPr>
          <p:cNvSpPr>
            <a:spLocks noGrp="1"/>
          </p:cNvSpPr>
          <p:nvPr>
            <p:ph idx="1"/>
          </p:nvPr>
        </p:nvSpPr>
        <p:spPr/>
        <p:txBody>
          <a:bodyPr vert="horz" lIns="0" tIns="45720" rIns="0" bIns="45720" rtlCol="0" anchor="t">
            <a:normAutofit/>
          </a:bodyPr>
          <a:lstStyle/>
          <a:p>
            <a:r>
              <a:rPr lang="en-GB" dirty="0"/>
              <a:t>These are available to help you…</a:t>
            </a:r>
          </a:p>
          <a:p>
            <a:r>
              <a:rPr lang="en-GB" dirty="0"/>
              <a:t>Good e.g.</a:t>
            </a:r>
          </a:p>
          <a:p>
            <a:pPr marL="383540" lvl="1"/>
            <a:r>
              <a:rPr lang="en-GB"/>
              <a:t>Ref Works</a:t>
            </a:r>
            <a:endParaRPr lang="en-GB" dirty="0"/>
          </a:p>
          <a:p>
            <a:pPr marL="383540" lvl="1"/>
            <a:r>
              <a:rPr lang="en-GB"/>
              <a:t>Cite it Right</a:t>
            </a:r>
          </a:p>
          <a:p>
            <a:pPr lvl="1"/>
            <a:r>
              <a:rPr lang="en-GB" dirty="0"/>
              <a:t>References (Word)</a:t>
            </a:r>
          </a:p>
          <a:p>
            <a:pPr marL="383540" lvl="1"/>
            <a:r>
              <a:rPr lang="en-GB" dirty="0"/>
              <a:t>Mendeley</a:t>
            </a:r>
            <a:endParaRPr lang="en-GB" dirty="0">
              <a:ea typeface="Calibri" panose="020F0502020204030204"/>
              <a:cs typeface="Calibri" panose="020F0502020204030204"/>
            </a:endParaRPr>
          </a:p>
          <a:p>
            <a:pPr marL="383540" lvl="1"/>
            <a:r>
              <a:rPr lang="en-GB" dirty="0"/>
              <a:t>Cite this for me (</a:t>
            </a:r>
            <a:r>
              <a:rPr lang="en-GB" dirty="0" err="1"/>
              <a:t>RefMe</a:t>
            </a:r>
            <a:r>
              <a:rPr lang="en-GB" dirty="0"/>
              <a:t>)</a:t>
            </a:r>
            <a:endParaRPr lang="en-GB" dirty="0">
              <a:ea typeface="Calibri" panose="020F0502020204030204"/>
              <a:cs typeface="Calibri" panose="020F0502020204030204"/>
            </a:endParaRPr>
          </a:p>
          <a:p>
            <a:pPr lvl="1"/>
            <a:r>
              <a:rPr lang="en-GB" dirty="0"/>
              <a:t>End Note</a:t>
            </a:r>
          </a:p>
          <a:p>
            <a:pPr lvl="1"/>
            <a:r>
              <a:rPr lang="en-GB" dirty="0"/>
              <a:t>There are many others….</a:t>
            </a:r>
          </a:p>
        </p:txBody>
      </p:sp>
    </p:spTree>
    <p:extLst>
      <p:ext uri="{BB962C8B-B14F-4D97-AF65-F5344CB8AC3E}">
        <p14:creationId xmlns:p14="http://schemas.microsoft.com/office/powerpoint/2010/main" val="7399164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757863-3980-4479-83D5-849E9F9DAF1D}"/>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Take care!</a:t>
            </a:r>
          </a:p>
        </p:txBody>
      </p:sp>
      <p:pic>
        <p:nvPicPr>
          <p:cNvPr id="5" name="Content Placeholder 4">
            <a:extLst>
              <a:ext uri="{FF2B5EF4-FFF2-40B4-BE49-F238E27FC236}">
                <a16:creationId xmlns:a16="http://schemas.microsoft.com/office/drawing/2014/main" id="{0428A493-7EFE-4350-A97B-CD15BD75FC31}"/>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766656" y="1962678"/>
            <a:ext cx="5610687" cy="4082079"/>
          </a:xfrm>
        </p:spPr>
      </p:pic>
      <p:sp>
        <p:nvSpPr>
          <p:cNvPr id="6" name="TextBox 5">
            <a:extLst>
              <a:ext uri="{FF2B5EF4-FFF2-40B4-BE49-F238E27FC236}">
                <a16:creationId xmlns:a16="http://schemas.microsoft.com/office/drawing/2014/main" id="{9053FA64-E473-470A-9673-08B50C697CF6}"/>
              </a:ext>
            </a:extLst>
          </p:cNvPr>
          <p:cNvSpPr txBox="1"/>
          <p:nvPr/>
        </p:nvSpPr>
        <p:spPr>
          <a:xfrm>
            <a:off x="0" y="6503611"/>
            <a:ext cx="3315138" cy="338554"/>
          </a:xfrm>
          <a:prstGeom prst="rect">
            <a:avLst/>
          </a:prstGeom>
          <a:noFill/>
        </p:spPr>
        <p:txBody>
          <a:bodyPr wrap="none" rtlCol="0">
            <a:spAutoFit/>
          </a:bodyPr>
          <a:lstStyle/>
          <a:p>
            <a:r>
              <a:rPr lang="en-GB" sz="1600" dirty="0"/>
              <a:t>Picture source: Market business news</a:t>
            </a:r>
          </a:p>
        </p:txBody>
      </p:sp>
    </p:spTree>
    <p:extLst>
      <p:ext uri="{BB962C8B-B14F-4D97-AF65-F5344CB8AC3E}">
        <p14:creationId xmlns:p14="http://schemas.microsoft.com/office/powerpoint/2010/main" val="355776261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67031E-3A84-4EF3-BE87-1E97CF867C76}"/>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What is wrong here?</a:t>
            </a:r>
          </a:p>
        </p:txBody>
      </p:sp>
      <p:pic>
        <p:nvPicPr>
          <p:cNvPr id="4" name="Picture 3">
            <a:extLst>
              <a:ext uri="{FF2B5EF4-FFF2-40B4-BE49-F238E27FC236}">
                <a16:creationId xmlns:a16="http://schemas.microsoft.com/office/drawing/2014/main" id="{5D08C2DE-9C4D-4389-B3A9-230EEEC48551}"/>
              </a:ext>
            </a:extLst>
          </p:cNvPr>
          <p:cNvPicPr>
            <a:picLocks noChangeAspect="1"/>
          </p:cNvPicPr>
          <p:nvPr/>
        </p:nvPicPr>
        <p:blipFill rotWithShape="1">
          <a:blip r:embed="rId2"/>
          <a:srcRect l="19903" t="21777" r="16408" b="23981"/>
          <a:stretch/>
        </p:blipFill>
        <p:spPr>
          <a:xfrm>
            <a:off x="98191" y="2004384"/>
            <a:ext cx="9045809" cy="4333474"/>
          </a:xfrm>
          <a:prstGeom prst="rect">
            <a:avLst/>
          </a:prstGeom>
        </p:spPr>
      </p:pic>
    </p:spTree>
    <p:extLst>
      <p:ext uri="{BB962C8B-B14F-4D97-AF65-F5344CB8AC3E}">
        <p14:creationId xmlns:p14="http://schemas.microsoft.com/office/powerpoint/2010/main" val="195987840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B9E8F6A2-322C-42A6-94A3-BDCE8308DF5C}"/>
              </a:ext>
            </a:extLst>
          </p:cNvPr>
          <p:cNvPicPr>
            <a:picLocks noChangeAspect="1"/>
          </p:cNvPicPr>
          <p:nvPr/>
        </p:nvPicPr>
        <p:blipFill rotWithShape="1">
          <a:blip r:embed="rId2"/>
          <a:srcRect l="20097" t="21777" r="17961" b="23808"/>
          <a:stretch/>
        </p:blipFill>
        <p:spPr>
          <a:xfrm>
            <a:off x="29129" y="1176980"/>
            <a:ext cx="9114871" cy="4504039"/>
          </a:xfrm>
          <a:prstGeom prst="rect">
            <a:avLst/>
          </a:prstGeom>
        </p:spPr>
      </p:pic>
    </p:spTree>
    <p:extLst>
      <p:ext uri="{BB962C8B-B14F-4D97-AF65-F5344CB8AC3E}">
        <p14:creationId xmlns:p14="http://schemas.microsoft.com/office/powerpoint/2010/main" val="317428456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69345207-CE56-4B7D-A022-EBB2C9BC0877}"/>
              </a:ext>
            </a:extLst>
          </p:cNvPr>
          <p:cNvPicPr>
            <a:picLocks noChangeAspect="1"/>
          </p:cNvPicPr>
          <p:nvPr/>
        </p:nvPicPr>
        <p:blipFill rotWithShape="1">
          <a:blip r:embed="rId2"/>
          <a:srcRect l="19224" t="23031" r="15728" b="23118"/>
          <a:stretch/>
        </p:blipFill>
        <p:spPr>
          <a:xfrm>
            <a:off x="-34258" y="1207364"/>
            <a:ext cx="9169890" cy="4270158"/>
          </a:xfrm>
          <a:prstGeom prst="rect">
            <a:avLst/>
          </a:prstGeom>
        </p:spPr>
      </p:pic>
    </p:spTree>
    <p:extLst>
      <p:ext uri="{BB962C8B-B14F-4D97-AF65-F5344CB8AC3E}">
        <p14:creationId xmlns:p14="http://schemas.microsoft.com/office/powerpoint/2010/main" val="18796941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1D3F1-3734-4F6B-A547-5D280A4A2681}"/>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Is this better?</a:t>
            </a:r>
          </a:p>
        </p:txBody>
      </p:sp>
      <p:pic>
        <p:nvPicPr>
          <p:cNvPr id="4" name="Picture 3">
            <a:extLst>
              <a:ext uri="{FF2B5EF4-FFF2-40B4-BE49-F238E27FC236}">
                <a16:creationId xmlns:a16="http://schemas.microsoft.com/office/drawing/2014/main" id="{84AC45EA-15F4-4AE2-B372-F52D7CCBF529}"/>
              </a:ext>
            </a:extLst>
          </p:cNvPr>
          <p:cNvPicPr>
            <a:picLocks noChangeAspect="1"/>
          </p:cNvPicPr>
          <p:nvPr/>
        </p:nvPicPr>
        <p:blipFill rotWithShape="1">
          <a:blip r:embed="rId2"/>
          <a:srcRect l="19709" t="23204" r="21262" b="23635"/>
          <a:stretch/>
        </p:blipFill>
        <p:spPr>
          <a:xfrm>
            <a:off x="114760" y="1908699"/>
            <a:ext cx="8988669" cy="4553470"/>
          </a:xfrm>
          <a:prstGeom prst="rect">
            <a:avLst/>
          </a:prstGeom>
        </p:spPr>
      </p:pic>
    </p:spTree>
    <p:extLst>
      <p:ext uri="{BB962C8B-B14F-4D97-AF65-F5344CB8AC3E}">
        <p14:creationId xmlns:p14="http://schemas.microsoft.com/office/powerpoint/2010/main" val="31230336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73DBED-672A-43B9-A877-6AF43C31E13A}"/>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Will this be better?</a:t>
            </a:r>
          </a:p>
        </p:txBody>
      </p:sp>
      <p:pic>
        <p:nvPicPr>
          <p:cNvPr id="4" name="Picture 3">
            <a:extLst>
              <a:ext uri="{FF2B5EF4-FFF2-40B4-BE49-F238E27FC236}">
                <a16:creationId xmlns:a16="http://schemas.microsoft.com/office/drawing/2014/main" id="{426EF981-2ED6-49A5-8565-92648A3E741F}"/>
              </a:ext>
            </a:extLst>
          </p:cNvPr>
          <p:cNvPicPr>
            <a:picLocks noChangeAspect="1"/>
          </p:cNvPicPr>
          <p:nvPr/>
        </p:nvPicPr>
        <p:blipFill rotWithShape="1">
          <a:blip r:embed="rId2"/>
          <a:srcRect l="19806" t="23549" r="19708" b="22773"/>
          <a:stretch/>
        </p:blipFill>
        <p:spPr>
          <a:xfrm>
            <a:off x="388336" y="2068496"/>
            <a:ext cx="8151982" cy="4069449"/>
          </a:xfrm>
          <a:prstGeom prst="rect">
            <a:avLst/>
          </a:prstGeom>
        </p:spPr>
      </p:pic>
    </p:spTree>
    <p:extLst>
      <p:ext uri="{BB962C8B-B14F-4D97-AF65-F5344CB8AC3E}">
        <p14:creationId xmlns:p14="http://schemas.microsoft.com/office/powerpoint/2010/main" val="2728309251"/>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6410E-FCD9-4E89-8840-4E891594341E}"/>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Finally correct…</a:t>
            </a:r>
          </a:p>
        </p:txBody>
      </p:sp>
      <p:pic>
        <p:nvPicPr>
          <p:cNvPr id="4" name="Picture 3">
            <a:extLst>
              <a:ext uri="{FF2B5EF4-FFF2-40B4-BE49-F238E27FC236}">
                <a16:creationId xmlns:a16="http://schemas.microsoft.com/office/drawing/2014/main" id="{E5567FA2-9EAF-4D69-95B8-02CF639F100A}"/>
              </a:ext>
            </a:extLst>
          </p:cNvPr>
          <p:cNvPicPr>
            <a:picLocks noChangeAspect="1"/>
          </p:cNvPicPr>
          <p:nvPr/>
        </p:nvPicPr>
        <p:blipFill rotWithShape="1">
          <a:blip r:embed="rId2"/>
          <a:srcRect l="20679" t="23894" r="21748" b="22082"/>
          <a:stretch/>
        </p:blipFill>
        <p:spPr>
          <a:xfrm>
            <a:off x="174246" y="2027494"/>
            <a:ext cx="8804057" cy="4646999"/>
          </a:xfrm>
          <a:prstGeom prst="rect">
            <a:avLst/>
          </a:prstGeom>
        </p:spPr>
      </p:pic>
    </p:spTree>
    <p:extLst>
      <p:ext uri="{BB962C8B-B14F-4D97-AF65-F5344CB8AC3E}">
        <p14:creationId xmlns:p14="http://schemas.microsoft.com/office/powerpoint/2010/main" val="23603319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BAFD5D-0611-4243-BFE3-D3BAE623256F}"/>
              </a:ext>
            </a:extLst>
          </p:cNvPr>
          <p:cNvSpPr>
            <a:spLocks noGrp="1"/>
          </p:cNvSpPr>
          <p:nvPr>
            <p:ph type="title"/>
          </p:nvPr>
        </p:nvSpPr>
        <p:spPr/>
        <p:txBody>
          <a:bodyPr/>
          <a:lstStyle/>
          <a:p>
            <a:r>
              <a:rPr lang="en-GB" b="1" dirty="0">
                <a:effectLst>
                  <a:outerShdw blurRad="38100" dist="38100" dir="2700000" algn="tl">
                    <a:srgbClr val="000000">
                      <a:alpha val="43137"/>
                    </a:srgbClr>
                  </a:outerShdw>
                </a:effectLst>
              </a:rPr>
              <a:t>Useful information</a:t>
            </a:r>
          </a:p>
        </p:txBody>
      </p:sp>
      <p:sp>
        <p:nvSpPr>
          <p:cNvPr id="3" name="Content Placeholder 2">
            <a:extLst>
              <a:ext uri="{FF2B5EF4-FFF2-40B4-BE49-F238E27FC236}">
                <a16:creationId xmlns:a16="http://schemas.microsoft.com/office/drawing/2014/main" id="{56E240AE-F24E-4F7E-983C-B0CAA1C02DC3}"/>
              </a:ext>
            </a:extLst>
          </p:cNvPr>
          <p:cNvSpPr>
            <a:spLocks noGrp="1"/>
          </p:cNvSpPr>
          <p:nvPr>
            <p:ph idx="1"/>
          </p:nvPr>
        </p:nvSpPr>
        <p:spPr/>
        <p:txBody>
          <a:bodyPr/>
          <a:lstStyle/>
          <a:p>
            <a:r>
              <a:rPr lang="en-GB" dirty="0"/>
              <a:t>Open University (2018) Developing good academic practice, free course (</a:t>
            </a:r>
            <a:r>
              <a:rPr lang="en-GB" dirty="0">
                <a:hlinkClick r:id="rId2"/>
              </a:rPr>
              <a:t>http://www.open.edu/openlearn/education/educational-technology-and-practice/educational-practice/developing-good-academic-practice/content-section-0?active-tab=content-tab</a:t>
            </a:r>
            <a:r>
              <a:rPr lang="en-GB" dirty="0"/>
              <a:t>) </a:t>
            </a:r>
          </a:p>
          <a:p>
            <a:r>
              <a:rPr lang="en-GB" dirty="0"/>
              <a:t>Learn Higher (2017) Advanced Referencing (</a:t>
            </a:r>
            <a:r>
              <a:rPr lang="en-GB" dirty="0">
                <a:hlinkClick r:id="rId3"/>
              </a:rPr>
              <a:t>http://www.learnhigher.ac.uk/writing-for-university/referencing/</a:t>
            </a:r>
            <a:r>
              <a:rPr lang="en-GB" dirty="0"/>
              <a:t>) </a:t>
            </a:r>
          </a:p>
          <a:p>
            <a:r>
              <a:rPr lang="en-GB" dirty="0"/>
              <a:t>UWTSD Harvard Referencing Guide, available from </a:t>
            </a:r>
            <a:r>
              <a:rPr lang="en-GB" dirty="0">
                <a:hlinkClick r:id="rId4"/>
              </a:rPr>
              <a:t>https://uwtsd.ac.uk/media/uwtsd-website/content-assets/documents/library-and-learning-resources/infoskills/Harvard-eng_v.1.2.pdf</a:t>
            </a:r>
            <a:r>
              <a:rPr lang="en-GB" dirty="0"/>
              <a:t> </a:t>
            </a:r>
          </a:p>
          <a:p>
            <a:endParaRPr lang="en-GB" dirty="0"/>
          </a:p>
          <a:p>
            <a:endParaRPr lang="en-GB" dirty="0"/>
          </a:p>
        </p:txBody>
      </p:sp>
    </p:spTree>
    <p:extLst>
      <p:ext uri="{BB962C8B-B14F-4D97-AF65-F5344CB8AC3E}">
        <p14:creationId xmlns:p14="http://schemas.microsoft.com/office/powerpoint/2010/main" val="1683616780"/>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514949"/>
      </a:dk2>
      <a:lt2>
        <a:srgbClr val="E1E1DB"/>
      </a:lt2>
      <a:accent1>
        <a:srgbClr val="9DBFBE"/>
      </a:accent1>
      <a:accent2>
        <a:srgbClr val="DB8631"/>
      </a:accent2>
      <a:accent3>
        <a:srgbClr val="E3CC5A"/>
      </a:accent3>
      <a:accent4>
        <a:srgbClr val="ACADA8"/>
      </a:accent4>
      <a:accent5>
        <a:srgbClr val="927C61"/>
      </a:accent5>
      <a:accent6>
        <a:srgbClr val="B3B435"/>
      </a:accent6>
      <a:hlink>
        <a:srgbClr val="0000FF"/>
      </a:hlink>
      <a:folHlink>
        <a:srgbClr val="80008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243AF7DC-D15B-41C0-AE81-23980D1B9FC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492</TotalTime>
  <Words>1643</Words>
  <Application>Microsoft Office PowerPoint</Application>
  <PresentationFormat>On-screen Show (4:3)</PresentationFormat>
  <Paragraphs>111</Paragraphs>
  <Slides>24</Slides>
  <Notes>0</Notes>
  <HiddenSlides>0</HiddenSlides>
  <MMClips>0</MMClips>
  <ScaleCrop>false</ScaleCrop>
  <HeadingPairs>
    <vt:vector size="4" baseType="variant">
      <vt:variant>
        <vt:lpstr>Theme</vt:lpstr>
      </vt:variant>
      <vt:variant>
        <vt:i4>1</vt:i4>
      </vt:variant>
      <vt:variant>
        <vt:lpstr>Slide Titles</vt:lpstr>
      </vt:variant>
      <vt:variant>
        <vt:i4>24</vt:i4>
      </vt:variant>
    </vt:vector>
  </HeadingPairs>
  <TitlesOfParts>
    <vt:vector size="25" baseType="lpstr">
      <vt:lpstr>Retrospect</vt:lpstr>
      <vt:lpstr>Learning in the Digital Era</vt:lpstr>
      <vt:lpstr>Outline for today</vt:lpstr>
      <vt:lpstr>Some definitions…</vt:lpstr>
      <vt:lpstr>Why is referencing important?</vt:lpstr>
      <vt:lpstr>Why is referencing important?</vt:lpstr>
      <vt:lpstr>When do you reference?</vt:lpstr>
      <vt:lpstr>Quiz – When do you reference?</vt:lpstr>
      <vt:lpstr>Other points to note…</vt:lpstr>
      <vt:lpstr>Quiz – Referencing situations</vt:lpstr>
      <vt:lpstr>Quiz – how to cite?</vt:lpstr>
      <vt:lpstr>Correct referencing (Harvard)</vt:lpstr>
      <vt:lpstr>Quiz – how to Harvard reference</vt:lpstr>
      <vt:lpstr>Quiz (cont)</vt:lpstr>
      <vt:lpstr>Quiz (cont)</vt:lpstr>
      <vt:lpstr>Quiz (cont)</vt:lpstr>
      <vt:lpstr>Referencing tools</vt:lpstr>
      <vt:lpstr>Take care!</vt:lpstr>
      <vt:lpstr>What is wrong here?</vt:lpstr>
      <vt:lpstr>PowerPoint Presentation</vt:lpstr>
      <vt:lpstr>PowerPoint Presentation</vt:lpstr>
      <vt:lpstr>Is this better?</vt:lpstr>
      <vt:lpstr>Will this be better?</vt:lpstr>
      <vt:lpstr>Finally correct…</vt:lpstr>
      <vt:lpstr>Useful information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Modern World</dc:title>
  <dc:creator>Owner</dc:creator>
  <cp:lastModifiedBy>Lara Hopkinson</cp:lastModifiedBy>
  <cp:revision>40</cp:revision>
  <dcterms:created xsi:type="dcterms:W3CDTF">2018-10-19T10:35:15Z</dcterms:created>
  <dcterms:modified xsi:type="dcterms:W3CDTF">2026-10-12T09:11:16Z</dcterms:modified>
</cp:coreProperties>
</file>