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ink/inkAction1.xml" ContentType="application/vnd.ms-office.inkAction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sldIdLst>
    <p:sldId id="257" r:id="rId2"/>
    <p:sldId id="258" r:id="rId3"/>
    <p:sldId id="259" r:id="rId4"/>
    <p:sldId id="260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92" r:id="rId14"/>
    <p:sldId id="293" r:id="rId15"/>
    <p:sldId id="294" r:id="rId16"/>
    <p:sldId id="271" r:id="rId17"/>
    <p:sldId id="272" r:id="rId18"/>
    <p:sldId id="273" r:id="rId19"/>
    <p:sldId id="274" r:id="rId20"/>
    <p:sldId id="275" r:id="rId21"/>
    <p:sldId id="276" r:id="rId22"/>
    <p:sldId id="295" r:id="rId23"/>
    <p:sldId id="277" r:id="rId24"/>
    <p:sldId id="289" r:id="rId25"/>
    <p:sldId id="287" r:id="rId26"/>
    <p:sldId id="291" r:id="rId27"/>
    <p:sldId id="279" r:id="rId28"/>
    <p:sldId id="288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61" r:id="rId37"/>
    <p:sldId id="290" r:id="rId38"/>
    <p:sldId id="262" r:id="rId3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516" y="-12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8-03-02T19:35:29.582Z"/>
    </inkml:context>
    <inkml:brush xml:id="br0">
      <inkml:brushProperty name="width" value="0.0935" units="cm"/>
      <inkml:brushProperty name="height" value="0.0935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344801">
    <iact:property name="dataType"/>
    <iact:actionData xml:id="d0">
      <inkml:trace xmlns:inkml="http://www.w3.org/2003/InkML" xml:id="stk0" contextRef="#ctx0" brushRef="#br0">11 11 0</inkml:trace>
    </iact:actionData>
  </iact:action>
  <iact:action type="add" startTime="344802">
    <iact:property name="dataType"/>
    <iact:actionData xml:id="d1">
      <inkml:trace xmlns:inkml="http://www.w3.org/2003/InkML" xml:id="stk1" contextRef="#ctx0" brushRef="#brinv">0 0 0</inkml:trace>
    </iact:actionData>
  </iact:action>
  <iact:action type="add" startTime="344803">
    <iact:property name="dataType"/>
    <iact:actionData xml:id="d2">
      <inkml:trace xmlns:inkml="http://www.w3.org/2003/InkML" xml:id="stk2" contextRef="#ctx0" brushRef="#brinv">21 21 0</inkml:trace>
    </iact:actionData>
  </iact:action>
</iact:action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5" name="Picture 12" descr="S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" name="Picture 14" descr="HDRibbonTitle-UniformTrim.pn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8"/>
            <a:stretch>
              <a:fillRect/>
            </a:stretch>
          </p:blipFill>
          <p:spPr bwMode="auto">
            <a:xfrm rot="5400000">
              <a:off x="3739196" y="525780"/>
              <a:ext cx="1664208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Picture 15" descr="HDRibbonTitle-UniformTrim.pn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8"/>
            <a:stretch>
              <a:fillRect/>
            </a:stretch>
          </p:blipFill>
          <p:spPr bwMode="auto">
            <a:xfrm rot="5400000">
              <a:off x="3739196" y="5719572"/>
              <a:ext cx="1664208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9" name="Straight Connector 8"/>
          <p:cNvCxnSpPr/>
          <p:nvPr/>
        </p:nvCxnSpPr>
        <p:spPr>
          <a:xfrm>
            <a:off x="2019300" y="3471863"/>
            <a:ext cx="511333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838" y="5054600"/>
            <a:ext cx="673100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2463" y="5054600"/>
            <a:ext cx="4064000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6725" y="5054600"/>
            <a:ext cx="414338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AC7A92-C58B-446C-833D-43CAEB9228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4450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277938" y="23542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5ED56-6792-46EF-8AD7-F7D9EB51E3F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3462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277938" y="35988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95936-7F2C-4758-97D0-459A5CD7AD1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860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1277938" y="235585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E1883-AC4E-4367-991E-A900CD3EC9A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2794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7938" y="23542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2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2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EA681-0804-449D-9C85-A384FE4BDE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4284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1277938" y="23542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5014A-A571-4E5E-A81D-223FF314E47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0991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70E62-9832-4969-8319-2CDF5DD953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3784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1277938" y="2913063"/>
            <a:ext cx="23336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10459-5241-4D85-B5FD-6A1F5BE835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6136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70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88E3F-7506-468F-953A-FCF132B207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1360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F9D24-92CA-49C5-B01C-F4D98C9DBF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5982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277938" y="4140200"/>
            <a:ext cx="660717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AEDFB-E47B-47C1-9552-F51A5BFEEF9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5903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/>
          <p:cNvSpPr txBox="1">
            <a:spLocks noChangeArrowheads="1"/>
          </p:cNvSpPr>
          <p:nvPr/>
        </p:nvSpPr>
        <p:spPr bwMode="auto">
          <a:xfrm>
            <a:off x="849313" y="9048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7200"/>
              <a:t>“</a:t>
            </a:r>
          </a:p>
        </p:txBody>
      </p:sp>
      <p:sp>
        <p:nvSpPr>
          <p:cNvPr id="6" name="TextBox 12"/>
          <p:cNvSpPr txBox="1">
            <a:spLocks noChangeArrowheads="1"/>
          </p:cNvSpPr>
          <p:nvPr/>
        </p:nvSpPr>
        <p:spPr bwMode="auto">
          <a:xfrm>
            <a:off x="7634288" y="2827338"/>
            <a:ext cx="45720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r" eaLnBrk="1" hangingPunct="1"/>
            <a:r>
              <a:rPr lang="en-US" altLang="en-US" sz="7200"/>
              <a:t>”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1277938" y="414020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91166-4870-40D4-AE65-40540752A5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7869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3AD1-A88C-4A7E-8DC5-56514F10C1A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874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/>
          <p:cNvSpPr txBox="1">
            <a:spLocks noChangeArrowheads="1"/>
          </p:cNvSpPr>
          <p:nvPr/>
        </p:nvSpPr>
        <p:spPr bwMode="auto">
          <a:xfrm>
            <a:off x="877888" y="896938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8000"/>
              <a:t>“</a:t>
            </a:r>
          </a:p>
        </p:txBody>
      </p:sp>
      <p:sp>
        <p:nvSpPr>
          <p:cNvPr id="6" name="TextBox 12"/>
          <p:cNvSpPr txBox="1">
            <a:spLocks noChangeArrowheads="1"/>
          </p:cNvSpPr>
          <p:nvPr/>
        </p:nvSpPr>
        <p:spPr bwMode="auto">
          <a:xfrm>
            <a:off x="7650163" y="2608263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r" eaLnBrk="1" hangingPunct="1"/>
            <a:r>
              <a:rPr lang="en-US" altLang="en-US" sz="8000"/>
              <a:t>”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1277938" y="342900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C398E1-7674-43C6-B522-93EC439D21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82256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1277938" y="3429000"/>
            <a:ext cx="660717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rtlCol="0">
            <a:normAutofit/>
          </a:bodyPr>
          <a:lstStyle>
            <a:lvl1pPr>
              <a:defRPr lang="en-US" sz="3200" b="0" dirty="0"/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1E27F-D997-44A7-9025-F2A57A348C2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1009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277938" y="2354263"/>
            <a:ext cx="660717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02B93-6488-41D5-A362-FDC13CEE257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06836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6245225" y="906463"/>
            <a:ext cx="0" cy="4968875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C4255-38F7-4936-8243-AC8A6A62EF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28804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39E02-15A8-43A1-A5F1-CBBEA1BAC0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65566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96DA5-4E2C-4305-B6BC-79FE75E5CDC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70852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066800" y="1981200"/>
            <a:ext cx="7543800" cy="4114800"/>
          </a:xfrm>
        </p:spPr>
        <p:txBody>
          <a:bodyPr rtlCol="0"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04E4B-A0FF-4AD9-9881-C563DF146C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7488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4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6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1"/>
          </a:xfrm>
        </p:grpSpPr>
        <p:pic>
          <p:nvPicPr>
            <p:cNvPr id="1032" name="Picture 7" descr="SD-PanelContent-V.png"/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36" name="Picture 9" descr="HDRibbonContent-UniformTrim.png"/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14240"/>
            <a:stretch>
              <a:fillRect/>
            </a:stretch>
          </p:blipFill>
          <p:spPr bwMode="auto">
            <a:xfrm rot="5400000">
              <a:off x="4221675" y="39689"/>
              <a:ext cx="68580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7" name="Picture 10" descr="HDRibbonContent-UniformTrim.png"/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14240"/>
            <a:stretch>
              <a:fillRect/>
            </a:stretch>
          </p:blipFill>
          <p:spPr bwMode="auto">
            <a:xfrm rot="5400000">
              <a:off x="4221675" y="6211888"/>
              <a:ext cx="68580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176338" y="915988"/>
            <a:ext cx="6799262" cy="1303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76338" y="2490788"/>
            <a:ext cx="6799262" cy="344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350" y="5961063"/>
            <a:ext cx="114935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338" y="5961063"/>
            <a:ext cx="51054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313" y="5961063"/>
            <a:ext cx="39528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000" b="0" i="0" smtClean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58731915-1967-4AB1-8B84-A3B250500B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52" r:id="rId7"/>
    <p:sldLayoutId id="2147483865" r:id="rId8"/>
    <p:sldLayoutId id="2147483853" r:id="rId9"/>
    <p:sldLayoutId id="2147483854" r:id="rId10"/>
    <p:sldLayoutId id="2147483866" r:id="rId11"/>
    <p:sldLayoutId id="2147483867" r:id="rId12"/>
    <p:sldLayoutId id="2147483855" r:id="rId13"/>
    <p:sldLayoutId id="2147483868" r:id="rId14"/>
    <p:sldLayoutId id="2147483869" r:id="rId15"/>
    <p:sldLayoutId id="2147483870" r:id="rId16"/>
    <p:sldLayoutId id="2147483871" r:id="rId17"/>
    <p:sldLayoutId id="2147483856" r:id="rId18"/>
    <p:sldLayoutId id="2147483857" r:id="rId19"/>
    <p:sldLayoutId id="2147483858" r:id="rId20"/>
  </p:sldLayoutIdLst>
  <p:txStyles>
    <p:titleStyle>
      <a:lvl1pPr algn="ctr" defTabSz="457200" rtl="0" fontAlgn="base">
        <a:spcBef>
          <a:spcPct val="0"/>
        </a:spcBef>
        <a:spcAft>
          <a:spcPct val="0"/>
        </a:spcAft>
        <a:defRPr sz="4000" kern="1200">
          <a:ln w="3175" cmpd="sng">
            <a:noFill/>
          </a:ln>
          <a:solidFill>
            <a:srgbClr val="262626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000" kern="1200">
          <a:solidFill>
            <a:srgbClr val="262626"/>
          </a:solidFill>
          <a:latin typeface="+mn-lt"/>
          <a:ea typeface="+mn-ea"/>
          <a:cs typeface="+mn-cs"/>
        </a:defRPr>
      </a:lvl2pPr>
      <a:lvl3pPr marL="12001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kern="1200">
          <a:solidFill>
            <a:srgbClr val="262626"/>
          </a:solidFill>
          <a:latin typeface="+mn-lt"/>
          <a:ea typeface="+mn-ea"/>
          <a:cs typeface="+mn-cs"/>
        </a:defRPr>
      </a:lvl3pPr>
      <a:lvl4pPr marL="1543050" indent="-1714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600" kern="1200">
          <a:solidFill>
            <a:srgbClr val="262626"/>
          </a:solidFill>
          <a:latin typeface="+mn-lt"/>
          <a:ea typeface="+mn-ea"/>
          <a:cs typeface="+mn-cs"/>
        </a:defRPr>
      </a:lvl4pPr>
      <a:lvl5pPr marL="2000250" indent="-1714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400" kern="1200">
          <a:solidFill>
            <a:srgbClr val="262626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4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5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6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7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8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9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0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1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2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3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8.jpeg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4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9.jpg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7" Type="http://schemas.openxmlformats.org/officeDocument/2006/relationships/image" Target="../media/image7.png"/><Relationship Id="rId2" Type="http://schemas.openxmlformats.org/officeDocument/2006/relationships/tags" Target="../tags/tag15.xml"/><Relationship Id="rId1" Type="http://schemas.openxmlformats.org/officeDocument/2006/relationships/video" Target="NULL" TargetMode="External"/><Relationship Id="rId6" Type="http://schemas.openxmlformats.org/officeDocument/2006/relationships/hyperlink" Target="https://www.youtube.com/watch?v=vVTKHI5ovyc" TargetMode="External"/><Relationship Id="rId5" Type="http://schemas.openxmlformats.org/officeDocument/2006/relationships/image" Target="../media/image10.jpg"/><Relationship Id="rId4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media" Target="../media/media1.mp4"/><Relationship Id="rId7" Type="http://schemas.microsoft.com/office/2011/relationships/inkAction" Target="../ink/inkAction1.xml"/><Relationship Id="rId2" Type="http://schemas.openxmlformats.org/officeDocument/2006/relationships/tags" Target="../tags/tag16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1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8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9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0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1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12.jpg"/><Relationship Id="rId4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2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3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4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14.png"/><Relationship Id="rId4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5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hyperlink" Target="http://www.prisonreformtrust.org.uk/Portals/0/Documents/Bromley%20Briefings/Summer%202017%20factfile.pdf" TargetMode="External"/><Relationship Id="rId4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6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15.emf"/><Relationship Id="rId4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7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hyperlink" Target="https://www.gov.uk/government/uploads/system/uploads/attachment_data/file/548044/prison-population-projections-2016-2021_FINAL.pdf" TargetMode="External"/><Relationship Id="rId4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8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hyperlink" Target="http://eprints.lancs.ac.uk/71188/1/JRF_Final_Poverty_and_Crime_Review_May_2014.pdf" TargetMode="External"/><Relationship Id="rId4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9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16.png"/><Relationship Id="rId4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0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1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0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2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3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4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5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6.xml"/><Relationship Id="rId1" Type="http://schemas.openxmlformats.org/officeDocument/2006/relationships/video" Target="NULL" TargetMode="External"/><Relationship Id="rId6" Type="http://schemas.openxmlformats.org/officeDocument/2006/relationships/image" Target="../media/image7.png"/><Relationship Id="rId5" Type="http://schemas.openxmlformats.org/officeDocument/2006/relationships/hyperlink" Target="http://www.bbc.co.uk/news/uk-11065204" TargetMode="External"/><Relationship Id="rId4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7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8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39.xml"/><Relationship Id="rId1" Type="http://schemas.openxmlformats.org/officeDocument/2006/relationships/video" Target="NULL" TargetMode="External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22463" y="1811338"/>
            <a:ext cx="5308600" cy="1516062"/>
          </a:xfrm>
        </p:spPr>
        <p:txBody>
          <a:bodyPr/>
          <a:lstStyle/>
          <a:p>
            <a:r>
              <a:rPr lang="en-GB" altLang="en-US" sz="2800" smtClean="0">
                <a:ln>
                  <a:noFill/>
                </a:ln>
              </a:rPr>
              <a:t>SJEQ7003</a:t>
            </a:r>
            <a:br>
              <a:rPr lang="en-GB" altLang="en-US" sz="2800" smtClean="0">
                <a:ln>
                  <a:noFill/>
                </a:ln>
              </a:rPr>
            </a:br>
            <a:r>
              <a:rPr lang="en-GB" altLang="en-US" sz="2800" smtClean="0">
                <a:ln>
                  <a:noFill/>
                </a:ln>
              </a:rPr>
              <a:t>Equality and Diversity: Power and Social (Re)production of Inequality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2463" y="3598863"/>
            <a:ext cx="5308600" cy="1376362"/>
          </a:xfrm>
        </p:spPr>
        <p:txBody>
          <a:bodyPr/>
          <a:lstStyle/>
          <a:p>
            <a:r>
              <a:rPr lang="en-GB" altLang="en-US" smtClean="0"/>
              <a:t>Dr Caroline Lohmann-Hancock</a:t>
            </a:r>
          </a:p>
          <a:p>
            <a:r>
              <a:rPr lang="en-GB" altLang="en-US" smtClean="0"/>
              <a:t>Session 5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3.192661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39"/>
    </mc:Choice>
    <mc:Fallback>
      <p:transition spd="slow" advTm="130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Three Forms of </a:t>
            </a:r>
            <a:b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Social Control </a:t>
            </a: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Informal Control</a:t>
            </a:r>
          </a:p>
          <a:p>
            <a:r>
              <a:rPr lang="en-GB" altLang="en-US" smtClean="0"/>
              <a:t>Medical Control</a:t>
            </a:r>
          </a:p>
          <a:p>
            <a:r>
              <a:rPr lang="en-GB" altLang="en-US" smtClean="0">
                <a:solidFill>
                  <a:srgbClr val="FF0000"/>
                </a:solidFill>
              </a:rPr>
              <a:t>Legal Control</a:t>
            </a:r>
          </a:p>
          <a:p>
            <a:endParaRPr lang="en-GB" altLang="en-US" smtClean="0"/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3039" end="3.189604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7"/>
    </mc:Choice>
    <mc:Fallback>
      <p:transition spd="slow" advTm="3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Legal Control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Criminal Justice System	</a:t>
            </a:r>
          </a:p>
          <a:p>
            <a:pPr lvl="1"/>
            <a:r>
              <a:rPr lang="en-GB" altLang="en-US" smtClean="0"/>
              <a:t>Police</a:t>
            </a:r>
          </a:p>
          <a:p>
            <a:pPr lvl="2"/>
            <a:r>
              <a:rPr lang="en-GB" altLang="en-US" smtClean="0"/>
              <a:t>Detain suspects and make arrests</a:t>
            </a:r>
          </a:p>
          <a:p>
            <a:pPr lvl="1"/>
            <a:r>
              <a:rPr lang="en-GB" altLang="en-US" smtClean="0"/>
              <a:t>Law and courts</a:t>
            </a:r>
          </a:p>
          <a:p>
            <a:pPr lvl="2"/>
            <a:r>
              <a:rPr lang="en-GB" altLang="en-US" smtClean="0"/>
              <a:t>Pass judgements and whether individuals have committed a crime(s) </a:t>
            </a:r>
          </a:p>
          <a:p>
            <a:pPr lvl="1"/>
            <a:r>
              <a:rPr lang="en-GB" altLang="en-US" smtClean="0"/>
              <a:t>Correction (Prison/Probation)</a:t>
            </a:r>
          </a:p>
          <a:p>
            <a:pPr lvl="2"/>
            <a:r>
              <a:rPr lang="en-GB" altLang="en-US" smtClean="0"/>
              <a:t>Punishes those convicted of crimes in the criminal courts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6096" end="3.150844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760"/>
    </mc:Choice>
    <mc:Fallback>
      <p:transition spd="slow" advTm="38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Historical Overview</a:t>
            </a: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900 AD in UK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Social order was responsibility of persons in local communities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1066 – Norman Conquest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Frankpledge system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Citizens formed volunteer teams to watch over each other to ensure everyone stayed out of trouble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Early form of surveillance based discipline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Solidarity in village or community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Due to likeness and familiarity between members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Hue and cry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Individuals yelling out to other members of community that a violation has occurred.</a:t>
            </a:r>
          </a:p>
          <a:p>
            <a:pPr marL="1828800" lvl="4" indent="0" algn="r" fontAlgn="auto">
              <a:buFont typeface="Arial"/>
              <a:buNone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(Peters, 2006)</a:t>
            </a:r>
          </a:p>
          <a:p>
            <a:pPr lvl="4" fontAlgn="auto">
              <a:buFont typeface="Arial"/>
              <a:buChar char="•"/>
              <a:defRPr/>
            </a:pP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54856" end="2.990862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982"/>
    </mc:Choice>
    <mc:Fallback>
      <p:transition spd="slow" advTm="159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Historical Overview</a:t>
            </a: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1300s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Leet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courts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Presentment juries comprised of 12 or more men (notice men)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Scolding (often against women: malicious gossiping, backbiting, spreading rumours, eaves dropping, night-walking, sexual misconduct, disorderly alehouses, evil reputation, poverty and illegal gaming)</a:t>
            </a:r>
          </a:p>
          <a:p>
            <a:pPr marL="457200" lvl="1" indent="0" algn="r" fontAlgn="auto">
              <a:buFont typeface="Arial"/>
              <a:buNone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(Peter, 2006)</a:t>
            </a:r>
          </a:p>
          <a:p>
            <a:pPr lvl="1"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14838" end="2.926213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649"/>
    </mc:Choice>
    <mc:Fallback>
      <p:transition spd="slow" advTm="64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Historical Overview</a:t>
            </a: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1620s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Law reforms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England/New England in USA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Tudor ideology of divine right of kings!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Execution of King Charles I 1649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Illustrates the way persons routinely tolerated what would today be considered gross violations and incivilities in the areas of aesthetics, human relations and the value place on human life</a:t>
            </a:r>
          </a:p>
          <a:p>
            <a:pPr marL="1371600" lvl="3" indent="0" algn="r" fontAlgn="auto">
              <a:buFont typeface="Arial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(Peters, 2006)</a:t>
            </a:r>
          </a:p>
          <a:p>
            <a:pPr lvl="3"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79487" end="2.860035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178"/>
    </mc:Choice>
    <mc:Fallback>
      <p:transition spd="slow" advTm="661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Historical Overview</a:t>
            </a: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Late 1700s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How a person died mattered – public outcry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Siebert (1990: 8) suggested that ‘it was expected that good people would die well, and that the good and great would die greatly’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On the day of King Charles I execution he was ‘dressed warmly’ so he did not shake and appear afraid!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His head was put with his body as a form of respect for his ‘kingliness’</a:t>
            </a:r>
          </a:p>
          <a:p>
            <a:pPr marL="914400" lvl="2" indent="0" algn="r" fontAlgn="auto">
              <a:buFont typeface="Arial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(Peters, 2006)</a:t>
            </a:r>
          </a:p>
          <a:p>
            <a:pPr lvl="2" fontAlgn="auto">
              <a:buFont typeface="Arial"/>
              <a:buChar char="•"/>
              <a:defRPr/>
            </a:pP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345665" end="2.800822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213"/>
    </mc:Choice>
    <mc:Fallback>
      <p:transition spd="slow" advTm="592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Historical Overview</a:t>
            </a: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625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In USA Colony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Law was designed to ensure public and private morality (Walker, 1980 11- 34)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Linked to Durkheim’s concept of mechanical solidarity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Offences against God such as blasphemy = death penalty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Puritans/Quakers of Pennsylvania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Punishment was punitive and repressive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Deviance an crime were seen as evil and abnormal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Brandings, mutilations, public whippings were common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notion of ‘public humiliation’ was important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Executions were a ‘performance’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Offenders were identified to the community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offender got their ‘just deserts’</a:t>
            </a:r>
          </a:p>
          <a:p>
            <a:pPr marL="457200" lvl="1" indent="0" algn="r" fontAlgn="auto">
              <a:buFont typeface="Arial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(Peters, 2006)</a:t>
            </a:r>
          </a:p>
          <a:p>
            <a:pPr lvl="1" fontAlgn="auto">
              <a:buFont typeface="Arial"/>
              <a:buChar char="•"/>
              <a:defRPr/>
            </a:pP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404878" end="2.680382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440"/>
    </mc:Choice>
    <mc:Fallback>
      <p:transition spd="slow" advTm="120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Historical Overview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1776-1781 USA Colonies	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Gained independence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King was no longer the ‘fountain of justice’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Common law ruled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No one was above the law -  not even the king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Law is based on precedent – past court decisions</a:t>
            </a:r>
          </a:p>
          <a:p>
            <a:pPr lvl="4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Stare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decisis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– stand by the decided matter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Decided by a Jury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Emphasis on the spoken word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notion of ‘beyond reasonable doubt’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state has to ‘prove’ the crime</a:t>
            </a:r>
          </a:p>
          <a:p>
            <a:pPr marL="457200" lvl="1" indent="0" algn="r" fontAlgn="auto">
              <a:buFont typeface="Arial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(Peters, 2006)</a:t>
            </a:r>
          </a:p>
          <a:p>
            <a:pPr lvl="1"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525318" end="2.581017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365"/>
    </mc:Choice>
    <mc:Fallback>
      <p:transition spd="slow" advTm="99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Enlightenment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18th century philosophical movement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Reason, experience and scientific method over dogma (religious or otherwise)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Rationalism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Universality of law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Treatment of persons under the criminal justice system should be equal, fair, transparent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Although in reality this was not always the case</a:t>
            </a:r>
          </a:p>
          <a:p>
            <a:pPr marL="914400" lvl="2" indent="0" algn="r" fontAlgn="auto">
              <a:buFont typeface="Arial"/>
              <a:buNone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(Frazer, 2010)</a:t>
            </a:r>
          </a:p>
          <a:p>
            <a:pPr lvl="2"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2"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624683" end="2.489856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161"/>
    </mc:Choice>
    <mc:Fallback>
      <p:transition spd="slow" advTm="911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Enlightenment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550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Cesare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Beccaria</a:t>
            </a: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On Crimes and Punishment 1764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Appalled at the harsh and brutal punishments in European and USA Penal system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Capital punishment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Torture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Banishment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Transportation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Proportionality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Exorbitant fines out of proportion to the offence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He considered that punishment was ‘irrational’ and ‘arbitrary’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He suggested that capital punishment should be abolished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And incarceration or imprisonment should replace irrational punishments</a:t>
            </a:r>
          </a:p>
          <a:p>
            <a:pPr marL="457200" lvl="1" indent="0" algn="r" fontAlgn="auto">
              <a:buFont typeface="Arial"/>
              <a:buNone/>
              <a:defRPr/>
            </a:pP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(Frazer, 2010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)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715844" end="2.315475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381"/>
    </mc:Choice>
    <mc:Fallback>
      <p:transition spd="slow" advTm="174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Enlightenment</a:t>
            </a:r>
            <a:endParaRPr lang="en-GB" altLang="en-US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625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Jeremy Bentham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Hedonic calculus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He suggested that persons act to maximise pleasure and minimize pain – behaviourist approach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Scientific approach to law – utility 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Insight into human behaviour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Greatest good for the greatest number of people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Utility versus Justice lead to the medicalisation of the law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Public health and safety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He began the discourse of rehabilitation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Panopticon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Constant surveillance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Resonates in hospitals and schools</a:t>
            </a:r>
          </a:p>
          <a:p>
            <a:pPr marL="1371600" lvl="3" indent="0" algn="r" fontAlgn="auto">
              <a:buFont typeface="Arial"/>
              <a:buNone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(Ryan, 1987)</a:t>
            </a:r>
          </a:p>
          <a:p>
            <a:pPr marL="1371600" lvl="3" indent="0" algn="r" fontAlgn="auto">
              <a:buFont typeface="Arial"/>
              <a:buNone/>
              <a:defRPr/>
            </a:pPr>
            <a:endParaRPr lang="en-GB" altLang="en-US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3" fontAlgn="auto">
              <a:buFont typeface="Arial"/>
              <a:buChar char="•"/>
              <a:defRPr/>
            </a:pPr>
            <a:endParaRPr lang="en-GB" altLang="en-US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2"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890225" end="2.012334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3141"/>
    </mc:Choice>
    <mc:Fallback>
      <p:transition spd="slow" advTm="303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4417" y="908720"/>
            <a:ext cx="6799262" cy="1303337"/>
          </a:xfrm>
        </p:spPr>
        <p:txBody>
          <a:bodyPr/>
          <a:lstStyle/>
          <a:p>
            <a:pPr algn="r"/>
            <a:r>
              <a:rPr lang="en-GB" dirty="0" err="1" smtClean="0"/>
              <a:t>Panoptocan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190" y="404664"/>
            <a:ext cx="5460954" cy="6020702"/>
          </a:xfrm>
        </p:spPr>
      </p:pic>
      <p:pic>
        <p:nvPicPr>
          <p:cNvPr id="5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193366" end="1.953719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321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15"/>
    </mc:Choice>
    <mc:Fallback>
      <p:transition spd="slow" advTm="58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609" y="476672"/>
            <a:ext cx="8264720" cy="5313034"/>
          </a:xfrm>
        </p:spPr>
      </p:pic>
      <p:pic>
        <p:nvPicPr>
          <p:cNvPr id="5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251981" end="1.930841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585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878"/>
    </mc:Choice>
    <mc:Fallback>
      <p:transition spd="slow" advTm="22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48680"/>
            <a:ext cx="7886177" cy="4320480"/>
          </a:xfrm>
        </p:spPr>
      </p:pic>
      <p:sp>
        <p:nvSpPr>
          <p:cNvPr id="5" name="Rectangle 4"/>
          <p:cNvSpPr/>
          <p:nvPr/>
        </p:nvSpPr>
        <p:spPr>
          <a:xfrm>
            <a:off x="3707904" y="508518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hlinkClick r:id="rId6"/>
              </a:rPr>
              <a:t>https://www.youtube.com/watch?v=vVTKHI5ovyc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6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274859" end="1.907264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66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577"/>
    </mc:Choice>
    <mc:Fallback>
      <p:transition spd="slow" advTm="235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Enlightenment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475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John Howard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Howard League for Penal Reform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Scientific, humanitarian and religious methods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Reduction of human misery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(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Beccaria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Bentham, Elizabeth Fry, William Blackstone and others)</a:t>
            </a:r>
          </a:p>
          <a:p>
            <a:pPr lvl="4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Appoint chaplains in jails</a:t>
            </a:r>
          </a:p>
          <a:p>
            <a:pPr lvl="4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Abolition of solitary confinement</a:t>
            </a:r>
          </a:p>
          <a:p>
            <a:pPr lvl="4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Education of prisoners</a:t>
            </a:r>
          </a:p>
          <a:p>
            <a:pPr lvl="4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General improvements in incarceration conditions of inmates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Visiting Gaols (Jails) prison and correctional institutions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1777 state prisons in England a report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Jails and Prisons were in an awful state, corruption, filth, squalor,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unhealthness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– change followed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Classification and segregation of prisoners by sex, age, types and severity of crimes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Suggested idleness made criminals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Prisoners to be taught industriousness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Religious instruction was considered crucial </a:t>
            </a:r>
          </a:p>
          <a:p>
            <a:pPr lvl="1"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7652" name="Rectangle 3"/>
          <p:cNvSpPr>
            <a:spLocks noChangeArrowheads="1"/>
          </p:cNvSpPr>
          <p:nvPr/>
        </p:nvSpPr>
        <p:spPr bwMode="auto">
          <a:xfrm>
            <a:off x="5651500" y="5749925"/>
            <a:ext cx="28940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lvl="3" algn="r" eaLnBrk="1" hangingPunct="1"/>
            <a:r>
              <a:rPr lang="en-GB" altLang="en-US"/>
              <a:t>(Ryan, 1987)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298436" end="1.559043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7">
            <p14:nvContentPartPr>
              <p14:cNvPr id="3" name="Ink 2"/>
              <p14:cNvContentPartPr/>
              <p14:nvPr>
                <p:custDataLst>
                  <p:tags r:id="rId4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7915450" y="3844296"/>
              <a:ext cx="33659" cy="33673"/>
            </p14:xfrm>
          </p:contentPart>
        </mc:Choice>
        <mc:Fallback>
          <p:pic>
            <p:nvPicPr>
              <p:cNvPr id="3" name="Ink 2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860372" y="3789195"/>
                <a:ext cx="145346" cy="145406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221"/>
    </mc:Choice>
    <mc:Fallback>
      <p:transition spd="slow" advTm="348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State Power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John Peel 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New Police 1812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Peace Preservation Force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Cost local communities – state coercive powers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1829 Metropolitan Police Act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3000 officers – paid police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Walk a beat to ensure close familiarity between officers and members of the community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Broad powers of investigation and arrest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High levels of discretion</a:t>
            </a:r>
          </a:p>
          <a:p>
            <a:pPr lvl="2"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8676" name="TextBox 7"/>
          <p:cNvSpPr txBox="1">
            <a:spLocks noChangeArrowheads="1"/>
          </p:cNvSpPr>
          <p:nvPr/>
        </p:nvSpPr>
        <p:spPr bwMode="auto">
          <a:xfrm>
            <a:off x="6300788" y="5516563"/>
            <a:ext cx="208756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/>
              <a:t>(House of Commons, 1831)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646657" end="1.398350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0693"/>
    </mc:Choice>
    <mc:Fallback>
      <p:transition spd="slow" advTm="160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Legal Control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Community-oriented policing and fear of crime</a:t>
            </a:r>
          </a:p>
          <a:p>
            <a:pPr lvl="1"/>
            <a:r>
              <a:rPr lang="en-GB" altLang="en-US" smtClean="0"/>
              <a:t>Growth in statistics available on crimes may ‘fuel’ the fear of crimes</a:t>
            </a:r>
          </a:p>
          <a:p>
            <a:pPr lvl="1"/>
            <a:r>
              <a:rPr lang="en-GB" altLang="en-US" smtClean="0"/>
              <a:t>In some ways the criminalisation of groups and individuals feeds this fear of crime in society</a:t>
            </a:r>
          </a:p>
        </p:txBody>
      </p:sp>
      <p:sp>
        <p:nvSpPr>
          <p:cNvPr id="29700" name="TextBox 3"/>
          <p:cNvSpPr txBox="1">
            <a:spLocks noChangeArrowheads="1"/>
          </p:cNvSpPr>
          <p:nvPr/>
        </p:nvSpPr>
        <p:spPr bwMode="auto">
          <a:xfrm>
            <a:off x="5867400" y="5661025"/>
            <a:ext cx="26654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/>
              <a:t>(Boran, 2002)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807350" end="1.310709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641"/>
    </mc:Choice>
    <mc:Fallback>
      <p:transition spd="slow" advTm="87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Legal Control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Net-widening</a:t>
            </a:r>
          </a:p>
          <a:p>
            <a:pPr lvl="1"/>
            <a:r>
              <a:rPr lang="en-GB" altLang="en-US" smtClean="0"/>
              <a:t>Professionalisation and upgrading of policing and police services</a:t>
            </a:r>
          </a:p>
          <a:p>
            <a:pPr lvl="2"/>
            <a:r>
              <a:rPr lang="en-GB" altLang="en-US" smtClean="0"/>
              <a:t>Suggest that informal control is reducing and that we need ‘state’ control to ‘sort out’ society</a:t>
            </a:r>
          </a:p>
          <a:p>
            <a:pPr lvl="2"/>
            <a:r>
              <a:rPr lang="en-GB" altLang="en-US" smtClean="0"/>
              <a:t>The UK has one of the largest prison populations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894991" end="1.225545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164"/>
    </mc:Choice>
    <mc:Fallback>
      <p:transition spd="slow" advTm="851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UK Population</a:t>
            </a:r>
            <a:br>
              <a:rPr lang="en-GB" altLang="en-US" dirty="0" smtClean="0"/>
            </a:br>
            <a:r>
              <a:rPr lang="en-GB" altLang="en-US" dirty="0" smtClean="0"/>
              <a:t>2011</a:t>
            </a:r>
            <a:endParaRPr lang="en-GB" altLang="en-US" dirty="0" smtClean="0"/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6444208" y="1736725"/>
            <a:ext cx="2166392" cy="4359275"/>
          </a:xfrm>
        </p:spPr>
        <p:txBody>
          <a:bodyPr/>
          <a:lstStyle/>
          <a:p>
            <a:pPr algn="r"/>
            <a:r>
              <a:rPr lang="en-GB" altLang="en-US" dirty="0" smtClean="0"/>
              <a:t>UK Population Estimates</a:t>
            </a:r>
            <a:br>
              <a:rPr lang="en-GB" altLang="en-US" dirty="0" smtClean="0"/>
            </a:br>
            <a:r>
              <a:rPr lang="en-GB" altLang="en-US" dirty="0" smtClean="0"/>
              <a:t>UK population grows to 61.8 million </a:t>
            </a:r>
            <a:endParaRPr lang="en-GB" altLang="en-US" dirty="0" smtClean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68" y="1556792"/>
            <a:ext cx="6092008" cy="5304082"/>
          </a:xfrm>
        </p:spPr>
      </p:pic>
      <p:pic>
        <p:nvPicPr>
          <p:cNvPr id="7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980155" end="1.182935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610"/>
    </mc:Choice>
    <mc:Fallback>
      <p:transition spd="slow" advTm="42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UK Population</a:t>
            </a:r>
            <a:b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Prison Population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2017: 66.5 </a:t>
            </a:r>
            <a:r>
              <a:rPr lang="en-GB" altLang="en-US" dirty="0" smtClean="0"/>
              <a:t>million UK Population</a:t>
            </a:r>
          </a:p>
          <a:p>
            <a:r>
              <a:rPr lang="en-GB" altLang="en-US" dirty="0" smtClean="0"/>
              <a:t>2017: 85,500 </a:t>
            </a:r>
            <a:r>
              <a:rPr lang="en-GB" altLang="en-US" dirty="0" smtClean="0"/>
              <a:t>Prison Population</a:t>
            </a:r>
          </a:p>
          <a:p>
            <a:pPr lvl="1"/>
            <a:r>
              <a:rPr lang="en-GB" altLang="en-US" dirty="0" smtClean="0"/>
              <a:t>Approx. 1 prisoner per 749 of </a:t>
            </a:r>
            <a:r>
              <a:rPr lang="en-GB" altLang="en-US" dirty="0" smtClean="0"/>
              <a:t>population</a:t>
            </a:r>
            <a:endParaRPr lang="en-GB" altLang="en-US" dirty="0" smtClean="0"/>
          </a:p>
          <a:p>
            <a:r>
              <a:rPr lang="en-GB" altLang="en-US" dirty="0" smtClean="0"/>
              <a:t>Intermediate sanction</a:t>
            </a:r>
          </a:p>
          <a:p>
            <a:pPr lvl="1"/>
            <a:r>
              <a:rPr lang="en-GB" altLang="en-US" dirty="0" smtClean="0"/>
              <a:t>Home confinement, residential treatment, boot camps, halfway houses, shock or intensive supervision probation and community service – to attend to the overcrowding in prisons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022765" end="1.107858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077"/>
    </mc:Choice>
    <mc:Fallback>
      <p:transition spd="slow" advTm="75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Prison Population</a:t>
            </a:r>
            <a:br>
              <a:rPr lang="en-GB" dirty="0" smtClean="0"/>
            </a:br>
            <a:r>
              <a:rPr lang="en-GB" dirty="0" smtClean="0"/>
              <a:t> Change Since 1900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054" y="2219325"/>
            <a:ext cx="8313718" cy="3945979"/>
          </a:xfrm>
        </p:spPr>
      </p:pic>
      <p:pic>
        <p:nvPicPr>
          <p:cNvPr id="5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097842" end="1.079525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140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333"/>
    </mc:Choice>
    <mc:Fallback>
      <p:transition spd="slow" advTm="28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Crime Rates</a:t>
            </a:r>
          </a:p>
        </p:txBody>
      </p:sp>
      <p:sp>
        <p:nvSpPr>
          <p:cNvPr id="23555" name="Rectangle 8"/>
          <p:cNvSpPr>
            <a:spLocks noGrp="1" noChangeArrowheads="1"/>
          </p:cNvSpPr>
          <p:nvPr>
            <p:ph type="body" sz="half"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Recent prison population trend 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year, prison population total, prison population rate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1992 44,719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1995 50,962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1998 65,298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2001 66,301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2004 74,657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2007 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80,216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2017 85,500</a:t>
            </a: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3796" name="Picture 10" descr="Crime Rates 2010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38750" y="2800350"/>
            <a:ext cx="3048000" cy="2476500"/>
          </a:xfrm>
        </p:spPr>
      </p:pic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126175" end="1.0160654988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460"/>
    </mc:Choice>
    <mc:Fallback>
      <p:transition spd="slow" advTm="63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ln>
                  <a:noFill/>
                </a:ln>
              </a:rPr>
              <a:t>Prison Reform Trust:</a:t>
            </a:r>
            <a:br>
              <a:rPr lang="en-GB" altLang="en-US" dirty="0" smtClean="0">
                <a:ln>
                  <a:noFill/>
                </a:ln>
              </a:rPr>
            </a:br>
            <a:r>
              <a:rPr lang="en-GB" altLang="en-US" dirty="0" smtClean="0">
                <a:ln>
                  <a:noFill/>
                </a:ln>
              </a:rPr>
              <a:t>Prison the Facts 2017</a:t>
            </a:r>
            <a:endParaRPr lang="en-GB" altLang="en-US" dirty="0" smtClean="0">
              <a:ln>
                <a:noFill/>
              </a:ln>
            </a:endParaRPr>
          </a:p>
        </p:txBody>
      </p:sp>
      <p:sp>
        <p:nvSpPr>
          <p:cNvPr id="34819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>
                <a:hlinkClick r:id="rId5"/>
              </a:rPr>
              <a:t>http://www.prisonreformtrust.org.uk/Portals/0/Documents/Bromley%20Briefings/Summer%202017%20factfile.pdf</a:t>
            </a:r>
            <a:endParaRPr lang="en-GB" altLang="en-US" dirty="0" smtClean="0"/>
          </a:p>
          <a:p>
            <a:endParaRPr lang="en-GB" altLang="en-US" dirty="0" smtClean="0"/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189635" end="992843.498799999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222"/>
    </mc:Choice>
    <mc:Fallback>
      <p:transition spd="slow" advTm="232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9"/>
          <p:cNvSpPr>
            <a:spLocks noGrp="1" noChangeArrowheads="1"/>
          </p:cNvSpPr>
          <p:nvPr>
            <p:ph type="title"/>
          </p:nvPr>
        </p:nvSpPr>
        <p:spPr>
          <a:xfrm>
            <a:off x="1176338" y="915988"/>
            <a:ext cx="6799262" cy="13033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Uncertainty </a:t>
            </a: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2016 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Total Population Projection </a:t>
            </a: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614" y="2187246"/>
            <a:ext cx="7252709" cy="4292250"/>
          </a:xfrm>
          <a:prstGeom prst="rect">
            <a:avLst/>
          </a:prstGeom>
        </p:spPr>
      </p:pic>
      <p:pic>
        <p:nvPicPr>
          <p:cNvPr id="5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212857" end="963209.498799999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634"/>
    </mc:Choice>
    <mc:Fallback>
      <p:transition spd="slow" advTm="296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to PDF Prison Population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5"/>
              </a:rPr>
              <a:t>https://www.gov.uk/government/uploads/system/uploads/attachment_data/file/548044/prison-population-projections-2016-2021_FINAL.pdf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286000" y="28288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pic>
        <p:nvPicPr>
          <p:cNvPr id="6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242491" end="952230.498799999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981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79"/>
    </mc:Choice>
    <mc:Fallback>
      <p:transition spd="slow" advTm="10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ln>
                  <a:noFill/>
                </a:ln>
              </a:rPr>
              <a:t>The Poor Get </a:t>
            </a:r>
            <a:r>
              <a:rPr lang="en-GB" altLang="en-US" dirty="0" smtClean="0">
                <a:ln>
                  <a:noFill/>
                </a:ln>
              </a:rPr>
              <a:t>Prison:</a:t>
            </a:r>
            <a:br>
              <a:rPr lang="en-GB" altLang="en-US" dirty="0" smtClean="0">
                <a:ln>
                  <a:noFill/>
                </a:ln>
              </a:rPr>
            </a:br>
            <a:r>
              <a:rPr lang="en-GB" altLang="en-US" sz="2400" dirty="0" smtClean="0">
                <a:ln>
                  <a:noFill/>
                </a:ln>
                <a:hlinkClick r:id="rId5"/>
              </a:rPr>
              <a:t>http://eprints.lancs.ac.uk/71188/1/JRF_Final_Poverty_and_Crime_Review_May_2014.pdf</a:t>
            </a:r>
            <a:r>
              <a:rPr lang="en-GB" altLang="en-US" sz="2400" dirty="0" smtClean="0">
                <a:ln>
                  <a:noFill/>
                </a:ln>
              </a:rPr>
              <a:t> </a:t>
            </a:r>
            <a:endParaRPr lang="en-GB" altLang="en-US" dirty="0" smtClean="0">
              <a:ln>
                <a:noFill/>
              </a:ln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Net-widening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Racial minorities and poor over represented in the criminal justice system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Poor defendants have public defenders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More likely to be told to plead guilty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More likely to be convicted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Less resources to fight chares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More likely to be stopped and arrested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When compared to wealthy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In essence, being poor you are more likely to arrested for the same crime and same set of circumstances at the scene by police than if you were wealthy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253470" end="854484.498799999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746"/>
    </mc:Choice>
    <mc:Fallback>
      <p:transition spd="slow" advTm="97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5" descr="Graph showing crime statistics in England and Wal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5" y="692150"/>
            <a:ext cx="8747125" cy="583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1" name="Rectangle 6"/>
          <p:cNvSpPr>
            <a:spLocks noGrp="1" noChangeArrowheads="1"/>
          </p:cNvSpPr>
          <p:nvPr>
            <p:ph type="title"/>
          </p:nvPr>
        </p:nvSpPr>
        <p:spPr>
          <a:xfrm>
            <a:off x="1176338" y="915988"/>
            <a:ext cx="6799262" cy="1303337"/>
          </a:xfrm>
        </p:spPr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Who Commit Crime?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351216" end="786388.498799999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96"/>
    </mc:Choice>
    <mc:Fallback>
      <p:transition spd="slow" advTm="68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Death Penalty in USA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African-Americans comprise 12% of US Population</a:t>
            </a:r>
          </a:p>
          <a:p>
            <a:pPr lvl="1"/>
            <a:r>
              <a:rPr lang="en-GB" altLang="en-US" smtClean="0"/>
              <a:t>They commit – or at least they are convicted of more that 50% of countries murders</a:t>
            </a:r>
          </a:p>
          <a:p>
            <a:pPr lvl="1"/>
            <a:r>
              <a:rPr lang="en-GB" altLang="en-US" smtClean="0"/>
              <a:t>Death penalty is THREE TIMES more likely to be imposed on a defendants accused of murdering a white person than those accused of murdering a black person</a:t>
            </a:r>
          </a:p>
          <a:p>
            <a:pPr lvl="2"/>
            <a:r>
              <a:rPr lang="en-GB" altLang="en-US" smtClean="0"/>
              <a:t>White murder is considered worse than black murder!</a:t>
            </a:r>
          </a:p>
          <a:p>
            <a:pPr lvl="2"/>
            <a:endParaRPr lang="en-GB" altLang="en-US" smtClean="0"/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419312" end="721371.498799999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017"/>
    </mc:Choice>
    <mc:Fallback>
      <p:transition spd="slow" advTm="650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Death Penalty in USA</a:t>
            </a:r>
            <a:endParaRPr lang="en-GB" altLang="en-US" smtClean="0"/>
          </a:p>
        </p:txBody>
      </p:sp>
      <p:graphicFrame>
        <p:nvGraphicFramePr>
          <p:cNvPr id="39998" name="Group 62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285661429"/>
              </p:ext>
            </p:extLst>
          </p:nvPr>
        </p:nvGraphicFramePr>
        <p:xfrm>
          <a:off x="1073518" y="2708920"/>
          <a:ext cx="7608888" cy="3446462"/>
        </p:xfrm>
        <a:graphic>
          <a:graphicData uri="http://schemas.openxmlformats.org/drawingml/2006/table">
            <a:tbl>
              <a:tblPr/>
              <a:tblGrid>
                <a:gridCol w="21574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606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908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448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Murderer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Murdered 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Total % of murders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5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Black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White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35%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5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White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Black 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14%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5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Whites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Whites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22%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5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Black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Black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rPr>
                        <a:t>6%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9965" name="Text Box 63"/>
          <p:cNvSpPr txBox="1">
            <a:spLocks noChangeArrowheads="1"/>
          </p:cNvSpPr>
          <p:nvPr/>
        </p:nvSpPr>
        <p:spPr bwMode="auto">
          <a:xfrm>
            <a:off x="878681" y="1412776"/>
            <a:ext cx="792003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3200" b="1" dirty="0" smtClean="0"/>
              <a:t>Remember African-Americans only comprise 12% of the population!</a:t>
            </a:r>
            <a:endParaRPr lang="en-GB" altLang="en-US" sz="3200" b="1" dirty="0"/>
          </a:p>
        </p:txBody>
      </p:sp>
      <p:pic>
        <p:nvPicPr>
          <p:cNvPr id="4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484329" end="680730.498799999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641"/>
    </mc:Choice>
    <mc:Fallback>
      <p:transition spd="slow" advTm="40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Status and Framing </a:t>
            </a:r>
            <a:b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of Offences	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Paternalism and Status offences	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Sex bias also apparent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patriarchal society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Women considered pure, virtuous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Women engaging in serious crime are likely to get a longer sentence than their male counterparts for the same offence  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This also applies to young offenders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Girls tend to be punished more harshly than boys for status offences 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Sexual promiscuity in girls is assume more threatening</a:t>
            </a:r>
          </a:p>
          <a:p>
            <a:pPr lvl="3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In boys this is at least tolerated ‘he’s just sowing his wild oats’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524970" end="595611.498799999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119"/>
    </mc:Choice>
    <mc:Fallback>
      <p:transition spd="slow" advTm="851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Legal Control</a:t>
            </a:r>
            <a:b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Foucault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Panopticon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He considered that punishment was ‘cruel and in humane’ 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Interestingly the panopticon – surveillance is now around us all the time CCTV, internet – it is possible to get an image/information on most people fairly quickly 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Whether this is NI numbers, Bank details, Tesco cards and so on.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Thus the power of the custodians of such technology has increased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Foucault suggested the notion of govern mentality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increased number of people taking on ‘government functions’ police, auditors, accountants, lawyers, doctors, therapists, managers, teachers, scientists and professors</a:t>
            </a:r>
          </a:p>
          <a:p>
            <a:pPr lvl="2" fontAlgn="auto">
              <a:buFont typeface="Arial"/>
              <a:buChar char="•"/>
              <a:defRPr/>
            </a:pPr>
            <a:endParaRPr lang="en-GB" altLang="en-US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610089" end="297823.4988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7788"/>
    </mc:Choice>
    <mc:Fallback>
      <p:transition spd="slow" advTm="297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Panopticon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Social Control is generated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Rather than the ‘few watch the many’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Now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many watch the many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All citizens are now acting like the policy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Surveillance has become wide speared, general, constant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More people caught in deviance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How do you feel?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I’m not opposed to surveillance because I’ve got nothing to hide!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907877" end="239309.4988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514"/>
    </mc:Choice>
    <mc:Fallback>
      <p:transition spd="slow" advTm="58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Sadly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Such legal control goes beyond the notion of ‘safety’ but links with norms and values and ideas of what constitutes deviance.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Is punishment the way forward?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Or could society do as David Garland suggests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Only the mainstream processes of socialisation that are able to promote proper conduct on a consistent and regular basis reduce crime?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government suggests that rather than reducing crime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Society has more issues with ‘families in crisis’ children at risk – this creates a market for experts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We lose more and more control over our lives and our decision making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966391" end="102811.4988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6498"/>
    </mc:Choice>
    <mc:Fallback>
      <p:transition spd="slow" advTm="136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Food for Thought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Since 1997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More than 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3,000 Criminal Offences have been created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In 2008 alone, for example, the Department for the Environment, Food and Rural Affairs created more than </a:t>
            </a:r>
          </a:p>
          <a:p>
            <a:pPr lvl="2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100 criminal offences in a single parliamentary act aimed at reducing the spread of BSE, the commission said. </a:t>
            </a:r>
          </a:p>
          <a:p>
            <a:pPr lvl="1"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commission said nearly three times as many pages were written in Halsbury's Statutes of England and Wales between 1989 and 2008 than in the 637 years from 1351 </a:t>
            </a:r>
          </a:p>
          <a:p>
            <a:pPr lvl="1" fontAlgn="auto">
              <a:buFont typeface="Arial"/>
              <a:buChar char="•"/>
              <a:defRPr/>
            </a:pPr>
            <a:endParaRPr lang="en-GB" altLang="en-US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fontAlgn="auto">
              <a:buFont typeface="Arial"/>
              <a:buChar char="•"/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  <a:hlinkClick r:id="rId5"/>
              </a:rPr>
              <a:t>http://www.bbc.co.uk/news/uk-11065204</a:t>
            </a:r>
            <a:endParaRPr lang="en-GB" altLang="en-US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fontAlgn="auto">
              <a:buFont typeface="Arial"/>
              <a:buChar char="•"/>
              <a:defRPr/>
            </a:pPr>
            <a:endParaRPr lang="en-GB" altLang="en-US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fontAlgn="auto">
              <a:buFont typeface="Arial"/>
              <a:buChar char="•"/>
              <a:defRPr/>
            </a:pPr>
            <a:endParaRPr lang="en-GB" altLang="en-US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3102889" end="42376.4988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435"/>
    </mc:Choice>
    <mc:Fallback>
      <p:transition spd="slow" advTm="60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References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550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Armstrong T (2003) ‘Attention Deficit Hyperactivity Disorder in Children: One Consequence of the Rise of Technologies and Demise of Play in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Olfman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S, All Work and No Play: How Education Reforms are Harming our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Preschoolers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Wesport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CT: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Praeger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Beniger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JR (1984)  The Control Revolution: Technological and Economic Origins of the Information Society, Cambridge, MA: Harvard University Press.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Black D (1983) ‘Crime as Social Control’, American Sociological Review,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Vol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48, No. 1, 34-45.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Boran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A (2002) </a:t>
            </a:r>
            <a:r>
              <a:rPr lang="en-GB" altLang="en-US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Crime: Fear or Fascination. 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Papers from a conference held at Chester College of Higher Education, November 2000.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Frazer, ML (2010) </a:t>
            </a:r>
            <a:r>
              <a:rPr lang="en-GB" altLang="en-US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The Enlightenment of Sympathy: Justice and the Moral Sentiments in the Eighteenth </a:t>
            </a:r>
            <a:r>
              <a:rPr lang="en-GB" altLang="en-US" i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Centry</a:t>
            </a:r>
            <a:r>
              <a:rPr lang="en-GB" altLang="en-US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and Today, 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Oxford: OUP.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Gibbs JP (1989a) Control: Sociology's Central Notion, Urbana: University of Illinois Press.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Gibbs JP (1989b) ‘Conceptualisation of Terrorism’, American Sociological Review,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Vol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54, No. 3: 329-340.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Gibbs JP (1994) A Theory about Control, Boulder, CO: Westview Press.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Harris J (1998) The Nurture Assumption, New York: Free Press.</a:t>
            </a: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3163324" end="2640.4988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736"/>
    </mc:Choice>
    <mc:Fallback>
      <p:transition spd="slow" advTm="39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Hervieu</a:t>
            </a: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-Leger D (1998) ‘The Transmission and Formation of Socio-Religious Identities in Modernity: An Analytical Essay on the Trajectories of Identification’ International Sociology, </a:t>
            </a:r>
            <a:r>
              <a:rPr lang="en-GB" alt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Vol</a:t>
            </a: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13, No. 2: 213-228.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Hillery</a:t>
            </a: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G (1968) Communal Organisations: A study of local societies, Chicago: University of Chicago Press.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Hirschi</a:t>
            </a: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 (1969) Causes of Delinquency, Berkeley: University of California Press.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Hirschi</a:t>
            </a: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 &amp; </a:t>
            </a:r>
            <a:r>
              <a:rPr lang="en-GB" alt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Gottredson</a:t>
            </a: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MR (2005) ‘Punishment of Children from the Perspective of Control Theory’ in Donnelly M &amp; Straus MA, Corporal Punishment of Children in Theoretical Perspectives, New Haven, CT: Yale University Press. </a:t>
            </a:r>
          </a:p>
          <a:p>
            <a:pPr fontAlgn="auto">
              <a:buFont typeface="Arial"/>
              <a:buChar char="•"/>
              <a:defRPr/>
            </a:pP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3203060" end="1298.4988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2"/>
    </mc:Choice>
    <mc:Fallback>
      <p:transition spd="slow" advTm="13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References Continue 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55000" lnSpcReduction="20000"/>
          </a:bodyPr>
          <a:lstStyle/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House of Commons (1831</a:t>
            </a: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) </a:t>
            </a: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Examiner, 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Oct 2, 1831, Issue 1235, pp. 630-631.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Katovich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MA (1988) ‘Cooperative Bases of Control: Toward an 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Milgram S (1963) ‘Behavioural Study of Obedience’ Journal of Abnormal and Social Psychology,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Vol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67, 371-378.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Milgram S (1965) ‘Some Conditions of Obedience and Disobedience to Authority’, Human Relations,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Vol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18, 56-78.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Nye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EI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(1958) Family Relationships and Deviant Behaviour, Westport, CT: Greenwood Press.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Peters, J (2006) </a:t>
            </a:r>
            <a:r>
              <a:rPr lang="en-GB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Criminal </a:t>
            </a:r>
            <a:r>
              <a:rPr lang="en-GB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Justice : An Introduction to Crime and the Criminal Justice </a:t>
            </a:r>
            <a:r>
              <a:rPr lang="en-GB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System, </a:t>
            </a: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London: </a:t>
            </a:r>
            <a:r>
              <a:rPr lang="en-GB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Willan</a:t>
            </a: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Publishing.</a:t>
            </a:r>
          </a:p>
          <a:p>
            <a:pPr marL="285750" lvl="3" indent="-285750" fontAlgn="auto">
              <a:buFont typeface="Arial"/>
              <a:buChar char="•"/>
              <a:defRPr/>
            </a:pPr>
            <a:r>
              <a:rPr lang="en-GB" altLang="en-US" sz="2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Ryan, A (1987) </a:t>
            </a:r>
            <a:r>
              <a:rPr lang="en-GB" altLang="en-US" sz="25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Utilitarianism and Other Essays, </a:t>
            </a:r>
            <a:r>
              <a:rPr lang="en-GB" altLang="en-US" sz="25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Harmondsworth</a:t>
            </a:r>
            <a:r>
              <a:rPr lang="en-GB" altLang="en-US" sz="2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 Penguin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Siebert (1990)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Simmel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G (1950) The Sociology of Georg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Simmel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New York: Free Press.</a:t>
            </a:r>
          </a:p>
          <a:p>
            <a:pPr fontAlgn="auto">
              <a:buFont typeface="Arial"/>
              <a:buChar char="•"/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Sumner WG (1906) Folkways, Boston: </a:t>
            </a:r>
            <a:r>
              <a:rPr lang="en-GB" altLang="en-US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Ginn</a:t>
            </a: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pPr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fontAlgn="auto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tmpDD4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3204402" end="52.4988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6"/>
    </mc:Choice>
    <mc:Fallback>
      <p:transition spd="slow" advTm="1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3039|recordLength=3205700|start=0|end=13039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3039|recordEnd=16096|recordLength=3205700|start=13039|end=16096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6096|recordEnd=54856|recordLength=3205700|start=16096|end=54856|audioFormat={00001610-0000-0010-8000-00AA00389B71}|audioRate=44100|muted=false|volume=0.8|fadeIn=0|fadeOut=0|videoFormat={34363248-0000-0010-8000-00AA00389B71}|videoRate=15|videoWidth=256|videoHeight=25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54856|recordEnd=214838|recordLength=3205700|start=54856|end=214838|audioFormat={00001610-0000-0010-8000-00AA00389B71}|audioRate=44100|muted=false|volume=0.8|fadeIn=0|fadeOut=0|videoFormat={34363248-0000-0010-8000-00AA00389B71}|videoRate=15|videoWidth=256|videoHeight=25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14838|recordEnd=279487|recordLength=3205700|start=214838|end=279487|audioFormat={00001610-0000-0010-8000-00AA00389B71}|audioRate=44100|muted=false|volume=0.8|fadeIn=0|fadeOut=0|videoFormat={34363248-0000-0010-8000-00AA00389B71}|videoRate=15|videoWidth=256|videoHeight=25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79487|recordEnd=345665|recordLength=3205700|start=279487|end=345665|audioFormat={00001610-0000-0010-8000-00AA00389B71}|audioRate=44100|muted=false|volume=0.8|fadeIn=0|fadeOut=0|videoFormat={34363248-0000-0010-8000-00AA00389B71}|videoRate=15|videoWidth=256|videoHeight=25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45665|recordEnd=404878|recordLength=3205700|start=345665|end=404878|audioFormat={00001610-0000-0010-8000-00AA00389B71}|audioRate=44100|muted=false|volume=0.8|fadeIn=0|fadeOut=0|videoFormat={34363248-0000-0010-8000-00AA00389B71}|videoRate=15|videoWidth=256|videoHeight=25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404878|recordEnd=525318|recordLength=3205700|start=404878|end=525318|audioFormat={00001610-0000-0010-8000-00AA00389B71}|audioRate=44100|muted=false|volume=0.8|fadeIn=0|fadeOut=0|videoFormat={34363248-0000-0010-8000-00AA00389B71}|videoRate=15|videoWidth=256|videoHeight=25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525318|recordEnd=624683|recordLength=3205700|start=525318|end=624683|audioFormat={00001610-0000-0010-8000-00AA00389B71}|audioRate=44100|muted=false|volume=0.8|fadeIn=0|fadeOut=0|videoFormat={34363248-0000-0010-8000-00AA00389B71}|videoRate=15|videoWidth=256|videoHeight=25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624683|recordEnd=715844|recordLength=3205700|start=624683|end=715844|audioFormat={00001610-0000-0010-8000-00AA00389B71}|audioRate=44100|muted=false|volume=0.8|fadeIn=0|fadeOut=0|videoFormat={34363248-0000-0010-8000-00AA00389B71}|videoRate=15|videoWidth=256|videoHeight=25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715844|recordEnd=890225|recordLength=3205700|start=715844|end=890225|audioFormat={00001610-0000-0010-8000-00AA00389B71}|audioRate=44100|muted=false|volume=0.8|fadeIn=0|fadeOut=0|videoFormat={34363248-0000-0010-8000-00AA00389B71}|videoRate=15|videoWidth=256|videoHeight=25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890225|recordEnd=1193366|recordLength=3205700|start=890225|end=1193366|audioFormat={00001610-0000-0010-8000-00AA00389B71}|audioRate=44100|muted=false|volume=0.8|fadeIn=0|fadeOut=0|videoFormat={34363248-0000-0010-8000-00AA00389B71}|videoRate=15|videoWidth=256|videoHeight=25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193366|recordEnd=1251981|recordLength=3205700|start=1193366|end=1251981|audioFormat={00001610-0000-0010-8000-00AA00389B71}|audioRate=44100|muted=false|volume=0.8|fadeIn=0|fadeOut=0|videoFormat={34363248-0000-0010-8000-00AA00389B71}|videoRate=15|videoWidth=256|videoHeight=25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251981|recordEnd=1274859|recordLength=3205700|start=1251981|end=1274859|audioFormat={00001610-0000-0010-8000-00AA00389B71}|audioRate=44100|muted=false|volume=0.8|fadeIn=0|fadeOut=0|videoFormat={34363248-0000-0010-8000-00AA00389B71}|videoRate=15|videoWidth=256|videoHeight=25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274859|recordEnd=1298436|recordLength=3205700|start=1274859|end=1298436|audioFormat={00001610-0000-0010-8000-00AA00389B71}|audioRate=44100|muted=false|volume=0.8|fadeIn=0|fadeOut=0|videoFormat={34363248-0000-0010-8000-00AA00389B71}|videoRate=15|videoWidth=256|videoHeight=25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298436|recordEnd=1646657|recordLength=3205700|start=1298436|end=1646657|audioFormat={00001610-0000-0010-8000-00AA00389B71}|audioRate=44100|muted=false|volume=0.8|fadeIn=0|fadeOut=0|videoFormat={34363248-0000-0010-8000-00AA00389B71}|videoRate=15|videoWidth=256|videoHeight=256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NYoYj8JAwAAAAEAAAAaAAAABwMAAAAAAQAAAAQAAAAECUlua0F0b21WMQIAAAAJBAAAAA0DBQQAAAALUGVuU3Ryb2tlVjEEAAAACkF0dHJpYnV0ZXMFVHJhY2UJU3RhcnRUaW1lBFR5cGUEBAAED1BlbkF0dHJpYnV0ZXNWMQIAAAAKSW5rVHJhY2VWMQIAAAAQDEFjdGlvblR5cGVWMQIAAAACAAAACQUAAAAJBgAAAOFCBQAAAAAABfn///8MQWN0aW9uVHlwZVYxAQAAAAd2YWx1ZV9fAAgCAAAAAAAAAAUFAAAAD1BlbkF0dHJpYnV0ZXNWMQoAAAAHX2NvbG9yQQdfY29sb3JSB19jb2xvckcHX2NvbG9yQgpGaXRUb0N1cnZlBkhlaWdodA5JZ25vcmVQcmVzc3VyZQ1Jc0hpZ2hsaWdodGVyBVNoYXBlBVdpZHRoAAAAAAAAAAAEAAICAgIBBgEBDEJydXNoU2hhcGVWMQIAAAAGAgAAAP8AAAAAAAAAAAAACEAAAAX4////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EAAAAA4D8AAAAAAADgPwAAAD8AAAAAAAAAAAs=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646657|recordEnd=1807350|recordLength=3205700|start=1646657|end=1807350|audioFormat={00001610-0000-0010-8000-00AA00389B71}|audioRate=44100|muted=false|volume=0.8|fadeIn=0|fadeOut=0|videoFormat={34363248-0000-0010-8000-00AA00389B71}|videoRate=15|videoWidth=256|videoHeight=25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807350|recordEnd=1894991|recordLength=3205700|start=1807350|end=1894991|audioFormat={00001610-0000-0010-8000-00AA00389B71}|audioRate=44100|muted=false|volume=0.8|fadeIn=0|fadeOut=0|videoFormat={34363248-0000-0010-8000-00AA00389B71}|videoRate=15|videoWidth=256|videoHeight=256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894991|recordEnd=1980155|recordLength=3205700|start=1894991|end=1980155|audioFormat={00001610-0000-0010-8000-00AA00389B71}|audioRate=44100|muted=false|volume=0.8|fadeIn=0|fadeOut=0|videoFormat={34363248-0000-0010-8000-00AA00389B71}|videoRate=15|videoWidth=256|videoHeight=256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980155|recordEnd=2022765|recordLength=3205700|start=1980155|end=2022765|audioFormat={00001610-0000-0010-8000-00AA00389B71}|audioRate=44100|muted=false|volume=0.8|fadeIn=0|fadeOut=0|videoFormat={34363248-0000-0010-8000-00AA00389B71}|videoRate=15|videoWidth=256|videoHeight=256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022765|recordEnd=2097842|recordLength=3205700|start=2022765|end=2097842|audioFormat={00001610-0000-0010-8000-00AA00389B71}|audioRate=44100|muted=false|volume=0.8|fadeIn=0|fadeOut=0|videoFormat={34363248-0000-0010-8000-00AA00389B71}|videoRate=15|videoWidth=256|videoHeight=256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097842|recordEnd=2126175|recordLength=3205700|start=2097842|end=2126175|audioFormat={00001610-0000-0010-8000-00AA00389B71}|audioRate=44100|muted=false|volume=0.8|fadeIn=0|fadeOut=0|videoFormat={34363248-0000-0010-8000-00AA00389B71}|videoRate=15|videoWidth=256|videoHeight=256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126175|recordEnd=2189635|recordLength=3205700|start=2126175|end=2189635|audioFormat={00001610-0000-0010-8000-00AA00389B71}|audioRate=44100|muted=false|volume=0.8|fadeIn=0|fadeOut=0|videoFormat={34363248-0000-0010-8000-00AA00389B71}|videoRate=15|videoWidth=256|videoHeight=256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189635|recordEnd=2212857|recordLength=3205700|start=2189635|end=2212857|audioFormat={00001610-0000-0010-8000-00AA00389B71}|audioRate=44100|muted=false|volume=0.8|fadeIn=0|fadeOut=0|videoFormat={34363248-0000-0010-8000-00AA00389B71}|videoRate=15|videoWidth=256|videoHeight=25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212857|recordEnd=2242491|recordLength=3205700|start=2212857|end=2242491|audioFormat={00001610-0000-0010-8000-00AA00389B71}|audioRate=44100|muted=false|volume=0.8|fadeIn=0|fadeOut=0|videoFormat={34363248-0000-0010-8000-00AA00389B71}|videoRate=15|videoWidth=256|videoHeight=256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242491|recordEnd=2253470|recordLength=3205700|start=2242491|end=2253470|audioFormat={00001610-0000-0010-8000-00AA00389B71}|audioRate=44100|muted=false|volume=0.8|fadeIn=0|fadeOut=0|videoFormat={34363248-0000-0010-8000-00AA00389B71}|videoRate=15|videoWidth=256|videoHeight=256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253470|recordEnd=2351216|recordLength=3205700|start=2253470|end=2351216|audioFormat={00001610-0000-0010-8000-00AA00389B71}|audioRate=44100|muted=false|volume=0.8|fadeIn=0|fadeOut=0|videoFormat={34363248-0000-0010-8000-00AA00389B71}|videoRate=15|videoWidth=256|videoHeight=256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351216|recordEnd=2419312|recordLength=3205700|start=2351216|end=2419312|audioFormat={00001610-0000-0010-8000-00AA00389B71}|audioRate=44100|muted=false|volume=0.8|fadeIn=0|fadeOut=0|videoFormat={34363248-0000-0010-8000-00AA00389B71}|videoRate=15|videoWidth=256|videoHeight=256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419312|recordEnd=2484329|recordLength=3205700|start=2419312|end=2484329|audioFormat={00001610-0000-0010-8000-00AA00389B71}|audioRate=44100|muted=false|volume=0.8|fadeIn=0|fadeOut=0|videoFormat={34363248-0000-0010-8000-00AA00389B71}|videoRate=15|videoWidth=256|videoHeight=256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484329|recordEnd=2524970|recordLength=3205700|start=2484329|end=2524970|audioFormat={00001610-0000-0010-8000-00AA00389B71}|audioRate=44100|muted=false|volume=0.8|fadeIn=0|fadeOut=0|videoFormat={34363248-0000-0010-8000-00AA00389B71}|videoRate=15|videoWidth=256|videoHeight=256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524970|recordEnd=2610089|recordLength=3205700|start=2524970|end=2610089|audioFormat={00001610-0000-0010-8000-00AA00389B71}|audioRate=44100|muted=false|volume=0.8|fadeIn=0|fadeOut=0|videoFormat={34363248-0000-0010-8000-00AA00389B71}|videoRate=15|videoWidth=256|videoHeight=256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610089|recordEnd=2907877|recordLength=3205700|start=2610089|end=2907877|audioFormat={00001610-0000-0010-8000-00AA00389B71}|audioRate=44100|muted=false|volume=0.8|fadeIn=0|fadeOut=0|videoFormat={34363248-0000-0010-8000-00AA00389B71}|videoRate=15|videoWidth=256|videoHeight=256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907877|recordEnd=2966391|recordLength=3205700|start=2907877|end=2966391|audioFormat={00001610-0000-0010-8000-00AA00389B71}|audioRate=44100|muted=false|volume=0.8|fadeIn=0|fadeOut=0|videoFormat={34363248-0000-0010-8000-00AA00389B71}|videoRate=15|videoWidth=256|videoHeight=256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966391|recordEnd=3102889|recordLength=3205700|start=2966391|end=3102889|audioFormat={00001610-0000-0010-8000-00AA00389B71}|audioRate=44100|muted=false|volume=0.8|fadeIn=0|fadeOut=0|videoFormat={34363248-0000-0010-8000-00AA00389B71}|videoRate=15|videoWidth=256|videoHeight=256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102889|recordEnd=3163324|recordLength=3205700|start=3102889|end=3163324|audioFormat={00001610-0000-0010-8000-00AA00389B71}|audioRate=44100|muted=false|volume=0.8|fadeIn=0|fadeOut=0|videoFormat={34363248-0000-0010-8000-00AA00389B71}|videoRate=15|videoWidth=256|videoHeight=256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163324|recordEnd=3203060|recordLength=3205700|start=3163324|end=3203060|audioFormat={00001610-0000-0010-8000-00AA00389B71}|audioRate=44100|muted=false|volume=0.8|fadeIn=0|fadeOut=0|videoFormat={34363248-0000-0010-8000-00AA00389B71}|videoRate=15|videoWidth=256|videoHeight=256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203060|recordEnd=3204402|recordLength=3205700|start=3203060|end=3204402|audioFormat={00001610-0000-0010-8000-00AA00389B71}|audioRate=44100|muted=false|volume=0.8|fadeIn=0|fadeOut=0|videoFormat={34363248-0000-0010-8000-00AA00389B71}|videoRate=15|videoWidth=256|videoHeight=256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204402|recordEnd=3205648|recordLength=3205700|start=3204402|end=3205648|audioFormat={00001610-0000-0010-8000-00AA00389B71}|audioRate=44100|muted=false|volume=0.8|fadeIn=0|fadeOut=0|videoFormat={34363248-0000-0010-8000-00AA00389B71}|videoRate=15|videoWidth=256|videoHeight=256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359</TotalTime>
  <Words>2014</Words>
  <Application>Microsoft Office PowerPoint</Application>
  <PresentationFormat>On-screen Show (4:3)</PresentationFormat>
  <Paragraphs>281</Paragraphs>
  <Slides>38</Slides>
  <Notes>0</Notes>
  <HiddenSlides>0</HiddenSlides>
  <MMClips>38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Tahoma</vt:lpstr>
      <vt:lpstr>Arial</vt:lpstr>
      <vt:lpstr>Garamond</vt:lpstr>
      <vt:lpstr>Calibri</vt:lpstr>
      <vt:lpstr>Wingdings</vt:lpstr>
      <vt:lpstr>Organic</vt:lpstr>
      <vt:lpstr>SJEQ7003 Equality and Diversity: Power and Social (Re)production of Inequality</vt:lpstr>
      <vt:lpstr>Three Forms of  Social Control </vt:lpstr>
      <vt:lpstr>Legal Control</vt:lpstr>
      <vt:lpstr>Legal Control Historical Overview</vt:lpstr>
      <vt:lpstr>Legal Control Historical Overview</vt:lpstr>
      <vt:lpstr>Legal Control Historical Overview</vt:lpstr>
      <vt:lpstr>Legal Control Historical Overview</vt:lpstr>
      <vt:lpstr>Legal Control Historical Overview</vt:lpstr>
      <vt:lpstr>Legal Control Historical Overview</vt:lpstr>
      <vt:lpstr>Legal Control The Enlightenment</vt:lpstr>
      <vt:lpstr>Legal Control The Enlightenment</vt:lpstr>
      <vt:lpstr>Legal Control The Enlightenment</vt:lpstr>
      <vt:lpstr>Panoptocan </vt:lpstr>
      <vt:lpstr>PowerPoint Presentation</vt:lpstr>
      <vt:lpstr>PowerPoint Presentation</vt:lpstr>
      <vt:lpstr>Legal Control The Enlightenment</vt:lpstr>
      <vt:lpstr>State Power </vt:lpstr>
      <vt:lpstr>Legal Control</vt:lpstr>
      <vt:lpstr>Legal Control</vt:lpstr>
      <vt:lpstr>UK Population 2011</vt:lpstr>
      <vt:lpstr>UK Population Prison Population </vt:lpstr>
      <vt:lpstr>Prison Population  Change Since 1900</vt:lpstr>
      <vt:lpstr>Crime Rates</vt:lpstr>
      <vt:lpstr>Prison Reform Trust: Prison the Facts 2017</vt:lpstr>
      <vt:lpstr>Uncertainty in 2016  Total Population Projection </vt:lpstr>
      <vt:lpstr>Link to PDF Prison Population</vt:lpstr>
      <vt:lpstr>The Poor Get Prison: http://eprints.lancs.ac.uk/71188/1/JRF_Final_Poverty_and_Crime_Review_May_2014.pdf </vt:lpstr>
      <vt:lpstr>Who Commit Crime?</vt:lpstr>
      <vt:lpstr>Death Penalty in USA</vt:lpstr>
      <vt:lpstr>Death Penalty in USA</vt:lpstr>
      <vt:lpstr>Status and Framing  of Offences </vt:lpstr>
      <vt:lpstr>Legal Control Foucault</vt:lpstr>
      <vt:lpstr>Panopticon</vt:lpstr>
      <vt:lpstr>Sadly</vt:lpstr>
      <vt:lpstr>Food for Thought</vt:lpstr>
      <vt:lpstr>References</vt:lpstr>
      <vt:lpstr>References</vt:lpstr>
      <vt:lpstr>References Continue 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SJSI7004 Sociological Perspectives  on Inclusion</dc:title>
  <dc:creator>clientadmin</dc:creator>
  <cp:lastModifiedBy>Caroline Lohmann-Hancock</cp:lastModifiedBy>
  <cp:revision>26</cp:revision>
  <dcterms:created xsi:type="dcterms:W3CDTF">2010-11-02T17:19:09Z</dcterms:created>
  <dcterms:modified xsi:type="dcterms:W3CDTF">2018-03-02T19:35:50Z</dcterms:modified>
</cp:coreProperties>
</file>