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035" autoAdjust="0"/>
  </p:normalViewPr>
  <p:slideViewPr>
    <p:cSldViewPr snapToGrid="0">
      <p:cViewPr varScale="1">
        <p:scale>
          <a:sx n="48" d="100"/>
          <a:sy n="48" d="100"/>
        </p:scale>
        <p:origin x="155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7130CE-1C1F-4237-976B-B6CB4320E9A2}"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C6F22C0F-3AA6-4F33-BE57-3CD3BB3EA1D0}">
      <dgm:prSet/>
      <dgm:spPr/>
      <dgm:t>
        <a:bodyPr/>
        <a:lstStyle/>
        <a:p>
          <a:r>
            <a:rPr lang="en-US" b="0" i="0"/>
            <a:t>Employee Motivation</a:t>
          </a:r>
          <a:endParaRPr lang="en-US"/>
        </a:p>
      </dgm:t>
    </dgm:pt>
    <dgm:pt modelId="{39007868-F839-473D-9563-95C364183818}" type="parTrans" cxnId="{4BDBBBAC-FA94-4389-9068-20266F2EAC82}">
      <dgm:prSet/>
      <dgm:spPr/>
      <dgm:t>
        <a:bodyPr/>
        <a:lstStyle/>
        <a:p>
          <a:endParaRPr lang="en-US"/>
        </a:p>
      </dgm:t>
    </dgm:pt>
    <dgm:pt modelId="{BE602FEA-82D6-453D-82A6-4FBD74176D4B}" type="sibTrans" cxnId="{4BDBBBAC-FA94-4389-9068-20266F2EAC82}">
      <dgm:prSet/>
      <dgm:spPr/>
      <dgm:t>
        <a:bodyPr/>
        <a:lstStyle/>
        <a:p>
          <a:endParaRPr lang="en-US"/>
        </a:p>
      </dgm:t>
    </dgm:pt>
    <dgm:pt modelId="{FF5E5B29-2989-4CEE-A400-6C8EDCE5BB33}">
      <dgm:prSet/>
      <dgm:spPr/>
      <dgm:t>
        <a:bodyPr/>
        <a:lstStyle/>
        <a:p>
          <a:r>
            <a:rPr lang="en-US" b="0" i="0"/>
            <a:t>Importance of Employee Motivation</a:t>
          </a:r>
          <a:endParaRPr lang="en-US"/>
        </a:p>
      </dgm:t>
    </dgm:pt>
    <dgm:pt modelId="{54E8170F-50EF-4C75-8E0C-0D5914F93A1D}" type="parTrans" cxnId="{BEDEE504-F0E3-40CA-89B3-5705F1BF9A6E}">
      <dgm:prSet/>
      <dgm:spPr/>
      <dgm:t>
        <a:bodyPr/>
        <a:lstStyle/>
        <a:p>
          <a:endParaRPr lang="en-US"/>
        </a:p>
      </dgm:t>
    </dgm:pt>
    <dgm:pt modelId="{3020FCAE-4620-4A1F-BDF1-519B7F819B55}" type="sibTrans" cxnId="{BEDEE504-F0E3-40CA-89B3-5705F1BF9A6E}">
      <dgm:prSet/>
      <dgm:spPr/>
      <dgm:t>
        <a:bodyPr/>
        <a:lstStyle/>
        <a:p>
          <a:endParaRPr lang="en-US"/>
        </a:p>
      </dgm:t>
    </dgm:pt>
    <dgm:pt modelId="{CB078344-CF86-418F-8A9A-2E70C3B110B0}">
      <dgm:prSet/>
      <dgm:spPr/>
      <dgm:t>
        <a:bodyPr/>
        <a:lstStyle/>
        <a:p>
          <a:r>
            <a:rPr lang="en-US" b="0" i="0"/>
            <a:t>Factors Influencing Employee Motivation</a:t>
          </a:r>
          <a:endParaRPr lang="en-US"/>
        </a:p>
      </dgm:t>
    </dgm:pt>
    <dgm:pt modelId="{47BABF6D-ECE5-4A44-B5FB-FD718B0477A2}" type="parTrans" cxnId="{4750E52A-92D9-46F9-9682-A3C4795D4103}">
      <dgm:prSet/>
      <dgm:spPr/>
      <dgm:t>
        <a:bodyPr/>
        <a:lstStyle/>
        <a:p>
          <a:endParaRPr lang="en-US"/>
        </a:p>
      </dgm:t>
    </dgm:pt>
    <dgm:pt modelId="{1DDEADEE-2346-4A09-8B0F-32CDD8183433}" type="sibTrans" cxnId="{4750E52A-92D9-46F9-9682-A3C4795D4103}">
      <dgm:prSet/>
      <dgm:spPr/>
      <dgm:t>
        <a:bodyPr/>
        <a:lstStyle/>
        <a:p>
          <a:endParaRPr lang="en-US"/>
        </a:p>
      </dgm:t>
    </dgm:pt>
    <dgm:pt modelId="{3254B4BB-911E-403A-928D-5C2F93C2BED9}" type="pres">
      <dgm:prSet presAssocID="{2A7130CE-1C1F-4237-976B-B6CB4320E9A2}" presName="diagram" presStyleCnt="0">
        <dgm:presLayoutVars>
          <dgm:chPref val="1"/>
          <dgm:dir/>
          <dgm:animOne val="branch"/>
          <dgm:animLvl val="lvl"/>
          <dgm:resizeHandles/>
        </dgm:presLayoutVars>
      </dgm:prSet>
      <dgm:spPr/>
    </dgm:pt>
    <dgm:pt modelId="{B96369EE-7AD6-4451-B9F2-F548467F2A3F}" type="pres">
      <dgm:prSet presAssocID="{C6F22C0F-3AA6-4F33-BE57-3CD3BB3EA1D0}" presName="root" presStyleCnt="0"/>
      <dgm:spPr/>
    </dgm:pt>
    <dgm:pt modelId="{86609529-FEA2-4B18-AA91-940D93A95E41}" type="pres">
      <dgm:prSet presAssocID="{C6F22C0F-3AA6-4F33-BE57-3CD3BB3EA1D0}" presName="rootComposite" presStyleCnt="0"/>
      <dgm:spPr/>
    </dgm:pt>
    <dgm:pt modelId="{16746C3B-4713-4671-A248-EF74D43815BB}" type="pres">
      <dgm:prSet presAssocID="{C6F22C0F-3AA6-4F33-BE57-3CD3BB3EA1D0}" presName="rootText" presStyleLbl="node1" presStyleIdx="0" presStyleCnt="3"/>
      <dgm:spPr/>
    </dgm:pt>
    <dgm:pt modelId="{CAA62B28-D5CE-46B0-B2DD-DA7B95150029}" type="pres">
      <dgm:prSet presAssocID="{C6F22C0F-3AA6-4F33-BE57-3CD3BB3EA1D0}" presName="rootConnector" presStyleLbl="node1" presStyleIdx="0" presStyleCnt="3"/>
      <dgm:spPr/>
    </dgm:pt>
    <dgm:pt modelId="{B4DC7EDA-F88D-487F-8D71-5C5B44827594}" type="pres">
      <dgm:prSet presAssocID="{C6F22C0F-3AA6-4F33-BE57-3CD3BB3EA1D0}" presName="childShape" presStyleCnt="0"/>
      <dgm:spPr/>
    </dgm:pt>
    <dgm:pt modelId="{49AC6B95-85C3-41B2-AE5F-3F86581EAE05}" type="pres">
      <dgm:prSet presAssocID="{FF5E5B29-2989-4CEE-A400-6C8EDCE5BB33}" presName="root" presStyleCnt="0"/>
      <dgm:spPr/>
    </dgm:pt>
    <dgm:pt modelId="{789A62E0-A892-4D54-93B3-BF7E9711F3FC}" type="pres">
      <dgm:prSet presAssocID="{FF5E5B29-2989-4CEE-A400-6C8EDCE5BB33}" presName="rootComposite" presStyleCnt="0"/>
      <dgm:spPr/>
    </dgm:pt>
    <dgm:pt modelId="{65997CF4-4E92-4734-AEDC-7CA556294D6E}" type="pres">
      <dgm:prSet presAssocID="{FF5E5B29-2989-4CEE-A400-6C8EDCE5BB33}" presName="rootText" presStyleLbl="node1" presStyleIdx="1" presStyleCnt="3"/>
      <dgm:spPr/>
    </dgm:pt>
    <dgm:pt modelId="{C545A149-E86E-4997-9B5A-55182AFCB8DF}" type="pres">
      <dgm:prSet presAssocID="{FF5E5B29-2989-4CEE-A400-6C8EDCE5BB33}" presName="rootConnector" presStyleLbl="node1" presStyleIdx="1" presStyleCnt="3"/>
      <dgm:spPr/>
    </dgm:pt>
    <dgm:pt modelId="{487F6D32-D626-4E3A-9F24-875BB6C3F79E}" type="pres">
      <dgm:prSet presAssocID="{FF5E5B29-2989-4CEE-A400-6C8EDCE5BB33}" presName="childShape" presStyleCnt="0"/>
      <dgm:spPr/>
    </dgm:pt>
    <dgm:pt modelId="{72F9D9A8-B299-4759-A7E3-77143B184DD8}" type="pres">
      <dgm:prSet presAssocID="{CB078344-CF86-418F-8A9A-2E70C3B110B0}" presName="root" presStyleCnt="0"/>
      <dgm:spPr/>
    </dgm:pt>
    <dgm:pt modelId="{ACC34C86-74C0-41BE-8D83-B7CA3601CE1F}" type="pres">
      <dgm:prSet presAssocID="{CB078344-CF86-418F-8A9A-2E70C3B110B0}" presName="rootComposite" presStyleCnt="0"/>
      <dgm:spPr/>
    </dgm:pt>
    <dgm:pt modelId="{4973A480-FF5F-4C31-AA51-085EFA1A201A}" type="pres">
      <dgm:prSet presAssocID="{CB078344-CF86-418F-8A9A-2E70C3B110B0}" presName="rootText" presStyleLbl="node1" presStyleIdx="2" presStyleCnt="3"/>
      <dgm:spPr/>
    </dgm:pt>
    <dgm:pt modelId="{B74EDC95-28B5-4C32-83C2-13939A6DA82D}" type="pres">
      <dgm:prSet presAssocID="{CB078344-CF86-418F-8A9A-2E70C3B110B0}" presName="rootConnector" presStyleLbl="node1" presStyleIdx="2" presStyleCnt="3"/>
      <dgm:spPr/>
    </dgm:pt>
    <dgm:pt modelId="{386A2E44-EB3F-44E1-80DA-61807D178C6E}" type="pres">
      <dgm:prSet presAssocID="{CB078344-CF86-418F-8A9A-2E70C3B110B0}" presName="childShape" presStyleCnt="0"/>
      <dgm:spPr/>
    </dgm:pt>
  </dgm:ptLst>
  <dgm:cxnLst>
    <dgm:cxn modelId="{BEDEE504-F0E3-40CA-89B3-5705F1BF9A6E}" srcId="{2A7130CE-1C1F-4237-976B-B6CB4320E9A2}" destId="{FF5E5B29-2989-4CEE-A400-6C8EDCE5BB33}" srcOrd="1" destOrd="0" parTransId="{54E8170F-50EF-4C75-8E0C-0D5914F93A1D}" sibTransId="{3020FCAE-4620-4A1F-BDF1-519B7F819B55}"/>
    <dgm:cxn modelId="{55B15A26-6558-4B14-9B8A-5BF2F6FA9C8E}" type="presOf" srcId="{C6F22C0F-3AA6-4F33-BE57-3CD3BB3EA1D0}" destId="{16746C3B-4713-4671-A248-EF74D43815BB}" srcOrd="0" destOrd="0" presId="urn:microsoft.com/office/officeart/2005/8/layout/hierarchy3"/>
    <dgm:cxn modelId="{4750E52A-92D9-46F9-9682-A3C4795D4103}" srcId="{2A7130CE-1C1F-4237-976B-B6CB4320E9A2}" destId="{CB078344-CF86-418F-8A9A-2E70C3B110B0}" srcOrd="2" destOrd="0" parTransId="{47BABF6D-ECE5-4A44-B5FB-FD718B0477A2}" sibTransId="{1DDEADEE-2346-4A09-8B0F-32CDD8183433}"/>
    <dgm:cxn modelId="{E4BFF739-A0BD-4C52-85A9-AEE481F32A9A}" type="presOf" srcId="{C6F22C0F-3AA6-4F33-BE57-3CD3BB3EA1D0}" destId="{CAA62B28-D5CE-46B0-B2DD-DA7B95150029}" srcOrd="1" destOrd="0" presId="urn:microsoft.com/office/officeart/2005/8/layout/hierarchy3"/>
    <dgm:cxn modelId="{A43C8B68-62EC-4E6C-8063-8AF4CBA1A958}" type="presOf" srcId="{FF5E5B29-2989-4CEE-A400-6C8EDCE5BB33}" destId="{65997CF4-4E92-4734-AEDC-7CA556294D6E}" srcOrd="0" destOrd="0" presId="urn:microsoft.com/office/officeart/2005/8/layout/hierarchy3"/>
    <dgm:cxn modelId="{906B8E6B-80E8-417F-B6BE-5307EACE4A71}" type="presOf" srcId="{2A7130CE-1C1F-4237-976B-B6CB4320E9A2}" destId="{3254B4BB-911E-403A-928D-5C2F93C2BED9}" srcOrd="0" destOrd="0" presId="urn:microsoft.com/office/officeart/2005/8/layout/hierarchy3"/>
    <dgm:cxn modelId="{134FACA5-41AD-48CA-B7C5-7EC566B4FE86}" type="presOf" srcId="{CB078344-CF86-418F-8A9A-2E70C3B110B0}" destId="{B74EDC95-28B5-4C32-83C2-13939A6DA82D}" srcOrd="1" destOrd="0" presId="urn:microsoft.com/office/officeart/2005/8/layout/hierarchy3"/>
    <dgm:cxn modelId="{4BDBBBAC-FA94-4389-9068-20266F2EAC82}" srcId="{2A7130CE-1C1F-4237-976B-B6CB4320E9A2}" destId="{C6F22C0F-3AA6-4F33-BE57-3CD3BB3EA1D0}" srcOrd="0" destOrd="0" parTransId="{39007868-F839-473D-9563-95C364183818}" sibTransId="{BE602FEA-82D6-453D-82A6-4FBD74176D4B}"/>
    <dgm:cxn modelId="{DF2DFBBF-AF18-4D72-9DAD-186A2168A675}" type="presOf" srcId="{CB078344-CF86-418F-8A9A-2E70C3B110B0}" destId="{4973A480-FF5F-4C31-AA51-085EFA1A201A}" srcOrd="0" destOrd="0" presId="urn:microsoft.com/office/officeart/2005/8/layout/hierarchy3"/>
    <dgm:cxn modelId="{F4CA89C8-7CE2-47DB-8278-66DB305FC792}" type="presOf" srcId="{FF5E5B29-2989-4CEE-A400-6C8EDCE5BB33}" destId="{C545A149-E86E-4997-9B5A-55182AFCB8DF}" srcOrd="1" destOrd="0" presId="urn:microsoft.com/office/officeart/2005/8/layout/hierarchy3"/>
    <dgm:cxn modelId="{54820259-9033-4B9F-8969-D589A8E512DF}" type="presParOf" srcId="{3254B4BB-911E-403A-928D-5C2F93C2BED9}" destId="{B96369EE-7AD6-4451-B9F2-F548467F2A3F}" srcOrd="0" destOrd="0" presId="urn:microsoft.com/office/officeart/2005/8/layout/hierarchy3"/>
    <dgm:cxn modelId="{221E02FD-B9B9-4869-B203-EF61C43F4533}" type="presParOf" srcId="{B96369EE-7AD6-4451-B9F2-F548467F2A3F}" destId="{86609529-FEA2-4B18-AA91-940D93A95E41}" srcOrd="0" destOrd="0" presId="urn:microsoft.com/office/officeart/2005/8/layout/hierarchy3"/>
    <dgm:cxn modelId="{DDA2D798-7AB8-471A-AB58-6DEEF0B5AFC7}" type="presParOf" srcId="{86609529-FEA2-4B18-AA91-940D93A95E41}" destId="{16746C3B-4713-4671-A248-EF74D43815BB}" srcOrd="0" destOrd="0" presId="urn:microsoft.com/office/officeart/2005/8/layout/hierarchy3"/>
    <dgm:cxn modelId="{26400A66-F0C4-4364-B6E3-3F4829EE49D5}" type="presParOf" srcId="{86609529-FEA2-4B18-AA91-940D93A95E41}" destId="{CAA62B28-D5CE-46B0-B2DD-DA7B95150029}" srcOrd="1" destOrd="0" presId="urn:microsoft.com/office/officeart/2005/8/layout/hierarchy3"/>
    <dgm:cxn modelId="{49B0B9DC-098B-4A8B-9BE5-C6FABBB09EEF}" type="presParOf" srcId="{B96369EE-7AD6-4451-B9F2-F548467F2A3F}" destId="{B4DC7EDA-F88D-487F-8D71-5C5B44827594}" srcOrd="1" destOrd="0" presId="urn:microsoft.com/office/officeart/2005/8/layout/hierarchy3"/>
    <dgm:cxn modelId="{508C5C89-A308-4C78-8289-7A1DCC24AF2E}" type="presParOf" srcId="{3254B4BB-911E-403A-928D-5C2F93C2BED9}" destId="{49AC6B95-85C3-41B2-AE5F-3F86581EAE05}" srcOrd="1" destOrd="0" presId="urn:microsoft.com/office/officeart/2005/8/layout/hierarchy3"/>
    <dgm:cxn modelId="{90A83C2B-1799-4346-824A-8B3DD5FA5509}" type="presParOf" srcId="{49AC6B95-85C3-41B2-AE5F-3F86581EAE05}" destId="{789A62E0-A892-4D54-93B3-BF7E9711F3FC}" srcOrd="0" destOrd="0" presId="urn:microsoft.com/office/officeart/2005/8/layout/hierarchy3"/>
    <dgm:cxn modelId="{0DB12FC8-5EA7-4CFC-8243-8D2C512AF781}" type="presParOf" srcId="{789A62E0-A892-4D54-93B3-BF7E9711F3FC}" destId="{65997CF4-4E92-4734-AEDC-7CA556294D6E}" srcOrd="0" destOrd="0" presId="urn:microsoft.com/office/officeart/2005/8/layout/hierarchy3"/>
    <dgm:cxn modelId="{00687567-6246-4351-B441-BB9408A4D253}" type="presParOf" srcId="{789A62E0-A892-4D54-93B3-BF7E9711F3FC}" destId="{C545A149-E86E-4997-9B5A-55182AFCB8DF}" srcOrd="1" destOrd="0" presId="urn:microsoft.com/office/officeart/2005/8/layout/hierarchy3"/>
    <dgm:cxn modelId="{96BBF51B-D103-4F98-A815-886B7B8294AE}" type="presParOf" srcId="{49AC6B95-85C3-41B2-AE5F-3F86581EAE05}" destId="{487F6D32-D626-4E3A-9F24-875BB6C3F79E}" srcOrd="1" destOrd="0" presId="urn:microsoft.com/office/officeart/2005/8/layout/hierarchy3"/>
    <dgm:cxn modelId="{124B270C-91E9-47B8-9E4C-825B11E26748}" type="presParOf" srcId="{3254B4BB-911E-403A-928D-5C2F93C2BED9}" destId="{72F9D9A8-B299-4759-A7E3-77143B184DD8}" srcOrd="2" destOrd="0" presId="urn:microsoft.com/office/officeart/2005/8/layout/hierarchy3"/>
    <dgm:cxn modelId="{94CDAA78-F524-4A54-80B2-75A757795F92}" type="presParOf" srcId="{72F9D9A8-B299-4759-A7E3-77143B184DD8}" destId="{ACC34C86-74C0-41BE-8D83-B7CA3601CE1F}" srcOrd="0" destOrd="0" presId="urn:microsoft.com/office/officeart/2005/8/layout/hierarchy3"/>
    <dgm:cxn modelId="{EB287879-4D0A-45E6-BDD7-A9760CDA40D0}" type="presParOf" srcId="{ACC34C86-74C0-41BE-8D83-B7CA3601CE1F}" destId="{4973A480-FF5F-4C31-AA51-085EFA1A201A}" srcOrd="0" destOrd="0" presId="urn:microsoft.com/office/officeart/2005/8/layout/hierarchy3"/>
    <dgm:cxn modelId="{D01F3A46-20C1-4D7B-9160-D052B1210F87}" type="presParOf" srcId="{ACC34C86-74C0-41BE-8D83-B7CA3601CE1F}" destId="{B74EDC95-28B5-4C32-83C2-13939A6DA82D}" srcOrd="1" destOrd="0" presId="urn:microsoft.com/office/officeart/2005/8/layout/hierarchy3"/>
    <dgm:cxn modelId="{48D52348-7EB7-47BE-91AE-9AC3DE6629C0}" type="presParOf" srcId="{72F9D9A8-B299-4759-A7E3-77143B184DD8}" destId="{386A2E44-EB3F-44E1-80DA-61807D178C6E}"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EB5332-6D47-4292-9628-8F0C92A936B0}"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9DB8243E-22F1-48AD-A5C7-6A95A1DF2D85}">
      <dgm:prSet/>
      <dgm:spPr/>
      <dgm:t>
        <a:bodyPr/>
        <a:lstStyle/>
        <a:p>
          <a:r>
            <a:rPr lang="en-US" b="0" i="0"/>
            <a:t>Identification of Preferred Motivation Type (Intrinsic or Extrinsic)</a:t>
          </a:r>
          <a:endParaRPr lang="en-US"/>
        </a:p>
      </dgm:t>
    </dgm:pt>
    <dgm:pt modelId="{93F34D1D-5561-4155-AF6E-F0496657195D}" type="parTrans" cxnId="{5F50A048-04C6-403E-95F3-9F7D87EC8D31}">
      <dgm:prSet/>
      <dgm:spPr/>
      <dgm:t>
        <a:bodyPr/>
        <a:lstStyle/>
        <a:p>
          <a:endParaRPr lang="en-US"/>
        </a:p>
      </dgm:t>
    </dgm:pt>
    <dgm:pt modelId="{A892DCD8-C708-468F-9246-B1A58CEAD2BB}" type="sibTrans" cxnId="{5F50A048-04C6-403E-95F3-9F7D87EC8D31}">
      <dgm:prSet/>
      <dgm:spPr/>
      <dgm:t>
        <a:bodyPr/>
        <a:lstStyle/>
        <a:p>
          <a:endParaRPr lang="en-US"/>
        </a:p>
      </dgm:t>
    </dgm:pt>
    <dgm:pt modelId="{51447106-C5D0-4CE7-86DE-F37C0ACCE1E5}">
      <dgm:prSet/>
      <dgm:spPr/>
      <dgm:t>
        <a:bodyPr/>
        <a:lstStyle/>
        <a:p>
          <a:r>
            <a:rPr lang="en-US" b="0" i="0"/>
            <a:t>How This Motivation Type Drives Me at Work</a:t>
          </a:r>
          <a:endParaRPr lang="en-US"/>
        </a:p>
      </dgm:t>
    </dgm:pt>
    <dgm:pt modelId="{264676CC-779F-4AF7-9E48-DFD92C90ECC7}" type="parTrans" cxnId="{1A227428-45A7-40E3-AA0A-929E7A014EDE}">
      <dgm:prSet/>
      <dgm:spPr/>
      <dgm:t>
        <a:bodyPr/>
        <a:lstStyle/>
        <a:p>
          <a:endParaRPr lang="en-US"/>
        </a:p>
      </dgm:t>
    </dgm:pt>
    <dgm:pt modelId="{5069CD91-78D1-4193-9489-04D3ABEAAD7D}" type="sibTrans" cxnId="{1A227428-45A7-40E3-AA0A-929E7A014EDE}">
      <dgm:prSet/>
      <dgm:spPr/>
      <dgm:t>
        <a:bodyPr/>
        <a:lstStyle/>
        <a:p>
          <a:endParaRPr lang="en-US"/>
        </a:p>
      </dgm:t>
    </dgm:pt>
    <dgm:pt modelId="{584526D0-3D56-4211-AFDA-542287FD6D3C}">
      <dgm:prSet/>
      <dgm:spPr/>
      <dgm:t>
        <a:bodyPr/>
        <a:lstStyle/>
        <a:p>
          <a:r>
            <a:rPr lang="en-US" b="0" i="0"/>
            <a:t>The Impact of Preferred Motivation Type on Performance</a:t>
          </a:r>
          <a:endParaRPr lang="en-US"/>
        </a:p>
      </dgm:t>
    </dgm:pt>
    <dgm:pt modelId="{E14979E4-CE4F-4FE7-BD60-26067712BADB}" type="parTrans" cxnId="{53ECDA1C-A3F5-4047-A8C2-80EB8D7952BE}">
      <dgm:prSet/>
      <dgm:spPr/>
      <dgm:t>
        <a:bodyPr/>
        <a:lstStyle/>
        <a:p>
          <a:endParaRPr lang="en-US"/>
        </a:p>
      </dgm:t>
    </dgm:pt>
    <dgm:pt modelId="{2518475D-31AB-4DCE-90E3-9A25B60BF81C}" type="sibTrans" cxnId="{53ECDA1C-A3F5-4047-A8C2-80EB8D7952BE}">
      <dgm:prSet/>
      <dgm:spPr/>
      <dgm:t>
        <a:bodyPr/>
        <a:lstStyle/>
        <a:p>
          <a:endParaRPr lang="en-US"/>
        </a:p>
      </dgm:t>
    </dgm:pt>
    <dgm:pt modelId="{3408080C-34EB-4DD6-89CA-EAF8024B160C}" type="pres">
      <dgm:prSet presAssocID="{98EB5332-6D47-4292-9628-8F0C92A936B0}" presName="CompostProcess" presStyleCnt="0">
        <dgm:presLayoutVars>
          <dgm:dir/>
          <dgm:resizeHandles val="exact"/>
        </dgm:presLayoutVars>
      </dgm:prSet>
      <dgm:spPr/>
    </dgm:pt>
    <dgm:pt modelId="{EEB9572E-274D-42DB-88E0-7809DFA0D6CF}" type="pres">
      <dgm:prSet presAssocID="{98EB5332-6D47-4292-9628-8F0C92A936B0}" presName="arrow" presStyleLbl="bgShp" presStyleIdx="0" presStyleCnt="1"/>
      <dgm:spPr/>
    </dgm:pt>
    <dgm:pt modelId="{BC526273-590E-495C-BAD4-19B84638450A}" type="pres">
      <dgm:prSet presAssocID="{98EB5332-6D47-4292-9628-8F0C92A936B0}" presName="linearProcess" presStyleCnt="0"/>
      <dgm:spPr/>
    </dgm:pt>
    <dgm:pt modelId="{6D0A7404-8B16-4CD4-99A1-8FC130C80947}" type="pres">
      <dgm:prSet presAssocID="{9DB8243E-22F1-48AD-A5C7-6A95A1DF2D85}" presName="textNode" presStyleLbl="node1" presStyleIdx="0" presStyleCnt="3">
        <dgm:presLayoutVars>
          <dgm:bulletEnabled val="1"/>
        </dgm:presLayoutVars>
      </dgm:prSet>
      <dgm:spPr/>
    </dgm:pt>
    <dgm:pt modelId="{E762366B-E578-4717-BBC5-1A84B80F8DF3}" type="pres">
      <dgm:prSet presAssocID="{A892DCD8-C708-468F-9246-B1A58CEAD2BB}" presName="sibTrans" presStyleCnt="0"/>
      <dgm:spPr/>
    </dgm:pt>
    <dgm:pt modelId="{70669465-9D2E-4537-8944-BCF3D8089A29}" type="pres">
      <dgm:prSet presAssocID="{51447106-C5D0-4CE7-86DE-F37C0ACCE1E5}" presName="textNode" presStyleLbl="node1" presStyleIdx="1" presStyleCnt="3">
        <dgm:presLayoutVars>
          <dgm:bulletEnabled val="1"/>
        </dgm:presLayoutVars>
      </dgm:prSet>
      <dgm:spPr/>
    </dgm:pt>
    <dgm:pt modelId="{A72230DA-ACBD-4848-AE3E-42D8E5864C54}" type="pres">
      <dgm:prSet presAssocID="{5069CD91-78D1-4193-9489-04D3ABEAAD7D}" presName="sibTrans" presStyleCnt="0"/>
      <dgm:spPr/>
    </dgm:pt>
    <dgm:pt modelId="{AEE00512-7620-4289-95AD-18991CDB5AE5}" type="pres">
      <dgm:prSet presAssocID="{584526D0-3D56-4211-AFDA-542287FD6D3C}" presName="textNode" presStyleLbl="node1" presStyleIdx="2" presStyleCnt="3">
        <dgm:presLayoutVars>
          <dgm:bulletEnabled val="1"/>
        </dgm:presLayoutVars>
      </dgm:prSet>
      <dgm:spPr/>
    </dgm:pt>
  </dgm:ptLst>
  <dgm:cxnLst>
    <dgm:cxn modelId="{53ECDA1C-A3F5-4047-A8C2-80EB8D7952BE}" srcId="{98EB5332-6D47-4292-9628-8F0C92A936B0}" destId="{584526D0-3D56-4211-AFDA-542287FD6D3C}" srcOrd="2" destOrd="0" parTransId="{E14979E4-CE4F-4FE7-BD60-26067712BADB}" sibTransId="{2518475D-31AB-4DCE-90E3-9A25B60BF81C}"/>
    <dgm:cxn modelId="{1A227428-45A7-40E3-AA0A-929E7A014EDE}" srcId="{98EB5332-6D47-4292-9628-8F0C92A936B0}" destId="{51447106-C5D0-4CE7-86DE-F37C0ACCE1E5}" srcOrd="1" destOrd="0" parTransId="{264676CC-779F-4AF7-9E48-DFD92C90ECC7}" sibTransId="{5069CD91-78D1-4193-9489-04D3ABEAAD7D}"/>
    <dgm:cxn modelId="{FBF89847-21FE-415D-BD4E-063D5AC6DE65}" type="presOf" srcId="{98EB5332-6D47-4292-9628-8F0C92A936B0}" destId="{3408080C-34EB-4DD6-89CA-EAF8024B160C}" srcOrd="0" destOrd="0" presId="urn:microsoft.com/office/officeart/2005/8/layout/hProcess9"/>
    <dgm:cxn modelId="{5F50A048-04C6-403E-95F3-9F7D87EC8D31}" srcId="{98EB5332-6D47-4292-9628-8F0C92A936B0}" destId="{9DB8243E-22F1-48AD-A5C7-6A95A1DF2D85}" srcOrd="0" destOrd="0" parTransId="{93F34D1D-5561-4155-AF6E-F0496657195D}" sibTransId="{A892DCD8-C708-468F-9246-B1A58CEAD2BB}"/>
    <dgm:cxn modelId="{9695354B-B8C1-4F85-B916-10E7E303A1E8}" type="presOf" srcId="{9DB8243E-22F1-48AD-A5C7-6A95A1DF2D85}" destId="{6D0A7404-8B16-4CD4-99A1-8FC130C80947}" srcOrd="0" destOrd="0" presId="urn:microsoft.com/office/officeart/2005/8/layout/hProcess9"/>
    <dgm:cxn modelId="{1CAE3155-924D-492D-882B-7266A8BCCAF1}" type="presOf" srcId="{51447106-C5D0-4CE7-86DE-F37C0ACCE1E5}" destId="{70669465-9D2E-4537-8944-BCF3D8089A29}" srcOrd="0" destOrd="0" presId="urn:microsoft.com/office/officeart/2005/8/layout/hProcess9"/>
    <dgm:cxn modelId="{20D6437C-3471-44A9-8162-AF050F830FBF}" type="presOf" srcId="{584526D0-3D56-4211-AFDA-542287FD6D3C}" destId="{AEE00512-7620-4289-95AD-18991CDB5AE5}" srcOrd="0" destOrd="0" presId="urn:microsoft.com/office/officeart/2005/8/layout/hProcess9"/>
    <dgm:cxn modelId="{3A5E8A38-F4FA-41CD-BC1A-031059D14AB9}" type="presParOf" srcId="{3408080C-34EB-4DD6-89CA-EAF8024B160C}" destId="{EEB9572E-274D-42DB-88E0-7809DFA0D6CF}" srcOrd="0" destOrd="0" presId="urn:microsoft.com/office/officeart/2005/8/layout/hProcess9"/>
    <dgm:cxn modelId="{D16FFCB3-9491-4A4C-96E0-0B78B9AA606C}" type="presParOf" srcId="{3408080C-34EB-4DD6-89CA-EAF8024B160C}" destId="{BC526273-590E-495C-BAD4-19B84638450A}" srcOrd="1" destOrd="0" presId="urn:microsoft.com/office/officeart/2005/8/layout/hProcess9"/>
    <dgm:cxn modelId="{7734D6CC-5B37-4B03-B2D9-59488C0B37D3}" type="presParOf" srcId="{BC526273-590E-495C-BAD4-19B84638450A}" destId="{6D0A7404-8B16-4CD4-99A1-8FC130C80947}" srcOrd="0" destOrd="0" presId="urn:microsoft.com/office/officeart/2005/8/layout/hProcess9"/>
    <dgm:cxn modelId="{5EC74B4C-BA5B-4793-A806-A00FCF05F389}" type="presParOf" srcId="{BC526273-590E-495C-BAD4-19B84638450A}" destId="{E762366B-E578-4717-BBC5-1A84B80F8DF3}" srcOrd="1" destOrd="0" presId="urn:microsoft.com/office/officeart/2005/8/layout/hProcess9"/>
    <dgm:cxn modelId="{1068931A-FAED-4FE8-88DD-E4450DC80D37}" type="presParOf" srcId="{BC526273-590E-495C-BAD4-19B84638450A}" destId="{70669465-9D2E-4537-8944-BCF3D8089A29}" srcOrd="2" destOrd="0" presId="urn:microsoft.com/office/officeart/2005/8/layout/hProcess9"/>
    <dgm:cxn modelId="{189A0011-B168-4273-9D1A-A8CF4A8BDBD6}" type="presParOf" srcId="{BC526273-590E-495C-BAD4-19B84638450A}" destId="{A72230DA-ACBD-4848-AE3E-42D8E5864C54}" srcOrd="3" destOrd="0" presId="urn:microsoft.com/office/officeart/2005/8/layout/hProcess9"/>
    <dgm:cxn modelId="{9559DFB6-C078-42A0-A216-34D9DFBA66D7}" type="presParOf" srcId="{BC526273-590E-495C-BAD4-19B84638450A}" destId="{AEE00512-7620-4289-95AD-18991CDB5AE5}"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46C3B-4713-4671-A248-EF74D43815BB}">
      <dsp:nvSpPr>
        <dsp:cNvPr id="0" name=""/>
        <dsp:cNvSpPr/>
      </dsp:nvSpPr>
      <dsp:spPr>
        <a:xfrm>
          <a:off x="1077" y="1077899"/>
          <a:ext cx="2521001" cy="12605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b="0" i="0" kern="1200"/>
            <a:t>Employee Motivation</a:t>
          </a:r>
          <a:endParaRPr lang="en-US" sz="2000" kern="1200"/>
        </a:p>
      </dsp:txBody>
      <dsp:txXfrm>
        <a:off x="37996" y="1114818"/>
        <a:ext cx="2447163" cy="1186662"/>
      </dsp:txXfrm>
    </dsp:sp>
    <dsp:sp modelId="{65997CF4-4E92-4734-AEDC-7CA556294D6E}">
      <dsp:nvSpPr>
        <dsp:cNvPr id="0" name=""/>
        <dsp:cNvSpPr/>
      </dsp:nvSpPr>
      <dsp:spPr>
        <a:xfrm>
          <a:off x="3152328" y="1077899"/>
          <a:ext cx="2521001" cy="12605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b="0" i="0" kern="1200"/>
            <a:t>Importance of Employee Motivation</a:t>
          </a:r>
          <a:endParaRPr lang="en-US" sz="2000" kern="1200"/>
        </a:p>
      </dsp:txBody>
      <dsp:txXfrm>
        <a:off x="3189247" y="1114818"/>
        <a:ext cx="2447163" cy="1186662"/>
      </dsp:txXfrm>
    </dsp:sp>
    <dsp:sp modelId="{4973A480-FF5F-4C31-AA51-085EFA1A201A}">
      <dsp:nvSpPr>
        <dsp:cNvPr id="0" name=""/>
        <dsp:cNvSpPr/>
      </dsp:nvSpPr>
      <dsp:spPr>
        <a:xfrm>
          <a:off x="6303580" y="1077899"/>
          <a:ext cx="2521001" cy="12605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b="0" i="0" kern="1200"/>
            <a:t>Factors Influencing Employee Motivation</a:t>
          </a:r>
          <a:endParaRPr lang="en-US" sz="2000" kern="1200"/>
        </a:p>
      </dsp:txBody>
      <dsp:txXfrm>
        <a:off x="6340499" y="1114818"/>
        <a:ext cx="2447163" cy="1186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9572E-274D-42DB-88E0-7809DFA0D6CF}">
      <dsp:nvSpPr>
        <dsp:cNvPr id="0" name=""/>
        <dsp:cNvSpPr/>
      </dsp:nvSpPr>
      <dsp:spPr>
        <a:xfrm>
          <a:off x="661924" y="0"/>
          <a:ext cx="7501810" cy="34163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A7404-8B16-4CD4-99A1-8FC130C80947}">
      <dsp:nvSpPr>
        <dsp:cNvPr id="0" name=""/>
        <dsp:cNvSpPr/>
      </dsp:nvSpPr>
      <dsp:spPr>
        <a:xfrm>
          <a:off x="299072" y="1024890"/>
          <a:ext cx="2647697" cy="13665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Identification of Preferred Motivation Type (Intrinsic or Extrinsic)</a:t>
          </a:r>
          <a:endParaRPr lang="en-US" sz="1900" kern="1200"/>
        </a:p>
      </dsp:txBody>
      <dsp:txXfrm>
        <a:off x="365780" y="1091598"/>
        <a:ext cx="2514281" cy="1233104"/>
      </dsp:txXfrm>
    </dsp:sp>
    <dsp:sp modelId="{70669465-9D2E-4537-8944-BCF3D8089A29}">
      <dsp:nvSpPr>
        <dsp:cNvPr id="0" name=""/>
        <dsp:cNvSpPr/>
      </dsp:nvSpPr>
      <dsp:spPr>
        <a:xfrm>
          <a:off x="3088980" y="1024890"/>
          <a:ext cx="2647697" cy="13665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How This Motivation Type Drives Me at Work</a:t>
          </a:r>
          <a:endParaRPr lang="en-US" sz="1900" kern="1200"/>
        </a:p>
      </dsp:txBody>
      <dsp:txXfrm>
        <a:off x="3155688" y="1091598"/>
        <a:ext cx="2514281" cy="1233104"/>
      </dsp:txXfrm>
    </dsp:sp>
    <dsp:sp modelId="{AEE00512-7620-4289-95AD-18991CDB5AE5}">
      <dsp:nvSpPr>
        <dsp:cNvPr id="0" name=""/>
        <dsp:cNvSpPr/>
      </dsp:nvSpPr>
      <dsp:spPr>
        <a:xfrm>
          <a:off x="5878888" y="1024890"/>
          <a:ext cx="2647697" cy="13665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The Impact of Preferred Motivation Type on Performance</a:t>
          </a:r>
          <a:endParaRPr lang="en-US" sz="1900" kern="1200"/>
        </a:p>
      </dsp:txBody>
      <dsp:txXfrm>
        <a:off x="5945596" y="1091598"/>
        <a:ext cx="2514281" cy="123310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D70FC4-BB57-42BE-AB11-1BFC64ADBC39}" type="datetimeFigureOut">
              <a:rPr lang="en-US" smtClean="0"/>
              <a:t>6/29/23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0DBA10-4071-43C2-882A-8E5AA66AA3C6}" type="slidenum">
              <a:rPr lang="en-US" smtClean="0"/>
              <a:t>‹#›</a:t>
            </a:fld>
            <a:endParaRPr lang="en-US"/>
          </a:p>
        </p:txBody>
      </p:sp>
    </p:spTree>
    <p:extLst>
      <p:ext uri="{BB962C8B-B14F-4D97-AF65-F5344CB8AC3E}">
        <p14:creationId xmlns:p14="http://schemas.microsoft.com/office/powerpoint/2010/main" val="1903032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0DBA10-4071-43C2-882A-8E5AA66AA3C6}" type="slidenum">
              <a:rPr lang="en-US" smtClean="0"/>
              <a:t>2</a:t>
            </a:fld>
            <a:endParaRPr lang="en-US"/>
          </a:p>
        </p:txBody>
      </p:sp>
    </p:spTree>
    <p:extLst>
      <p:ext uri="{BB962C8B-B14F-4D97-AF65-F5344CB8AC3E}">
        <p14:creationId xmlns:p14="http://schemas.microsoft.com/office/powerpoint/2010/main" val="3882952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Employee motivation is defined as the internal drive, desire, and enthusiasm that people have to accomplish their professional goals and give their best efforts </a:t>
            </a:r>
            <a:r>
              <a:rPr lang="en-US" sz="1800" dirty="0">
                <a:effectLst/>
                <a:latin typeface="Arial" panose="020B0604020202020204" pitchFamily="34" charset="0"/>
                <a:ea typeface="Calibri" panose="020F0502020204030204" pitchFamily="34" charset="0"/>
              </a:rPr>
              <a:t>(</a:t>
            </a:r>
            <a:r>
              <a:rPr lang="en-US" sz="1800" dirty="0" err="1">
                <a:effectLst/>
                <a:latin typeface="Arial" panose="020B0604020202020204" pitchFamily="34" charset="0"/>
                <a:ea typeface="Calibri" panose="020F0502020204030204" pitchFamily="34" charset="0"/>
              </a:rPr>
              <a:t>Alfes</a:t>
            </a:r>
            <a:r>
              <a:rPr lang="en-US" sz="1800" dirty="0">
                <a:effectLst/>
                <a:latin typeface="Arial" panose="020B0604020202020204" pitchFamily="34" charset="0"/>
                <a:ea typeface="Calibri" panose="020F0502020204030204" pitchFamily="34" charset="0"/>
              </a:rPr>
              <a:t> et al., 2010)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Employee motivation is crucial because it increases commitment, productivity, and engagement. They demonstrate higher levels of creativity, innovation, and job satisfaction, which improves organizational performance as a whole </a:t>
            </a:r>
            <a:r>
              <a:rPr lang="en-US" sz="1800" dirty="0">
                <a:effectLst/>
                <a:latin typeface="Arial" panose="020B0604020202020204" pitchFamily="34" charset="0"/>
                <a:ea typeface="Calibri" panose="020F0502020204030204" pitchFamily="34" charset="0"/>
              </a:rPr>
              <a:t>(Macey et al., 2009)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Employee motivation is influenced by a variety of factors, including a sense of purpose, recognition, rewards, opportunities for career advancement, a positive work environment, effective leadership, and clear expectations communication </a:t>
            </a:r>
            <a:r>
              <a:rPr lang="en-US" sz="1800" dirty="0">
                <a:solidFill>
                  <a:srgbClr val="000000"/>
                </a:solidFill>
                <a:effectLst/>
                <a:latin typeface="Times New Roman" panose="02020603050405020304" pitchFamily="18" charset="0"/>
                <a:ea typeface="Times New Roman" panose="02020603050405020304" pitchFamily="18" charset="0"/>
              </a:rPr>
              <a:t>(Wheeler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2014)</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570DBA10-4071-43C2-882A-8E5AA66AA3C6}" type="slidenum">
              <a:rPr lang="en-US" smtClean="0"/>
              <a:t>3</a:t>
            </a:fld>
            <a:endParaRPr lang="en-US"/>
          </a:p>
        </p:txBody>
      </p:sp>
    </p:spTree>
    <p:extLst>
      <p:ext uri="{BB962C8B-B14F-4D97-AF65-F5344CB8AC3E}">
        <p14:creationId xmlns:p14="http://schemas.microsoft.com/office/powerpoint/2010/main" val="366802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Extrinsic motivation is defined as external influences, such as prizes, recognition, and promotions, that influence people's behavior. In order to promote desired behavior and performance, the organization offers these practical motivators </a:t>
            </a:r>
            <a:r>
              <a:rPr lang="en-US" sz="1800" dirty="0">
                <a:effectLst/>
                <a:latin typeface="Arial" panose="020B0604020202020204" pitchFamily="34" charset="0"/>
                <a:ea typeface="Calibri" panose="020F0502020204030204" pitchFamily="34" charset="0"/>
              </a:rPr>
              <a:t>(Saks, 2006)</a:t>
            </a:r>
            <a:r>
              <a:rPr lang="en-US" sz="1200" dirty="0">
                <a:effectLst/>
                <a:latin typeface="Calibri" panose="020F0502020204030204" pitchFamily="34" charset="0"/>
                <a:ea typeface="Calibri" panose="020F0502020204030204" pitchFamily="34" charset="0"/>
                <a:cs typeface="Times New Roman" panose="02020603050405020304" pitchFamily="18" charset="0"/>
              </a:rPr>
              <a:t>. For instance, a raise in pay, performance incentives, widespread acclaim, or promotion to a managerial position </a:t>
            </a:r>
            <a:r>
              <a:rPr lang="en-US" sz="1800" dirty="0">
                <a:solidFill>
                  <a:srgbClr val="000000"/>
                </a:solidFill>
                <a:effectLst/>
                <a:latin typeface="Times New Roman" panose="02020603050405020304" pitchFamily="18" charset="0"/>
                <a:ea typeface="Times New Roman" panose="02020603050405020304" pitchFamily="18" charset="0"/>
              </a:rPr>
              <a:t>(Stone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Internal happiness, delight, and personal fulfillment that result from the task itself serve as the basis for intrinsic motivation, which comes from within people and drives it </a:t>
            </a:r>
            <a:r>
              <a:rPr lang="en-US" sz="1800" dirty="0">
                <a:solidFill>
                  <a:srgbClr val="000000"/>
                </a:solidFill>
                <a:effectLst/>
                <a:latin typeface="Times New Roman" panose="02020603050405020304" pitchFamily="18" charset="0"/>
                <a:ea typeface="Times New Roman" panose="02020603050405020304" pitchFamily="18" charset="0"/>
              </a:rPr>
              <a:t>(Stahl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 Examples include having a sense of success, exercising your own judgment in making decisions, and growing personally and professionally </a:t>
            </a:r>
            <a:r>
              <a:rPr lang="en-US" sz="1800" dirty="0">
                <a:solidFill>
                  <a:srgbClr val="000000"/>
                </a:solidFill>
                <a:effectLst/>
                <a:latin typeface="Times New Roman" panose="02020603050405020304" pitchFamily="18" charset="0"/>
                <a:ea typeface="Times New Roman" panose="02020603050405020304" pitchFamily="18" charset="0"/>
              </a:rPr>
              <a:t>(Sparrow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2016)</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570DBA10-4071-43C2-882A-8E5AA66AA3C6}" type="slidenum">
              <a:rPr lang="en-US" smtClean="0"/>
              <a:t>4</a:t>
            </a:fld>
            <a:endParaRPr lang="en-US"/>
          </a:p>
        </p:txBody>
      </p:sp>
    </p:spTree>
    <p:extLst>
      <p:ext uri="{BB962C8B-B14F-4D97-AF65-F5344CB8AC3E}">
        <p14:creationId xmlns:p14="http://schemas.microsoft.com/office/powerpoint/2010/main" val="3047144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Personally, I relate better to intrinsic motivation. I am motivated to work because it gives me joy and fulfillment, gives me the chance to learn and develop, and allows me to positively affect the lives of others </a:t>
            </a:r>
            <a:r>
              <a:rPr lang="en-US" sz="1800" dirty="0">
                <a:effectLst/>
                <a:latin typeface="Arial" panose="020B0604020202020204" pitchFamily="34" charset="0"/>
                <a:ea typeface="Calibri" panose="020F0502020204030204" pitchFamily="34" charset="0"/>
              </a:rPr>
              <a:t>(Macey et al., 2009)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Working on important projects, finding solutions to challenging problems, and making a positive difference in my team's and organization's performance give me satisfaction </a:t>
            </a:r>
            <a:r>
              <a:rPr lang="en-US" sz="1800" dirty="0">
                <a:solidFill>
                  <a:srgbClr val="000000"/>
                </a:solidFill>
                <a:effectLst/>
                <a:latin typeface="Times New Roman" panose="02020603050405020304" pitchFamily="18" charset="0"/>
                <a:ea typeface="Times New Roman" panose="02020603050405020304" pitchFamily="18" charset="0"/>
              </a:rPr>
              <a:t>(Noe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2021)</a:t>
            </a:r>
            <a:r>
              <a:rPr lang="en-US" sz="1200" dirty="0">
                <a:effectLst/>
                <a:latin typeface="Calibri" panose="020F0502020204030204" pitchFamily="34" charset="0"/>
                <a:ea typeface="Calibri" panose="020F0502020204030204" pitchFamily="34" charset="0"/>
                <a:cs typeface="Times New Roman" panose="02020603050405020304" pitchFamily="18" charset="0"/>
              </a:rPr>
              <a:t>. Even in trying times, I am able to maintain my motivation and interest because to my intrinsic motivation </a:t>
            </a:r>
            <a:r>
              <a:rPr lang="en-US" sz="1800" dirty="0">
                <a:solidFill>
                  <a:srgbClr val="000000"/>
                </a:solidFill>
                <a:effectLst/>
                <a:latin typeface="Times New Roman" panose="02020603050405020304" pitchFamily="18" charset="0"/>
                <a:ea typeface="Times New Roman" panose="02020603050405020304" pitchFamily="18" charset="0"/>
              </a:rPr>
              <a:t>(Stahl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People are more likely to demonstrate higher levels of dedication, creativity, and tenacity when they are driven by internal motivation. This may result in better performance, more job satisfaction, and a favorable impact on the culture of the entire organization </a:t>
            </a:r>
            <a:r>
              <a:rPr lang="en-US" sz="1800" dirty="0">
                <a:solidFill>
                  <a:srgbClr val="000000"/>
                </a:solidFill>
                <a:effectLst/>
                <a:latin typeface="Times New Roman" panose="02020603050405020304" pitchFamily="18" charset="0"/>
                <a:ea typeface="Times New Roman" panose="02020603050405020304" pitchFamily="18" charset="0"/>
              </a:rPr>
              <a:t>(Stone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570DBA10-4071-43C2-882A-8E5AA66AA3C6}" type="slidenum">
              <a:rPr lang="en-US" smtClean="0"/>
              <a:t>5</a:t>
            </a:fld>
            <a:endParaRPr lang="en-US"/>
          </a:p>
        </p:txBody>
      </p:sp>
    </p:spTree>
    <p:extLst>
      <p:ext uri="{BB962C8B-B14F-4D97-AF65-F5344CB8AC3E}">
        <p14:creationId xmlns:p14="http://schemas.microsoft.com/office/powerpoint/2010/main" val="2556083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Extrinsic motivation provides material rewards and incentives that can impact behavior in a good way. It gives specific performance goals and may help with accelerating short-term performance improvements </a:t>
            </a:r>
            <a:r>
              <a:rPr lang="en-US" sz="1800" dirty="0">
                <a:effectLst/>
                <a:latin typeface="Arial" panose="020B0604020202020204" pitchFamily="34" charset="0"/>
                <a:ea typeface="Calibri" panose="020F0502020204030204" pitchFamily="34" charset="0"/>
              </a:rPr>
              <a:t>(Saks, 2006)</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Extrinsic motivation could encourage short-term goals but not intrinsic satisfaction or long-term commitment. People may become less motivated or perform worse if the benefits are taken away </a:t>
            </a:r>
            <a:r>
              <a:rPr lang="en-US" sz="1800" dirty="0">
                <a:solidFill>
                  <a:srgbClr val="000000"/>
                </a:solidFill>
                <a:effectLst/>
                <a:latin typeface="Times New Roman" panose="02020603050405020304" pitchFamily="18" charset="0"/>
                <a:ea typeface="Times New Roman" panose="02020603050405020304" pitchFamily="18" charset="0"/>
              </a:rPr>
              <a:t>(Stewart and Brown,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 sense of purpose and long-term involvement are fostered through intrinsic motivation. It inspires people to take charge, use their imagination, and look for personal development. Additionally, it fosters wellbeing all around and job satisfaction.</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Trying to assess or quantify intrinsic motivation can be subjective and difficult. Because everyone has different wants and interests, what motivates one person may not have the same impact on another </a:t>
            </a:r>
            <a:r>
              <a:rPr lang="en-US" sz="1800" dirty="0">
                <a:solidFill>
                  <a:srgbClr val="000000"/>
                </a:solidFill>
                <a:effectLst/>
                <a:latin typeface="Times New Roman" panose="02020603050405020304" pitchFamily="18" charset="0"/>
                <a:ea typeface="Times New Roman" panose="02020603050405020304" pitchFamily="18" charset="0"/>
              </a:rPr>
              <a:t>(Stewart and Brown,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570DBA10-4071-43C2-882A-8E5AA66AA3C6}" type="slidenum">
              <a:rPr lang="en-US" smtClean="0"/>
              <a:t>6</a:t>
            </a:fld>
            <a:endParaRPr lang="en-US"/>
          </a:p>
        </p:txBody>
      </p:sp>
    </p:spTree>
    <p:extLst>
      <p:ext uri="{BB962C8B-B14F-4D97-AF65-F5344CB8AC3E}">
        <p14:creationId xmlns:p14="http://schemas.microsoft.com/office/powerpoint/2010/main" val="1126324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Maslow's theory: human motivation is based on a hierarchy of needs that progress from more fundamental ones like satiating one's basic physical needs to more advanced ones like achieving one's full potential </a:t>
            </a:r>
            <a:r>
              <a:rPr lang="en-US" sz="1800" dirty="0">
                <a:solidFill>
                  <a:srgbClr val="000000"/>
                </a:solidFill>
                <a:effectLst/>
                <a:latin typeface="Times New Roman" panose="02020603050405020304" pitchFamily="18" charset="0"/>
                <a:ea typeface="Times New Roman" panose="02020603050405020304" pitchFamily="18" charset="0"/>
              </a:rPr>
              <a:t>(Stahl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Herzberg's theory: some factors, known as hygiene factors, can stop dissatisfaction while other factors, known as motivators, can cause satisfaction and motivation </a:t>
            </a:r>
            <a:r>
              <a:rPr lang="en-US" sz="1800" dirty="0">
                <a:solidFill>
                  <a:srgbClr val="000000"/>
                </a:solidFill>
                <a:effectLst/>
                <a:latin typeface="Times New Roman" panose="02020603050405020304" pitchFamily="18" charset="0"/>
                <a:ea typeface="Times New Roman" panose="02020603050405020304" pitchFamily="18" charset="0"/>
              </a:rPr>
              <a:t>(Stewart and Brown,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Expectation theory: people are driven because they believe that their efforts will result in performance, and that performance will result in the desired results or rewards </a:t>
            </a:r>
            <a:r>
              <a:rPr lang="en-US" sz="1800" dirty="0">
                <a:solidFill>
                  <a:srgbClr val="000000"/>
                </a:solidFill>
                <a:effectLst/>
                <a:latin typeface="Times New Roman" panose="02020603050405020304" pitchFamily="18" charset="0"/>
                <a:ea typeface="Times New Roman" panose="02020603050405020304" pitchFamily="18" charset="0"/>
              </a:rPr>
              <a:t>(Stone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Self-Determination Theory: The fulfillment of psychological needs, such as those for autonomy, competence, and relatedness, is emphasized by the self-determination theory </a:t>
            </a:r>
            <a:r>
              <a:rPr lang="en-US" sz="1800" dirty="0">
                <a:solidFill>
                  <a:srgbClr val="000000"/>
                </a:solidFill>
                <a:effectLst/>
                <a:latin typeface="Times New Roman" panose="02020603050405020304" pitchFamily="18" charset="0"/>
                <a:ea typeface="Times New Roman" panose="02020603050405020304" pitchFamily="18" charset="0"/>
              </a:rPr>
              <a:t>(Stahl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570DBA10-4071-43C2-882A-8E5AA66AA3C6}" type="slidenum">
              <a:rPr lang="en-US" smtClean="0"/>
              <a:t>7</a:t>
            </a:fld>
            <a:endParaRPr lang="en-US"/>
          </a:p>
        </p:txBody>
      </p:sp>
    </p:spTree>
    <p:extLst>
      <p:ext uri="{BB962C8B-B14F-4D97-AF65-F5344CB8AC3E}">
        <p14:creationId xmlns:p14="http://schemas.microsoft.com/office/powerpoint/2010/main" val="11823311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2331098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3575278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4210677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24ADC2-1688-4ECC-9149-C290249261F3}" type="datetimeFigureOut">
              <a:rPr lang="en-US" smtClean="0"/>
              <a:t>6/29/23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1053093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24ADC2-1688-4ECC-9149-C290249261F3}" type="datetimeFigureOut">
              <a:rPr lang="en-US" smtClean="0"/>
              <a:t>6/29/23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3601133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24ADC2-1688-4ECC-9149-C290249261F3}" type="datetimeFigureOut">
              <a:rPr lang="en-US" smtClean="0"/>
              <a:t>6/29/23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2254585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24ADC2-1688-4ECC-9149-C290249261F3}" type="datetimeFigureOut">
              <a:rPr lang="en-US" smtClean="0"/>
              <a:t>6/29/23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2135160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24ADC2-1688-4ECC-9149-C290249261F3}" type="datetimeFigureOut">
              <a:rPr lang="en-US" smtClean="0"/>
              <a:t>6/29/23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1070086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24ADC2-1688-4ECC-9149-C290249261F3}" type="datetimeFigureOut">
              <a:rPr lang="en-US" smtClean="0"/>
              <a:t>6/29/23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3136185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24ADC2-1688-4ECC-9149-C290249261F3}" type="datetimeFigureOut">
              <a:rPr lang="en-US" smtClean="0"/>
              <a:t>6/29/23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4059498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2146661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2761306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16401529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24ADC2-1688-4ECC-9149-C290249261F3}" type="datetimeFigureOut">
              <a:rPr lang="en-US" smtClean="0"/>
              <a:t>6/29/23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651411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24ADC2-1688-4ECC-9149-C290249261F3}" type="datetimeFigureOut">
              <a:rPr lang="en-US" smtClean="0"/>
              <a:t>6/29/23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25920658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32325665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B24ADC2-1688-4ECC-9149-C290249261F3}" type="datetimeFigureOut">
              <a:rPr lang="en-US" smtClean="0"/>
              <a:t>6/29/23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9A0B7F-A233-45F5-8F89-3E19DD032F4D}" type="slidenum">
              <a:rPr lang="en-US" smtClean="0"/>
              <a:t>‹#›</a:t>
            </a:fld>
            <a:endParaRPr lang="en-US"/>
          </a:p>
        </p:txBody>
      </p:sp>
    </p:spTree>
    <p:extLst>
      <p:ext uri="{BB962C8B-B14F-4D97-AF65-F5344CB8AC3E}">
        <p14:creationId xmlns:p14="http://schemas.microsoft.com/office/powerpoint/2010/main" val="3465870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B24ADC2-1688-4ECC-9149-C290249261F3}" type="datetimeFigureOut">
              <a:rPr lang="en-US" smtClean="0"/>
              <a:t>6/29/23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59A0B7F-A233-45F5-8F89-3E19DD032F4D}" type="slidenum">
              <a:rPr lang="en-US" smtClean="0"/>
              <a:t>‹#›</a:t>
            </a:fld>
            <a:endParaRPr lang="en-US"/>
          </a:p>
        </p:txBody>
      </p:sp>
    </p:spTree>
    <p:extLst>
      <p:ext uri="{BB962C8B-B14F-4D97-AF65-F5344CB8AC3E}">
        <p14:creationId xmlns:p14="http://schemas.microsoft.com/office/powerpoint/2010/main" val="14302817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41042-FACC-13EC-2838-6BB07F98F336}"/>
              </a:ext>
            </a:extLst>
          </p:cNvPr>
          <p:cNvSpPr>
            <a:spLocks noGrp="1"/>
          </p:cNvSpPr>
          <p:nvPr>
            <p:ph type="ctrTitle"/>
          </p:nvPr>
        </p:nvSpPr>
        <p:spPr>
          <a:xfrm>
            <a:off x="1154955" y="1438552"/>
            <a:ext cx="8825658" cy="1811085"/>
          </a:xfrm>
        </p:spPr>
        <p:txBody>
          <a:bodyPr/>
          <a:lstStyle/>
          <a:p>
            <a:r>
              <a:rPr lang="en-GB" sz="5400" dirty="0">
                <a:effectLst/>
                <a:latin typeface="Arial" panose="020B0604020202020204" pitchFamily="34" charset="0"/>
                <a:ea typeface="Times New Roman" panose="02020603050405020304" pitchFamily="18" charset="0"/>
              </a:rPr>
              <a:t>Developing relationships and workplace achievement</a:t>
            </a:r>
            <a:endParaRPr lang="en-US" dirty="0"/>
          </a:p>
        </p:txBody>
      </p:sp>
      <p:sp>
        <p:nvSpPr>
          <p:cNvPr id="3" name="Subtitle 2">
            <a:extLst>
              <a:ext uri="{FF2B5EF4-FFF2-40B4-BE49-F238E27FC236}">
                <a16:creationId xmlns:a16="http://schemas.microsoft.com/office/drawing/2014/main" id="{2B8BFEC5-82AB-3258-AABF-67EDD34FB813}"/>
              </a:ext>
            </a:extLst>
          </p:cNvPr>
          <p:cNvSpPr>
            <a:spLocks noGrp="1"/>
          </p:cNvSpPr>
          <p:nvPr>
            <p:ph type="subTitle" idx="1"/>
          </p:nvPr>
        </p:nvSpPr>
        <p:spPr>
          <a:xfrm>
            <a:off x="1506647" y="3608364"/>
            <a:ext cx="8825658" cy="861420"/>
          </a:xfrm>
        </p:spPr>
        <p:txBody>
          <a:bodyPr>
            <a:normAutofit fontScale="77500" lnSpcReduction="20000"/>
          </a:bodyPr>
          <a:lstStyle/>
          <a:p>
            <a:r>
              <a:rPr lang="en-US" b="0" i="0" dirty="0">
                <a:solidFill>
                  <a:schemeClr val="bg1"/>
                </a:solidFill>
                <a:effectLst/>
                <a:latin typeface="Söhne"/>
              </a:rPr>
              <a:t>Employee Motivation and Its Impact on Organizational Success</a:t>
            </a:r>
            <a:endParaRPr lang="en-GB" b="0" i="0" dirty="0">
              <a:solidFill>
                <a:schemeClr val="bg1"/>
              </a:solidFill>
              <a:effectLst/>
              <a:latin typeface="Söhne"/>
            </a:endParaRPr>
          </a:p>
          <a:p>
            <a:r>
              <a:rPr lang="en-GB" b="0" i="0" dirty="0">
                <a:solidFill>
                  <a:schemeClr val="bg1"/>
                </a:solidFill>
                <a:effectLst/>
                <a:latin typeface="Söhne"/>
              </a:rPr>
              <a:t>Ashfaq Ahmed </a:t>
            </a:r>
          </a:p>
          <a:p>
            <a:r>
              <a:rPr lang="en-GB" b="0" i="0" dirty="0">
                <a:solidFill>
                  <a:schemeClr val="bg1"/>
                </a:solidFill>
                <a:effectLst/>
                <a:latin typeface="Söhne"/>
              </a:rPr>
              <a:t>student Id 2028429</a:t>
            </a:r>
          </a:p>
          <a:p>
            <a:endParaRPr lang="en-US" dirty="0">
              <a:solidFill>
                <a:schemeClr val="bg1"/>
              </a:solidFill>
            </a:endParaRPr>
          </a:p>
        </p:txBody>
      </p:sp>
    </p:spTree>
    <p:extLst>
      <p:ext uri="{BB962C8B-B14F-4D97-AF65-F5344CB8AC3E}">
        <p14:creationId xmlns:p14="http://schemas.microsoft.com/office/powerpoint/2010/main" val="2992441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C977B-4060-D80B-BFCF-F370295E29D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6FDB2E9-379F-7D48-50F5-E980C10AB0C3}"/>
              </a:ext>
            </a:extLst>
          </p:cNvPr>
          <p:cNvSpPr>
            <a:spLocks noGrp="1"/>
          </p:cNvSpPr>
          <p:nvPr>
            <p:ph idx="1"/>
          </p:nvPr>
        </p:nvSpPr>
        <p:spPr/>
        <p:txBody>
          <a:bodyPr/>
          <a:lstStyle/>
          <a:p>
            <a:r>
              <a:rPr lang="en-US" dirty="0"/>
              <a:t>The purpose of the presentation is to shed light on the idea of employee motivation and its importance in enhancing organizational performance. The talk will delve into what it means to be motivated as an employee, examine the key distinctions between intrinsic and extrinsic motivation, weigh their benefits and drawbacks, and highlight the major motivation theories. Participants will leave the presentation with a thorough understanding of the critical role that employee motivation plays in fostering both individual and group performance at Sainsbury's.</a:t>
            </a:r>
          </a:p>
        </p:txBody>
      </p:sp>
    </p:spTree>
    <p:extLst>
      <p:ext uri="{BB962C8B-B14F-4D97-AF65-F5344CB8AC3E}">
        <p14:creationId xmlns:p14="http://schemas.microsoft.com/office/powerpoint/2010/main" val="83520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5660-02D3-9C44-E34F-166D60B08B6F}"/>
              </a:ext>
            </a:extLst>
          </p:cNvPr>
          <p:cNvSpPr>
            <a:spLocks noGrp="1"/>
          </p:cNvSpPr>
          <p:nvPr>
            <p:ph type="title"/>
          </p:nvPr>
        </p:nvSpPr>
        <p:spPr/>
        <p:txBody>
          <a:bodyPr/>
          <a:lstStyle/>
          <a:p>
            <a:r>
              <a:rPr lang="en-US" dirty="0"/>
              <a:t>Meaning of Employee Motivation</a:t>
            </a:r>
          </a:p>
        </p:txBody>
      </p:sp>
      <p:graphicFrame>
        <p:nvGraphicFramePr>
          <p:cNvPr id="4" name="Content Placeholder 3">
            <a:extLst>
              <a:ext uri="{FF2B5EF4-FFF2-40B4-BE49-F238E27FC236}">
                <a16:creationId xmlns:a16="http://schemas.microsoft.com/office/drawing/2014/main" id="{433B5F53-A0E0-26EF-9C79-D112F41C7134}"/>
              </a:ext>
            </a:extLst>
          </p:cNvPr>
          <p:cNvGraphicFramePr>
            <a:graphicFrameLocks noGrp="1"/>
          </p:cNvGraphicFramePr>
          <p:nvPr>
            <p:ph idx="1"/>
            <p:extLst>
              <p:ext uri="{D42A27DB-BD31-4B8C-83A1-F6EECF244321}">
                <p14:modId xmlns:p14="http://schemas.microsoft.com/office/powerpoint/2010/main" val="2812018146"/>
              </p:ext>
            </p:extLst>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6204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8D000-F6A6-7DFB-8682-46CDB0CDF451}"/>
              </a:ext>
            </a:extLst>
          </p:cNvPr>
          <p:cNvSpPr>
            <a:spLocks noGrp="1"/>
          </p:cNvSpPr>
          <p:nvPr>
            <p:ph type="title"/>
          </p:nvPr>
        </p:nvSpPr>
        <p:spPr/>
        <p:txBody>
          <a:bodyPr/>
          <a:lstStyle/>
          <a:p>
            <a:r>
              <a:rPr lang="en-US" dirty="0"/>
              <a:t>Extrinsic vs. Intrinsic Motivation</a:t>
            </a:r>
          </a:p>
        </p:txBody>
      </p:sp>
      <p:sp>
        <p:nvSpPr>
          <p:cNvPr id="3" name="Content Placeholder 2">
            <a:extLst>
              <a:ext uri="{FF2B5EF4-FFF2-40B4-BE49-F238E27FC236}">
                <a16:creationId xmlns:a16="http://schemas.microsoft.com/office/drawing/2014/main" id="{F463F14D-279D-FFAC-A7FD-7BB44D054ACB}"/>
              </a:ext>
            </a:extLst>
          </p:cNvPr>
          <p:cNvSpPr>
            <a:spLocks noGrp="1"/>
          </p:cNvSpPr>
          <p:nvPr>
            <p:ph idx="1"/>
          </p:nvPr>
        </p:nvSpPr>
        <p:spPr/>
        <p:txBody>
          <a:bodyPr/>
          <a:lstStyle/>
          <a:p>
            <a:pPr algn="l">
              <a:buFont typeface="Arial" panose="020B0604020202020204" pitchFamily="34" charset="0"/>
              <a:buChar char="•"/>
            </a:pPr>
            <a:r>
              <a:rPr lang="en-US" b="0" i="0" dirty="0">
                <a:solidFill>
                  <a:srgbClr val="374151"/>
                </a:solidFill>
                <a:effectLst/>
                <a:latin typeface="Söhne"/>
              </a:rPr>
              <a:t>Explanation of Extrinsic Motivation</a:t>
            </a:r>
          </a:p>
          <a:p>
            <a:pPr marL="742950" lvl="1" indent="-285750" algn="l">
              <a:buFont typeface="Arial" panose="020B0604020202020204" pitchFamily="34" charset="0"/>
              <a:buChar char="•"/>
            </a:pPr>
            <a:r>
              <a:rPr lang="en-US" b="0" i="0" dirty="0">
                <a:solidFill>
                  <a:srgbClr val="374151"/>
                </a:solidFill>
                <a:effectLst/>
                <a:latin typeface="Söhne"/>
              </a:rPr>
              <a:t>External Rewards and Recognition</a:t>
            </a:r>
          </a:p>
          <a:p>
            <a:pPr marL="742950" lvl="1" indent="-285750" algn="l">
              <a:buFont typeface="Arial" panose="020B0604020202020204" pitchFamily="34" charset="0"/>
              <a:buChar char="•"/>
            </a:pPr>
            <a:r>
              <a:rPr lang="en-US" b="0" i="0" dirty="0">
                <a:solidFill>
                  <a:srgbClr val="374151"/>
                </a:solidFill>
                <a:effectLst/>
                <a:latin typeface="Söhne"/>
              </a:rPr>
              <a:t>Examples: Salary, Bonuses, Promotions</a:t>
            </a:r>
          </a:p>
          <a:p>
            <a:pPr algn="l">
              <a:buFont typeface="Arial" panose="020B0604020202020204" pitchFamily="34" charset="0"/>
              <a:buChar char="•"/>
            </a:pPr>
            <a:r>
              <a:rPr lang="en-US" b="0" i="0" dirty="0">
                <a:solidFill>
                  <a:srgbClr val="374151"/>
                </a:solidFill>
                <a:effectLst/>
                <a:latin typeface="Söhne"/>
              </a:rPr>
              <a:t>Explanation of Intrinsic Motivation</a:t>
            </a:r>
          </a:p>
          <a:p>
            <a:pPr marL="742950" lvl="1" indent="-285750" algn="l">
              <a:buFont typeface="Arial" panose="020B0604020202020204" pitchFamily="34" charset="0"/>
              <a:buChar char="•"/>
            </a:pPr>
            <a:r>
              <a:rPr lang="en-US" b="0" i="0" dirty="0">
                <a:solidFill>
                  <a:srgbClr val="374151"/>
                </a:solidFill>
                <a:effectLst/>
                <a:latin typeface="Söhne"/>
              </a:rPr>
              <a:t>Internal Satisfaction and Fulfillment</a:t>
            </a:r>
          </a:p>
          <a:p>
            <a:pPr marL="742950" lvl="1" indent="-285750" algn="l">
              <a:buFont typeface="Arial" panose="020B0604020202020204" pitchFamily="34" charset="0"/>
              <a:buChar char="•"/>
            </a:pPr>
            <a:r>
              <a:rPr lang="en-US" b="0" i="0" dirty="0">
                <a:solidFill>
                  <a:srgbClr val="374151"/>
                </a:solidFill>
                <a:effectLst/>
                <a:latin typeface="Söhne"/>
              </a:rPr>
              <a:t>Examples: Job Satisfaction, Autonomy, Personal Growth</a:t>
            </a:r>
          </a:p>
          <a:p>
            <a:pPr marL="0" indent="0">
              <a:buNone/>
            </a:pPr>
            <a:endParaRPr lang="en-US" dirty="0"/>
          </a:p>
        </p:txBody>
      </p:sp>
      <p:pic>
        <p:nvPicPr>
          <p:cNvPr id="5" name="Picture 4">
            <a:extLst>
              <a:ext uri="{FF2B5EF4-FFF2-40B4-BE49-F238E27FC236}">
                <a16:creationId xmlns:a16="http://schemas.microsoft.com/office/drawing/2014/main" id="{CC13E30B-2DBA-1582-2D0B-60B9717BFD96}"/>
              </a:ext>
            </a:extLst>
          </p:cNvPr>
          <p:cNvPicPr>
            <a:picLocks noChangeAspect="1"/>
          </p:cNvPicPr>
          <p:nvPr/>
        </p:nvPicPr>
        <p:blipFill>
          <a:blip r:embed="rId3"/>
          <a:stretch>
            <a:fillRect/>
          </a:stretch>
        </p:blipFill>
        <p:spPr>
          <a:xfrm>
            <a:off x="6944017" y="2320106"/>
            <a:ext cx="4732167" cy="3699694"/>
          </a:xfrm>
          <a:prstGeom prst="rect">
            <a:avLst/>
          </a:prstGeom>
        </p:spPr>
      </p:pic>
    </p:spTree>
    <p:extLst>
      <p:ext uri="{BB962C8B-B14F-4D97-AF65-F5344CB8AC3E}">
        <p14:creationId xmlns:p14="http://schemas.microsoft.com/office/powerpoint/2010/main" val="3075954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5C038-5239-6D34-833D-8597DB214BFB}"/>
              </a:ext>
            </a:extLst>
          </p:cNvPr>
          <p:cNvSpPr>
            <a:spLocks noGrp="1"/>
          </p:cNvSpPr>
          <p:nvPr>
            <p:ph type="title"/>
          </p:nvPr>
        </p:nvSpPr>
        <p:spPr/>
        <p:txBody>
          <a:bodyPr/>
          <a:lstStyle/>
          <a:p>
            <a:r>
              <a:rPr lang="en-US" dirty="0"/>
              <a:t>My Preferred Motivation Type</a:t>
            </a:r>
          </a:p>
        </p:txBody>
      </p:sp>
      <p:graphicFrame>
        <p:nvGraphicFramePr>
          <p:cNvPr id="4" name="Content Placeholder 3">
            <a:extLst>
              <a:ext uri="{FF2B5EF4-FFF2-40B4-BE49-F238E27FC236}">
                <a16:creationId xmlns:a16="http://schemas.microsoft.com/office/drawing/2014/main" id="{EF253FE0-EE1A-7299-E1EA-E1784A3218B2}"/>
              </a:ext>
            </a:extLst>
          </p:cNvPr>
          <p:cNvGraphicFramePr>
            <a:graphicFrameLocks noGrp="1"/>
          </p:cNvGraphicFramePr>
          <p:nvPr>
            <p:ph idx="1"/>
            <p:extLst>
              <p:ext uri="{D42A27DB-BD31-4B8C-83A1-F6EECF244321}">
                <p14:modId xmlns:p14="http://schemas.microsoft.com/office/powerpoint/2010/main" val="1976513249"/>
              </p:ext>
            </p:extLst>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5927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F46E-CCF1-D469-CF15-4EF3AB932F99}"/>
              </a:ext>
            </a:extLst>
          </p:cNvPr>
          <p:cNvSpPr>
            <a:spLocks noGrp="1"/>
          </p:cNvSpPr>
          <p:nvPr>
            <p:ph type="title"/>
          </p:nvPr>
        </p:nvSpPr>
        <p:spPr/>
        <p:txBody>
          <a:bodyPr/>
          <a:lstStyle/>
          <a:p>
            <a:r>
              <a:rPr lang="en-US" dirty="0"/>
              <a:t>Advantages and Disadvantages of Extrinsic and Intrinsic Motivation</a:t>
            </a:r>
          </a:p>
        </p:txBody>
      </p:sp>
      <p:sp>
        <p:nvSpPr>
          <p:cNvPr id="3" name="Content Placeholder 2">
            <a:extLst>
              <a:ext uri="{FF2B5EF4-FFF2-40B4-BE49-F238E27FC236}">
                <a16:creationId xmlns:a16="http://schemas.microsoft.com/office/drawing/2014/main" id="{92DCB7A0-8925-08BA-9162-35DECAA2EDCE}"/>
              </a:ext>
            </a:extLst>
          </p:cNvPr>
          <p:cNvSpPr>
            <a:spLocks noGrp="1"/>
          </p:cNvSpPr>
          <p:nvPr>
            <p:ph idx="1"/>
          </p:nvPr>
        </p:nvSpPr>
        <p:spPr>
          <a:xfrm>
            <a:off x="1154954" y="2603499"/>
            <a:ext cx="8825659" cy="3755097"/>
          </a:xfrm>
        </p:spPr>
        <p:txBody>
          <a:bodyPr numCol="2">
            <a:normAutofit fontScale="77500" lnSpcReduction="20000"/>
          </a:bodyPr>
          <a:lstStyle/>
          <a:p>
            <a:pPr algn="l">
              <a:buFont typeface="Arial" panose="020B0604020202020204" pitchFamily="34" charset="0"/>
              <a:buChar char="•"/>
            </a:pPr>
            <a:r>
              <a:rPr lang="en-US" sz="2800" b="0" i="0" dirty="0">
                <a:solidFill>
                  <a:srgbClr val="374151"/>
                </a:solidFill>
                <a:effectLst/>
                <a:latin typeface="Söhne"/>
              </a:rPr>
              <a:t>Advantages of Extrinsic Motivation</a:t>
            </a:r>
          </a:p>
          <a:p>
            <a:pPr marL="742950" lvl="1" indent="-285750" algn="l">
              <a:buFont typeface="Arial" panose="020B0604020202020204" pitchFamily="34" charset="0"/>
              <a:buChar char="•"/>
            </a:pPr>
            <a:r>
              <a:rPr lang="en-US" sz="2400" b="0" i="0" dirty="0">
                <a:solidFill>
                  <a:srgbClr val="374151"/>
                </a:solidFill>
                <a:effectLst/>
                <a:latin typeface="Söhne"/>
              </a:rPr>
              <a:t>Tangible Rewards and Incentives</a:t>
            </a:r>
          </a:p>
          <a:p>
            <a:pPr marL="742950" lvl="1" indent="-285750" algn="l">
              <a:buFont typeface="Arial" panose="020B0604020202020204" pitchFamily="34" charset="0"/>
              <a:buChar char="•"/>
            </a:pPr>
            <a:r>
              <a:rPr lang="en-US" sz="2400" b="0" i="0" dirty="0">
                <a:solidFill>
                  <a:srgbClr val="374151"/>
                </a:solidFill>
                <a:effectLst/>
                <a:latin typeface="Söhne"/>
              </a:rPr>
              <a:t>Clear Performance Objectives</a:t>
            </a:r>
          </a:p>
          <a:p>
            <a:pPr algn="l">
              <a:buFont typeface="Arial" panose="020B0604020202020204" pitchFamily="34" charset="0"/>
              <a:buChar char="•"/>
            </a:pPr>
            <a:r>
              <a:rPr lang="en-US" sz="2800" b="0" i="0" dirty="0">
                <a:solidFill>
                  <a:srgbClr val="374151"/>
                </a:solidFill>
                <a:effectLst/>
                <a:latin typeface="Söhne"/>
              </a:rPr>
              <a:t>Disadvantages of Extrinsic Motivation</a:t>
            </a:r>
          </a:p>
          <a:p>
            <a:pPr marL="742950" lvl="1" indent="-285750" algn="l">
              <a:buFont typeface="Arial" panose="020B0604020202020204" pitchFamily="34" charset="0"/>
              <a:buChar char="•"/>
            </a:pPr>
            <a:r>
              <a:rPr lang="en-US" sz="2400" b="0" i="0" dirty="0">
                <a:solidFill>
                  <a:srgbClr val="374151"/>
                </a:solidFill>
                <a:effectLst/>
                <a:latin typeface="Söhne"/>
              </a:rPr>
              <a:t>Short-term Focus</a:t>
            </a:r>
          </a:p>
          <a:p>
            <a:pPr marL="742950" lvl="1" indent="-285750" algn="l">
              <a:buFont typeface="Arial" panose="020B0604020202020204" pitchFamily="34" charset="0"/>
              <a:buChar char="•"/>
            </a:pPr>
            <a:r>
              <a:rPr lang="en-US" sz="2400" b="0" i="0" dirty="0">
                <a:solidFill>
                  <a:srgbClr val="374151"/>
                </a:solidFill>
                <a:effectLst/>
                <a:latin typeface="Söhne"/>
              </a:rPr>
              <a:t>Potential Demotivation if Rewards are Removed</a:t>
            </a:r>
          </a:p>
          <a:p>
            <a:pPr algn="l">
              <a:buFont typeface="Arial" panose="020B0604020202020204" pitchFamily="34" charset="0"/>
              <a:buChar char="•"/>
            </a:pPr>
            <a:endParaRPr lang="en-US" sz="2800" b="0" i="0" dirty="0">
              <a:solidFill>
                <a:srgbClr val="374151"/>
              </a:solidFill>
              <a:effectLst/>
              <a:latin typeface="Söhne"/>
            </a:endParaRPr>
          </a:p>
          <a:p>
            <a:pPr algn="l">
              <a:buFont typeface="Arial" panose="020B0604020202020204" pitchFamily="34" charset="0"/>
              <a:buChar char="•"/>
            </a:pPr>
            <a:endParaRPr lang="en-US" sz="2800" b="0" i="0" dirty="0">
              <a:solidFill>
                <a:srgbClr val="374151"/>
              </a:solidFill>
              <a:effectLst/>
              <a:latin typeface="Söhne"/>
            </a:endParaRPr>
          </a:p>
          <a:p>
            <a:pPr algn="l">
              <a:buFont typeface="Arial" panose="020B0604020202020204" pitchFamily="34" charset="0"/>
              <a:buChar char="•"/>
            </a:pPr>
            <a:r>
              <a:rPr lang="en-US" sz="2800" b="0" i="0" dirty="0">
                <a:solidFill>
                  <a:srgbClr val="374151"/>
                </a:solidFill>
                <a:effectLst/>
                <a:latin typeface="Söhne"/>
              </a:rPr>
              <a:t>Advantages of Intrinsic Motivation</a:t>
            </a:r>
          </a:p>
          <a:p>
            <a:pPr marL="742950" lvl="1" indent="-285750" algn="l">
              <a:buFont typeface="Arial" panose="020B0604020202020204" pitchFamily="34" charset="0"/>
              <a:buChar char="•"/>
            </a:pPr>
            <a:r>
              <a:rPr lang="en-US" sz="2400" b="0" i="0" dirty="0">
                <a:solidFill>
                  <a:srgbClr val="374151"/>
                </a:solidFill>
                <a:effectLst/>
                <a:latin typeface="Söhne"/>
              </a:rPr>
              <a:t>Long-term Engagement and Commitment</a:t>
            </a:r>
          </a:p>
          <a:p>
            <a:pPr marL="742950" lvl="1" indent="-285750" algn="l">
              <a:buFont typeface="Arial" panose="020B0604020202020204" pitchFamily="34" charset="0"/>
              <a:buChar char="•"/>
            </a:pPr>
            <a:r>
              <a:rPr lang="en-US" sz="2400" b="0" i="0" dirty="0">
                <a:solidFill>
                  <a:srgbClr val="374151"/>
                </a:solidFill>
                <a:effectLst/>
                <a:latin typeface="Söhne"/>
              </a:rPr>
              <a:t>Increased Creativity and Job Satisfaction</a:t>
            </a:r>
          </a:p>
          <a:p>
            <a:pPr algn="l">
              <a:buFont typeface="Arial" panose="020B0604020202020204" pitchFamily="34" charset="0"/>
              <a:buChar char="•"/>
            </a:pPr>
            <a:r>
              <a:rPr lang="en-US" sz="2800" b="0" i="0" dirty="0">
                <a:solidFill>
                  <a:srgbClr val="374151"/>
                </a:solidFill>
                <a:effectLst/>
                <a:latin typeface="Söhne"/>
              </a:rPr>
              <a:t>Disadvantages of Intrinsic Motivation</a:t>
            </a:r>
          </a:p>
          <a:p>
            <a:pPr marL="742950" lvl="1" indent="-285750" algn="l">
              <a:buFont typeface="Arial" panose="020B0604020202020204" pitchFamily="34" charset="0"/>
              <a:buChar char="•"/>
            </a:pPr>
            <a:r>
              <a:rPr lang="en-US" sz="2400" b="0" i="0" dirty="0">
                <a:solidFill>
                  <a:srgbClr val="374151"/>
                </a:solidFill>
                <a:effectLst/>
                <a:latin typeface="Söhne"/>
              </a:rPr>
              <a:t>Difficult to Measure and Quantify</a:t>
            </a:r>
          </a:p>
          <a:p>
            <a:pPr marL="742950" lvl="1" indent="-285750" algn="l">
              <a:buFont typeface="Arial" panose="020B0604020202020204" pitchFamily="34" charset="0"/>
              <a:buChar char="•"/>
            </a:pPr>
            <a:r>
              <a:rPr lang="en-US" sz="2400" b="0" i="0" dirty="0">
                <a:solidFill>
                  <a:srgbClr val="374151"/>
                </a:solidFill>
                <a:effectLst/>
                <a:latin typeface="Söhne"/>
              </a:rPr>
              <a:t>Varying Individual Needs and Preferences</a:t>
            </a:r>
          </a:p>
          <a:p>
            <a:endParaRPr lang="en-US" dirty="0"/>
          </a:p>
        </p:txBody>
      </p:sp>
    </p:spTree>
    <p:extLst>
      <p:ext uri="{BB962C8B-B14F-4D97-AF65-F5344CB8AC3E}">
        <p14:creationId xmlns:p14="http://schemas.microsoft.com/office/powerpoint/2010/main" val="3345385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EB587-6C87-84AC-255B-3B7D64DB71EB}"/>
              </a:ext>
            </a:extLst>
          </p:cNvPr>
          <p:cNvSpPr>
            <a:spLocks noGrp="1"/>
          </p:cNvSpPr>
          <p:nvPr>
            <p:ph type="title"/>
          </p:nvPr>
        </p:nvSpPr>
        <p:spPr/>
        <p:txBody>
          <a:bodyPr/>
          <a:lstStyle/>
          <a:p>
            <a:r>
              <a:rPr lang="en-US" dirty="0"/>
              <a:t>Key Motivation Theories</a:t>
            </a:r>
          </a:p>
        </p:txBody>
      </p:sp>
      <p:sp>
        <p:nvSpPr>
          <p:cNvPr id="3" name="Content Placeholder 2">
            <a:extLst>
              <a:ext uri="{FF2B5EF4-FFF2-40B4-BE49-F238E27FC236}">
                <a16:creationId xmlns:a16="http://schemas.microsoft.com/office/drawing/2014/main" id="{A82CA5EA-7E19-D10A-2D6D-B16278E6CA38}"/>
              </a:ext>
            </a:extLst>
          </p:cNvPr>
          <p:cNvSpPr>
            <a:spLocks noGrp="1"/>
          </p:cNvSpPr>
          <p:nvPr>
            <p:ph idx="1"/>
          </p:nvPr>
        </p:nvSpPr>
        <p:spPr>
          <a:xfrm>
            <a:off x="3715274" y="2468032"/>
            <a:ext cx="4021957" cy="3416300"/>
          </a:xfrm>
        </p:spPr>
        <p:txBody>
          <a:bodyPr/>
          <a:lstStyle/>
          <a:p>
            <a:pPr algn="l">
              <a:buFont typeface="Arial" panose="020B0604020202020204" pitchFamily="34" charset="0"/>
              <a:buChar char="•"/>
            </a:pPr>
            <a:r>
              <a:rPr lang="en-US" b="0" i="0" dirty="0">
                <a:solidFill>
                  <a:srgbClr val="374151"/>
                </a:solidFill>
                <a:effectLst/>
                <a:latin typeface="Söhne"/>
              </a:rPr>
              <a:t>Maslow's Hierarchy of Needs</a:t>
            </a:r>
          </a:p>
          <a:p>
            <a:pPr algn="l">
              <a:buFont typeface="Arial" panose="020B0604020202020204" pitchFamily="34" charset="0"/>
              <a:buChar char="•"/>
            </a:pPr>
            <a:r>
              <a:rPr lang="en-US" b="0" i="0" dirty="0">
                <a:solidFill>
                  <a:srgbClr val="374151"/>
                </a:solidFill>
                <a:effectLst/>
                <a:latin typeface="Söhne"/>
              </a:rPr>
              <a:t>Herzberg's Two-Factor Theory</a:t>
            </a:r>
          </a:p>
          <a:p>
            <a:pPr algn="l">
              <a:buFont typeface="Arial" panose="020B0604020202020204" pitchFamily="34" charset="0"/>
              <a:buChar char="•"/>
            </a:pPr>
            <a:r>
              <a:rPr lang="en-US" b="0" i="0" dirty="0">
                <a:solidFill>
                  <a:srgbClr val="374151"/>
                </a:solidFill>
                <a:effectLst/>
                <a:latin typeface="Söhne"/>
              </a:rPr>
              <a:t>Expectancy Theory</a:t>
            </a:r>
          </a:p>
          <a:p>
            <a:pPr algn="l">
              <a:buFont typeface="Arial" panose="020B0604020202020204" pitchFamily="34" charset="0"/>
              <a:buChar char="•"/>
            </a:pPr>
            <a:r>
              <a:rPr lang="en-US" b="0" i="0" dirty="0">
                <a:solidFill>
                  <a:srgbClr val="374151"/>
                </a:solidFill>
                <a:effectLst/>
                <a:latin typeface="Söhne"/>
              </a:rPr>
              <a:t>Self-Determination Theory</a:t>
            </a:r>
          </a:p>
          <a:p>
            <a:endParaRPr lang="en-US" dirty="0"/>
          </a:p>
        </p:txBody>
      </p:sp>
      <p:pic>
        <p:nvPicPr>
          <p:cNvPr id="5" name="Picture 4">
            <a:extLst>
              <a:ext uri="{FF2B5EF4-FFF2-40B4-BE49-F238E27FC236}">
                <a16:creationId xmlns:a16="http://schemas.microsoft.com/office/drawing/2014/main" id="{EC8BC075-4448-C39E-5887-66842A1C74CB}"/>
              </a:ext>
            </a:extLst>
          </p:cNvPr>
          <p:cNvPicPr>
            <a:picLocks noChangeAspect="1"/>
          </p:cNvPicPr>
          <p:nvPr/>
        </p:nvPicPr>
        <p:blipFill>
          <a:blip r:embed="rId3"/>
          <a:stretch>
            <a:fillRect/>
          </a:stretch>
        </p:blipFill>
        <p:spPr>
          <a:xfrm>
            <a:off x="0" y="1977136"/>
            <a:ext cx="2912013" cy="2758708"/>
          </a:xfrm>
          <a:prstGeom prst="rect">
            <a:avLst/>
          </a:prstGeom>
        </p:spPr>
      </p:pic>
      <p:pic>
        <p:nvPicPr>
          <p:cNvPr id="7" name="Picture 6">
            <a:extLst>
              <a:ext uri="{FF2B5EF4-FFF2-40B4-BE49-F238E27FC236}">
                <a16:creationId xmlns:a16="http://schemas.microsoft.com/office/drawing/2014/main" id="{9C009B11-FB2A-D44D-E7BB-D5EABEFA787F}"/>
              </a:ext>
            </a:extLst>
          </p:cNvPr>
          <p:cNvPicPr>
            <a:picLocks noChangeAspect="1"/>
          </p:cNvPicPr>
          <p:nvPr/>
        </p:nvPicPr>
        <p:blipFill>
          <a:blip r:embed="rId4"/>
          <a:stretch>
            <a:fillRect/>
          </a:stretch>
        </p:blipFill>
        <p:spPr>
          <a:xfrm>
            <a:off x="7737231" y="2347977"/>
            <a:ext cx="4257822" cy="2162046"/>
          </a:xfrm>
          <a:prstGeom prst="rect">
            <a:avLst/>
          </a:prstGeom>
        </p:spPr>
      </p:pic>
      <p:pic>
        <p:nvPicPr>
          <p:cNvPr id="9" name="Picture 8">
            <a:extLst>
              <a:ext uri="{FF2B5EF4-FFF2-40B4-BE49-F238E27FC236}">
                <a16:creationId xmlns:a16="http://schemas.microsoft.com/office/drawing/2014/main" id="{532CE5E2-392F-9850-EDF3-A15D1AFA4723}"/>
              </a:ext>
            </a:extLst>
          </p:cNvPr>
          <p:cNvPicPr>
            <a:picLocks noChangeAspect="1"/>
          </p:cNvPicPr>
          <p:nvPr/>
        </p:nvPicPr>
        <p:blipFill>
          <a:blip r:embed="rId5"/>
          <a:stretch>
            <a:fillRect/>
          </a:stretch>
        </p:blipFill>
        <p:spPr>
          <a:xfrm>
            <a:off x="2901942" y="4735844"/>
            <a:ext cx="5057775" cy="2057400"/>
          </a:xfrm>
          <a:prstGeom prst="rect">
            <a:avLst/>
          </a:prstGeom>
        </p:spPr>
      </p:pic>
    </p:spTree>
    <p:extLst>
      <p:ext uri="{BB962C8B-B14F-4D97-AF65-F5344CB8AC3E}">
        <p14:creationId xmlns:p14="http://schemas.microsoft.com/office/powerpoint/2010/main" val="2637235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F62B9-E712-27E8-AB27-8B9BBC17D699}"/>
              </a:ext>
            </a:extLst>
          </p:cNvPr>
          <p:cNvSpPr>
            <a:spLocks noGrp="1"/>
          </p:cNvSpPr>
          <p:nvPr>
            <p:ph type="title"/>
          </p:nvPr>
        </p:nvSpPr>
        <p:spPr/>
        <p:txBody>
          <a:bodyPr/>
          <a:lstStyle/>
          <a:p>
            <a:r>
              <a:rPr lang="en-US" dirty="0"/>
              <a:t>Conclusion</a:t>
            </a:r>
            <a:br>
              <a:rPr lang="en-US" dirty="0"/>
            </a:br>
            <a:br>
              <a:rPr lang="en-US" dirty="0"/>
            </a:br>
            <a:endParaRPr lang="en-US" dirty="0"/>
          </a:p>
        </p:txBody>
      </p:sp>
      <p:sp>
        <p:nvSpPr>
          <p:cNvPr id="3" name="Content Placeholder 2">
            <a:extLst>
              <a:ext uri="{FF2B5EF4-FFF2-40B4-BE49-F238E27FC236}">
                <a16:creationId xmlns:a16="http://schemas.microsoft.com/office/drawing/2014/main" id="{CD6D6A5B-EDB7-7DFF-EC4B-D863DD24731F}"/>
              </a:ext>
            </a:extLst>
          </p:cNvPr>
          <p:cNvSpPr>
            <a:spLocks noGrp="1"/>
          </p:cNvSpPr>
          <p:nvPr>
            <p:ph idx="1"/>
          </p:nvPr>
        </p:nvSpPr>
        <p:spPr/>
        <p:txBody>
          <a:bodyPr/>
          <a:lstStyle/>
          <a:p>
            <a:pPr algn="just"/>
            <a:r>
              <a:rPr lang="en-US" dirty="0"/>
              <a:t>The success of an organization is crucially influenced by employee motivation. Organizations like Sainsbury's can create a culture that promotes employee engagement, satisfaction, and productivity by comprehending the meaning of employee motivation, identifying the distinctions between extrinsic and intrinsic motivation, and investigating key motivation theories. It's critical to balance extrinsic and intrinsic motivation while taking into account each one's benefits and drawbacks. By utilizing these insights and putting these motivational strategies into practice, Sainsbury's can empower its staff, improve performance, and foster a thriving workplace culture, all of which will ultimately result in long-term organizational success.</a:t>
            </a:r>
          </a:p>
        </p:txBody>
      </p:sp>
    </p:spTree>
    <p:extLst>
      <p:ext uri="{BB962C8B-B14F-4D97-AF65-F5344CB8AC3E}">
        <p14:creationId xmlns:p14="http://schemas.microsoft.com/office/powerpoint/2010/main" val="114435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B5FF6-E329-3762-6C14-29356FD5ADC1}"/>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333F2218-7FF0-91C0-E556-363C8ECAF9B3}"/>
              </a:ext>
            </a:extLst>
          </p:cNvPr>
          <p:cNvSpPr>
            <a:spLocks noGrp="1"/>
          </p:cNvSpPr>
          <p:nvPr>
            <p:ph idx="1"/>
          </p:nvPr>
        </p:nvSpPr>
        <p:spPr/>
        <p:txBody>
          <a:bodyPr>
            <a:normAutofit fontScale="62500" lnSpcReduction="20000"/>
          </a:bodyPr>
          <a:lstStyle/>
          <a:p>
            <a:pPr marL="0" marR="0">
              <a:lnSpc>
                <a:spcPct val="107000"/>
              </a:lnSpc>
              <a:spcBef>
                <a:spcPts val="0"/>
              </a:spcBef>
              <a:spcAft>
                <a:spcPts val="800"/>
              </a:spcAft>
            </a:pP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Alfes</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K, Truss, C, Soane, E C, Rees, C and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Gatenby</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(2010) Creating an Engaged Workforce, CIPD, London.</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Macey, W H, Schneider, B, Barbera, K M and Young, S A (2009)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 Engagement,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Wiley-Blackwell, Malden, MA.</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Noe, R. A., Hollenbeck, J. R. and Gerhart, B. A. (2021) </a:t>
            </a:r>
            <a:r>
              <a:rPr lang="en-US"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Fundamentals of human resource management</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Editorial: New York: </a:t>
            </a:r>
            <a:r>
              <a:rPr lang="en-US"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Mcgraw</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Hill </a:t>
            </a:r>
            <a:r>
              <a:rPr lang="en-US"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Llc</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Saks, A M (2006) Antecedents and consequences of employee engagement,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Journal of Managerial Psychology, 21</a:t>
            </a: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 pp 600–619.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Sparrow, P., Brewster, C. and Chung, C. (2016) </a:t>
            </a:r>
            <a:r>
              <a:rPr lang="en-US"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Globalizing human resource management</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Routledge.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Stahl, G. K., Brewster, C. J., Collings, D. G. and </a:t>
            </a:r>
            <a:r>
              <a:rPr lang="en-US"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Hajro</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(2020) Enhancing the role of human resource management in corporate sustainability and social responsibility: A multi-stakeholder, multidimensional approach to HRM, </a:t>
            </a:r>
            <a:r>
              <a:rPr lang="en-US"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Human Resource Management Review</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30, pp. 100708.</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Stewart, G. L. and Brown, K. G. (2019) </a:t>
            </a:r>
            <a:r>
              <a:rPr lang="en-US"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John Wiley &amp; Sons.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Stone, R. J., Cox, A. and Gavin, M. (2020) </a:t>
            </a:r>
            <a:r>
              <a:rPr lang="en-US"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John Wiley &amp; Sons.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Wheeler, A. R., Halbesleben, J. R. B. and Buckley, M. R. (2014) </a:t>
            </a:r>
            <a:r>
              <a:rPr lang="en-US"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 in personnel and human resources management. Vol. 32</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Bingley, U.K.: Emerald.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0012750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27</TotalTime>
  <Words>1382</Words>
  <Application>Microsoft Office PowerPoint</Application>
  <PresentationFormat>Widescreen</PresentationFormat>
  <Paragraphs>73</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Developing relationships and workplace achievement</vt:lpstr>
      <vt:lpstr>Introduction</vt:lpstr>
      <vt:lpstr>Meaning of Employee Motivation</vt:lpstr>
      <vt:lpstr>Extrinsic vs. Intrinsic Motivation</vt:lpstr>
      <vt:lpstr>My Preferred Motivation Type</vt:lpstr>
      <vt:lpstr>Advantages and Disadvantages of Extrinsic and Intrinsic Motivation</vt:lpstr>
      <vt:lpstr>Key Motivation Theories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Ashfaq</dc:creator>
  <cp:lastModifiedBy>Saneela Ahmed</cp:lastModifiedBy>
  <cp:revision>1</cp:revision>
  <dcterms:created xsi:type="dcterms:W3CDTF">2023-06-22T17:55:44Z</dcterms:created>
  <dcterms:modified xsi:type="dcterms:W3CDTF">2023-06-29T21:07:11Z</dcterms:modified>
</cp:coreProperties>
</file>