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19"/>
  </p:notesMasterIdLst>
  <p:sldIdLst>
    <p:sldId id="271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2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ECB8DB-6A0A-4C32-87F2-5A07B6310B65}" v="2" dt="2026-03-24T08:24:15.4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319" autoAdjust="0"/>
  </p:normalViewPr>
  <p:slideViewPr>
    <p:cSldViewPr snapToGrid="0" snapToObjects="1">
      <p:cViewPr varScale="1">
        <p:scale>
          <a:sx n="70" d="100"/>
          <a:sy n="70" d="100"/>
        </p:scale>
        <p:origin x="181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C85C10-AC73-44A7-96A6-1590351322E4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FB0410D-9AE8-405B-A58E-FDB5312DAC8F}">
      <dgm:prSet/>
      <dgm:spPr/>
      <dgm:t>
        <a:bodyPr/>
        <a:lstStyle/>
        <a:p>
          <a:r>
            <a:rPr lang="en-US" dirty="0"/>
            <a:t>Governance Paralysis: Management failed to intervene despite multiple urgent safety warnings from frontline clinicians (Lucas et al., 2022).</a:t>
          </a:r>
        </a:p>
      </dgm:t>
    </dgm:pt>
    <dgm:pt modelId="{01E26C14-0FD5-4C20-B898-8F3C170162C5}" type="parTrans" cxnId="{DE4E1E3E-51A0-4712-9BAE-E0520379474E}">
      <dgm:prSet/>
      <dgm:spPr/>
      <dgm:t>
        <a:bodyPr/>
        <a:lstStyle/>
        <a:p>
          <a:endParaRPr lang="en-US"/>
        </a:p>
      </dgm:t>
    </dgm:pt>
    <dgm:pt modelId="{21359E94-3035-4D8C-BE4A-BF5C9B8A70E9}" type="sibTrans" cxnId="{DE4E1E3E-51A0-4712-9BAE-E0520379474E}">
      <dgm:prSet/>
      <dgm:spPr/>
      <dgm:t>
        <a:bodyPr/>
        <a:lstStyle/>
        <a:p>
          <a:endParaRPr lang="en-US"/>
        </a:p>
      </dgm:t>
    </dgm:pt>
    <dgm:pt modelId="{F8A255DE-B88B-47FE-A786-06CC7AF7D466}">
      <dgm:prSet/>
      <dgm:spPr/>
      <dgm:t>
        <a:bodyPr/>
        <a:lstStyle/>
        <a:p>
          <a:r>
            <a:rPr lang="en-US" dirty="0"/>
            <a:t>Reporting Deficiencies: Significant under-reporting of infant deaths and a critical lack of Root Cause Analysis (RCA) paperwork.</a:t>
          </a:r>
        </a:p>
      </dgm:t>
    </dgm:pt>
    <dgm:pt modelId="{06848F78-4D48-4E2E-8BF5-24352236228F}" type="parTrans" cxnId="{68EDC18D-B66C-478D-A2C3-B242D35CF2A1}">
      <dgm:prSet/>
      <dgm:spPr/>
      <dgm:t>
        <a:bodyPr/>
        <a:lstStyle/>
        <a:p>
          <a:endParaRPr lang="en-US"/>
        </a:p>
      </dgm:t>
    </dgm:pt>
    <dgm:pt modelId="{CD85264B-47EF-4A21-BB31-C51C46AFD1C8}" type="sibTrans" cxnId="{68EDC18D-B66C-478D-A2C3-B242D35CF2A1}">
      <dgm:prSet/>
      <dgm:spPr/>
      <dgm:t>
        <a:bodyPr/>
        <a:lstStyle/>
        <a:p>
          <a:endParaRPr lang="en-US"/>
        </a:p>
      </dgm:t>
    </dgm:pt>
    <dgm:pt modelId="{E56C40B7-3228-4EF7-B4F2-6D033F1B6E79}">
      <dgm:prSet/>
      <dgm:spPr/>
      <dgm:t>
        <a:bodyPr/>
        <a:lstStyle/>
        <a:p>
          <a:r>
            <a:rPr lang="en-US" dirty="0"/>
            <a:t>Leadership Stagnation: The hospital board remained inactive even as mortality trends showed a clear and dangerous increase (Hibbert et al., 2023).</a:t>
          </a:r>
        </a:p>
      </dgm:t>
    </dgm:pt>
    <dgm:pt modelId="{225D7F13-0D4A-47A0-961E-236E4FEA02E6}" type="parTrans" cxnId="{5938F522-433E-4C6B-8E16-610C792AAD0B}">
      <dgm:prSet/>
      <dgm:spPr/>
      <dgm:t>
        <a:bodyPr/>
        <a:lstStyle/>
        <a:p>
          <a:endParaRPr lang="en-US"/>
        </a:p>
      </dgm:t>
    </dgm:pt>
    <dgm:pt modelId="{1D8F6ED2-73F6-4A86-BCED-CF192D7C7363}" type="sibTrans" cxnId="{5938F522-433E-4C6B-8E16-610C792AAD0B}">
      <dgm:prSet/>
      <dgm:spPr/>
      <dgm:t>
        <a:bodyPr/>
        <a:lstStyle/>
        <a:p>
          <a:endParaRPr lang="en-US"/>
        </a:p>
      </dgm:t>
    </dgm:pt>
    <dgm:pt modelId="{4F9F5A70-1211-4A77-A8D3-9DBE46E61001}">
      <dgm:prSet/>
      <dgm:spPr/>
      <dgm:t>
        <a:bodyPr/>
        <a:lstStyle/>
        <a:p>
          <a:r>
            <a:rPr lang="en-US" dirty="0"/>
            <a:t>Workforce Gaps: A 22% deficit in neonatal nursing staff compared to established national requirements.</a:t>
          </a:r>
        </a:p>
      </dgm:t>
    </dgm:pt>
    <dgm:pt modelId="{17779198-4ABD-4D10-BD54-78FF39AF0CEC}" type="parTrans" cxnId="{6E97D63E-499B-4136-BC95-7A79894EDA3D}">
      <dgm:prSet/>
      <dgm:spPr/>
      <dgm:t>
        <a:bodyPr/>
        <a:lstStyle/>
        <a:p>
          <a:endParaRPr lang="en-US"/>
        </a:p>
      </dgm:t>
    </dgm:pt>
    <dgm:pt modelId="{2369319C-3FA3-4688-B7CC-C3F593CBC531}" type="sibTrans" cxnId="{6E97D63E-499B-4136-BC95-7A79894EDA3D}">
      <dgm:prSet/>
      <dgm:spPr/>
      <dgm:t>
        <a:bodyPr/>
        <a:lstStyle/>
        <a:p>
          <a:endParaRPr lang="en-US"/>
        </a:p>
      </dgm:t>
    </dgm:pt>
    <dgm:pt modelId="{63921244-0515-4473-9949-1C6FB47B6545}">
      <dgm:prSet/>
      <dgm:spPr/>
      <dgm:t>
        <a:bodyPr/>
        <a:lstStyle/>
        <a:p>
          <a:r>
            <a:rPr lang="en-US" dirty="0"/>
            <a:t>QA Oversight Void: The absence of structured quality audits prevented the unit from identifying patterns or learning from adverse events.</a:t>
          </a:r>
        </a:p>
      </dgm:t>
    </dgm:pt>
    <dgm:pt modelId="{E5C9B443-3D6E-417F-864E-0B942D6905DA}" type="parTrans" cxnId="{CBD88EE5-8171-4B5A-8EE7-D327B66F9C3C}">
      <dgm:prSet/>
      <dgm:spPr/>
      <dgm:t>
        <a:bodyPr/>
        <a:lstStyle/>
        <a:p>
          <a:endParaRPr lang="en-US"/>
        </a:p>
      </dgm:t>
    </dgm:pt>
    <dgm:pt modelId="{0C6FA0B9-5C71-4054-9B0B-D35D38393FDF}" type="sibTrans" cxnId="{CBD88EE5-8171-4B5A-8EE7-D327B66F9C3C}">
      <dgm:prSet/>
      <dgm:spPr/>
      <dgm:t>
        <a:bodyPr/>
        <a:lstStyle/>
        <a:p>
          <a:endParaRPr lang="en-US"/>
        </a:p>
      </dgm:t>
    </dgm:pt>
    <dgm:pt modelId="{0082DBCD-E951-4D77-A7FB-6ABB6340A7A6}" type="pres">
      <dgm:prSet presAssocID="{66C85C10-AC73-44A7-96A6-1590351322E4}" presName="linearFlow" presStyleCnt="0">
        <dgm:presLayoutVars>
          <dgm:dir/>
          <dgm:resizeHandles val="exact"/>
        </dgm:presLayoutVars>
      </dgm:prSet>
      <dgm:spPr/>
    </dgm:pt>
    <dgm:pt modelId="{C38DB11D-737D-461A-9AD1-0570B78C4464}" type="pres">
      <dgm:prSet presAssocID="{4FB0410D-9AE8-405B-A58E-FDB5312DAC8F}" presName="composite" presStyleCnt="0"/>
      <dgm:spPr/>
    </dgm:pt>
    <dgm:pt modelId="{F2745466-70ED-493C-A5A5-B608D0219CD4}" type="pres">
      <dgm:prSet presAssocID="{4FB0410D-9AE8-405B-A58E-FDB5312DAC8F}" presName="imgShp" presStyleLbl="fgImgPlac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 with solid fill"/>
        </a:ext>
      </dgm:extLst>
    </dgm:pt>
    <dgm:pt modelId="{C4558901-8737-486B-A7EE-12FF5A3043D0}" type="pres">
      <dgm:prSet presAssocID="{4FB0410D-9AE8-405B-A58E-FDB5312DAC8F}" presName="txShp" presStyleLbl="node1" presStyleIdx="0" presStyleCnt="5">
        <dgm:presLayoutVars>
          <dgm:bulletEnabled val="1"/>
        </dgm:presLayoutVars>
      </dgm:prSet>
      <dgm:spPr/>
    </dgm:pt>
    <dgm:pt modelId="{04D1176A-0831-4ADD-945C-46495E57FF42}" type="pres">
      <dgm:prSet presAssocID="{21359E94-3035-4D8C-BE4A-BF5C9B8A70E9}" presName="spacing" presStyleCnt="0"/>
      <dgm:spPr/>
    </dgm:pt>
    <dgm:pt modelId="{9B84F1B3-2E9A-401E-AF36-4AF8DEBAC244}" type="pres">
      <dgm:prSet presAssocID="{F8A255DE-B88B-47FE-A786-06CC7AF7D466}" presName="composite" presStyleCnt="0"/>
      <dgm:spPr/>
    </dgm:pt>
    <dgm:pt modelId="{A1FD653C-9FF2-4239-A035-59BFAE59FB44}" type="pres">
      <dgm:prSet presAssocID="{F8A255DE-B88B-47FE-A786-06CC7AF7D466}" presName="imgShp" presStyleLbl="fgImgPlace1" presStyleIdx="1" presStyleCnt="5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</dgm:pt>
    <dgm:pt modelId="{2F4AC049-7566-4AE3-82E3-97CD5139D9E4}" type="pres">
      <dgm:prSet presAssocID="{F8A255DE-B88B-47FE-A786-06CC7AF7D466}" presName="txShp" presStyleLbl="node1" presStyleIdx="1" presStyleCnt="5">
        <dgm:presLayoutVars>
          <dgm:bulletEnabled val="1"/>
        </dgm:presLayoutVars>
      </dgm:prSet>
      <dgm:spPr/>
    </dgm:pt>
    <dgm:pt modelId="{81467556-D3B2-4800-98DD-9E45E060F878}" type="pres">
      <dgm:prSet presAssocID="{CD85264B-47EF-4A21-BB31-C51C46AFD1C8}" presName="spacing" presStyleCnt="0"/>
      <dgm:spPr/>
    </dgm:pt>
    <dgm:pt modelId="{D449C3BC-D885-4B66-9BFE-E1D8393785D5}" type="pres">
      <dgm:prSet presAssocID="{E56C40B7-3228-4EF7-B4F2-6D033F1B6E79}" presName="composite" presStyleCnt="0"/>
      <dgm:spPr/>
    </dgm:pt>
    <dgm:pt modelId="{E273772C-1182-4629-94ED-83E9B58004CF}" type="pres">
      <dgm:prSet presAssocID="{E56C40B7-3228-4EF7-B4F2-6D033F1B6E79}" presName="imgShp" presStyleLbl="fgImgPlace1" presStyleIdx="2" presStyleCnt="5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</dgm:pt>
    <dgm:pt modelId="{C04DF38D-1940-44DB-BE1E-47AE6C25470A}" type="pres">
      <dgm:prSet presAssocID="{E56C40B7-3228-4EF7-B4F2-6D033F1B6E79}" presName="txShp" presStyleLbl="node1" presStyleIdx="2" presStyleCnt="5">
        <dgm:presLayoutVars>
          <dgm:bulletEnabled val="1"/>
        </dgm:presLayoutVars>
      </dgm:prSet>
      <dgm:spPr/>
    </dgm:pt>
    <dgm:pt modelId="{429DF760-53B8-4245-BACD-CCC624D75C94}" type="pres">
      <dgm:prSet presAssocID="{1D8F6ED2-73F6-4A86-BCED-CF192D7C7363}" presName="spacing" presStyleCnt="0"/>
      <dgm:spPr/>
    </dgm:pt>
    <dgm:pt modelId="{5BD54AD7-ECF4-40F3-9DEF-EE0D56570D62}" type="pres">
      <dgm:prSet presAssocID="{4F9F5A70-1211-4A77-A8D3-9DBE46E61001}" presName="composite" presStyleCnt="0"/>
      <dgm:spPr/>
    </dgm:pt>
    <dgm:pt modelId="{814FDB3B-E187-472D-B602-94D53C0F02B5}" type="pres">
      <dgm:prSet presAssocID="{4F9F5A70-1211-4A77-A8D3-9DBE46E61001}" presName="imgShp" presStyleLbl="fgImgPlace1" presStyleIdx="3" presStyleCnt="5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</dgm:pt>
    <dgm:pt modelId="{D445009C-6BBE-4544-912C-87723D392A69}" type="pres">
      <dgm:prSet presAssocID="{4F9F5A70-1211-4A77-A8D3-9DBE46E61001}" presName="txShp" presStyleLbl="node1" presStyleIdx="3" presStyleCnt="5">
        <dgm:presLayoutVars>
          <dgm:bulletEnabled val="1"/>
        </dgm:presLayoutVars>
      </dgm:prSet>
      <dgm:spPr/>
    </dgm:pt>
    <dgm:pt modelId="{3B6EFC3A-EDCD-489C-995B-A426D58241B4}" type="pres">
      <dgm:prSet presAssocID="{2369319C-3FA3-4688-B7CC-C3F593CBC531}" presName="spacing" presStyleCnt="0"/>
      <dgm:spPr/>
    </dgm:pt>
    <dgm:pt modelId="{1A1B3143-D1D0-437A-81EA-B4F39B0330DE}" type="pres">
      <dgm:prSet presAssocID="{63921244-0515-4473-9949-1C6FB47B6545}" presName="composite" presStyleCnt="0"/>
      <dgm:spPr/>
    </dgm:pt>
    <dgm:pt modelId="{CC2B0C7A-AFB0-4834-B7E3-2700B3439549}" type="pres">
      <dgm:prSet presAssocID="{63921244-0515-4473-9949-1C6FB47B6545}" presName="imgShp" presStyleLbl="fgImgPlace1" presStyleIdx="4" presStyleCnt="5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</dgm:pt>
    <dgm:pt modelId="{0B428917-86C4-47F7-9120-BA2F2F4A2EA2}" type="pres">
      <dgm:prSet presAssocID="{63921244-0515-4473-9949-1C6FB47B6545}" presName="txShp" presStyleLbl="node1" presStyleIdx="4" presStyleCnt="5">
        <dgm:presLayoutVars>
          <dgm:bulletEnabled val="1"/>
        </dgm:presLayoutVars>
      </dgm:prSet>
      <dgm:spPr/>
    </dgm:pt>
  </dgm:ptLst>
  <dgm:cxnLst>
    <dgm:cxn modelId="{9D2E1F1C-38AA-466F-BA22-E0F89E5AC4E9}" type="presOf" srcId="{63921244-0515-4473-9949-1C6FB47B6545}" destId="{0B428917-86C4-47F7-9120-BA2F2F4A2EA2}" srcOrd="0" destOrd="0" presId="urn:microsoft.com/office/officeart/2005/8/layout/vList3"/>
    <dgm:cxn modelId="{5938F522-433E-4C6B-8E16-610C792AAD0B}" srcId="{66C85C10-AC73-44A7-96A6-1590351322E4}" destId="{E56C40B7-3228-4EF7-B4F2-6D033F1B6E79}" srcOrd="2" destOrd="0" parTransId="{225D7F13-0D4A-47A0-961E-236E4FEA02E6}" sibTransId="{1D8F6ED2-73F6-4A86-BCED-CF192D7C7363}"/>
    <dgm:cxn modelId="{C57B8828-B293-4C95-B9F1-24F363B594F1}" type="presOf" srcId="{F8A255DE-B88B-47FE-A786-06CC7AF7D466}" destId="{2F4AC049-7566-4AE3-82E3-97CD5139D9E4}" srcOrd="0" destOrd="0" presId="urn:microsoft.com/office/officeart/2005/8/layout/vList3"/>
    <dgm:cxn modelId="{682E152B-2AFD-4440-92DE-731C1C79CED7}" type="presOf" srcId="{4FB0410D-9AE8-405B-A58E-FDB5312DAC8F}" destId="{C4558901-8737-486B-A7EE-12FF5A3043D0}" srcOrd="0" destOrd="0" presId="urn:microsoft.com/office/officeart/2005/8/layout/vList3"/>
    <dgm:cxn modelId="{DE4E1E3E-51A0-4712-9BAE-E0520379474E}" srcId="{66C85C10-AC73-44A7-96A6-1590351322E4}" destId="{4FB0410D-9AE8-405B-A58E-FDB5312DAC8F}" srcOrd="0" destOrd="0" parTransId="{01E26C14-0FD5-4C20-B898-8F3C170162C5}" sibTransId="{21359E94-3035-4D8C-BE4A-BF5C9B8A70E9}"/>
    <dgm:cxn modelId="{6E97D63E-499B-4136-BC95-7A79894EDA3D}" srcId="{66C85C10-AC73-44A7-96A6-1590351322E4}" destId="{4F9F5A70-1211-4A77-A8D3-9DBE46E61001}" srcOrd="3" destOrd="0" parTransId="{17779198-4ABD-4D10-BD54-78FF39AF0CEC}" sibTransId="{2369319C-3FA3-4688-B7CC-C3F593CBC531}"/>
    <dgm:cxn modelId="{0F772164-465B-4BD3-A96F-9A1006058295}" type="presOf" srcId="{E56C40B7-3228-4EF7-B4F2-6D033F1B6E79}" destId="{C04DF38D-1940-44DB-BE1E-47AE6C25470A}" srcOrd="0" destOrd="0" presId="urn:microsoft.com/office/officeart/2005/8/layout/vList3"/>
    <dgm:cxn modelId="{C5D7407D-EB3B-4449-B63B-0FFE82D9B0AD}" type="presOf" srcId="{66C85C10-AC73-44A7-96A6-1590351322E4}" destId="{0082DBCD-E951-4D77-A7FB-6ABB6340A7A6}" srcOrd="0" destOrd="0" presId="urn:microsoft.com/office/officeart/2005/8/layout/vList3"/>
    <dgm:cxn modelId="{68EDC18D-B66C-478D-A2C3-B242D35CF2A1}" srcId="{66C85C10-AC73-44A7-96A6-1590351322E4}" destId="{F8A255DE-B88B-47FE-A786-06CC7AF7D466}" srcOrd="1" destOrd="0" parTransId="{06848F78-4D48-4E2E-8BF5-24352236228F}" sibTransId="{CD85264B-47EF-4A21-BB31-C51C46AFD1C8}"/>
    <dgm:cxn modelId="{0953F9D9-5416-4188-B83A-017C751C99BF}" type="presOf" srcId="{4F9F5A70-1211-4A77-A8D3-9DBE46E61001}" destId="{D445009C-6BBE-4544-912C-87723D392A69}" srcOrd="0" destOrd="0" presId="urn:microsoft.com/office/officeart/2005/8/layout/vList3"/>
    <dgm:cxn modelId="{CBD88EE5-8171-4B5A-8EE7-D327B66F9C3C}" srcId="{66C85C10-AC73-44A7-96A6-1590351322E4}" destId="{63921244-0515-4473-9949-1C6FB47B6545}" srcOrd="4" destOrd="0" parTransId="{E5C9B443-3D6E-417F-864E-0B942D6905DA}" sibTransId="{0C6FA0B9-5C71-4054-9B0B-D35D38393FDF}"/>
    <dgm:cxn modelId="{C1DDAD7A-B9EB-44B7-8466-DC29C7670E4E}" type="presParOf" srcId="{0082DBCD-E951-4D77-A7FB-6ABB6340A7A6}" destId="{C38DB11D-737D-461A-9AD1-0570B78C4464}" srcOrd="0" destOrd="0" presId="urn:microsoft.com/office/officeart/2005/8/layout/vList3"/>
    <dgm:cxn modelId="{9E9A40B7-8698-488F-A1E3-482AED451119}" type="presParOf" srcId="{C38DB11D-737D-461A-9AD1-0570B78C4464}" destId="{F2745466-70ED-493C-A5A5-B608D0219CD4}" srcOrd="0" destOrd="0" presId="urn:microsoft.com/office/officeart/2005/8/layout/vList3"/>
    <dgm:cxn modelId="{64F4D453-D98E-4446-9E91-B8F9ECB22098}" type="presParOf" srcId="{C38DB11D-737D-461A-9AD1-0570B78C4464}" destId="{C4558901-8737-486B-A7EE-12FF5A3043D0}" srcOrd="1" destOrd="0" presId="urn:microsoft.com/office/officeart/2005/8/layout/vList3"/>
    <dgm:cxn modelId="{50C5D526-14CB-42BF-9B96-730B0430245B}" type="presParOf" srcId="{0082DBCD-E951-4D77-A7FB-6ABB6340A7A6}" destId="{04D1176A-0831-4ADD-945C-46495E57FF42}" srcOrd="1" destOrd="0" presId="urn:microsoft.com/office/officeart/2005/8/layout/vList3"/>
    <dgm:cxn modelId="{C38F0DF6-07DD-4953-9D5F-B314750FC396}" type="presParOf" srcId="{0082DBCD-E951-4D77-A7FB-6ABB6340A7A6}" destId="{9B84F1B3-2E9A-401E-AF36-4AF8DEBAC244}" srcOrd="2" destOrd="0" presId="urn:microsoft.com/office/officeart/2005/8/layout/vList3"/>
    <dgm:cxn modelId="{4B51276D-3089-495F-AF37-BBEA645D4946}" type="presParOf" srcId="{9B84F1B3-2E9A-401E-AF36-4AF8DEBAC244}" destId="{A1FD653C-9FF2-4239-A035-59BFAE59FB44}" srcOrd="0" destOrd="0" presId="urn:microsoft.com/office/officeart/2005/8/layout/vList3"/>
    <dgm:cxn modelId="{9A5F4027-6E1E-4C1E-8738-C766C9EA259D}" type="presParOf" srcId="{9B84F1B3-2E9A-401E-AF36-4AF8DEBAC244}" destId="{2F4AC049-7566-4AE3-82E3-97CD5139D9E4}" srcOrd="1" destOrd="0" presId="urn:microsoft.com/office/officeart/2005/8/layout/vList3"/>
    <dgm:cxn modelId="{B022F865-ED32-43BC-95B2-EE0DE8477419}" type="presParOf" srcId="{0082DBCD-E951-4D77-A7FB-6ABB6340A7A6}" destId="{81467556-D3B2-4800-98DD-9E45E060F878}" srcOrd="3" destOrd="0" presId="urn:microsoft.com/office/officeart/2005/8/layout/vList3"/>
    <dgm:cxn modelId="{A1578055-8BC5-4CCA-881F-7A68D3A4A14F}" type="presParOf" srcId="{0082DBCD-E951-4D77-A7FB-6ABB6340A7A6}" destId="{D449C3BC-D885-4B66-9BFE-E1D8393785D5}" srcOrd="4" destOrd="0" presId="urn:microsoft.com/office/officeart/2005/8/layout/vList3"/>
    <dgm:cxn modelId="{01BD205B-8D44-4CE0-8A23-4A19D8FDF98C}" type="presParOf" srcId="{D449C3BC-D885-4B66-9BFE-E1D8393785D5}" destId="{E273772C-1182-4629-94ED-83E9B58004CF}" srcOrd="0" destOrd="0" presId="urn:microsoft.com/office/officeart/2005/8/layout/vList3"/>
    <dgm:cxn modelId="{2FFBDCA0-6D57-4CEE-95F6-72CF030DCBF5}" type="presParOf" srcId="{D449C3BC-D885-4B66-9BFE-E1D8393785D5}" destId="{C04DF38D-1940-44DB-BE1E-47AE6C25470A}" srcOrd="1" destOrd="0" presId="urn:microsoft.com/office/officeart/2005/8/layout/vList3"/>
    <dgm:cxn modelId="{1179B0C4-881F-4402-B2F9-30E61EAF7D42}" type="presParOf" srcId="{0082DBCD-E951-4D77-A7FB-6ABB6340A7A6}" destId="{429DF760-53B8-4245-BACD-CCC624D75C94}" srcOrd="5" destOrd="0" presId="urn:microsoft.com/office/officeart/2005/8/layout/vList3"/>
    <dgm:cxn modelId="{5F4EA240-D270-4404-A931-DAEADFB538A9}" type="presParOf" srcId="{0082DBCD-E951-4D77-A7FB-6ABB6340A7A6}" destId="{5BD54AD7-ECF4-40F3-9DEF-EE0D56570D62}" srcOrd="6" destOrd="0" presId="urn:microsoft.com/office/officeart/2005/8/layout/vList3"/>
    <dgm:cxn modelId="{5D3136A3-0537-46D2-88A3-5892579CF5E5}" type="presParOf" srcId="{5BD54AD7-ECF4-40F3-9DEF-EE0D56570D62}" destId="{814FDB3B-E187-472D-B602-94D53C0F02B5}" srcOrd="0" destOrd="0" presId="urn:microsoft.com/office/officeart/2005/8/layout/vList3"/>
    <dgm:cxn modelId="{131E4DB2-1D8A-4FB5-B4DC-616BAACDC178}" type="presParOf" srcId="{5BD54AD7-ECF4-40F3-9DEF-EE0D56570D62}" destId="{D445009C-6BBE-4544-912C-87723D392A69}" srcOrd="1" destOrd="0" presId="urn:microsoft.com/office/officeart/2005/8/layout/vList3"/>
    <dgm:cxn modelId="{19A6CC5F-AEBF-4B91-948D-FAF9E100676B}" type="presParOf" srcId="{0082DBCD-E951-4D77-A7FB-6ABB6340A7A6}" destId="{3B6EFC3A-EDCD-489C-995B-A426D58241B4}" srcOrd="7" destOrd="0" presId="urn:microsoft.com/office/officeart/2005/8/layout/vList3"/>
    <dgm:cxn modelId="{9A790B75-C9AE-4756-A9D1-839EC6707A3B}" type="presParOf" srcId="{0082DBCD-E951-4D77-A7FB-6ABB6340A7A6}" destId="{1A1B3143-D1D0-437A-81EA-B4F39B0330DE}" srcOrd="8" destOrd="0" presId="urn:microsoft.com/office/officeart/2005/8/layout/vList3"/>
    <dgm:cxn modelId="{8275833E-9F0D-42A9-BE07-F8F08C437ECE}" type="presParOf" srcId="{1A1B3143-D1D0-437A-81EA-B4F39B0330DE}" destId="{CC2B0C7A-AFB0-4834-B7E3-2700B3439549}" srcOrd="0" destOrd="0" presId="urn:microsoft.com/office/officeart/2005/8/layout/vList3"/>
    <dgm:cxn modelId="{E427214A-D638-4A9E-8040-12323EC8EC73}" type="presParOf" srcId="{1A1B3143-D1D0-437A-81EA-B4F39B0330DE}" destId="{0B428917-86C4-47F7-9120-BA2F2F4A2EA2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AE7FAC-2DB6-4079-B210-D9E9157CF9AC}" type="doc">
      <dgm:prSet loTypeId="urn:microsoft.com/office/officeart/2005/8/layout/vProcess5" loCatId="process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D3BE696-E1A5-4931-A7DB-0B34CD8EB74E}">
      <dgm:prSet/>
      <dgm:spPr/>
      <dgm:t>
        <a:bodyPr/>
        <a:lstStyle/>
        <a:p>
          <a:r>
            <a:rPr lang="en-US" dirty="0"/>
            <a:t>Root causes classified into five domains:</a:t>
          </a:r>
        </a:p>
      </dgm:t>
    </dgm:pt>
    <dgm:pt modelId="{3E6AA48C-ADC8-4C01-9564-40BFB6DCA296}" type="parTrans" cxnId="{85BB70B4-DFB0-41FB-8FBA-6AF55148FD15}">
      <dgm:prSet/>
      <dgm:spPr/>
      <dgm:t>
        <a:bodyPr/>
        <a:lstStyle/>
        <a:p>
          <a:endParaRPr lang="en-US"/>
        </a:p>
      </dgm:t>
    </dgm:pt>
    <dgm:pt modelId="{22CAAF6B-0150-4520-B907-7D9E986A8086}" type="sibTrans" cxnId="{85BB70B4-DFB0-41FB-8FBA-6AF55148FD15}">
      <dgm:prSet/>
      <dgm:spPr/>
      <dgm:t>
        <a:bodyPr/>
        <a:lstStyle/>
        <a:p>
          <a:endParaRPr lang="en-US"/>
        </a:p>
      </dgm:t>
    </dgm:pt>
    <dgm:pt modelId="{416444CF-1276-4318-B2F1-26938932B9FE}">
      <dgm:prSet/>
      <dgm:spPr/>
      <dgm:t>
        <a:bodyPr/>
        <a:lstStyle/>
        <a:p>
          <a:r>
            <a:rPr lang="en-US" dirty="0"/>
            <a:t>People: Insufficient specialized training and a critical lack of neonatal clinical experience.</a:t>
          </a:r>
        </a:p>
      </dgm:t>
    </dgm:pt>
    <dgm:pt modelId="{AA876237-5501-4101-97FE-9B6C793900CC}" type="parTrans" cxnId="{CC58FFD1-D4EE-4558-8F9B-713841E9D626}">
      <dgm:prSet/>
      <dgm:spPr/>
      <dgm:t>
        <a:bodyPr/>
        <a:lstStyle/>
        <a:p>
          <a:endParaRPr lang="en-US"/>
        </a:p>
      </dgm:t>
    </dgm:pt>
    <dgm:pt modelId="{E96F3CD1-9060-4840-9BCC-6F597529618D}" type="sibTrans" cxnId="{CC58FFD1-D4EE-4558-8F9B-713841E9D626}">
      <dgm:prSet/>
      <dgm:spPr/>
      <dgm:t>
        <a:bodyPr/>
        <a:lstStyle/>
        <a:p>
          <a:endParaRPr lang="en-US"/>
        </a:p>
      </dgm:t>
    </dgm:pt>
    <dgm:pt modelId="{9F622AB9-0DFB-4F28-B6A4-02B89744E6A9}">
      <dgm:prSet/>
      <dgm:spPr/>
      <dgm:t>
        <a:bodyPr/>
        <a:lstStyle/>
        <a:p>
          <a:r>
            <a:rPr lang="en-US" dirty="0"/>
            <a:t>Process: </a:t>
          </a:r>
          <a:r>
            <a:rPr lang="en-GB" dirty="0"/>
            <a:t>Inconsistent patient documentation and a complete absence of standardized escalation protocols (Smyth, 2025).</a:t>
          </a:r>
          <a:endParaRPr lang="en-US" dirty="0"/>
        </a:p>
      </dgm:t>
    </dgm:pt>
    <dgm:pt modelId="{13952F49-FCB2-4BF0-8B98-94BDB3977FFD}" type="parTrans" cxnId="{9D9B76AA-ED39-4E3F-9685-2984CF5C2335}">
      <dgm:prSet/>
      <dgm:spPr/>
      <dgm:t>
        <a:bodyPr/>
        <a:lstStyle/>
        <a:p>
          <a:endParaRPr lang="en-US"/>
        </a:p>
      </dgm:t>
    </dgm:pt>
    <dgm:pt modelId="{80EBFCFA-C3BF-4C18-AC08-1E57019362F1}" type="sibTrans" cxnId="{9D9B76AA-ED39-4E3F-9685-2984CF5C2335}">
      <dgm:prSet/>
      <dgm:spPr/>
      <dgm:t>
        <a:bodyPr/>
        <a:lstStyle/>
        <a:p>
          <a:endParaRPr lang="en-US"/>
        </a:p>
      </dgm:t>
    </dgm:pt>
    <dgm:pt modelId="{06533295-879E-4F5A-8E68-893C535A8115}">
      <dgm:prSet/>
      <dgm:spPr/>
      <dgm:t>
        <a:bodyPr/>
        <a:lstStyle/>
        <a:p>
          <a:r>
            <a:rPr lang="en-US"/>
            <a:t>Policy: weak adherence to NHS safety and whistle-blowing standards</a:t>
          </a:r>
        </a:p>
      </dgm:t>
    </dgm:pt>
    <dgm:pt modelId="{3BD4EC39-BCB8-46A0-B3C0-2292524B087F}" type="parTrans" cxnId="{2E77EC77-C75C-4F79-89AF-1942DE6D3667}">
      <dgm:prSet/>
      <dgm:spPr/>
      <dgm:t>
        <a:bodyPr/>
        <a:lstStyle/>
        <a:p>
          <a:endParaRPr lang="en-US"/>
        </a:p>
      </dgm:t>
    </dgm:pt>
    <dgm:pt modelId="{08B60405-FF5C-4C0C-9096-3DF0BFD607A4}" type="sibTrans" cxnId="{2E77EC77-C75C-4F79-89AF-1942DE6D3667}">
      <dgm:prSet/>
      <dgm:spPr/>
      <dgm:t>
        <a:bodyPr/>
        <a:lstStyle/>
        <a:p>
          <a:endParaRPr lang="en-US"/>
        </a:p>
      </dgm:t>
    </dgm:pt>
    <dgm:pt modelId="{AACD37EB-698A-4731-8D90-0D72EE583F4B}">
      <dgm:prSet/>
      <dgm:spPr/>
      <dgm:t>
        <a:bodyPr/>
        <a:lstStyle/>
        <a:p>
          <a:r>
            <a:rPr lang="en-US" dirty="0"/>
            <a:t>Environment: Excessive workloads combined with inadequate supervision during vulnerable night shifts.</a:t>
          </a:r>
        </a:p>
      </dgm:t>
    </dgm:pt>
    <dgm:pt modelId="{9198B7AC-FD3A-4436-8D27-8EA615DDBF2C}" type="parTrans" cxnId="{C7800899-E879-49B0-9285-0219475F3464}">
      <dgm:prSet/>
      <dgm:spPr/>
      <dgm:t>
        <a:bodyPr/>
        <a:lstStyle/>
        <a:p>
          <a:endParaRPr lang="en-US"/>
        </a:p>
      </dgm:t>
    </dgm:pt>
    <dgm:pt modelId="{1F8B7DF2-AAD9-4B42-A267-CA2B586F6DE6}" type="sibTrans" cxnId="{C7800899-E879-49B0-9285-0219475F3464}">
      <dgm:prSet/>
      <dgm:spPr/>
      <dgm:t>
        <a:bodyPr/>
        <a:lstStyle/>
        <a:p>
          <a:endParaRPr lang="en-US"/>
        </a:p>
      </dgm:t>
    </dgm:pt>
    <dgm:pt modelId="{AEA41E1A-C5E9-4D5F-8D0E-C3FADC994CC0}">
      <dgm:prSet/>
      <dgm:spPr/>
      <dgm:t>
        <a:bodyPr/>
        <a:lstStyle/>
        <a:p>
          <a:endParaRPr lang="en-GB"/>
        </a:p>
      </dgm:t>
    </dgm:pt>
    <dgm:pt modelId="{A4AA92C5-463C-4000-A179-E4903E35825A}" type="parTrans" cxnId="{29B22EBC-4613-432D-B37D-741C3F850F8A}">
      <dgm:prSet/>
      <dgm:spPr/>
      <dgm:t>
        <a:bodyPr/>
        <a:lstStyle/>
        <a:p>
          <a:endParaRPr lang="en-US"/>
        </a:p>
      </dgm:t>
    </dgm:pt>
    <dgm:pt modelId="{F911F89C-1BBE-4B19-88F1-4B08239E8AED}" type="sibTrans" cxnId="{29B22EBC-4613-432D-B37D-741C3F850F8A}">
      <dgm:prSet/>
      <dgm:spPr/>
      <dgm:t>
        <a:bodyPr/>
        <a:lstStyle/>
        <a:p>
          <a:endParaRPr lang="en-US"/>
        </a:p>
      </dgm:t>
    </dgm:pt>
    <dgm:pt modelId="{80DEE5A8-C453-406C-ADAC-DD026C7C295B}">
      <dgm:prSet/>
      <dgm:spPr/>
      <dgm:t>
        <a:bodyPr/>
        <a:lstStyle/>
        <a:p>
          <a:endParaRPr lang="en-GB"/>
        </a:p>
      </dgm:t>
    </dgm:pt>
    <dgm:pt modelId="{270364EA-2EF1-4A4F-A9A5-2C4E6F927942}" type="parTrans" cxnId="{0D16F093-74C6-4949-BFBD-2379E17388D1}">
      <dgm:prSet/>
      <dgm:spPr/>
      <dgm:t>
        <a:bodyPr/>
        <a:lstStyle/>
        <a:p>
          <a:endParaRPr lang="en-US"/>
        </a:p>
      </dgm:t>
    </dgm:pt>
    <dgm:pt modelId="{88C8F247-8ED3-4250-A535-F4D2BBC927A9}" type="sibTrans" cxnId="{0D16F093-74C6-4949-BFBD-2379E17388D1}">
      <dgm:prSet/>
      <dgm:spPr/>
      <dgm:t>
        <a:bodyPr/>
        <a:lstStyle/>
        <a:p>
          <a:endParaRPr lang="en-US"/>
        </a:p>
      </dgm:t>
    </dgm:pt>
    <dgm:pt modelId="{59292D80-31A0-4462-9B68-C96608EF0B43}">
      <dgm:prSet/>
      <dgm:spPr/>
      <dgm:t>
        <a:bodyPr/>
        <a:lstStyle/>
        <a:p>
          <a:endParaRPr lang="en-GB"/>
        </a:p>
      </dgm:t>
    </dgm:pt>
    <dgm:pt modelId="{2CF48825-BE72-4AFC-9F15-99AAFA71DE7B}" type="parTrans" cxnId="{6D6F6981-F2B7-46BF-BA25-60DF5C96DC39}">
      <dgm:prSet/>
      <dgm:spPr/>
      <dgm:t>
        <a:bodyPr/>
        <a:lstStyle/>
        <a:p>
          <a:endParaRPr lang="en-US"/>
        </a:p>
      </dgm:t>
    </dgm:pt>
    <dgm:pt modelId="{D763626D-29D5-4253-AB20-07190DC9D67F}" type="sibTrans" cxnId="{6D6F6981-F2B7-46BF-BA25-60DF5C96DC39}">
      <dgm:prSet/>
      <dgm:spPr/>
      <dgm:t>
        <a:bodyPr/>
        <a:lstStyle/>
        <a:p>
          <a:endParaRPr lang="en-US"/>
        </a:p>
      </dgm:t>
    </dgm:pt>
    <dgm:pt modelId="{BF6FCD96-7180-4ED6-AC04-23E52DF99188}" type="pres">
      <dgm:prSet presAssocID="{00AE7FAC-2DB6-4079-B210-D9E9157CF9AC}" presName="outerComposite" presStyleCnt="0">
        <dgm:presLayoutVars>
          <dgm:chMax val="5"/>
          <dgm:dir/>
          <dgm:resizeHandles val="exact"/>
        </dgm:presLayoutVars>
      </dgm:prSet>
      <dgm:spPr/>
    </dgm:pt>
    <dgm:pt modelId="{EE439A27-F952-4C60-8269-5EE2C1EAC82D}" type="pres">
      <dgm:prSet presAssocID="{00AE7FAC-2DB6-4079-B210-D9E9157CF9AC}" presName="dummyMaxCanvas" presStyleCnt="0">
        <dgm:presLayoutVars/>
      </dgm:prSet>
      <dgm:spPr/>
    </dgm:pt>
    <dgm:pt modelId="{E2868E6C-EEAB-48EA-B49B-7A06004DABA5}" type="pres">
      <dgm:prSet presAssocID="{00AE7FAC-2DB6-4079-B210-D9E9157CF9AC}" presName="FiveNodes_1" presStyleLbl="node1" presStyleIdx="0" presStyleCnt="5">
        <dgm:presLayoutVars>
          <dgm:bulletEnabled val="1"/>
        </dgm:presLayoutVars>
      </dgm:prSet>
      <dgm:spPr/>
    </dgm:pt>
    <dgm:pt modelId="{CBD90611-2586-4128-B26A-2CAB6C13821B}" type="pres">
      <dgm:prSet presAssocID="{00AE7FAC-2DB6-4079-B210-D9E9157CF9AC}" presName="FiveNodes_2" presStyleLbl="node1" presStyleIdx="1" presStyleCnt="5">
        <dgm:presLayoutVars>
          <dgm:bulletEnabled val="1"/>
        </dgm:presLayoutVars>
      </dgm:prSet>
      <dgm:spPr/>
    </dgm:pt>
    <dgm:pt modelId="{0580103B-5C2E-4B06-90AF-6AE2879F55C0}" type="pres">
      <dgm:prSet presAssocID="{00AE7FAC-2DB6-4079-B210-D9E9157CF9AC}" presName="FiveNodes_3" presStyleLbl="node1" presStyleIdx="2" presStyleCnt="5">
        <dgm:presLayoutVars>
          <dgm:bulletEnabled val="1"/>
        </dgm:presLayoutVars>
      </dgm:prSet>
      <dgm:spPr/>
    </dgm:pt>
    <dgm:pt modelId="{33DBC2B8-06EE-408D-A85E-BE2738B81A6A}" type="pres">
      <dgm:prSet presAssocID="{00AE7FAC-2DB6-4079-B210-D9E9157CF9AC}" presName="FiveNodes_4" presStyleLbl="node1" presStyleIdx="3" presStyleCnt="5">
        <dgm:presLayoutVars>
          <dgm:bulletEnabled val="1"/>
        </dgm:presLayoutVars>
      </dgm:prSet>
      <dgm:spPr/>
    </dgm:pt>
    <dgm:pt modelId="{7E177AFA-9156-43A5-A6DD-99B6CA5C91D4}" type="pres">
      <dgm:prSet presAssocID="{00AE7FAC-2DB6-4079-B210-D9E9157CF9AC}" presName="FiveNodes_5" presStyleLbl="node1" presStyleIdx="4" presStyleCnt="5">
        <dgm:presLayoutVars>
          <dgm:bulletEnabled val="1"/>
        </dgm:presLayoutVars>
      </dgm:prSet>
      <dgm:spPr/>
    </dgm:pt>
    <dgm:pt modelId="{5A6356FD-ECFD-4CD8-B0BF-0F4E84F4D0D7}" type="pres">
      <dgm:prSet presAssocID="{00AE7FAC-2DB6-4079-B210-D9E9157CF9AC}" presName="FiveConn_1-2" presStyleLbl="fgAccFollowNode1" presStyleIdx="0" presStyleCnt="4">
        <dgm:presLayoutVars>
          <dgm:bulletEnabled val="1"/>
        </dgm:presLayoutVars>
      </dgm:prSet>
      <dgm:spPr/>
    </dgm:pt>
    <dgm:pt modelId="{5B7357FF-C151-4AA8-9000-B697983B6081}" type="pres">
      <dgm:prSet presAssocID="{00AE7FAC-2DB6-4079-B210-D9E9157CF9AC}" presName="FiveConn_2-3" presStyleLbl="fgAccFollowNode1" presStyleIdx="1" presStyleCnt="4">
        <dgm:presLayoutVars>
          <dgm:bulletEnabled val="1"/>
        </dgm:presLayoutVars>
      </dgm:prSet>
      <dgm:spPr/>
    </dgm:pt>
    <dgm:pt modelId="{9B7D1DEF-4A00-4DE7-8B8B-8F83E3EE7798}" type="pres">
      <dgm:prSet presAssocID="{00AE7FAC-2DB6-4079-B210-D9E9157CF9AC}" presName="FiveConn_3-4" presStyleLbl="fgAccFollowNode1" presStyleIdx="2" presStyleCnt="4">
        <dgm:presLayoutVars>
          <dgm:bulletEnabled val="1"/>
        </dgm:presLayoutVars>
      </dgm:prSet>
      <dgm:spPr/>
    </dgm:pt>
    <dgm:pt modelId="{518AD15B-9BC7-4599-901B-328198DDEFFC}" type="pres">
      <dgm:prSet presAssocID="{00AE7FAC-2DB6-4079-B210-D9E9157CF9AC}" presName="FiveConn_4-5" presStyleLbl="fgAccFollowNode1" presStyleIdx="3" presStyleCnt="4">
        <dgm:presLayoutVars>
          <dgm:bulletEnabled val="1"/>
        </dgm:presLayoutVars>
      </dgm:prSet>
      <dgm:spPr/>
    </dgm:pt>
    <dgm:pt modelId="{D1E65FE4-4049-4DA0-B7CF-107390C2B4F6}" type="pres">
      <dgm:prSet presAssocID="{00AE7FAC-2DB6-4079-B210-D9E9157CF9AC}" presName="FiveNodes_1_text" presStyleLbl="node1" presStyleIdx="4" presStyleCnt="5">
        <dgm:presLayoutVars>
          <dgm:bulletEnabled val="1"/>
        </dgm:presLayoutVars>
      </dgm:prSet>
      <dgm:spPr/>
    </dgm:pt>
    <dgm:pt modelId="{3E154FA2-1A47-435D-B7F5-2E517D84B56D}" type="pres">
      <dgm:prSet presAssocID="{00AE7FAC-2DB6-4079-B210-D9E9157CF9AC}" presName="FiveNodes_2_text" presStyleLbl="node1" presStyleIdx="4" presStyleCnt="5">
        <dgm:presLayoutVars>
          <dgm:bulletEnabled val="1"/>
        </dgm:presLayoutVars>
      </dgm:prSet>
      <dgm:spPr/>
    </dgm:pt>
    <dgm:pt modelId="{6FC9BF64-5E4F-42C0-9CAE-42E4B40A1A03}" type="pres">
      <dgm:prSet presAssocID="{00AE7FAC-2DB6-4079-B210-D9E9157CF9AC}" presName="FiveNodes_3_text" presStyleLbl="node1" presStyleIdx="4" presStyleCnt="5">
        <dgm:presLayoutVars>
          <dgm:bulletEnabled val="1"/>
        </dgm:presLayoutVars>
      </dgm:prSet>
      <dgm:spPr/>
    </dgm:pt>
    <dgm:pt modelId="{8D18E6A8-E67E-490C-9B4F-A229ABB784F7}" type="pres">
      <dgm:prSet presAssocID="{00AE7FAC-2DB6-4079-B210-D9E9157CF9AC}" presName="FiveNodes_4_text" presStyleLbl="node1" presStyleIdx="4" presStyleCnt="5">
        <dgm:presLayoutVars>
          <dgm:bulletEnabled val="1"/>
        </dgm:presLayoutVars>
      </dgm:prSet>
      <dgm:spPr/>
    </dgm:pt>
    <dgm:pt modelId="{9394CF09-CD9C-4E6B-8795-A169962A632B}" type="pres">
      <dgm:prSet presAssocID="{00AE7FAC-2DB6-4079-B210-D9E9157CF9AC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6B767817-8413-4304-8F0A-87D361C6153F}" type="presOf" srcId="{00AE7FAC-2DB6-4079-B210-D9E9157CF9AC}" destId="{BF6FCD96-7180-4ED6-AC04-23E52DF99188}" srcOrd="0" destOrd="0" presId="urn:microsoft.com/office/officeart/2005/8/layout/vProcess5"/>
    <dgm:cxn modelId="{BC130A3B-20EE-4412-963D-44F52F2D1F32}" type="presOf" srcId="{08B60405-FF5C-4C0C-9096-3DF0BFD607A4}" destId="{518AD15B-9BC7-4599-901B-328198DDEFFC}" srcOrd="0" destOrd="0" presId="urn:microsoft.com/office/officeart/2005/8/layout/vProcess5"/>
    <dgm:cxn modelId="{3C983A3B-3B41-4CCF-B4F7-697969169CFA}" type="presOf" srcId="{416444CF-1276-4318-B2F1-26938932B9FE}" destId="{CBD90611-2586-4128-B26A-2CAB6C13821B}" srcOrd="0" destOrd="0" presId="urn:microsoft.com/office/officeart/2005/8/layout/vProcess5"/>
    <dgm:cxn modelId="{95CF8764-09A8-429E-AD20-A008959ABB13}" type="presOf" srcId="{416444CF-1276-4318-B2F1-26938932B9FE}" destId="{3E154FA2-1A47-435D-B7F5-2E517D84B56D}" srcOrd="1" destOrd="0" presId="urn:microsoft.com/office/officeart/2005/8/layout/vProcess5"/>
    <dgm:cxn modelId="{C7E9A055-E5FE-4E7B-8C76-9F4FFC198529}" type="presOf" srcId="{AACD37EB-698A-4731-8D90-0D72EE583F4B}" destId="{7E177AFA-9156-43A5-A6DD-99B6CA5C91D4}" srcOrd="0" destOrd="0" presId="urn:microsoft.com/office/officeart/2005/8/layout/vProcess5"/>
    <dgm:cxn modelId="{2E77EC77-C75C-4F79-89AF-1942DE6D3667}" srcId="{00AE7FAC-2DB6-4079-B210-D9E9157CF9AC}" destId="{06533295-879E-4F5A-8E68-893C535A8115}" srcOrd="3" destOrd="0" parTransId="{3BD4EC39-BCB8-46A0-B3C0-2292524B087F}" sibTransId="{08B60405-FF5C-4C0C-9096-3DF0BFD607A4}"/>
    <dgm:cxn modelId="{1A0E8C7A-C358-41F9-8145-1415529877C6}" type="presOf" srcId="{DD3BE696-E1A5-4931-A7DB-0B34CD8EB74E}" destId="{D1E65FE4-4049-4DA0-B7CF-107390C2B4F6}" srcOrd="1" destOrd="0" presId="urn:microsoft.com/office/officeart/2005/8/layout/vProcess5"/>
    <dgm:cxn modelId="{6D6F6981-F2B7-46BF-BA25-60DF5C96DC39}" srcId="{00AE7FAC-2DB6-4079-B210-D9E9157CF9AC}" destId="{59292D80-31A0-4462-9B68-C96608EF0B43}" srcOrd="7" destOrd="0" parTransId="{2CF48825-BE72-4AFC-9F15-99AAFA71DE7B}" sibTransId="{D763626D-29D5-4253-AB20-07190DC9D67F}"/>
    <dgm:cxn modelId="{3802B281-DEA6-47AE-A979-636D1B971FE7}" type="presOf" srcId="{AACD37EB-698A-4731-8D90-0D72EE583F4B}" destId="{9394CF09-CD9C-4E6B-8795-A169962A632B}" srcOrd="1" destOrd="0" presId="urn:microsoft.com/office/officeart/2005/8/layout/vProcess5"/>
    <dgm:cxn modelId="{611C0689-EBD4-4AA0-999E-87D9D837BED8}" type="presOf" srcId="{22CAAF6B-0150-4520-B907-7D9E986A8086}" destId="{5A6356FD-ECFD-4CD8-B0BF-0F4E84F4D0D7}" srcOrd="0" destOrd="0" presId="urn:microsoft.com/office/officeart/2005/8/layout/vProcess5"/>
    <dgm:cxn modelId="{0D16F093-74C6-4949-BFBD-2379E17388D1}" srcId="{00AE7FAC-2DB6-4079-B210-D9E9157CF9AC}" destId="{80DEE5A8-C453-406C-ADAC-DD026C7C295B}" srcOrd="6" destOrd="0" parTransId="{270364EA-2EF1-4A4F-A9A5-2C4E6F927942}" sibTransId="{88C8F247-8ED3-4250-A535-F4D2BBC927A9}"/>
    <dgm:cxn modelId="{C7800899-E879-49B0-9285-0219475F3464}" srcId="{00AE7FAC-2DB6-4079-B210-D9E9157CF9AC}" destId="{AACD37EB-698A-4731-8D90-0D72EE583F4B}" srcOrd="4" destOrd="0" parTransId="{9198B7AC-FD3A-4436-8D27-8EA615DDBF2C}" sibTransId="{1F8B7DF2-AAD9-4B42-A267-CA2B586F6DE6}"/>
    <dgm:cxn modelId="{9D9B76AA-ED39-4E3F-9685-2984CF5C2335}" srcId="{00AE7FAC-2DB6-4079-B210-D9E9157CF9AC}" destId="{9F622AB9-0DFB-4F28-B6A4-02B89744E6A9}" srcOrd="2" destOrd="0" parTransId="{13952F49-FCB2-4BF0-8B98-94BDB3977FFD}" sibTransId="{80EBFCFA-C3BF-4C18-AC08-1E57019362F1}"/>
    <dgm:cxn modelId="{DE6EC1B3-3684-461E-BF8E-9DAAB705314E}" type="presOf" srcId="{80EBFCFA-C3BF-4C18-AC08-1E57019362F1}" destId="{9B7D1DEF-4A00-4DE7-8B8B-8F83E3EE7798}" srcOrd="0" destOrd="0" presId="urn:microsoft.com/office/officeart/2005/8/layout/vProcess5"/>
    <dgm:cxn modelId="{85BB70B4-DFB0-41FB-8FBA-6AF55148FD15}" srcId="{00AE7FAC-2DB6-4079-B210-D9E9157CF9AC}" destId="{DD3BE696-E1A5-4931-A7DB-0B34CD8EB74E}" srcOrd="0" destOrd="0" parTransId="{3E6AA48C-ADC8-4C01-9564-40BFB6DCA296}" sibTransId="{22CAAF6B-0150-4520-B907-7D9E986A8086}"/>
    <dgm:cxn modelId="{88849FBB-74EE-4E92-B885-D6F9B98C088F}" type="presOf" srcId="{9F622AB9-0DFB-4F28-B6A4-02B89744E6A9}" destId="{0580103B-5C2E-4B06-90AF-6AE2879F55C0}" srcOrd="0" destOrd="0" presId="urn:microsoft.com/office/officeart/2005/8/layout/vProcess5"/>
    <dgm:cxn modelId="{29B22EBC-4613-432D-B37D-741C3F850F8A}" srcId="{00AE7FAC-2DB6-4079-B210-D9E9157CF9AC}" destId="{AEA41E1A-C5E9-4D5F-8D0E-C3FADC994CC0}" srcOrd="5" destOrd="0" parTransId="{A4AA92C5-463C-4000-A179-E4903E35825A}" sibTransId="{F911F89C-1BBE-4B19-88F1-4B08239E8AED}"/>
    <dgm:cxn modelId="{5E1AE9BC-AC8D-4050-AD27-E095B0CF54F7}" type="presOf" srcId="{06533295-879E-4F5A-8E68-893C535A8115}" destId="{33DBC2B8-06EE-408D-A85E-BE2738B81A6A}" srcOrd="0" destOrd="0" presId="urn:microsoft.com/office/officeart/2005/8/layout/vProcess5"/>
    <dgm:cxn modelId="{8C445AC5-B035-4CB1-BDA0-FCED125F0ECF}" type="presOf" srcId="{DD3BE696-E1A5-4931-A7DB-0B34CD8EB74E}" destId="{E2868E6C-EEAB-48EA-B49B-7A06004DABA5}" srcOrd="0" destOrd="0" presId="urn:microsoft.com/office/officeart/2005/8/layout/vProcess5"/>
    <dgm:cxn modelId="{CC58FFD1-D4EE-4558-8F9B-713841E9D626}" srcId="{00AE7FAC-2DB6-4079-B210-D9E9157CF9AC}" destId="{416444CF-1276-4318-B2F1-26938932B9FE}" srcOrd="1" destOrd="0" parTransId="{AA876237-5501-4101-97FE-9B6C793900CC}" sibTransId="{E96F3CD1-9060-4840-9BCC-6F597529618D}"/>
    <dgm:cxn modelId="{A7C08AD2-32E7-43A6-9D73-564DC6FCAAAA}" type="presOf" srcId="{06533295-879E-4F5A-8E68-893C535A8115}" destId="{8D18E6A8-E67E-490C-9B4F-A229ABB784F7}" srcOrd="1" destOrd="0" presId="urn:microsoft.com/office/officeart/2005/8/layout/vProcess5"/>
    <dgm:cxn modelId="{03F129E3-E680-4739-BFAB-FE07177F0394}" type="presOf" srcId="{E96F3CD1-9060-4840-9BCC-6F597529618D}" destId="{5B7357FF-C151-4AA8-9000-B697983B6081}" srcOrd="0" destOrd="0" presId="urn:microsoft.com/office/officeart/2005/8/layout/vProcess5"/>
    <dgm:cxn modelId="{DB895EEC-4783-4C42-A8EC-4EE042575D57}" type="presOf" srcId="{9F622AB9-0DFB-4F28-B6A4-02B89744E6A9}" destId="{6FC9BF64-5E4F-42C0-9CAE-42E4B40A1A03}" srcOrd="1" destOrd="0" presId="urn:microsoft.com/office/officeart/2005/8/layout/vProcess5"/>
    <dgm:cxn modelId="{35C9AAA4-4ABF-401D-8195-ADEC3C6E7DB9}" type="presParOf" srcId="{BF6FCD96-7180-4ED6-AC04-23E52DF99188}" destId="{EE439A27-F952-4C60-8269-5EE2C1EAC82D}" srcOrd="0" destOrd="0" presId="urn:microsoft.com/office/officeart/2005/8/layout/vProcess5"/>
    <dgm:cxn modelId="{28E9732C-5F35-453A-B1C4-B5989C82EB3D}" type="presParOf" srcId="{BF6FCD96-7180-4ED6-AC04-23E52DF99188}" destId="{E2868E6C-EEAB-48EA-B49B-7A06004DABA5}" srcOrd="1" destOrd="0" presId="urn:microsoft.com/office/officeart/2005/8/layout/vProcess5"/>
    <dgm:cxn modelId="{1CF6D7DC-C1FF-4786-B74C-D98E561B3BB2}" type="presParOf" srcId="{BF6FCD96-7180-4ED6-AC04-23E52DF99188}" destId="{CBD90611-2586-4128-B26A-2CAB6C13821B}" srcOrd="2" destOrd="0" presId="urn:microsoft.com/office/officeart/2005/8/layout/vProcess5"/>
    <dgm:cxn modelId="{EA782F6C-76B6-4779-AAE2-008498794888}" type="presParOf" srcId="{BF6FCD96-7180-4ED6-AC04-23E52DF99188}" destId="{0580103B-5C2E-4B06-90AF-6AE2879F55C0}" srcOrd="3" destOrd="0" presId="urn:microsoft.com/office/officeart/2005/8/layout/vProcess5"/>
    <dgm:cxn modelId="{CE462B29-BF18-462E-90FF-300AE188FB0C}" type="presParOf" srcId="{BF6FCD96-7180-4ED6-AC04-23E52DF99188}" destId="{33DBC2B8-06EE-408D-A85E-BE2738B81A6A}" srcOrd="4" destOrd="0" presId="urn:microsoft.com/office/officeart/2005/8/layout/vProcess5"/>
    <dgm:cxn modelId="{020D997F-414D-43FD-901A-2E523C1829D3}" type="presParOf" srcId="{BF6FCD96-7180-4ED6-AC04-23E52DF99188}" destId="{7E177AFA-9156-43A5-A6DD-99B6CA5C91D4}" srcOrd="5" destOrd="0" presId="urn:microsoft.com/office/officeart/2005/8/layout/vProcess5"/>
    <dgm:cxn modelId="{3AED9706-3652-4B4A-9954-3F973B4CE385}" type="presParOf" srcId="{BF6FCD96-7180-4ED6-AC04-23E52DF99188}" destId="{5A6356FD-ECFD-4CD8-B0BF-0F4E84F4D0D7}" srcOrd="6" destOrd="0" presId="urn:microsoft.com/office/officeart/2005/8/layout/vProcess5"/>
    <dgm:cxn modelId="{A3BF495F-C97D-4A6A-ABAE-DF8364CDE2BB}" type="presParOf" srcId="{BF6FCD96-7180-4ED6-AC04-23E52DF99188}" destId="{5B7357FF-C151-4AA8-9000-B697983B6081}" srcOrd="7" destOrd="0" presId="urn:microsoft.com/office/officeart/2005/8/layout/vProcess5"/>
    <dgm:cxn modelId="{93662B0D-400F-4D47-A1ED-B29E09395CCC}" type="presParOf" srcId="{BF6FCD96-7180-4ED6-AC04-23E52DF99188}" destId="{9B7D1DEF-4A00-4DE7-8B8B-8F83E3EE7798}" srcOrd="8" destOrd="0" presId="urn:microsoft.com/office/officeart/2005/8/layout/vProcess5"/>
    <dgm:cxn modelId="{B24BBA79-4143-47C2-BA10-6AEA00A02289}" type="presParOf" srcId="{BF6FCD96-7180-4ED6-AC04-23E52DF99188}" destId="{518AD15B-9BC7-4599-901B-328198DDEFFC}" srcOrd="9" destOrd="0" presId="urn:microsoft.com/office/officeart/2005/8/layout/vProcess5"/>
    <dgm:cxn modelId="{DFEA4578-E5D9-4C15-B284-A547BE8C0188}" type="presParOf" srcId="{BF6FCD96-7180-4ED6-AC04-23E52DF99188}" destId="{D1E65FE4-4049-4DA0-B7CF-107390C2B4F6}" srcOrd="10" destOrd="0" presId="urn:microsoft.com/office/officeart/2005/8/layout/vProcess5"/>
    <dgm:cxn modelId="{AC305E14-BB6A-4A49-BFFD-CC2792E2823C}" type="presParOf" srcId="{BF6FCD96-7180-4ED6-AC04-23E52DF99188}" destId="{3E154FA2-1A47-435D-B7F5-2E517D84B56D}" srcOrd="11" destOrd="0" presId="urn:microsoft.com/office/officeart/2005/8/layout/vProcess5"/>
    <dgm:cxn modelId="{2C4D0099-05FA-4932-9C02-91D5321C9573}" type="presParOf" srcId="{BF6FCD96-7180-4ED6-AC04-23E52DF99188}" destId="{6FC9BF64-5E4F-42C0-9CAE-42E4B40A1A03}" srcOrd="12" destOrd="0" presId="urn:microsoft.com/office/officeart/2005/8/layout/vProcess5"/>
    <dgm:cxn modelId="{BC16305B-03B1-4CCF-8CBD-C0EBF22900F2}" type="presParOf" srcId="{BF6FCD96-7180-4ED6-AC04-23E52DF99188}" destId="{8D18E6A8-E67E-490C-9B4F-A229ABB784F7}" srcOrd="13" destOrd="0" presId="urn:microsoft.com/office/officeart/2005/8/layout/vProcess5"/>
    <dgm:cxn modelId="{EC8120C8-CF0E-404C-B9F4-F58C66C5FC86}" type="presParOf" srcId="{BF6FCD96-7180-4ED6-AC04-23E52DF99188}" destId="{9394CF09-CD9C-4E6B-8795-A169962A632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6004CC5-F528-4210-B138-EE781E1C1D33}" type="doc">
      <dgm:prSet loTypeId="urn:microsoft.com/office/officeart/2005/8/layout/vProcess5" loCatId="process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2D56390B-8043-44AE-900E-16F0CEA5F284}">
      <dgm:prSet/>
      <dgm:spPr/>
      <dgm:t>
        <a:bodyPr/>
        <a:lstStyle/>
        <a:p>
          <a:r>
            <a:rPr lang="en-US" dirty="0"/>
            <a:t>Quality: Seven preventable infant deaths and profound psychological trauma for families and staff members.</a:t>
          </a:r>
        </a:p>
      </dgm:t>
    </dgm:pt>
    <dgm:pt modelId="{D250FE0A-80AD-4A28-B591-37AF0B23254A}" type="parTrans" cxnId="{BAEA40EB-69E0-4823-86E2-9045BC0B16CB}">
      <dgm:prSet/>
      <dgm:spPr/>
      <dgm:t>
        <a:bodyPr/>
        <a:lstStyle/>
        <a:p>
          <a:endParaRPr lang="en-US"/>
        </a:p>
      </dgm:t>
    </dgm:pt>
    <dgm:pt modelId="{22B2EEB8-9AAE-4709-9B49-BE4D7E8E9C65}" type="sibTrans" cxnId="{BAEA40EB-69E0-4823-86E2-9045BC0B16CB}">
      <dgm:prSet/>
      <dgm:spPr/>
      <dgm:t>
        <a:bodyPr/>
        <a:lstStyle/>
        <a:p>
          <a:endParaRPr lang="en-US"/>
        </a:p>
      </dgm:t>
    </dgm:pt>
    <dgm:pt modelId="{43FA404D-0E47-4D49-9002-6C1DF24D4B81}">
      <dgm:prSet/>
      <dgm:spPr/>
      <dgm:t>
        <a:bodyPr/>
        <a:lstStyle/>
        <a:p>
          <a:r>
            <a:rPr lang="en-US" dirty="0"/>
            <a:t>Efficiency: </a:t>
          </a:r>
          <a:r>
            <a:rPr lang="en-GB" dirty="0"/>
            <a:t>Massive investigations and litigation costs divert millions from patient care (Lucas et al., 2022).</a:t>
          </a:r>
          <a:endParaRPr lang="en-US" dirty="0"/>
        </a:p>
      </dgm:t>
    </dgm:pt>
    <dgm:pt modelId="{B22FFB6B-9579-4415-B188-B481E6D18950}" type="parTrans" cxnId="{80EF5395-AEE8-469E-B6AD-30CDE1790B3A}">
      <dgm:prSet/>
      <dgm:spPr/>
      <dgm:t>
        <a:bodyPr/>
        <a:lstStyle/>
        <a:p>
          <a:endParaRPr lang="en-US"/>
        </a:p>
      </dgm:t>
    </dgm:pt>
    <dgm:pt modelId="{48E1D0CF-7087-43EC-962C-F9E3310BC63F}" type="sibTrans" cxnId="{80EF5395-AEE8-469E-B6AD-30CDE1790B3A}">
      <dgm:prSet/>
      <dgm:spPr/>
      <dgm:t>
        <a:bodyPr/>
        <a:lstStyle/>
        <a:p>
          <a:endParaRPr lang="en-US"/>
        </a:p>
      </dgm:t>
    </dgm:pt>
    <dgm:pt modelId="{5D27B84F-EC4D-4D4D-864B-7B59D5866A6B}">
      <dgm:prSet/>
      <dgm:spPr/>
      <dgm:t>
        <a:bodyPr/>
        <a:lstStyle/>
        <a:p>
          <a:r>
            <a:rPr lang="en-US" dirty="0"/>
            <a:t>Equity: High-risk neonatal patients and their families suffer severe emotional distress (Chauhan et al., 2020).</a:t>
          </a:r>
          <a:endParaRPr lang="en-GB" dirty="0"/>
        </a:p>
      </dgm:t>
    </dgm:pt>
    <dgm:pt modelId="{2A720B70-BCD0-4B6F-8DA2-73423AE69EE9}" type="parTrans" cxnId="{5006A8A5-1D20-4F14-8B03-14F3DAA317AD}">
      <dgm:prSet/>
      <dgm:spPr/>
      <dgm:t>
        <a:bodyPr/>
        <a:lstStyle/>
        <a:p>
          <a:endParaRPr lang="en-US"/>
        </a:p>
      </dgm:t>
    </dgm:pt>
    <dgm:pt modelId="{5C6D6561-BFF4-4ACA-ACD9-282EB8986648}" type="sibTrans" cxnId="{5006A8A5-1D20-4F14-8B03-14F3DAA317AD}">
      <dgm:prSet/>
      <dgm:spPr/>
      <dgm:t>
        <a:bodyPr/>
        <a:lstStyle/>
        <a:p>
          <a:endParaRPr lang="en-US"/>
        </a:p>
      </dgm:t>
    </dgm:pt>
    <dgm:pt modelId="{EEF0EB83-44A8-483D-91FD-B876142A93A7}">
      <dgm:prSet/>
      <dgm:spPr/>
      <dgm:t>
        <a:bodyPr/>
        <a:lstStyle/>
        <a:p>
          <a:r>
            <a:rPr lang="en-US" dirty="0"/>
            <a:t>Public distrust prompts national scrutiny of NHS quality assurance frameworks.</a:t>
          </a:r>
        </a:p>
      </dgm:t>
    </dgm:pt>
    <dgm:pt modelId="{8C2063BD-F7BF-4122-91B8-D232716EF403}" type="parTrans" cxnId="{FBBDCEDD-EC23-4421-8F76-B98783C1278B}">
      <dgm:prSet/>
      <dgm:spPr/>
      <dgm:t>
        <a:bodyPr/>
        <a:lstStyle/>
        <a:p>
          <a:endParaRPr lang="en-US"/>
        </a:p>
      </dgm:t>
    </dgm:pt>
    <dgm:pt modelId="{C1FF8187-92A9-47FE-BC2D-CF020C09C3A5}" type="sibTrans" cxnId="{FBBDCEDD-EC23-4421-8F76-B98783C1278B}">
      <dgm:prSet/>
      <dgm:spPr/>
      <dgm:t>
        <a:bodyPr/>
        <a:lstStyle/>
        <a:p>
          <a:endParaRPr lang="en-US"/>
        </a:p>
      </dgm:t>
    </dgm:pt>
    <dgm:pt modelId="{904252DA-16F3-4678-81FA-BE0FDD5E418C}">
      <dgm:prSet/>
      <dgm:spPr/>
      <dgm:t>
        <a:bodyPr/>
        <a:lstStyle/>
        <a:p>
          <a:r>
            <a:rPr lang="en-US" dirty="0"/>
            <a:t>The crisis revealed an inequitable and dangerous service environment that violates NHS values.</a:t>
          </a:r>
        </a:p>
      </dgm:t>
    </dgm:pt>
    <dgm:pt modelId="{E1DD3822-ECE2-4B71-8AF1-05C15BF3067A}" type="parTrans" cxnId="{E6D49309-A8B1-4B1D-9D92-88D08D62DD6F}">
      <dgm:prSet/>
      <dgm:spPr/>
      <dgm:t>
        <a:bodyPr/>
        <a:lstStyle/>
        <a:p>
          <a:endParaRPr lang="en-US"/>
        </a:p>
      </dgm:t>
    </dgm:pt>
    <dgm:pt modelId="{C2EA128B-36BF-433F-9A21-974A41C536E4}" type="sibTrans" cxnId="{E6D49309-A8B1-4B1D-9D92-88D08D62DD6F}">
      <dgm:prSet/>
      <dgm:spPr/>
      <dgm:t>
        <a:bodyPr/>
        <a:lstStyle/>
        <a:p>
          <a:endParaRPr lang="en-US"/>
        </a:p>
      </dgm:t>
    </dgm:pt>
    <dgm:pt modelId="{DDF63200-0815-48F8-AC6E-FDC18108A1F8}" type="pres">
      <dgm:prSet presAssocID="{06004CC5-F528-4210-B138-EE781E1C1D33}" presName="outerComposite" presStyleCnt="0">
        <dgm:presLayoutVars>
          <dgm:chMax val="5"/>
          <dgm:dir/>
          <dgm:resizeHandles val="exact"/>
        </dgm:presLayoutVars>
      </dgm:prSet>
      <dgm:spPr/>
    </dgm:pt>
    <dgm:pt modelId="{D6A110DA-7A7F-485D-B6B1-5D1CB3FAE18C}" type="pres">
      <dgm:prSet presAssocID="{06004CC5-F528-4210-B138-EE781E1C1D33}" presName="dummyMaxCanvas" presStyleCnt="0">
        <dgm:presLayoutVars/>
      </dgm:prSet>
      <dgm:spPr/>
    </dgm:pt>
    <dgm:pt modelId="{DC71F3B4-B04E-489F-A58C-83FEA4343093}" type="pres">
      <dgm:prSet presAssocID="{06004CC5-F528-4210-B138-EE781E1C1D33}" presName="FiveNodes_1" presStyleLbl="node1" presStyleIdx="0" presStyleCnt="5">
        <dgm:presLayoutVars>
          <dgm:bulletEnabled val="1"/>
        </dgm:presLayoutVars>
      </dgm:prSet>
      <dgm:spPr/>
    </dgm:pt>
    <dgm:pt modelId="{F08D3489-2D1E-47F5-AEBA-F5EF910D01A0}" type="pres">
      <dgm:prSet presAssocID="{06004CC5-F528-4210-B138-EE781E1C1D33}" presName="FiveNodes_2" presStyleLbl="node1" presStyleIdx="1" presStyleCnt="5">
        <dgm:presLayoutVars>
          <dgm:bulletEnabled val="1"/>
        </dgm:presLayoutVars>
      </dgm:prSet>
      <dgm:spPr/>
    </dgm:pt>
    <dgm:pt modelId="{AF511093-E1F2-48A7-8F13-E33C56F7B26C}" type="pres">
      <dgm:prSet presAssocID="{06004CC5-F528-4210-B138-EE781E1C1D33}" presName="FiveNodes_3" presStyleLbl="node1" presStyleIdx="2" presStyleCnt="5">
        <dgm:presLayoutVars>
          <dgm:bulletEnabled val="1"/>
        </dgm:presLayoutVars>
      </dgm:prSet>
      <dgm:spPr/>
    </dgm:pt>
    <dgm:pt modelId="{4C8FE1A5-92F5-48C2-85AF-9B885F1FA042}" type="pres">
      <dgm:prSet presAssocID="{06004CC5-F528-4210-B138-EE781E1C1D33}" presName="FiveNodes_4" presStyleLbl="node1" presStyleIdx="3" presStyleCnt="5">
        <dgm:presLayoutVars>
          <dgm:bulletEnabled val="1"/>
        </dgm:presLayoutVars>
      </dgm:prSet>
      <dgm:spPr/>
    </dgm:pt>
    <dgm:pt modelId="{4BD0D4C9-D28C-4EF5-8E1F-57FA261C09AB}" type="pres">
      <dgm:prSet presAssocID="{06004CC5-F528-4210-B138-EE781E1C1D33}" presName="FiveNodes_5" presStyleLbl="node1" presStyleIdx="4" presStyleCnt="5">
        <dgm:presLayoutVars>
          <dgm:bulletEnabled val="1"/>
        </dgm:presLayoutVars>
      </dgm:prSet>
      <dgm:spPr/>
    </dgm:pt>
    <dgm:pt modelId="{EF045C61-012C-45A3-93BE-E4D6DF989548}" type="pres">
      <dgm:prSet presAssocID="{06004CC5-F528-4210-B138-EE781E1C1D33}" presName="FiveConn_1-2" presStyleLbl="fgAccFollowNode1" presStyleIdx="0" presStyleCnt="4">
        <dgm:presLayoutVars>
          <dgm:bulletEnabled val="1"/>
        </dgm:presLayoutVars>
      </dgm:prSet>
      <dgm:spPr/>
    </dgm:pt>
    <dgm:pt modelId="{87723E82-84E5-4D44-95CD-0213DF392BE1}" type="pres">
      <dgm:prSet presAssocID="{06004CC5-F528-4210-B138-EE781E1C1D33}" presName="FiveConn_2-3" presStyleLbl="fgAccFollowNode1" presStyleIdx="1" presStyleCnt="4">
        <dgm:presLayoutVars>
          <dgm:bulletEnabled val="1"/>
        </dgm:presLayoutVars>
      </dgm:prSet>
      <dgm:spPr/>
    </dgm:pt>
    <dgm:pt modelId="{0E4D80DC-2A6A-437D-833C-F87DC4CCB1E3}" type="pres">
      <dgm:prSet presAssocID="{06004CC5-F528-4210-B138-EE781E1C1D33}" presName="FiveConn_3-4" presStyleLbl="fgAccFollowNode1" presStyleIdx="2" presStyleCnt="4">
        <dgm:presLayoutVars>
          <dgm:bulletEnabled val="1"/>
        </dgm:presLayoutVars>
      </dgm:prSet>
      <dgm:spPr/>
    </dgm:pt>
    <dgm:pt modelId="{B584B164-F5C9-453B-ACFA-9BB840DC5FD5}" type="pres">
      <dgm:prSet presAssocID="{06004CC5-F528-4210-B138-EE781E1C1D33}" presName="FiveConn_4-5" presStyleLbl="fgAccFollowNode1" presStyleIdx="3" presStyleCnt="4">
        <dgm:presLayoutVars>
          <dgm:bulletEnabled val="1"/>
        </dgm:presLayoutVars>
      </dgm:prSet>
      <dgm:spPr/>
    </dgm:pt>
    <dgm:pt modelId="{ED349C83-9821-4AA6-BA29-11A42295E5D9}" type="pres">
      <dgm:prSet presAssocID="{06004CC5-F528-4210-B138-EE781E1C1D33}" presName="FiveNodes_1_text" presStyleLbl="node1" presStyleIdx="4" presStyleCnt="5">
        <dgm:presLayoutVars>
          <dgm:bulletEnabled val="1"/>
        </dgm:presLayoutVars>
      </dgm:prSet>
      <dgm:spPr/>
    </dgm:pt>
    <dgm:pt modelId="{028B8A35-D12A-4BFB-B055-8D1DD5D1171E}" type="pres">
      <dgm:prSet presAssocID="{06004CC5-F528-4210-B138-EE781E1C1D33}" presName="FiveNodes_2_text" presStyleLbl="node1" presStyleIdx="4" presStyleCnt="5">
        <dgm:presLayoutVars>
          <dgm:bulletEnabled val="1"/>
        </dgm:presLayoutVars>
      </dgm:prSet>
      <dgm:spPr/>
    </dgm:pt>
    <dgm:pt modelId="{A13E17CD-48F3-48F7-A3C1-0A74BD5FC800}" type="pres">
      <dgm:prSet presAssocID="{06004CC5-F528-4210-B138-EE781E1C1D33}" presName="FiveNodes_3_text" presStyleLbl="node1" presStyleIdx="4" presStyleCnt="5">
        <dgm:presLayoutVars>
          <dgm:bulletEnabled val="1"/>
        </dgm:presLayoutVars>
      </dgm:prSet>
      <dgm:spPr/>
    </dgm:pt>
    <dgm:pt modelId="{AF5C123C-058A-4005-9E4A-F46874B882B7}" type="pres">
      <dgm:prSet presAssocID="{06004CC5-F528-4210-B138-EE781E1C1D33}" presName="FiveNodes_4_text" presStyleLbl="node1" presStyleIdx="4" presStyleCnt="5">
        <dgm:presLayoutVars>
          <dgm:bulletEnabled val="1"/>
        </dgm:presLayoutVars>
      </dgm:prSet>
      <dgm:spPr/>
    </dgm:pt>
    <dgm:pt modelId="{2C06F77D-676A-4EE0-8AB4-B4D05DAA30E9}" type="pres">
      <dgm:prSet presAssocID="{06004CC5-F528-4210-B138-EE781E1C1D3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6D49309-A8B1-4B1D-9D92-88D08D62DD6F}" srcId="{06004CC5-F528-4210-B138-EE781E1C1D33}" destId="{904252DA-16F3-4678-81FA-BE0FDD5E418C}" srcOrd="4" destOrd="0" parTransId="{E1DD3822-ECE2-4B71-8AF1-05C15BF3067A}" sibTransId="{C2EA128B-36BF-433F-9A21-974A41C536E4}"/>
    <dgm:cxn modelId="{C18CCF20-E5E6-4329-B494-5F0BDE51DFEE}" type="presOf" srcId="{5D27B84F-EC4D-4D4D-864B-7B59D5866A6B}" destId="{AF511093-E1F2-48A7-8F13-E33C56F7B26C}" srcOrd="0" destOrd="0" presId="urn:microsoft.com/office/officeart/2005/8/layout/vProcess5"/>
    <dgm:cxn modelId="{03D6005C-866F-46AE-BA96-D3D2C6F16150}" type="presOf" srcId="{C1FF8187-92A9-47FE-BC2D-CF020C09C3A5}" destId="{B584B164-F5C9-453B-ACFA-9BB840DC5FD5}" srcOrd="0" destOrd="0" presId="urn:microsoft.com/office/officeart/2005/8/layout/vProcess5"/>
    <dgm:cxn modelId="{0DF7355D-0B1C-4F5F-9F7B-37EA0FA00A66}" type="presOf" srcId="{5D27B84F-EC4D-4D4D-864B-7B59D5866A6B}" destId="{A13E17CD-48F3-48F7-A3C1-0A74BD5FC800}" srcOrd="1" destOrd="0" presId="urn:microsoft.com/office/officeart/2005/8/layout/vProcess5"/>
    <dgm:cxn modelId="{7231A56C-0519-47C5-AC60-274AEBF4BFB4}" type="presOf" srcId="{2D56390B-8043-44AE-900E-16F0CEA5F284}" destId="{DC71F3B4-B04E-489F-A58C-83FEA4343093}" srcOrd="0" destOrd="0" presId="urn:microsoft.com/office/officeart/2005/8/layout/vProcess5"/>
    <dgm:cxn modelId="{D8723373-4B54-4240-93A9-60288C8BDB8A}" type="presOf" srcId="{5C6D6561-BFF4-4ACA-ACD9-282EB8986648}" destId="{0E4D80DC-2A6A-437D-833C-F87DC4CCB1E3}" srcOrd="0" destOrd="0" presId="urn:microsoft.com/office/officeart/2005/8/layout/vProcess5"/>
    <dgm:cxn modelId="{8B2B5273-D8C6-459F-92EB-5433A4DF5F65}" type="presOf" srcId="{EEF0EB83-44A8-483D-91FD-B876142A93A7}" destId="{AF5C123C-058A-4005-9E4A-F46874B882B7}" srcOrd="1" destOrd="0" presId="urn:microsoft.com/office/officeart/2005/8/layout/vProcess5"/>
    <dgm:cxn modelId="{1001BD73-8FA3-48B9-AE6B-6E689F062D1C}" type="presOf" srcId="{22B2EEB8-9AAE-4709-9B49-BE4D7E8E9C65}" destId="{EF045C61-012C-45A3-93BE-E4D6DF989548}" srcOrd="0" destOrd="0" presId="urn:microsoft.com/office/officeart/2005/8/layout/vProcess5"/>
    <dgm:cxn modelId="{4A1F4A77-AD77-4C64-B2D4-682E686B19FD}" type="presOf" srcId="{48E1D0CF-7087-43EC-962C-F9E3310BC63F}" destId="{87723E82-84E5-4D44-95CD-0213DF392BE1}" srcOrd="0" destOrd="0" presId="urn:microsoft.com/office/officeart/2005/8/layout/vProcess5"/>
    <dgm:cxn modelId="{9C7D7684-CFA7-4AF0-B5A9-B23DAD7D537D}" type="presOf" srcId="{EEF0EB83-44A8-483D-91FD-B876142A93A7}" destId="{4C8FE1A5-92F5-48C2-85AF-9B885F1FA042}" srcOrd="0" destOrd="0" presId="urn:microsoft.com/office/officeart/2005/8/layout/vProcess5"/>
    <dgm:cxn modelId="{63536D88-955D-4FDE-9450-F26B584163A2}" type="presOf" srcId="{904252DA-16F3-4678-81FA-BE0FDD5E418C}" destId="{4BD0D4C9-D28C-4EF5-8E1F-57FA261C09AB}" srcOrd="0" destOrd="0" presId="urn:microsoft.com/office/officeart/2005/8/layout/vProcess5"/>
    <dgm:cxn modelId="{80EF5395-AEE8-469E-B6AD-30CDE1790B3A}" srcId="{06004CC5-F528-4210-B138-EE781E1C1D33}" destId="{43FA404D-0E47-4D49-9002-6C1DF24D4B81}" srcOrd="1" destOrd="0" parTransId="{B22FFB6B-9579-4415-B188-B481E6D18950}" sibTransId="{48E1D0CF-7087-43EC-962C-F9E3310BC63F}"/>
    <dgm:cxn modelId="{5006A8A5-1D20-4F14-8B03-14F3DAA317AD}" srcId="{06004CC5-F528-4210-B138-EE781E1C1D33}" destId="{5D27B84F-EC4D-4D4D-864B-7B59D5866A6B}" srcOrd="2" destOrd="0" parTransId="{2A720B70-BCD0-4B6F-8DA2-73423AE69EE9}" sibTransId="{5C6D6561-BFF4-4ACA-ACD9-282EB8986648}"/>
    <dgm:cxn modelId="{0F9309AC-4081-4235-9938-3F144557652C}" type="presOf" srcId="{2D56390B-8043-44AE-900E-16F0CEA5F284}" destId="{ED349C83-9821-4AA6-BA29-11A42295E5D9}" srcOrd="1" destOrd="0" presId="urn:microsoft.com/office/officeart/2005/8/layout/vProcess5"/>
    <dgm:cxn modelId="{2B0D8DBB-98C7-4579-B706-1014BD9266E6}" type="presOf" srcId="{43FA404D-0E47-4D49-9002-6C1DF24D4B81}" destId="{F08D3489-2D1E-47F5-AEBA-F5EF910D01A0}" srcOrd="0" destOrd="0" presId="urn:microsoft.com/office/officeart/2005/8/layout/vProcess5"/>
    <dgm:cxn modelId="{CD18A5BF-A94B-481B-A0AD-B9A5CE3F4FA9}" type="presOf" srcId="{43FA404D-0E47-4D49-9002-6C1DF24D4B81}" destId="{028B8A35-D12A-4BFB-B055-8D1DD5D1171E}" srcOrd="1" destOrd="0" presId="urn:microsoft.com/office/officeart/2005/8/layout/vProcess5"/>
    <dgm:cxn modelId="{C13ED4C9-C204-48E1-B1ED-8B5BD1CC64A3}" type="presOf" srcId="{06004CC5-F528-4210-B138-EE781E1C1D33}" destId="{DDF63200-0815-48F8-AC6E-FDC18108A1F8}" srcOrd="0" destOrd="0" presId="urn:microsoft.com/office/officeart/2005/8/layout/vProcess5"/>
    <dgm:cxn modelId="{2D9053CA-4C99-40F8-A9B4-1B0C8AE346B4}" type="presOf" srcId="{904252DA-16F3-4678-81FA-BE0FDD5E418C}" destId="{2C06F77D-676A-4EE0-8AB4-B4D05DAA30E9}" srcOrd="1" destOrd="0" presId="urn:microsoft.com/office/officeart/2005/8/layout/vProcess5"/>
    <dgm:cxn modelId="{FBBDCEDD-EC23-4421-8F76-B98783C1278B}" srcId="{06004CC5-F528-4210-B138-EE781E1C1D33}" destId="{EEF0EB83-44A8-483D-91FD-B876142A93A7}" srcOrd="3" destOrd="0" parTransId="{8C2063BD-F7BF-4122-91B8-D232716EF403}" sibTransId="{C1FF8187-92A9-47FE-BC2D-CF020C09C3A5}"/>
    <dgm:cxn modelId="{BAEA40EB-69E0-4823-86E2-9045BC0B16CB}" srcId="{06004CC5-F528-4210-B138-EE781E1C1D33}" destId="{2D56390B-8043-44AE-900E-16F0CEA5F284}" srcOrd="0" destOrd="0" parTransId="{D250FE0A-80AD-4A28-B591-37AF0B23254A}" sibTransId="{22B2EEB8-9AAE-4709-9B49-BE4D7E8E9C65}"/>
    <dgm:cxn modelId="{6C82CF8C-B23B-41BC-B91B-5085C26F843A}" type="presParOf" srcId="{DDF63200-0815-48F8-AC6E-FDC18108A1F8}" destId="{D6A110DA-7A7F-485D-B6B1-5D1CB3FAE18C}" srcOrd="0" destOrd="0" presId="urn:microsoft.com/office/officeart/2005/8/layout/vProcess5"/>
    <dgm:cxn modelId="{18BAD6AA-E5A9-44E0-902D-FFAFACD40781}" type="presParOf" srcId="{DDF63200-0815-48F8-AC6E-FDC18108A1F8}" destId="{DC71F3B4-B04E-489F-A58C-83FEA4343093}" srcOrd="1" destOrd="0" presId="urn:microsoft.com/office/officeart/2005/8/layout/vProcess5"/>
    <dgm:cxn modelId="{9569BE70-22D2-4B40-A9FD-343DA84DBC9A}" type="presParOf" srcId="{DDF63200-0815-48F8-AC6E-FDC18108A1F8}" destId="{F08D3489-2D1E-47F5-AEBA-F5EF910D01A0}" srcOrd="2" destOrd="0" presId="urn:microsoft.com/office/officeart/2005/8/layout/vProcess5"/>
    <dgm:cxn modelId="{2981B977-A42D-46DD-8139-CFEBC4A28FC8}" type="presParOf" srcId="{DDF63200-0815-48F8-AC6E-FDC18108A1F8}" destId="{AF511093-E1F2-48A7-8F13-E33C56F7B26C}" srcOrd="3" destOrd="0" presId="urn:microsoft.com/office/officeart/2005/8/layout/vProcess5"/>
    <dgm:cxn modelId="{AA9EC38C-735A-46F6-88EF-D3F104CBF143}" type="presParOf" srcId="{DDF63200-0815-48F8-AC6E-FDC18108A1F8}" destId="{4C8FE1A5-92F5-48C2-85AF-9B885F1FA042}" srcOrd="4" destOrd="0" presId="urn:microsoft.com/office/officeart/2005/8/layout/vProcess5"/>
    <dgm:cxn modelId="{5D4B01E9-B981-42A4-B7B3-810816949B6E}" type="presParOf" srcId="{DDF63200-0815-48F8-AC6E-FDC18108A1F8}" destId="{4BD0D4C9-D28C-4EF5-8E1F-57FA261C09AB}" srcOrd="5" destOrd="0" presId="urn:microsoft.com/office/officeart/2005/8/layout/vProcess5"/>
    <dgm:cxn modelId="{649BD334-DD8E-4C7C-AF4A-21628B00E072}" type="presParOf" srcId="{DDF63200-0815-48F8-AC6E-FDC18108A1F8}" destId="{EF045C61-012C-45A3-93BE-E4D6DF989548}" srcOrd="6" destOrd="0" presId="urn:microsoft.com/office/officeart/2005/8/layout/vProcess5"/>
    <dgm:cxn modelId="{9FC45D28-C0CE-4038-B0C8-129D3B1D38A2}" type="presParOf" srcId="{DDF63200-0815-48F8-AC6E-FDC18108A1F8}" destId="{87723E82-84E5-4D44-95CD-0213DF392BE1}" srcOrd="7" destOrd="0" presId="urn:microsoft.com/office/officeart/2005/8/layout/vProcess5"/>
    <dgm:cxn modelId="{D3A48AF8-6902-44E1-949C-29B4DE2D67B2}" type="presParOf" srcId="{DDF63200-0815-48F8-AC6E-FDC18108A1F8}" destId="{0E4D80DC-2A6A-437D-833C-F87DC4CCB1E3}" srcOrd="8" destOrd="0" presId="urn:microsoft.com/office/officeart/2005/8/layout/vProcess5"/>
    <dgm:cxn modelId="{935CBF12-11BB-4940-BF1B-37D01F5526B8}" type="presParOf" srcId="{DDF63200-0815-48F8-AC6E-FDC18108A1F8}" destId="{B584B164-F5C9-453B-ACFA-9BB840DC5FD5}" srcOrd="9" destOrd="0" presId="urn:microsoft.com/office/officeart/2005/8/layout/vProcess5"/>
    <dgm:cxn modelId="{9174D22E-917A-4FFB-ABFB-CB6374C576DB}" type="presParOf" srcId="{DDF63200-0815-48F8-AC6E-FDC18108A1F8}" destId="{ED349C83-9821-4AA6-BA29-11A42295E5D9}" srcOrd="10" destOrd="0" presId="urn:microsoft.com/office/officeart/2005/8/layout/vProcess5"/>
    <dgm:cxn modelId="{5B3F5DE3-651E-46EB-81DF-8A07F2127BE0}" type="presParOf" srcId="{DDF63200-0815-48F8-AC6E-FDC18108A1F8}" destId="{028B8A35-D12A-4BFB-B055-8D1DD5D1171E}" srcOrd="11" destOrd="0" presId="urn:microsoft.com/office/officeart/2005/8/layout/vProcess5"/>
    <dgm:cxn modelId="{7B3178DA-0545-48CC-93F4-2436D3B4548F}" type="presParOf" srcId="{DDF63200-0815-48F8-AC6E-FDC18108A1F8}" destId="{A13E17CD-48F3-48F7-A3C1-0A74BD5FC800}" srcOrd="12" destOrd="0" presId="urn:microsoft.com/office/officeart/2005/8/layout/vProcess5"/>
    <dgm:cxn modelId="{A263AED8-DB99-4F69-85F1-8225AF8D3E16}" type="presParOf" srcId="{DDF63200-0815-48F8-AC6E-FDC18108A1F8}" destId="{AF5C123C-058A-4005-9E4A-F46874B882B7}" srcOrd="13" destOrd="0" presId="urn:microsoft.com/office/officeart/2005/8/layout/vProcess5"/>
    <dgm:cxn modelId="{0C95751D-412F-4AFE-A0F3-0E094A6B9273}" type="presParOf" srcId="{DDF63200-0815-48F8-AC6E-FDC18108A1F8}" destId="{2C06F77D-676A-4EE0-8AB4-B4D05DAA30E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510FC6-1D00-4ED0-8A6A-49D65167E255}" type="doc">
      <dgm:prSet loTypeId="urn:microsoft.com/office/officeart/2018/2/layout/IconLabel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9521ACF-B4E0-4DBE-BBB7-C87A54BE9A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Implement consistent external audits and mandate transparency in all safety reporting (Hut-Mossel et al., 2021).</a:t>
          </a:r>
        </a:p>
      </dgm:t>
    </dgm:pt>
    <dgm:pt modelId="{2DAC25F1-9C8B-4511-8885-C6BC481C527E}" type="parTrans" cxnId="{A79DD286-F0EB-43E5-8D2B-E2D4E5CB2A6D}">
      <dgm:prSet/>
      <dgm:spPr/>
      <dgm:t>
        <a:bodyPr/>
        <a:lstStyle/>
        <a:p>
          <a:endParaRPr lang="en-US"/>
        </a:p>
      </dgm:t>
    </dgm:pt>
    <dgm:pt modelId="{A647846A-2786-4D33-880F-CCB25FB53DB9}" type="sibTrans" cxnId="{A79DD286-F0EB-43E5-8D2B-E2D4E5CB2A6D}">
      <dgm:prSet/>
      <dgm:spPr/>
      <dgm:t>
        <a:bodyPr/>
        <a:lstStyle/>
        <a:p>
          <a:endParaRPr lang="en-US"/>
        </a:p>
      </dgm:t>
    </dgm:pt>
    <dgm:pt modelId="{6135F9E4-2E52-4F63-B166-03E2D5E8C5D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Strengthen clinical oversight to drive higher staff accountability and better patient results (</a:t>
          </a:r>
          <a:r>
            <a:rPr lang="en-US" dirty="0" err="1"/>
            <a:t>Snowdon</a:t>
          </a:r>
          <a:r>
            <a:rPr lang="en-US" dirty="0"/>
            <a:t> et al., 2016).</a:t>
          </a:r>
        </a:p>
      </dgm:t>
    </dgm:pt>
    <dgm:pt modelId="{134DF41C-CB1E-4E09-BD68-C7225675EA22}" type="parTrans" cxnId="{AE8F528A-E91A-4BC2-AE63-60B42BEFEBDB}">
      <dgm:prSet/>
      <dgm:spPr/>
      <dgm:t>
        <a:bodyPr/>
        <a:lstStyle/>
        <a:p>
          <a:endParaRPr lang="en-US"/>
        </a:p>
      </dgm:t>
    </dgm:pt>
    <dgm:pt modelId="{64B846E9-8D4D-474F-B580-22EC8CC0670D}" type="sibTrans" cxnId="{AE8F528A-E91A-4BC2-AE63-60B42BEFEBDB}">
      <dgm:prSet/>
      <dgm:spPr/>
      <dgm:t>
        <a:bodyPr/>
        <a:lstStyle/>
        <a:p>
          <a:endParaRPr lang="en-US"/>
        </a:p>
      </dgm:t>
    </dgm:pt>
    <dgm:pt modelId="{3AA24335-E27E-44C6-8D1D-6455581DF43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Reduce human error with electronic tracking and safety alerts (Alotaibi and Federico, 2017).</a:t>
          </a:r>
        </a:p>
      </dgm:t>
    </dgm:pt>
    <dgm:pt modelId="{C5715849-1282-42D9-970F-0FF9DDF94589}" type="parTrans" cxnId="{D5B21B84-0327-42A3-AAF6-491DE1073FA0}">
      <dgm:prSet/>
      <dgm:spPr/>
      <dgm:t>
        <a:bodyPr/>
        <a:lstStyle/>
        <a:p>
          <a:endParaRPr lang="en-US"/>
        </a:p>
      </dgm:t>
    </dgm:pt>
    <dgm:pt modelId="{3FA7E1D9-4698-4DF5-8C4F-0E4D74F6BA18}" type="sibTrans" cxnId="{D5B21B84-0327-42A3-AAF6-491DE1073FA0}">
      <dgm:prSet/>
      <dgm:spPr/>
      <dgm:t>
        <a:bodyPr/>
        <a:lstStyle/>
        <a:p>
          <a:endParaRPr lang="en-US"/>
        </a:p>
      </dgm:t>
    </dgm:pt>
    <dgm:pt modelId="{8205515E-6405-4BFE-B290-35453EB6E3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Promote institutional learning while balancing individual accountability (Hibbert et al., 2023).</a:t>
          </a:r>
        </a:p>
      </dgm:t>
    </dgm:pt>
    <dgm:pt modelId="{41DA4CEF-1A17-4C4A-A6F1-99619CBF3D19}" type="parTrans" cxnId="{A653F4D6-93C4-42E8-8FEF-1FBCA771F2C9}">
      <dgm:prSet/>
      <dgm:spPr/>
      <dgm:t>
        <a:bodyPr/>
        <a:lstStyle/>
        <a:p>
          <a:endParaRPr lang="en-US"/>
        </a:p>
      </dgm:t>
    </dgm:pt>
    <dgm:pt modelId="{1939B767-0045-48D8-8DFE-328F9070D3B1}" type="sibTrans" cxnId="{A653F4D6-93C4-42E8-8FEF-1FBCA771F2C9}">
      <dgm:prSet/>
      <dgm:spPr/>
      <dgm:t>
        <a:bodyPr/>
        <a:lstStyle/>
        <a:p>
          <a:endParaRPr lang="en-US"/>
        </a:p>
      </dgm:t>
    </dgm:pt>
    <dgm:pt modelId="{332607E6-ED36-4071-BD5A-C13F7CC6D07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Implement local </a:t>
          </a:r>
          <a:r>
            <a:rPr lang="en-US" dirty="0" err="1"/>
            <a:t>organisational</a:t>
          </a:r>
          <a:r>
            <a:rPr lang="en-US" dirty="0"/>
            <a:t> and national feedback mechanisms.</a:t>
          </a:r>
        </a:p>
      </dgm:t>
    </dgm:pt>
    <dgm:pt modelId="{BB9AA59C-0366-414C-A0EC-3561C243C54A}" type="parTrans" cxnId="{549A59D3-0055-4505-8A3A-492E52005265}">
      <dgm:prSet/>
      <dgm:spPr/>
      <dgm:t>
        <a:bodyPr/>
        <a:lstStyle/>
        <a:p>
          <a:endParaRPr lang="en-US"/>
        </a:p>
      </dgm:t>
    </dgm:pt>
    <dgm:pt modelId="{3E019E54-8705-4377-BB40-D1A217964761}" type="sibTrans" cxnId="{549A59D3-0055-4505-8A3A-492E52005265}">
      <dgm:prSet/>
      <dgm:spPr/>
      <dgm:t>
        <a:bodyPr/>
        <a:lstStyle/>
        <a:p>
          <a:endParaRPr lang="en-US"/>
        </a:p>
      </dgm:t>
    </dgm:pt>
    <dgm:pt modelId="{E1B274AA-D6D7-4171-BB9D-D594A47D3BD7}" type="pres">
      <dgm:prSet presAssocID="{36510FC6-1D00-4ED0-8A6A-49D65167E255}" presName="root" presStyleCnt="0">
        <dgm:presLayoutVars>
          <dgm:dir/>
          <dgm:resizeHandles val="exact"/>
        </dgm:presLayoutVars>
      </dgm:prSet>
      <dgm:spPr/>
    </dgm:pt>
    <dgm:pt modelId="{79E0A3E7-C917-433F-A169-5CE18B490433}" type="pres">
      <dgm:prSet presAssocID="{29521ACF-B4E0-4DBE-BBB7-C87A54BE9ACE}" presName="compNode" presStyleCnt="0"/>
      <dgm:spPr/>
    </dgm:pt>
    <dgm:pt modelId="{CFF83F81-F821-4A5A-9C98-FF96E61691F1}" type="pres">
      <dgm:prSet presAssocID="{29521ACF-B4E0-4DBE-BBB7-C87A54BE9AC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03DE5B69-B37C-4F6A-94FC-E28B5CC1D8E1}" type="pres">
      <dgm:prSet presAssocID="{29521ACF-B4E0-4DBE-BBB7-C87A54BE9ACE}" presName="spaceRect" presStyleCnt="0"/>
      <dgm:spPr/>
    </dgm:pt>
    <dgm:pt modelId="{685ABEC1-0E36-457F-AF0B-F0987D70BD60}" type="pres">
      <dgm:prSet presAssocID="{29521ACF-B4E0-4DBE-BBB7-C87A54BE9ACE}" presName="textRect" presStyleLbl="revTx" presStyleIdx="0" presStyleCnt="5" custScaleY="127186">
        <dgm:presLayoutVars>
          <dgm:chMax val="1"/>
          <dgm:chPref val="1"/>
        </dgm:presLayoutVars>
      </dgm:prSet>
      <dgm:spPr/>
    </dgm:pt>
    <dgm:pt modelId="{8E9FE1FD-A63C-4A54-BD8B-117AB8691F2A}" type="pres">
      <dgm:prSet presAssocID="{A647846A-2786-4D33-880F-CCB25FB53DB9}" presName="sibTrans" presStyleCnt="0"/>
      <dgm:spPr/>
    </dgm:pt>
    <dgm:pt modelId="{979020B1-5A18-48A7-ABA5-7561CF0FE43E}" type="pres">
      <dgm:prSet presAssocID="{6135F9E4-2E52-4F63-B166-03E2D5E8C5DD}" presName="compNode" presStyleCnt="0"/>
      <dgm:spPr/>
    </dgm:pt>
    <dgm:pt modelId="{19089C35-BD4B-48CA-A564-5A04F945810C}" type="pres">
      <dgm:prSet presAssocID="{6135F9E4-2E52-4F63-B166-03E2D5E8C5D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4B0DCB6D-E07F-4E2F-BAE1-EEBD758F9FF3}" type="pres">
      <dgm:prSet presAssocID="{6135F9E4-2E52-4F63-B166-03E2D5E8C5DD}" presName="spaceRect" presStyleCnt="0"/>
      <dgm:spPr/>
    </dgm:pt>
    <dgm:pt modelId="{A85454A6-4BAF-42A1-AD69-3275D4379FA0}" type="pres">
      <dgm:prSet presAssocID="{6135F9E4-2E52-4F63-B166-03E2D5E8C5DD}" presName="textRect" presStyleLbl="revTx" presStyleIdx="1" presStyleCnt="5">
        <dgm:presLayoutVars>
          <dgm:chMax val="1"/>
          <dgm:chPref val="1"/>
        </dgm:presLayoutVars>
      </dgm:prSet>
      <dgm:spPr/>
    </dgm:pt>
    <dgm:pt modelId="{AB6B495B-70DF-447F-9EA4-241031FABA54}" type="pres">
      <dgm:prSet presAssocID="{64B846E9-8D4D-474F-B580-22EC8CC0670D}" presName="sibTrans" presStyleCnt="0"/>
      <dgm:spPr/>
    </dgm:pt>
    <dgm:pt modelId="{6A1BA24E-9B7F-4D8B-B5E5-D9B9BCC72A87}" type="pres">
      <dgm:prSet presAssocID="{3AA24335-E27E-44C6-8D1D-6455581DF431}" presName="compNode" presStyleCnt="0"/>
      <dgm:spPr/>
    </dgm:pt>
    <dgm:pt modelId="{BEDA66F5-40CA-4BB8-BBB3-73381A18740F}" type="pres">
      <dgm:prSet presAssocID="{3AA24335-E27E-44C6-8D1D-6455581DF43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hole Pizza"/>
        </a:ext>
      </dgm:extLst>
    </dgm:pt>
    <dgm:pt modelId="{B7B3F3AF-59DB-4ABC-A17D-AE862170059E}" type="pres">
      <dgm:prSet presAssocID="{3AA24335-E27E-44C6-8D1D-6455581DF431}" presName="spaceRect" presStyleCnt="0"/>
      <dgm:spPr/>
    </dgm:pt>
    <dgm:pt modelId="{61378A68-06F6-47C7-B02A-54094762D739}" type="pres">
      <dgm:prSet presAssocID="{3AA24335-E27E-44C6-8D1D-6455581DF431}" presName="textRect" presStyleLbl="revTx" presStyleIdx="2" presStyleCnt="5">
        <dgm:presLayoutVars>
          <dgm:chMax val="1"/>
          <dgm:chPref val="1"/>
        </dgm:presLayoutVars>
      </dgm:prSet>
      <dgm:spPr/>
    </dgm:pt>
    <dgm:pt modelId="{E2EFC91D-568C-40F5-8347-5D4DD6066E50}" type="pres">
      <dgm:prSet presAssocID="{3FA7E1D9-4698-4DF5-8C4F-0E4D74F6BA18}" presName="sibTrans" presStyleCnt="0"/>
      <dgm:spPr/>
    </dgm:pt>
    <dgm:pt modelId="{ED4B1AFB-E33B-4DC3-AB5E-2EEEE569AD68}" type="pres">
      <dgm:prSet presAssocID="{8205515E-6405-4BFE-B290-35453EB6E320}" presName="compNode" presStyleCnt="0"/>
      <dgm:spPr/>
    </dgm:pt>
    <dgm:pt modelId="{C6E4A90B-8E44-4547-BFCA-8678C781E65B}" type="pres">
      <dgm:prSet presAssocID="{8205515E-6405-4BFE-B290-35453EB6E32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6CE60CE-A3FC-4302-B940-6C26F62089A4}" type="pres">
      <dgm:prSet presAssocID="{8205515E-6405-4BFE-B290-35453EB6E320}" presName="spaceRect" presStyleCnt="0"/>
      <dgm:spPr/>
    </dgm:pt>
    <dgm:pt modelId="{F2350F83-6D54-4151-847C-55A92BFE9F5C}" type="pres">
      <dgm:prSet presAssocID="{8205515E-6405-4BFE-B290-35453EB6E320}" presName="textRect" presStyleLbl="revTx" presStyleIdx="3" presStyleCnt="5">
        <dgm:presLayoutVars>
          <dgm:chMax val="1"/>
          <dgm:chPref val="1"/>
        </dgm:presLayoutVars>
      </dgm:prSet>
      <dgm:spPr/>
    </dgm:pt>
    <dgm:pt modelId="{D6EAA48D-49CB-4173-9F6D-9A9221CE5065}" type="pres">
      <dgm:prSet presAssocID="{1939B767-0045-48D8-8DFE-328F9070D3B1}" presName="sibTrans" presStyleCnt="0"/>
      <dgm:spPr/>
    </dgm:pt>
    <dgm:pt modelId="{B98646A3-1CB0-49FF-B80D-365D262831CA}" type="pres">
      <dgm:prSet presAssocID="{332607E6-ED36-4071-BD5A-C13F7CC6D070}" presName="compNode" presStyleCnt="0"/>
      <dgm:spPr/>
    </dgm:pt>
    <dgm:pt modelId="{2576B0AF-E875-4856-A9FC-1751AC479A3D}" type="pres">
      <dgm:prSet presAssocID="{332607E6-ED36-4071-BD5A-C13F7CC6D07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436E6A7-E569-43FB-9D46-1C9836784152}" type="pres">
      <dgm:prSet presAssocID="{332607E6-ED36-4071-BD5A-C13F7CC6D070}" presName="spaceRect" presStyleCnt="0"/>
      <dgm:spPr/>
    </dgm:pt>
    <dgm:pt modelId="{D2BAFBDA-6E1F-4BC7-AC1F-60020AC8CBA2}" type="pres">
      <dgm:prSet presAssocID="{332607E6-ED36-4071-BD5A-C13F7CC6D07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241B93A-6956-41BE-AABF-40D7B0A35756}" type="presOf" srcId="{3AA24335-E27E-44C6-8D1D-6455581DF431}" destId="{61378A68-06F6-47C7-B02A-54094762D739}" srcOrd="0" destOrd="0" presId="urn:microsoft.com/office/officeart/2018/2/layout/IconLabelList"/>
    <dgm:cxn modelId="{E9239444-8EBD-4805-AACD-D932071C55A5}" type="presOf" srcId="{29521ACF-B4E0-4DBE-BBB7-C87A54BE9ACE}" destId="{685ABEC1-0E36-457F-AF0B-F0987D70BD60}" srcOrd="0" destOrd="0" presId="urn:microsoft.com/office/officeart/2018/2/layout/IconLabelList"/>
    <dgm:cxn modelId="{C303B369-E0A3-48D2-AFC0-8CDCA231C121}" type="presOf" srcId="{8205515E-6405-4BFE-B290-35453EB6E320}" destId="{F2350F83-6D54-4151-847C-55A92BFE9F5C}" srcOrd="0" destOrd="0" presId="urn:microsoft.com/office/officeart/2018/2/layout/IconLabelList"/>
    <dgm:cxn modelId="{5E6D9A7F-DBC8-4046-9E99-FCB975250BE9}" type="presOf" srcId="{36510FC6-1D00-4ED0-8A6A-49D65167E255}" destId="{E1B274AA-D6D7-4171-BB9D-D594A47D3BD7}" srcOrd="0" destOrd="0" presId="urn:microsoft.com/office/officeart/2018/2/layout/IconLabelList"/>
    <dgm:cxn modelId="{D5B21B84-0327-42A3-AAF6-491DE1073FA0}" srcId="{36510FC6-1D00-4ED0-8A6A-49D65167E255}" destId="{3AA24335-E27E-44C6-8D1D-6455581DF431}" srcOrd="2" destOrd="0" parTransId="{C5715849-1282-42D9-970F-0FF9DDF94589}" sibTransId="{3FA7E1D9-4698-4DF5-8C4F-0E4D74F6BA18}"/>
    <dgm:cxn modelId="{A79DD286-F0EB-43E5-8D2B-E2D4E5CB2A6D}" srcId="{36510FC6-1D00-4ED0-8A6A-49D65167E255}" destId="{29521ACF-B4E0-4DBE-BBB7-C87A54BE9ACE}" srcOrd="0" destOrd="0" parTransId="{2DAC25F1-9C8B-4511-8885-C6BC481C527E}" sibTransId="{A647846A-2786-4D33-880F-CCB25FB53DB9}"/>
    <dgm:cxn modelId="{AE8F528A-E91A-4BC2-AE63-60B42BEFEBDB}" srcId="{36510FC6-1D00-4ED0-8A6A-49D65167E255}" destId="{6135F9E4-2E52-4F63-B166-03E2D5E8C5DD}" srcOrd="1" destOrd="0" parTransId="{134DF41C-CB1E-4E09-BD68-C7225675EA22}" sibTransId="{64B846E9-8D4D-474F-B580-22EC8CC0670D}"/>
    <dgm:cxn modelId="{F71B57C4-A89F-41EC-948B-05392FADB4E0}" type="presOf" srcId="{332607E6-ED36-4071-BD5A-C13F7CC6D070}" destId="{D2BAFBDA-6E1F-4BC7-AC1F-60020AC8CBA2}" srcOrd="0" destOrd="0" presId="urn:microsoft.com/office/officeart/2018/2/layout/IconLabelList"/>
    <dgm:cxn modelId="{549A59D3-0055-4505-8A3A-492E52005265}" srcId="{36510FC6-1D00-4ED0-8A6A-49D65167E255}" destId="{332607E6-ED36-4071-BD5A-C13F7CC6D070}" srcOrd="4" destOrd="0" parTransId="{BB9AA59C-0366-414C-A0EC-3561C243C54A}" sibTransId="{3E019E54-8705-4377-BB40-D1A217964761}"/>
    <dgm:cxn modelId="{A653F4D6-93C4-42E8-8FEF-1FBCA771F2C9}" srcId="{36510FC6-1D00-4ED0-8A6A-49D65167E255}" destId="{8205515E-6405-4BFE-B290-35453EB6E320}" srcOrd="3" destOrd="0" parTransId="{41DA4CEF-1A17-4C4A-A6F1-99619CBF3D19}" sibTransId="{1939B767-0045-48D8-8DFE-328F9070D3B1}"/>
    <dgm:cxn modelId="{E29891F8-C318-4605-B287-9E60101935C8}" type="presOf" srcId="{6135F9E4-2E52-4F63-B166-03E2D5E8C5DD}" destId="{A85454A6-4BAF-42A1-AD69-3275D4379FA0}" srcOrd="0" destOrd="0" presId="urn:microsoft.com/office/officeart/2018/2/layout/IconLabelList"/>
    <dgm:cxn modelId="{0FE8F3AF-DBB3-48EA-8AB1-C88F28237B0F}" type="presParOf" srcId="{E1B274AA-D6D7-4171-BB9D-D594A47D3BD7}" destId="{79E0A3E7-C917-433F-A169-5CE18B490433}" srcOrd="0" destOrd="0" presId="urn:microsoft.com/office/officeart/2018/2/layout/IconLabelList"/>
    <dgm:cxn modelId="{896FBC83-CC50-487E-93C7-93D855AD89BD}" type="presParOf" srcId="{79E0A3E7-C917-433F-A169-5CE18B490433}" destId="{CFF83F81-F821-4A5A-9C98-FF96E61691F1}" srcOrd="0" destOrd="0" presId="urn:microsoft.com/office/officeart/2018/2/layout/IconLabelList"/>
    <dgm:cxn modelId="{E2B59CA8-D014-4179-A159-07AFA2D24EC9}" type="presParOf" srcId="{79E0A3E7-C917-433F-A169-5CE18B490433}" destId="{03DE5B69-B37C-4F6A-94FC-E28B5CC1D8E1}" srcOrd="1" destOrd="0" presId="urn:microsoft.com/office/officeart/2018/2/layout/IconLabelList"/>
    <dgm:cxn modelId="{9FECB104-B010-4EEE-BA26-6CE29878D0F3}" type="presParOf" srcId="{79E0A3E7-C917-433F-A169-5CE18B490433}" destId="{685ABEC1-0E36-457F-AF0B-F0987D70BD60}" srcOrd="2" destOrd="0" presId="urn:microsoft.com/office/officeart/2018/2/layout/IconLabelList"/>
    <dgm:cxn modelId="{AE883D41-23D1-42A1-9E81-74E1116C5810}" type="presParOf" srcId="{E1B274AA-D6D7-4171-BB9D-D594A47D3BD7}" destId="{8E9FE1FD-A63C-4A54-BD8B-117AB8691F2A}" srcOrd="1" destOrd="0" presId="urn:microsoft.com/office/officeart/2018/2/layout/IconLabelList"/>
    <dgm:cxn modelId="{8FC71DA7-35F5-4DBF-BB5B-AE6233112D2D}" type="presParOf" srcId="{E1B274AA-D6D7-4171-BB9D-D594A47D3BD7}" destId="{979020B1-5A18-48A7-ABA5-7561CF0FE43E}" srcOrd="2" destOrd="0" presId="urn:microsoft.com/office/officeart/2018/2/layout/IconLabelList"/>
    <dgm:cxn modelId="{AE9E88A0-AA67-4ED6-A6AF-F0AFD2059086}" type="presParOf" srcId="{979020B1-5A18-48A7-ABA5-7561CF0FE43E}" destId="{19089C35-BD4B-48CA-A564-5A04F945810C}" srcOrd="0" destOrd="0" presId="urn:microsoft.com/office/officeart/2018/2/layout/IconLabelList"/>
    <dgm:cxn modelId="{1EF446E1-D8C1-49C7-8FB5-03FFE187193E}" type="presParOf" srcId="{979020B1-5A18-48A7-ABA5-7561CF0FE43E}" destId="{4B0DCB6D-E07F-4E2F-BAE1-EEBD758F9FF3}" srcOrd="1" destOrd="0" presId="urn:microsoft.com/office/officeart/2018/2/layout/IconLabelList"/>
    <dgm:cxn modelId="{0A117C83-7F53-4742-A670-066ADF168375}" type="presParOf" srcId="{979020B1-5A18-48A7-ABA5-7561CF0FE43E}" destId="{A85454A6-4BAF-42A1-AD69-3275D4379FA0}" srcOrd="2" destOrd="0" presId="urn:microsoft.com/office/officeart/2018/2/layout/IconLabelList"/>
    <dgm:cxn modelId="{42159090-4160-44B4-BE6A-7884C1E30B99}" type="presParOf" srcId="{E1B274AA-D6D7-4171-BB9D-D594A47D3BD7}" destId="{AB6B495B-70DF-447F-9EA4-241031FABA54}" srcOrd="3" destOrd="0" presId="urn:microsoft.com/office/officeart/2018/2/layout/IconLabelList"/>
    <dgm:cxn modelId="{1D579E96-4D21-409A-8511-93A589616E12}" type="presParOf" srcId="{E1B274AA-D6D7-4171-BB9D-D594A47D3BD7}" destId="{6A1BA24E-9B7F-4D8B-B5E5-D9B9BCC72A87}" srcOrd="4" destOrd="0" presId="urn:microsoft.com/office/officeart/2018/2/layout/IconLabelList"/>
    <dgm:cxn modelId="{BC54F09C-E6D9-4568-91C3-ADE9B1D8D80F}" type="presParOf" srcId="{6A1BA24E-9B7F-4D8B-B5E5-D9B9BCC72A87}" destId="{BEDA66F5-40CA-4BB8-BBB3-73381A18740F}" srcOrd="0" destOrd="0" presId="urn:microsoft.com/office/officeart/2018/2/layout/IconLabelList"/>
    <dgm:cxn modelId="{CC2F3DCB-FF1E-49FE-9B56-D07220CD1D0C}" type="presParOf" srcId="{6A1BA24E-9B7F-4D8B-B5E5-D9B9BCC72A87}" destId="{B7B3F3AF-59DB-4ABC-A17D-AE862170059E}" srcOrd="1" destOrd="0" presId="urn:microsoft.com/office/officeart/2018/2/layout/IconLabelList"/>
    <dgm:cxn modelId="{82D04981-F6A7-405E-945B-9C7A99FDBFF6}" type="presParOf" srcId="{6A1BA24E-9B7F-4D8B-B5E5-D9B9BCC72A87}" destId="{61378A68-06F6-47C7-B02A-54094762D739}" srcOrd="2" destOrd="0" presId="urn:microsoft.com/office/officeart/2018/2/layout/IconLabelList"/>
    <dgm:cxn modelId="{AEB81D9F-32CF-4CA2-A4BD-44CC88AB4977}" type="presParOf" srcId="{E1B274AA-D6D7-4171-BB9D-D594A47D3BD7}" destId="{E2EFC91D-568C-40F5-8347-5D4DD6066E50}" srcOrd="5" destOrd="0" presId="urn:microsoft.com/office/officeart/2018/2/layout/IconLabelList"/>
    <dgm:cxn modelId="{04BC107F-81CF-4ADA-BF1B-F45D5804163F}" type="presParOf" srcId="{E1B274AA-D6D7-4171-BB9D-D594A47D3BD7}" destId="{ED4B1AFB-E33B-4DC3-AB5E-2EEEE569AD68}" srcOrd="6" destOrd="0" presId="urn:microsoft.com/office/officeart/2018/2/layout/IconLabelList"/>
    <dgm:cxn modelId="{CBFBFA6D-41C6-486A-B923-9098A58A9D81}" type="presParOf" srcId="{ED4B1AFB-E33B-4DC3-AB5E-2EEEE569AD68}" destId="{C6E4A90B-8E44-4547-BFCA-8678C781E65B}" srcOrd="0" destOrd="0" presId="urn:microsoft.com/office/officeart/2018/2/layout/IconLabelList"/>
    <dgm:cxn modelId="{B968672D-D5E4-4FB4-9361-A48FEE494F8B}" type="presParOf" srcId="{ED4B1AFB-E33B-4DC3-AB5E-2EEEE569AD68}" destId="{A6CE60CE-A3FC-4302-B940-6C26F62089A4}" srcOrd="1" destOrd="0" presId="urn:microsoft.com/office/officeart/2018/2/layout/IconLabelList"/>
    <dgm:cxn modelId="{045C55B4-0737-4510-9FAE-06042C2B79E0}" type="presParOf" srcId="{ED4B1AFB-E33B-4DC3-AB5E-2EEEE569AD68}" destId="{F2350F83-6D54-4151-847C-55A92BFE9F5C}" srcOrd="2" destOrd="0" presId="urn:microsoft.com/office/officeart/2018/2/layout/IconLabelList"/>
    <dgm:cxn modelId="{E1BAFA1B-0655-475E-87B4-CD2FD451A710}" type="presParOf" srcId="{E1B274AA-D6D7-4171-BB9D-D594A47D3BD7}" destId="{D6EAA48D-49CB-4173-9F6D-9A9221CE5065}" srcOrd="7" destOrd="0" presId="urn:microsoft.com/office/officeart/2018/2/layout/IconLabelList"/>
    <dgm:cxn modelId="{B5C287F7-DA76-4B1C-890E-287C00F5CEC8}" type="presParOf" srcId="{E1B274AA-D6D7-4171-BB9D-D594A47D3BD7}" destId="{B98646A3-1CB0-49FF-B80D-365D262831CA}" srcOrd="8" destOrd="0" presId="urn:microsoft.com/office/officeart/2018/2/layout/IconLabelList"/>
    <dgm:cxn modelId="{8ECB2AB4-C63B-481A-A55E-063EC45CB42B}" type="presParOf" srcId="{B98646A3-1CB0-49FF-B80D-365D262831CA}" destId="{2576B0AF-E875-4856-A9FC-1751AC479A3D}" srcOrd="0" destOrd="0" presId="urn:microsoft.com/office/officeart/2018/2/layout/IconLabelList"/>
    <dgm:cxn modelId="{A8918B36-26C5-465A-A7D5-3296FADF8354}" type="presParOf" srcId="{B98646A3-1CB0-49FF-B80D-365D262831CA}" destId="{F436E6A7-E569-43FB-9D46-1C9836784152}" srcOrd="1" destOrd="0" presId="urn:microsoft.com/office/officeart/2018/2/layout/IconLabelList"/>
    <dgm:cxn modelId="{53EC7262-A263-4E50-9956-2C2CF656236E}" type="presParOf" srcId="{B98646A3-1CB0-49FF-B80D-365D262831CA}" destId="{D2BAFBDA-6E1F-4BC7-AC1F-60020AC8CBA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5D5720B-3905-4B4D-BC62-CA02F961141C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3BA2648-137E-4C15-BAC1-9BC3DE1D245B}">
      <dgm:prSet/>
      <dgm:spPr/>
      <dgm:t>
        <a:bodyPr/>
        <a:lstStyle/>
        <a:p>
          <a:r>
            <a:rPr lang="en-US" dirty="0"/>
            <a:t>For early detection of dangerous trends, use real-time incident reporting with analytics dashboards (Kim et al., 2017).</a:t>
          </a:r>
        </a:p>
      </dgm:t>
    </dgm:pt>
    <dgm:pt modelId="{DEF50335-161F-4208-88D6-8110F9F0650E}" type="parTrans" cxnId="{986BAB33-EE97-437E-95E6-D7F964DFEE8F}">
      <dgm:prSet/>
      <dgm:spPr/>
      <dgm:t>
        <a:bodyPr/>
        <a:lstStyle/>
        <a:p>
          <a:endParaRPr lang="en-US"/>
        </a:p>
      </dgm:t>
    </dgm:pt>
    <dgm:pt modelId="{16F6AED4-4DB4-49F4-BA09-AC378F108427}" type="sibTrans" cxnId="{986BAB33-EE97-437E-95E6-D7F964DFEE8F}">
      <dgm:prSet/>
      <dgm:spPr/>
      <dgm:t>
        <a:bodyPr/>
        <a:lstStyle/>
        <a:p>
          <a:endParaRPr lang="en-US"/>
        </a:p>
      </dgm:t>
    </dgm:pt>
    <dgm:pt modelId="{C7827CE5-A609-4C29-94F6-37D1B3981D94}">
      <dgm:prSet/>
      <dgm:spPr/>
      <dgm:t>
        <a:bodyPr/>
        <a:lstStyle/>
        <a:p>
          <a:r>
            <a:rPr lang="en-US" dirty="0"/>
            <a:t>Offer compassionate management and governance ethics training (Majumdar &amp; Hussain, 2018).</a:t>
          </a:r>
        </a:p>
      </dgm:t>
    </dgm:pt>
    <dgm:pt modelId="{52B2DFFB-AD57-40D4-9F91-4B9458042D85}" type="parTrans" cxnId="{597E4188-13EE-4816-9A4B-489A62C097E5}">
      <dgm:prSet/>
      <dgm:spPr/>
      <dgm:t>
        <a:bodyPr/>
        <a:lstStyle/>
        <a:p>
          <a:endParaRPr lang="en-US"/>
        </a:p>
      </dgm:t>
    </dgm:pt>
    <dgm:pt modelId="{81883CAF-CD7F-4B6C-B31D-B3382E8B8C10}" type="sibTrans" cxnId="{597E4188-13EE-4816-9A4B-489A62C097E5}">
      <dgm:prSet/>
      <dgm:spPr/>
      <dgm:t>
        <a:bodyPr/>
        <a:lstStyle/>
        <a:p>
          <a:endParaRPr lang="en-US"/>
        </a:p>
      </dgm:t>
    </dgm:pt>
    <dgm:pt modelId="{F7183CEF-8324-4F14-BFE4-1EFE15F53B82}">
      <dgm:prSet/>
      <dgm:spPr/>
      <dgm:t>
        <a:bodyPr/>
        <a:lstStyle/>
        <a:p>
          <a:r>
            <a:rPr lang="en-US" dirty="0" err="1"/>
            <a:t>Multipledisciplinary</a:t>
          </a:r>
          <a:r>
            <a:rPr lang="en-US" dirty="0"/>
            <a:t> Audits: Conduct cross-departmental audits to ensure compliance and share lessons (Hut-Mossel et al., 2021).</a:t>
          </a:r>
        </a:p>
      </dgm:t>
    </dgm:pt>
    <dgm:pt modelId="{9E40A162-9AB5-4086-9E76-948BD957477A}" type="parTrans" cxnId="{B8021B32-1503-4BCF-AE1C-A3470FB58815}">
      <dgm:prSet/>
      <dgm:spPr/>
      <dgm:t>
        <a:bodyPr/>
        <a:lstStyle/>
        <a:p>
          <a:endParaRPr lang="en-US"/>
        </a:p>
      </dgm:t>
    </dgm:pt>
    <dgm:pt modelId="{1C6F70BA-85A8-4D84-AFD6-7D1C444B4C4F}" type="sibTrans" cxnId="{B8021B32-1503-4BCF-AE1C-A3470FB58815}">
      <dgm:prSet/>
      <dgm:spPr/>
      <dgm:t>
        <a:bodyPr/>
        <a:lstStyle/>
        <a:p>
          <a:endParaRPr lang="en-US"/>
        </a:p>
      </dgm:t>
    </dgm:pt>
    <dgm:pt modelId="{24069405-D940-4213-BECD-C3EB06ABBEB6}">
      <dgm:prSet/>
      <dgm:spPr/>
      <dgm:t>
        <a:bodyPr/>
        <a:lstStyle/>
        <a:p>
          <a:r>
            <a:rPr lang="en-US" dirty="0"/>
            <a:t>Allow clinical supervisors to spot and report issues before they harm patients (</a:t>
          </a:r>
          <a:r>
            <a:rPr lang="en-US" dirty="0" err="1"/>
            <a:t>Snowdon</a:t>
          </a:r>
          <a:r>
            <a:rPr lang="en-US" dirty="0"/>
            <a:t> et al., 2016).</a:t>
          </a:r>
        </a:p>
      </dgm:t>
    </dgm:pt>
    <dgm:pt modelId="{407224C2-24F4-43E2-85C9-F9C8064B4E3C}" type="parTrans" cxnId="{BF5C3FEA-A237-47F7-9E62-0ACC5754DCAB}">
      <dgm:prSet/>
      <dgm:spPr/>
      <dgm:t>
        <a:bodyPr/>
        <a:lstStyle/>
        <a:p>
          <a:endParaRPr lang="en-US"/>
        </a:p>
      </dgm:t>
    </dgm:pt>
    <dgm:pt modelId="{F827878D-DA5A-429E-A8A4-9A1C1E83C1DE}" type="sibTrans" cxnId="{BF5C3FEA-A237-47F7-9E62-0ACC5754DCAB}">
      <dgm:prSet/>
      <dgm:spPr/>
      <dgm:t>
        <a:bodyPr/>
        <a:lstStyle/>
        <a:p>
          <a:endParaRPr lang="en-US"/>
        </a:p>
      </dgm:t>
    </dgm:pt>
    <dgm:pt modelId="{6827BC11-57CF-4A1C-8F80-4075EA15E6A1}">
      <dgm:prSet/>
      <dgm:spPr/>
      <dgm:t>
        <a:bodyPr/>
        <a:lstStyle/>
        <a:p>
          <a:r>
            <a:rPr lang="en-US" dirty="0" err="1"/>
            <a:t>Prioritise</a:t>
          </a:r>
          <a:r>
            <a:rPr lang="en-US" dirty="0"/>
            <a:t> equity in safety protocols to ensure high-quality care for all patients (Chauhan et al., 2020).</a:t>
          </a:r>
        </a:p>
      </dgm:t>
    </dgm:pt>
    <dgm:pt modelId="{99C7D5E0-93C8-4BAF-85EC-5C0E2D47FAE6}" type="parTrans" cxnId="{F376B9AD-68C1-48D9-A5B1-08E285274F39}">
      <dgm:prSet/>
      <dgm:spPr/>
      <dgm:t>
        <a:bodyPr/>
        <a:lstStyle/>
        <a:p>
          <a:endParaRPr lang="en-US"/>
        </a:p>
      </dgm:t>
    </dgm:pt>
    <dgm:pt modelId="{B6D94F83-D044-4894-886D-D9170B939322}" type="sibTrans" cxnId="{F376B9AD-68C1-48D9-A5B1-08E285274F39}">
      <dgm:prSet/>
      <dgm:spPr/>
      <dgm:t>
        <a:bodyPr/>
        <a:lstStyle/>
        <a:p>
          <a:endParaRPr lang="en-US"/>
        </a:p>
      </dgm:t>
    </dgm:pt>
    <dgm:pt modelId="{0E934607-5AB5-4B69-AFB8-E57E67CFF2C4}" type="pres">
      <dgm:prSet presAssocID="{B5D5720B-3905-4B4D-BC62-CA02F961141C}" presName="vert0" presStyleCnt="0">
        <dgm:presLayoutVars>
          <dgm:dir/>
          <dgm:animOne val="branch"/>
          <dgm:animLvl val="lvl"/>
        </dgm:presLayoutVars>
      </dgm:prSet>
      <dgm:spPr/>
    </dgm:pt>
    <dgm:pt modelId="{9BAFFD8A-2211-4A3A-AB10-908F18AB358D}" type="pres">
      <dgm:prSet presAssocID="{63BA2648-137E-4C15-BAC1-9BC3DE1D245B}" presName="thickLine" presStyleLbl="alignNode1" presStyleIdx="0" presStyleCnt="5"/>
      <dgm:spPr/>
    </dgm:pt>
    <dgm:pt modelId="{1C2AA8D3-5A44-4319-8611-73BC9F42EE54}" type="pres">
      <dgm:prSet presAssocID="{63BA2648-137E-4C15-BAC1-9BC3DE1D245B}" presName="horz1" presStyleCnt="0"/>
      <dgm:spPr/>
    </dgm:pt>
    <dgm:pt modelId="{038DC939-AC1F-4801-92B5-89B4F71F30DA}" type="pres">
      <dgm:prSet presAssocID="{63BA2648-137E-4C15-BAC1-9BC3DE1D245B}" presName="tx1" presStyleLbl="revTx" presStyleIdx="0" presStyleCnt="5"/>
      <dgm:spPr/>
    </dgm:pt>
    <dgm:pt modelId="{5CA26485-2B28-46E2-AE7A-E07522487DD2}" type="pres">
      <dgm:prSet presAssocID="{63BA2648-137E-4C15-BAC1-9BC3DE1D245B}" presName="vert1" presStyleCnt="0"/>
      <dgm:spPr/>
    </dgm:pt>
    <dgm:pt modelId="{D135B63C-8BFE-4C13-BCA6-1E285D9D1095}" type="pres">
      <dgm:prSet presAssocID="{C7827CE5-A609-4C29-94F6-37D1B3981D94}" presName="thickLine" presStyleLbl="alignNode1" presStyleIdx="1" presStyleCnt="5"/>
      <dgm:spPr/>
    </dgm:pt>
    <dgm:pt modelId="{66288582-3306-4A84-84A6-199AFF7A2A17}" type="pres">
      <dgm:prSet presAssocID="{C7827CE5-A609-4C29-94F6-37D1B3981D94}" presName="horz1" presStyleCnt="0"/>
      <dgm:spPr/>
    </dgm:pt>
    <dgm:pt modelId="{E39A154C-C4E9-47F8-B0FF-7AE859D8B602}" type="pres">
      <dgm:prSet presAssocID="{C7827CE5-A609-4C29-94F6-37D1B3981D94}" presName="tx1" presStyleLbl="revTx" presStyleIdx="1" presStyleCnt="5"/>
      <dgm:spPr/>
    </dgm:pt>
    <dgm:pt modelId="{6D76896C-7D8A-479C-A396-445245374B10}" type="pres">
      <dgm:prSet presAssocID="{C7827CE5-A609-4C29-94F6-37D1B3981D94}" presName="vert1" presStyleCnt="0"/>
      <dgm:spPr/>
    </dgm:pt>
    <dgm:pt modelId="{8A66DB81-DF7A-4125-BF62-4A0EBB876DF5}" type="pres">
      <dgm:prSet presAssocID="{F7183CEF-8324-4F14-BFE4-1EFE15F53B82}" presName="thickLine" presStyleLbl="alignNode1" presStyleIdx="2" presStyleCnt="5"/>
      <dgm:spPr/>
    </dgm:pt>
    <dgm:pt modelId="{6210F0DA-EEEF-4515-BBF2-9CF1DE9E6580}" type="pres">
      <dgm:prSet presAssocID="{F7183CEF-8324-4F14-BFE4-1EFE15F53B82}" presName="horz1" presStyleCnt="0"/>
      <dgm:spPr/>
    </dgm:pt>
    <dgm:pt modelId="{BF7B5091-3531-4CC3-B648-60CC33C18D56}" type="pres">
      <dgm:prSet presAssocID="{F7183CEF-8324-4F14-BFE4-1EFE15F53B82}" presName="tx1" presStyleLbl="revTx" presStyleIdx="2" presStyleCnt="5"/>
      <dgm:spPr/>
    </dgm:pt>
    <dgm:pt modelId="{1D84B712-5D18-4531-A305-DA690988F06B}" type="pres">
      <dgm:prSet presAssocID="{F7183CEF-8324-4F14-BFE4-1EFE15F53B82}" presName="vert1" presStyleCnt="0"/>
      <dgm:spPr/>
    </dgm:pt>
    <dgm:pt modelId="{B426A753-9E81-41DA-AEA1-9EBDA7FBD5F1}" type="pres">
      <dgm:prSet presAssocID="{24069405-D940-4213-BECD-C3EB06ABBEB6}" presName="thickLine" presStyleLbl="alignNode1" presStyleIdx="3" presStyleCnt="5"/>
      <dgm:spPr/>
    </dgm:pt>
    <dgm:pt modelId="{C1AC4697-FDF6-48BB-885D-0226E29D005E}" type="pres">
      <dgm:prSet presAssocID="{24069405-D940-4213-BECD-C3EB06ABBEB6}" presName="horz1" presStyleCnt="0"/>
      <dgm:spPr/>
    </dgm:pt>
    <dgm:pt modelId="{7C212E64-1526-476B-BF17-73A6B9485C7D}" type="pres">
      <dgm:prSet presAssocID="{24069405-D940-4213-BECD-C3EB06ABBEB6}" presName="tx1" presStyleLbl="revTx" presStyleIdx="3" presStyleCnt="5"/>
      <dgm:spPr/>
    </dgm:pt>
    <dgm:pt modelId="{EEFC157D-BC03-412A-A496-C40A46BE86DA}" type="pres">
      <dgm:prSet presAssocID="{24069405-D940-4213-BECD-C3EB06ABBEB6}" presName="vert1" presStyleCnt="0"/>
      <dgm:spPr/>
    </dgm:pt>
    <dgm:pt modelId="{BC9FB991-87B1-44AD-A559-3C18E8613C0A}" type="pres">
      <dgm:prSet presAssocID="{6827BC11-57CF-4A1C-8F80-4075EA15E6A1}" presName="thickLine" presStyleLbl="alignNode1" presStyleIdx="4" presStyleCnt="5"/>
      <dgm:spPr/>
    </dgm:pt>
    <dgm:pt modelId="{3C41FD6B-27F1-4BD7-9F88-33E8D1226AD4}" type="pres">
      <dgm:prSet presAssocID="{6827BC11-57CF-4A1C-8F80-4075EA15E6A1}" presName="horz1" presStyleCnt="0"/>
      <dgm:spPr/>
    </dgm:pt>
    <dgm:pt modelId="{8EA0CFB6-FEF3-4816-8296-23C73C0523B4}" type="pres">
      <dgm:prSet presAssocID="{6827BC11-57CF-4A1C-8F80-4075EA15E6A1}" presName="tx1" presStyleLbl="revTx" presStyleIdx="4" presStyleCnt="5"/>
      <dgm:spPr/>
    </dgm:pt>
    <dgm:pt modelId="{FA2F87F8-D5B5-46D0-8CA5-30C1DD99A2CD}" type="pres">
      <dgm:prSet presAssocID="{6827BC11-57CF-4A1C-8F80-4075EA15E6A1}" presName="vert1" presStyleCnt="0"/>
      <dgm:spPr/>
    </dgm:pt>
  </dgm:ptLst>
  <dgm:cxnLst>
    <dgm:cxn modelId="{2E7A311A-7AFB-4519-9B0E-7115FE4F7D57}" type="presOf" srcId="{24069405-D940-4213-BECD-C3EB06ABBEB6}" destId="{7C212E64-1526-476B-BF17-73A6B9485C7D}" srcOrd="0" destOrd="0" presId="urn:microsoft.com/office/officeart/2008/layout/LinedList"/>
    <dgm:cxn modelId="{B8021B32-1503-4BCF-AE1C-A3470FB58815}" srcId="{B5D5720B-3905-4B4D-BC62-CA02F961141C}" destId="{F7183CEF-8324-4F14-BFE4-1EFE15F53B82}" srcOrd="2" destOrd="0" parTransId="{9E40A162-9AB5-4086-9E76-948BD957477A}" sibTransId="{1C6F70BA-85A8-4D84-AFD6-7D1C444B4C4F}"/>
    <dgm:cxn modelId="{986BAB33-EE97-437E-95E6-D7F964DFEE8F}" srcId="{B5D5720B-3905-4B4D-BC62-CA02F961141C}" destId="{63BA2648-137E-4C15-BAC1-9BC3DE1D245B}" srcOrd="0" destOrd="0" parTransId="{DEF50335-161F-4208-88D6-8110F9F0650E}" sibTransId="{16F6AED4-4DB4-49F4-BA09-AC378F108427}"/>
    <dgm:cxn modelId="{C849E933-0AE3-4C21-8DB5-5D0F7462C964}" type="presOf" srcId="{F7183CEF-8324-4F14-BFE4-1EFE15F53B82}" destId="{BF7B5091-3531-4CC3-B648-60CC33C18D56}" srcOrd="0" destOrd="0" presId="urn:microsoft.com/office/officeart/2008/layout/LinedList"/>
    <dgm:cxn modelId="{05192163-015D-447F-9175-01D2920A9D16}" type="presOf" srcId="{C7827CE5-A609-4C29-94F6-37D1B3981D94}" destId="{E39A154C-C4E9-47F8-B0FF-7AE859D8B602}" srcOrd="0" destOrd="0" presId="urn:microsoft.com/office/officeart/2008/layout/LinedList"/>
    <dgm:cxn modelId="{695C7C7B-1A32-4838-A83C-1C4D9182D4CA}" type="presOf" srcId="{6827BC11-57CF-4A1C-8F80-4075EA15E6A1}" destId="{8EA0CFB6-FEF3-4816-8296-23C73C0523B4}" srcOrd="0" destOrd="0" presId="urn:microsoft.com/office/officeart/2008/layout/LinedList"/>
    <dgm:cxn modelId="{597E4188-13EE-4816-9A4B-489A62C097E5}" srcId="{B5D5720B-3905-4B4D-BC62-CA02F961141C}" destId="{C7827CE5-A609-4C29-94F6-37D1B3981D94}" srcOrd="1" destOrd="0" parTransId="{52B2DFFB-AD57-40D4-9F91-4B9458042D85}" sibTransId="{81883CAF-CD7F-4B6C-B31D-B3382E8B8C10}"/>
    <dgm:cxn modelId="{F376B9AD-68C1-48D9-A5B1-08E285274F39}" srcId="{B5D5720B-3905-4B4D-BC62-CA02F961141C}" destId="{6827BC11-57CF-4A1C-8F80-4075EA15E6A1}" srcOrd="4" destOrd="0" parTransId="{99C7D5E0-93C8-4BAF-85EC-5C0E2D47FAE6}" sibTransId="{B6D94F83-D044-4894-886D-D9170B939322}"/>
    <dgm:cxn modelId="{E38F60BF-6470-4D5E-A783-1B819436E213}" type="presOf" srcId="{63BA2648-137E-4C15-BAC1-9BC3DE1D245B}" destId="{038DC939-AC1F-4801-92B5-89B4F71F30DA}" srcOrd="0" destOrd="0" presId="urn:microsoft.com/office/officeart/2008/layout/LinedList"/>
    <dgm:cxn modelId="{BF5C3FEA-A237-47F7-9E62-0ACC5754DCAB}" srcId="{B5D5720B-3905-4B4D-BC62-CA02F961141C}" destId="{24069405-D940-4213-BECD-C3EB06ABBEB6}" srcOrd="3" destOrd="0" parTransId="{407224C2-24F4-43E2-85C9-F9C8064B4E3C}" sibTransId="{F827878D-DA5A-429E-A8A4-9A1C1E83C1DE}"/>
    <dgm:cxn modelId="{B7E55CFA-6CE3-4F1E-A80A-6A37D0B1ECBE}" type="presOf" srcId="{B5D5720B-3905-4B4D-BC62-CA02F961141C}" destId="{0E934607-5AB5-4B69-AFB8-E57E67CFF2C4}" srcOrd="0" destOrd="0" presId="urn:microsoft.com/office/officeart/2008/layout/LinedList"/>
    <dgm:cxn modelId="{6385FECA-C5D8-4639-8400-957323867C7B}" type="presParOf" srcId="{0E934607-5AB5-4B69-AFB8-E57E67CFF2C4}" destId="{9BAFFD8A-2211-4A3A-AB10-908F18AB358D}" srcOrd="0" destOrd="0" presId="urn:microsoft.com/office/officeart/2008/layout/LinedList"/>
    <dgm:cxn modelId="{511FF17C-1075-458D-A25C-0D7DF0A877A0}" type="presParOf" srcId="{0E934607-5AB5-4B69-AFB8-E57E67CFF2C4}" destId="{1C2AA8D3-5A44-4319-8611-73BC9F42EE54}" srcOrd="1" destOrd="0" presId="urn:microsoft.com/office/officeart/2008/layout/LinedList"/>
    <dgm:cxn modelId="{9707DDFE-F1A2-45D7-B406-04DC43A836D6}" type="presParOf" srcId="{1C2AA8D3-5A44-4319-8611-73BC9F42EE54}" destId="{038DC939-AC1F-4801-92B5-89B4F71F30DA}" srcOrd="0" destOrd="0" presId="urn:microsoft.com/office/officeart/2008/layout/LinedList"/>
    <dgm:cxn modelId="{5D821429-EC90-4ABB-AF45-7C75867CF534}" type="presParOf" srcId="{1C2AA8D3-5A44-4319-8611-73BC9F42EE54}" destId="{5CA26485-2B28-46E2-AE7A-E07522487DD2}" srcOrd="1" destOrd="0" presId="urn:microsoft.com/office/officeart/2008/layout/LinedList"/>
    <dgm:cxn modelId="{CF7D242A-654A-458F-9FDB-3CDF8D3B2942}" type="presParOf" srcId="{0E934607-5AB5-4B69-AFB8-E57E67CFF2C4}" destId="{D135B63C-8BFE-4C13-BCA6-1E285D9D1095}" srcOrd="2" destOrd="0" presId="urn:microsoft.com/office/officeart/2008/layout/LinedList"/>
    <dgm:cxn modelId="{C1D6DEEB-A543-4221-8032-238BF3394D52}" type="presParOf" srcId="{0E934607-5AB5-4B69-AFB8-E57E67CFF2C4}" destId="{66288582-3306-4A84-84A6-199AFF7A2A17}" srcOrd="3" destOrd="0" presId="urn:microsoft.com/office/officeart/2008/layout/LinedList"/>
    <dgm:cxn modelId="{F0FBE2B3-4DD8-4953-83E6-338E0539662B}" type="presParOf" srcId="{66288582-3306-4A84-84A6-199AFF7A2A17}" destId="{E39A154C-C4E9-47F8-B0FF-7AE859D8B602}" srcOrd="0" destOrd="0" presId="urn:microsoft.com/office/officeart/2008/layout/LinedList"/>
    <dgm:cxn modelId="{1D44FFC5-5D01-469A-A81A-722E19761086}" type="presParOf" srcId="{66288582-3306-4A84-84A6-199AFF7A2A17}" destId="{6D76896C-7D8A-479C-A396-445245374B10}" srcOrd="1" destOrd="0" presId="urn:microsoft.com/office/officeart/2008/layout/LinedList"/>
    <dgm:cxn modelId="{3963D526-07C8-427F-B5B0-B58E508D8A41}" type="presParOf" srcId="{0E934607-5AB5-4B69-AFB8-E57E67CFF2C4}" destId="{8A66DB81-DF7A-4125-BF62-4A0EBB876DF5}" srcOrd="4" destOrd="0" presId="urn:microsoft.com/office/officeart/2008/layout/LinedList"/>
    <dgm:cxn modelId="{9B012518-917F-4759-A30D-8C31B8C5352C}" type="presParOf" srcId="{0E934607-5AB5-4B69-AFB8-E57E67CFF2C4}" destId="{6210F0DA-EEEF-4515-BBF2-9CF1DE9E6580}" srcOrd="5" destOrd="0" presId="urn:microsoft.com/office/officeart/2008/layout/LinedList"/>
    <dgm:cxn modelId="{9A34D3F9-71CF-4A87-859C-7D681980E314}" type="presParOf" srcId="{6210F0DA-EEEF-4515-BBF2-9CF1DE9E6580}" destId="{BF7B5091-3531-4CC3-B648-60CC33C18D56}" srcOrd="0" destOrd="0" presId="urn:microsoft.com/office/officeart/2008/layout/LinedList"/>
    <dgm:cxn modelId="{8A310B26-6222-4D96-A2E6-979EA606739E}" type="presParOf" srcId="{6210F0DA-EEEF-4515-BBF2-9CF1DE9E6580}" destId="{1D84B712-5D18-4531-A305-DA690988F06B}" srcOrd="1" destOrd="0" presId="urn:microsoft.com/office/officeart/2008/layout/LinedList"/>
    <dgm:cxn modelId="{EA844E8E-19D3-4510-9624-4071B28D28BC}" type="presParOf" srcId="{0E934607-5AB5-4B69-AFB8-E57E67CFF2C4}" destId="{B426A753-9E81-41DA-AEA1-9EBDA7FBD5F1}" srcOrd="6" destOrd="0" presId="urn:microsoft.com/office/officeart/2008/layout/LinedList"/>
    <dgm:cxn modelId="{5EEAC7B3-1540-4E5B-8397-730345F8D044}" type="presParOf" srcId="{0E934607-5AB5-4B69-AFB8-E57E67CFF2C4}" destId="{C1AC4697-FDF6-48BB-885D-0226E29D005E}" srcOrd="7" destOrd="0" presId="urn:microsoft.com/office/officeart/2008/layout/LinedList"/>
    <dgm:cxn modelId="{331E42AB-3F98-48EA-BC7D-ABF94B7FEC39}" type="presParOf" srcId="{C1AC4697-FDF6-48BB-885D-0226E29D005E}" destId="{7C212E64-1526-476B-BF17-73A6B9485C7D}" srcOrd="0" destOrd="0" presId="urn:microsoft.com/office/officeart/2008/layout/LinedList"/>
    <dgm:cxn modelId="{3A114232-D2A3-444F-86CA-9466E149D081}" type="presParOf" srcId="{C1AC4697-FDF6-48BB-885D-0226E29D005E}" destId="{EEFC157D-BC03-412A-A496-C40A46BE86DA}" srcOrd="1" destOrd="0" presId="urn:microsoft.com/office/officeart/2008/layout/LinedList"/>
    <dgm:cxn modelId="{DCE6815F-3437-4F8A-A31E-4671209FDD64}" type="presParOf" srcId="{0E934607-5AB5-4B69-AFB8-E57E67CFF2C4}" destId="{BC9FB991-87B1-44AD-A559-3C18E8613C0A}" srcOrd="8" destOrd="0" presId="urn:microsoft.com/office/officeart/2008/layout/LinedList"/>
    <dgm:cxn modelId="{F7121A70-3FC1-48E1-9603-4509722DECF5}" type="presParOf" srcId="{0E934607-5AB5-4B69-AFB8-E57E67CFF2C4}" destId="{3C41FD6B-27F1-4BD7-9F88-33E8D1226AD4}" srcOrd="9" destOrd="0" presId="urn:microsoft.com/office/officeart/2008/layout/LinedList"/>
    <dgm:cxn modelId="{59686160-53E0-4879-8381-91A4700CE0CA}" type="presParOf" srcId="{3C41FD6B-27F1-4BD7-9F88-33E8D1226AD4}" destId="{8EA0CFB6-FEF3-4816-8296-23C73C0523B4}" srcOrd="0" destOrd="0" presId="urn:microsoft.com/office/officeart/2008/layout/LinedList"/>
    <dgm:cxn modelId="{6C1468D9-246C-4617-9A15-37AADF3103B2}" type="presParOf" srcId="{3C41FD6B-27F1-4BD7-9F88-33E8D1226AD4}" destId="{FA2F87F8-D5B5-46D0-8CA5-30C1DD99A2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E2FD73B-9B27-47AE-88BB-6F14F69DF00A}" type="doc">
      <dgm:prSet loTypeId="urn:microsoft.com/office/officeart/2018/2/layout/IconCircleList" loCatId="icon" qsTypeId="urn:microsoft.com/office/officeart/2005/8/quickstyle/3d3" qsCatId="3D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2AFC9A45-9F5B-4BDD-9BB8-45C6FB7933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written report will expand:</a:t>
          </a:r>
        </a:p>
      </dgm:t>
    </dgm:pt>
    <dgm:pt modelId="{2F5715D0-44D5-4794-84D5-6A3BF295F318}" type="parTrans" cxnId="{B61D170C-1A24-4D34-B103-B998FF9ECF22}">
      <dgm:prSet/>
      <dgm:spPr/>
      <dgm:t>
        <a:bodyPr/>
        <a:lstStyle/>
        <a:p>
          <a:endParaRPr lang="en-US"/>
        </a:p>
      </dgm:t>
    </dgm:pt>
    <dgm:pt modelId="{BC6F4F01-2B4F-44F3-A50E-91F0C5094AAE}" type="sibTrans" cxnId="{B61D170C-1A24-4D34-B103-B998FF9ECF2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5B5709-4887-4587-B12F-E96E1C65DE3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Establishes Quality Assurance (QA) fundamentals and NHS application.</a:t>
          </a:r>
        </a:p>
      </dgm:t>
    </dgm:pt>
    <dgm:pt modelId="{2750213E-D10E-4BAE-98B9-46B0E76795CA}" type="parTrans" cxnId="{EC2BCC95-62D8-4C42-A063-733F2CA2C3EB}">
      <dgm:prSet/>
      <dgm:spPr/>
      <dgm:t>
        <a:bodyPr/>
        <a:lstStyle/>
        <a:p>
          <a:endParaRPr lang="en-US"/>
        </a:p>
      </dgm:t>
    </dgm:pt>
    <dgm:pt modelId="{16A41630-495A-47AB-A99D-830BD0BB726F}" type="sibTrans" cxnId="{EC2BCC95-62D8-4C42-A063-733F2CA2C3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12229C-ECD7-48AF-BAD6-8DC28DB8EE6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Links past failures to current national reforms, governance, and learning.</a:t>
          </a:r>
        </a:p>
      </dgm:t>
    </dgm:pt>
    <dgm:pt modelId="{A279FF77-16C9-42E6-B323-78EAB1E29766}" type="parTrans" cxnId="{155B2ED7-6589-4FD6-A7E8-32AF287B4D51}">
      <dgm:prSet/>
      <dgm:spPr/>
      <dgm:t>
        <a:bodyPr/>
        <a:lstStyle/>
        <a:p>
          <a:endParaRPr lang="en-US"/>
        </a:p>
      </dgm:t>
    </dgm:pt>
    <dgm:pt modelId="{F7AC5D13-FAAD-4BDB-89D2-74C68AEC64CF}" type="sibTrans" cxnId="{155B2ED7-6589-4FD6-A7E8-32AF287B4D5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49659AD-A6A8-4E63-B6B1-D76BE5AE82E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Critically integrates Swiss Cheese and Donabedian Models to find systemic issues.</a:t>
          </a:r>
        </a:p>
      </dgm:t>
    </dgm:pt>
    <dgm:pt modelId="{25D8BFA5-55CB-439C-BE6D-071567FE4974}" type="parTrans" cxnId="{DEF2D420-A97E-4A76-9E75-77316852EFD3}">
      <dgm:prSet/>
      <dgm:spPr/>
      <dgm:t>
        <a:bodyPr/>
        <a:lstStyle/>
        <a:p>
          <a:endParaRPr lang="en-US"/>
        </a:p>
      </dgm:t>
    </dgm:pt>
    <dgm:pt modelId="{031F1A74-CB91-4AA3-B8C5-C20D282036E0}" type="sibTrans" cxnId="{DEF2D420-A97E-4A76-9E75-77316852EFD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91FC0DC-4A6C-4995-94E6-43AB714EED8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Builds a comprehensive future care service-improvement plan using </a:t>
          </a:r>
          <a:r>
            <a:rPr lang="en-US" dirty="0" err="1"/>
            <a:t>analysed</a:t>
          </a:r>
          <a:r>
            <a:rPr lang="en-US" dirty="0"/>
            <a:t> evidence.</a:t>
          </a:r>
        </a:p>
      </dgm:t>
    </dgm:pt>
    <dgm:pt modelId="{DAD7A6C6-EC08-4BCA-863C-75A6B9F2A546}" type="parTrans" cxnId="{C2064A74-5302-4267-A1D9-AE37828E6036}">
      <dgm:prSet/>
      <dgm:spPr/>
      <dgm:t>
        <a:bodyPr/>
        <a:lstStyle/>
        <a:p>
          <a:endParaRPr lang="en-US"/>
        </a:p>
      </dgm:t>
    </dgm:pt>
    <dgm:pt modelId="{FE1B411A-2F66-4D0A-99B0-49C4FB9BE775}" type="sibTrans" cxnId="{C2064A74-5302-4267-A1D9-AE37828E60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A071267-47D5-4A82-8E5F-FFFE17B6E7B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This presentation links academic knowledge to healthcare analysis.</a:t>
          </a:r>
        </a:p>
      </dgm:t>
    </dgm:pt>
    <dgm:pt modelId="{51F5B303-B3B3-466B-9840-5B5D6161C8F8}" type="parTrans" cxnId="{7784A035-EE46-4D32-B404-2CFCA2F19DCF}">
      <dgm:prSet/>
      <dgm:spPr/>
      <dgm:t>
        <a:bodyPr/>
        <a:lstStyle/>
        <a:p>
          <a:endParaRPr lang="en-US"/>
        </a:p>
      </dgm:t>
    </dgm:pt>
    <dgm:pt modelId="{C5728DDF-3A67-4F4C-BD54-B32704BCFAB5}" type="sibTrans" cxnId="{7784A035-EE46-4D32-B404-2CFCA2F19DCF}">
      <dgm:prSet/>
      <dgm:spPr/>
      <dgm:t>
        <a:bodyPr/>
        <a:lstStyle/>
        <a:p>
          <a:endParaRPr lang="en-US"/>
        </a:p>
      </dgm:t>
    </dgm:pt>
    <dgm:pt modelId="{7586986E-ACE4-4DC7-8EA2-9AD847372C62}" type="pres">
      <dgm:prSet presAssocID="{DE2FD73B-9B27-47AE-88BB-6F14F69DF00A}" presName="root" presStyleCnt="0">
        <dgm:presLayoutVars>
          <dgm:dir/>
          <dgm:resizeHandles val="exact"/>
        </dgm:presLayoutVars>
      </dgm:prSet>
      <dgm:spPr/>
    </dgm:pt>
    <dgm:pt modelId="{3191B3AD-B125-4D81-B146-51F5EB2D2A90}" type="pres">
      <dgm:prSet presAssocID="{DE2FD73B-9B27-47AE-88BB-6F14F69DF00A}" presName="container" presStyleCnt="0">
        <dgm:presLayoutVars>
          <dgm:dir/>
          <dgm:resizeHandles val="exact"/>
        </dgm:presLayoutVars>
      </dgm:prSet>
      <dgm:spPr/>
    </dgm:pt>
    <dgm:pt modelId="{7C66544C-8567-4618-B951-AD75D2D111F2}" type="pres">
      <dgm:prSet presAssocID="{2AFC9A45-9F5B-4BDD-9BB8-45C6FB7933C1}" presName="compNode" presStyleCnt="0"/>
      <dgm:spPr/>
    </dgm:pt>
    <dgm:pt modelId="{6F9BC7F3-D61B-4DAC-B79E-F00146F87152}" type="pres">
      <dgm:prSet presAssocID="{2AFC9A45-9F5B-4BDD-9BB8-45C6FB7933C1}" presName="iconBgRect" presStyleLbl="bgShp" presStyleIdx="0" presStyleCnt="6"/>
      <dgm:spPr/>
    </dgm:pt>
    <dgm:pt modelId="{E04F0A98-5299-48F2-B870-87981B235499}" type="pres">
      <dgm:prSet presAssocID="{2AFC9A45-9F5B-4BDD-9BB8-45C6FB7933C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9BE20BA9-3BE6-461D-A9A1-F4F651BD5B4B}" type="pres">
      <dgm:prSet presAssocID="{2AFC9A45-9F5B-4BDD-9BB8-45C6FB7933C1}" presName="spaceRect" presStyleCnt="0"/>
      <dgm:spPr/>
    </dgm:pt>
    <dgm:pt modelId="{2CED4281-9E90-4AE8-A357-99189A7DF6BD}" type="pres">
      <dgm:prSet presAssocID="{2AFC9A45-9F5B-4BDD-9BB8-45C6FB7933C1}" presName="textRect" presStyleLbl="revTx" presStyleIdx="0" presStyleCnt="6">
        <dgm:presLayoutVars>
          <dgm:chMax val="1"/>
          <dgm:chPref val="1"/>
        </dgm:presLayoutVars>
      </dgm:prSet>
      <dgm:spPr/>
    </dgm:pt>
    <dgm:pt modelId="{523D0F57-BC41-44B7-A441-3031DCFCB561}" type="pres">
      <dgm:prSet presAssocID="{BC6F4F01-2B4F-44F3-A50E-91F0C5094AAE}" presName="sibTrans" presStyleLbl="sibTrans2D1" presStyleIdx="0" presStyleCnt="0"/>
      <dgm:spPr/>
    </dgm:pt>
    <dgm:pt modelId="{42370C9F-2E7C-4256-A765-C77266C8B7DA}" type="pres">
      <dgm:prSet presAssocID="{165B5709-4887-4587-B12F-E96E1C65DE34}" presName="compNode" presStyleCnt="0"/>
      <dgm:spPr/>
    </dgm:pt>
    <dgm:pt modelId="{2A654CD8-671B-4DD8-9C88-24A94224E6B2}" type="pres">
      <dgm:prSet presAssocID="{165B5709-4887-4587-B12F-E96E1C65DE34}" presName="iconBgRect" presStyleLbl="bgShp" presStyleIdx="1" presStyleCnt="6"/>
      <dgm:spPr/>
    </dgm:pt>
    <dgm:pt modelId="{50BB8F64-9E34-4B0A-A357-C0B6D8D936D6}" type="pres">
      <dgm:prSet presAssocID="{165B5709-4887-4587-B12F-E96E1C65DE3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2ADE432-EE3D-46EF-B439-7EDA119E30DE}" type="pres">
      <dgm:prSet presAssocID="{165B5709-4887-4587-B12F-E96E1C65DE34}" presName="spaceRect" presStyleCnt="0"/>
      <dgm:spPr/>
    </dgm:pt>
    <dgm:pt modelId="{B6C09C94-4328-4E54-BBE3-EC763776E0B8}" type="pres">
      <dgm:prSet presAssocID="{165B5709-4887-4587-B12F-E96E1C65DE34}" presName="textRect" presStyleLbl="revTx" presStyleIdx="1" presStyleCnt="6">
        <dgm:presLayoutVars>
          <dgm:chMax val="1"/>
          <dgm:chPref val="1"/>
        </dgm:presLayoutVars>
      </dgm:prSet>
      <dgm:spPr/>
    </dgm:pt>
    <dgm:pt modelId="{5725139E-3E7B-43B9-87C6-BF0D988DF576}" type="pres">
      <dgm:prSet presAssocID="{16A41630-495A-47AB-A99D-830BD0BB726F}" presName="sibTrans" presStyleLbl="sibTrans2D1" presStyleIdx="0" presStyleCnt="0"/>
      <dgm:spPr/>
    </dgm:pt>
    <dgm:pt modelId="{BA6E64F1-FD14-48B6-B834-3F61CCB64728}" type="pres">
      <dgm:prSet presAssocID="{9512229C-ECD7-48AF-BAD6-8DC28DB8EE62}" presName="compNode" presStyleCnt="0"/>
      <dgm:spPr/>
    </dgm:pt>
    <dgm:pt modelId="{41E25EEA-8F81-4A1A-AA00-9780B14E080D}" type="pres">
      <dgm:prSet presAssocID="{9512229C-ECD7-48AF-BAD6-8DC28DB8EE62}" presName="iconBgRect" presStyleLbl="bgShp" presStyleIdx="2" presStyleCnt="6"/>
      <dgm:spPr/>
    </dgm:pt>
    <dgm:pt modelId="{5EFA1749-F81E-4173-9FCB-6ECF04D06D51}" type="pres">
      <dgm:prSet presAssocID="{9512229C-ECD7-48AF-BAD6-8DC28DB8EE6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C8815161-9A63-42C7-A776-CFFC0D70F52D}" type="pres">
      <dgm:prSet presAssocID="{9512229C-ECD7-48AF-BAD6-8DC28DB8EE62}" presName="spaceRect" presStyleCnt="0"/>
      <dgm:spPr/>
    </dgm:pt>
    <dgm:pt modelId="{B05927BA-D7E7-43E3-AF8D-D87BC5CCBEB1}" type="pres">
      <dgm:prSet presAssocID="{9512229C-ECD7-48AF-BAD6-8DC28DB8EE62}" presName="textRect" presStyleLbl="revTx" presStyleIdx="2" presStyleCnt="6">
        <dgm:presLayoutVars>
          <dgm:chMax val="1"/>
          <dgm:chPref val="1"/>
        </dgm:presLayoutVars>
      </dgm:prSet>
      <dgm:spPr/>
    </dgm:pt>
    <dgm:pt modelId="{05827CDE-58E4-4D57-B45B-72CF55E2C4F1}" type="pres">
      <dgm:prSet presAssocID="{F7AC5D13-FAAD-4BDB-89D2-74C68AEC64CF}" presName="sibTrans" presStyleLbl="sibTrans2D1" presStyleIdx="0" presStyleCnt="0"/>
      <dgm:spPr/>
    </dgm:pt>
    <dgm:pt modelId="{6E92C4E7-65A2-4D29-A2B3-5FDF343E19B8}" type="pres">
      <dgm:prSet presAssocID="{749659AD-A6A8-4E63-B6B1-D76BE5AE82EC}" presName="compNode" presStyleCnt="0"/>
      <dgm:spPr/>
    </dgm:pt>
    <dgm:pt modelId="{1A351DF6-55F6-434E-AF74-04C38945539B}" type="pres">
      <dgm:prSet presAssocID="{749659AD-A6A8-4E63-B6B1-D76BE5AE82EC}" presName="iconBgRect" presStyleLbl="bgShp" presStyleIdx="3" presStyleCnt="6"/>
      <dgm:spPr/>
    </dgm:pt>
    <dgm:pt modelId="{B2575C18-29EC-4262-8758-A332CF8C1DBA}" type="pres">
      <dgm:prSet presAssocID="{749659AD-A6A8-4E63-B6B1-D76BE5AE82E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0D418999-B66F-46C2-B8AC-DDEBFD922BBD}" type="pres">
      <dgm:prSet presAssocID="{749659AD-A6A8-4E63-B6B1-D76BE5AE82EC}" presName="spaceRect" presStyleCnt="0"/>
      <dgm:spPr/>
    </dgm:pt>
    <dgm:pt modelId="{0087354F-2B55-4BA4-9C55-71E23F5820C2}" type="pres">
      <dgm:prSet presAssocID="{749659AD-A6A8-4E63-B6B1-D76BE5AE82EC}" presName="textRect" presStyleLbl="revTx" presStyleIdx="3" presStyleCnt="6">
        <dgm:presLayoutVars>
          <dgm:chMax val="1"/>
          <dgm:chPref val="1"/>
        </dgm:presLayoutVars>
      </dgm:prSet>
      <dgm:spPr/>
    </dgm:pt>
    <dgm:pt modelId="{E734CA64-24F8-4C18-A7C1-26BA6AB123E6}" type="pres">
      <dgm:prSet presAssocID="{031F1A74-CB91-4AA3-B8C5-C20D282036E0}" presName="sibTrans" presStyleLbl="sibTrans2D1" presStyleIdx="0" presStyleCnt="0"/>
      <dgm:spPr/>
    </dgm:pt>
    <dgm:pt modelId="{677AD73C-FC14-4C2A-9B51-F5414FAED6E1}" type="pres">
      <dgm:prSet presAssocID="{791FC0DC-4A6C-4995-94E6-43AB714EED84}" presName="compNode" presStyleCnt="0"/>
      <dgm:spPr/>
    </dgm:pt>
    <dgm:pt modelId="{292A5BF0-2593-47AC-A81A-DE0F44245625}" type="pres">
      <dgm:prSet presAssocID="{791FC0DC-4A6C-4995-94E6-43AB714EED84}" presName="iconBgRect" presStyleLbl="bgShp" presStyleIdx="4" presStyleCnt="6"/>
      <dgm:spPr/>
    </dgm:pt>
    <dgm:pt modelId="{BBE2A4A1-4190-495A-BF88-5A09901A7691}" type="pres">
      <dgm:prSet presAssocID="{791FC0DC-4A6C-4995-94E6-43AB714EED8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449009F-0E62-4300-B667-69C4809C014F}" type="pres">
      <dgm:prSet presAssocID="{791FC0DC-4A6C-4995-94E6-43AB714EED84}" presName="spaceRect" presStyleCnt="0"/>
      <dgm:spPr/>
    </dgm:pt>
    <dgm:pt modelId="{0D447831-B7DC-485F-9943-295B89FC4A0F}" type="pres">
      <dgm:prSet presAssocID="{791FC0DC-4A6C-4995-94E6-43AB714EED84}" presName="textRect" presStyleLbl="revTx" presStyleIdx="4" presStyleCnt="6">
        <dgm:presLayoutVars>
          <dgm:chMax val="1"/>
          <dgm:chPref val="1"/>
        </dgm:presLayoutVars>
      </dgm:prSet>
      <dgm:spPr/>
    </dgm:pt>
    <dgm:pt modelId="{BB874719-0A57-4011-8770-5D19F8DA8A56}" type="pres">
      <dgm:prSet presAssocID="{FE1B411A-2F66-4D0A-99B0-49C4FB9BE775}" presName="sibTrans" presStyleLbl="sibTrans2D1" presStyleIdx="0" presStyleCnt="0"/>
      <dgm:spPr/>
    </dgm:pt>
    <dgm:pt modelId="{A8448720-F71D-4538-A224-C7FB0C0BB8AA}" type="pres">
      <dgm:prSet presAssocID="{8A071267-47D5-4A82-8E5F-FFFE17B6E7B1}" presName="compNode" presStyleCnt="0"/>
      <dgm:spPr/>
    </dgm:pt>
    <dgm:pt modelId="{B0E8751D-6015-4927-A474-7E2E4531C6CD}" type="pres">
      <dgm:prSet presAssocID="{8A071267-47D5-4A82-8E5F-FFFE17B6E7B1}" presName="iconBgRect" presStyleLbl="bgShp" presStyleIdx="5" presStyleCnt="6"/>
      <dgm:spPr/>
    </dgm:pt>
    <dgm:pt modelId="{4976E05D-46B8-410D-A903-7DA5EB8E8936}" type="pres">
      <dgm:prSet presAssocID="{8A071267-47D5-4A82-8E5F-FFFE17B6E7B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2BA5551C-38B7-41E0-B85B-3596ED0898FE}" type="pres">
      <dgm:prSet presAssocID="{8A071267-47D5-4A82-8E5F-FFFE17B6E7B1}" presName="spaceRect" presStyleCnt="0"/>
      <dgm:spPr/>
    </dgm:pt>
    <dgm:pt modelId="{6870E57F-E5BC-4C90-9606-5FAA27DB9D7D}" type="pres">
      <dgm:prSet presAssocID="{8A071267-47D5-4A82-8E5F-FFFE17B6E7B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61D170C-1A24-4D34-B103-B998FF9ECF22}" srcId="{DE2FD73B-9B27-47AE-88BB-6F14F69DF00A}" destId="{2AFC9A45-9F5B-4BDD-9BB8-45C6FB7933C1}" srcOrd="0" destOrd="0" parTransId="{2F5715D0-44D5-4794-84D5-6A3BF295F318}" sibTransId="{BC6F4F01-2B4F-44F3-A50E-91F0C5094AAE}"/>
    <dgm:cxn modelId="{7599F015-13EF-43D4-BB28-2AFF4E3EC004}" type="presOf" srcId="{DE2FD73B-9B27-47AE-88BB-6F14F69DF00A}" destId="{7586986E-ACE4-4DC7-8EA2-9AD847372C62}" srcOrd="0" destOrd="0" presId="urn:microsoft.com/office/officeart/2018/2/layout/IconCircleList"/>
    <dgm:cxn modelId="{DEF2D420-A97E-4A76-9E75-77316852EFD3}" srcId="{DE2FD73B-9B27-47AE-88BB-6F14F69DF00A}" destId="{749659AD-A6A8-4E63-B6B1-D76BE5AE82EC}" srcOrd="3" destOrd="0" parTransId="{25D8BFA5-55CB-439C-BE6D-071567FE4974}" sibTransId="{031F1A74-CB91-4AA3-B8C5-C20D282036E0}"/>
    <dgm:cxn modelId="{7784A035-EE46-4D32-B404-2CFCA2F19DCF}" srcId="{DE2FD73B-9B27-47AE-88BB-6F14F69DF00A}" destId="{8A071267-47D5-4A82-8E5F-FFFE17B6E7B1}" srcOrd="5" destOrd="0" parTransId="{51F5B303-B3B3-466B-9840-5B5D6161C8F8}" sibTransId="{C5728DDF-3A67-4F4C-BD54-B32704BCFAB5}"/>
    <dgm:cxn modelId="{B6D24E3A-8BAA-4509-A65B-9B9F0B996815}" type="presOf" srcId="{F7AC5D13-FAAD-4BDB-89D2-74C68AEC64CF}" destId="{05827CDE-58E4-4D57-B45B-72CF55E2C4F1}" srcOrd="0" destOrd="0" presId="urn:microsoft.com/office/officeart/2018/2/layout/IconCircleList"/>
    <dgm:cxn modelId="{D393535C-D914-477B-B537-C7EBF8CD5BD0}" type="presOf" srcId="{2AFC9A45-9F5B-4BDD-9BB8-45C6FB7933C1}" destId="{2CED4281-9E90-4AE8-A357-99189A7DF6BD}" srcOrd="0" destOrd="0" presId="urn:microsoft.com/office/officeart/2018/2/layout/IconCircleList"/>
    <dgm:cxn modelId="{C2064A74-5302-4267-A1D9-AE37828E6036}" srcId="{DE2FD73B-9B27-47AE-88BB-6F14F69DF00A}" destId="{791FC0DC-4A6C-4995-94E6-43AB714EED84}" srcOrd="4" destOrd="0" parTransId="{DAD7A6C6-EC08-4BCA-863C-75A6B9F2A546}" sibTransId="{FE1B411A-2F66-4D0A-99B0-49C4FB9BE775}"/>
    <dgm:cxn modelId="{31E4DB7E-1AC8-43CC-A8E4-9A21EAC4B6EF}" type="presOf" srcId="{BC6F4F01-2B4F-44F3-A50E-91F0C5094AAE}" destId="{523D0F57-BC41-44B7-A441-3031DCFCB561}" srcOrd="0" destOrd="0" presId="urn:microsoft.com/office/officeart/2018/2/layout/IconCircleList"/>
    <dgm:cxn modelId="{732C917F-85AE-4774-858F-FBFA8BC9A74E}" type="presOf" srcId="{031F1A74-CB91-4AA3-B8C5-C20D282036E0}" destId="{E734CA64-24F8-4C18-A7C1-26BA6AB123E6}" srcOrd="0" destOrd="0" presId="urn:microsoft.com/office/officeart/2018/2/layout/IconCircleList"/>
    <dgm:cxn modelId="{A57C7B86-68C4-40A1-9C5A-5E413F9E393A}" type="presOf" srcId="{8A071267-47D5-4A82-8E5F-FFFE17B6E7B1}" destId="{6870E57F-E5BC-4C90-9606-5FAA27DB9D7D}" srcOrd="0" destOrd="0" presId="urn:microsoft.com/office/officeart/2018/2/layout/IconCircleList"/>
    <dgm:cxn modelId="{7F35498E-BF9D-4E09-B983-6BC1B291A332}" type="presOf" srcId="{165B5709-4887-4587-B12F-E96E1C65DE34}" destId="{B6C09C94-4328-4E54-BBE3-EC763776E0B8}" srcOrd="0" destOrd="0" presId="urn:microsoft.com/office/officeart/2018/2/layout/IconCircleList"/>
    <dgm:cxn modelId="{EC2BCC95-62D8-4C42-A063-733F2CA2C3EB}" srcId="{DE2FD73B-9B27-47AE-88BB-6F14F69DF00A}" destId="{165B5709-4887-4587-B12F-E96E1C65DE34}" srcOrd="1" destOrd="0" parTransId="{2750213E-D10E-4BAE-98B9-46B0E76795CA}" sibTransId="{16A41630-495A-47AB-A99D-830BD0BB726F}"/>
    <dgm:cxn modelId="{6ABFB696-7AE9-4C66-85E1-C839078CAF18}" type="presOf" srcId="{FE1B411A-2F66-4D0A-99B0-49C4FB9BE775}" destId="{BB874719-0A57-4011-8770-5D19F8DA8A56}" srcOrd="0" destOrd="0" presId="urn:microsoft.com/office/officeart/2018/2/layout/IconCircleList"/>
    <dgm:cxn modelId="{34A9179C-1CFF-4766-8622-78A12DA4F4E7}" type="presOf" srcId="{9512229C-ECD7-48AF-BAD6-8DC28DB8EE62}" destId="{B05927BA-D7E7-43E3-AF8D-D87BC5CCBEB1}" srcOrd="0" destOrd="0" presId="urn:microsoft.com/office/officeart/2018/2/layout/IconCircleList"/>
    <dgm:cxn modelId="{E4B934A0-5B4A-474A-94E7-F00B85F23AD8}" type="presOf" srcId="{791FC0DC-4A6C-4995-94E6-43AB714EED84}" destId="{0D447831-B7DC-485F-9943-295B89FC4A0F}" srcOrd="0" destOrd="0" presId="urn:microsoft.com/office/officeart/2018/2/layout/IconCircleList"/>
    <dgm:cxn modelId="{E19DCEAA-BA79-4675-B946-42FE4F6A13C9}" type="presOf" srcId="{749659AD-A6A8-4E63-B6B1-D76BE5AE82EC}" destId="{0087354F-2B55-4BA4-9C55-71E23F5820C2}" srcOrd="0" destOrd="0" presId="urn:microsoft.com/office/officeart/2018/2/layout/IconCircleList"/>
    <dgm:cxn modelId="{155B2ED7-6589-4FD6-A7E8-32AF287B4D51}" srcId="{DE2FD73B-9B27-47AE-88BB-6F14F69DF00A}" destId="{9512229C-ECD7-48AF-BAD6-8DC28DB8EE62}" srcOrd="2" destOrd="0" parTransId="{A279FF77-16C9-42E6-B323-78EAB1E29766}" sibTransId="{F7AC5D13-FAAD-4BDB-89D2-74C68AEC64CF}"/>
    <dgm:cxn modelId="{400101DA-5B75-4CD5-AD02-587E06CADE4A}" type="presOf" srcId="{16A41630-495A-47AB-A99D-830BD0BB726F}" destId="{5725139E-3E7B-43B9-87C6-BF0D988DF576}" srcOrd="0" destOrd="0" presId="urn:microsoft.com/office/officeart/2018/2/layout/IconCircleList"/>
    <dgm:cxn modelId="{AD3E2706-C504-4E4C-93D1-7CBAD899550D}" type="presParOf" srcId="{7586986E-ACE4-4DC7-8EA2-9AD847372C62}" destId="{3191B3AD-B125-4D81-B146-51F5EB2D2A90}" srcOrd="0" destOrd="0" presId="urn:microsoft.com/office/officeart/2018/2/layout/IconCircleList"/>
    <dgm:cxn modelId="{6AA79FEE-186D-4E27-AF2B-13668D191213}" type="presParOf" srcId="{3191B3AD-B125-4D81-B146-51F5EB2D2A90}" destId="{7C66544C-8567-4618-B951-AD75D2D111F2}" srcOrd="0" destOrd="0" presId="urn:microsoft.com/office/officeart/2018/2/layout/IconCircleList"/>
    <dgm:cxn modelId="{C8D820CF-A771-4449-945B-459D974D26C7}" type="presParOf" srcId="{7C66544C-8567-4618-B951-AD75D2D111F2}" destId="{6F9BC7F3-D61B-4DAC-B79E-F00146F87152}" srcOrd="0" destOrd="0" presId="urn:microsoft.com/office/officeart/2018/2/layout/IconCircleList"/>
    <dgm:cxn modelId="{D4DD08C9-DE8A-47B9-A306-36AB1DAD5588}" type="presParOf" srcId="{7C66544C-8567-4618-B951-AD75D2D111F2}" destId="{E04F0A98-5299-48F2-B870-87981B235499}" srcOrd="1" destOrd="0" presId="urn:microsoft.com/office/officeart/2018/2/layout/IconCircleList"/>
    <dgm:cxn modelId="{3F358F4E-91AD-4919-B70C-401BF9C91B31}" type="presParOf" srcId="{7C66544C-8567-4618-B951-AD75D2D111F2}" destId="{9BE20BA9-3BE6-461D-A9A1-F4F651BD5B4B}" srcOrd="2" destOrd="0" presId="urn:microsoft.com/office/officeart/2018/2/layout/IconCircleList"/>
    <dgm:cxn modelId="{9B54C44F-EA8E-474A-9EE1-D29E3521181E}" type="presParOf" srcId="{7C66544C-8567-4618-B951-AD75D2D111F2}" destId="{2CED4281-9E90-4AE8-A357-99189A7DF6BD}" srcOrd="3" destOrd="0" presId="urn:microsoft.com/office/officeart/2018/2/layout/IconCircleList"/>
    <dgm:cxn modelId="{D10729AC-2E9B-40FE-86E7-B1196E08EEDE}" type="presParOf" srcId="{3191B3AD-B125-4D81-B146-51F5EB2D2A90}" destId="{523D0F57-BC41-44B7-A441-3031DCFCB561}" srcOrd="1" destOrd="0" presId="urn:microsoft.com/office/officeart/2018/2/layout/IconCircleList"/>
    <dgm:cxn modelId="{4ACC2B58-E07B-422B-B102-ACF04230A76E}" type="presParOf" srcId="{3191B3AD-B125-4D81-B146-51F5EB2D2A90}" destId="{42370C9F-2E7C-4256-A765-C77266C8B7DA}" srcOrd="2" destOrd="0" presId="urn:microsoft.com/office/officeart/2018/2/layout/IconCircleList"/>
    <dgm:cxn modelId="{AC1448DB-A8B5-468D-9125-89E3087307B9}" type="presParOf" srcId="{42370C9F-2E7C-4256-A765-C77266C8B7DA}" destId="{2A654CD8-671B-4DD8-9C88-24A94224E6B2}" srcOrd="0" destOrd="0" presId="urn:microsoft.com/office/officeart/2018/2/layout/IconCircleList"/>
    <dgm:cxn modelId="{CB95D8EB-3168-4F62-8AF5-3EF5848A230C}" type="presParOf" srcId="{42370C9F-2E7C-4256-A765-C77266C8B7DA}" destId="{50BB8F64-9E34-4B0A-A357-C0B6D8D936D6}" srcOrd="1" destOrd="0" presId="urn:microsoft.com/office/officeart/2018/2/layout/IconCircleList"/>
    <dgm:cxn modelId="{D5C0DC89-52B2-4E47-B228-A16ED260E821}" type="presParOf" srcId="{42370C9F-2E7C-4256-A765-C77266C8B7DA}" destId="{C2ADE432-EE3D-46EF-B439-7EDA119E30DE}" srcOrd="2" destOrd="0" presId="urn:microsoft.com/office/officeart/2018/2/layout/IconCircleList"/>
    <dgm:cxn modelId="{DC9C9E71-5DD1-42CD-9224-7E16FA9C70DC}" type="presParOf" srcId="{42370C9F-2E7C-4256-A765-C77266C8B7DA}" destId="{B6C09C94-4328-4E54-BBE3-EC763776E0B8}" srcOrd="3" destOrd="0" presId="urn:microsoft.com/office/officeart/2018/2/layout/IconCircleList"/>
    <dgm:cxn modelId="{16C2B9FC-7D43-44F4-9856-B2CEE8D72C92}" type="presParOf" srcId="{3191B3AD-B125-4D81-B146-51F5EB2D2A90}" destId="{5725139E-3E7B-43B9-87C6-BF0D988DF576}" srcOrd="3" destOrd="0" presId="urn:microsoft.com/office/officeart/2018/2/layout/IconCircleList"/>
    <dgm:cxn modelId="{D267F51C-E78A-41D8-8241-D5EE82B8261E}" type="presParOf" srcId="{3191B3AD-B125-4D81-B146-51F5EB2D2A90}" destId="{BA6E64F1-FD14-48B6-B834-3F61CCB64728}" srcOrd="4" destOrd="0" presId="urn:microsoft.com/office/officeart/2018/2/layout/IconCircleList"/>
    <dgm:cxn modelId="{77E2E5C8-0B49-4B5D-B5EE-2B3F58919934}" type="presParOf" srcId="{BA6E64F1-FD14-48B6-B834-3F61CCB64728}" destId="{41E25EEA-8F81-4A1A-AA00-9780B14E080D}" srcOrd="0" destOrd="0" presId="urn:microsoft.com/office/officeart/2018/2/layout/IconCircleList"/>
    <dgm:cxn modelId="{69AAE29B-F0A7-4F9C-B874-7EAEF0A66E69}" type="presParOf" srcId="{BA6E64F1-FD14-48B6-B834-3F61CCB64728}" destId="{5EFA1749-F81E-4173-9FCB-6ECF04D06D51}" srcOrd="1" destOrd="0" presId="urn:microsoft.com/office/officeart/2018/2/layout/IconCircleList"/>
    <dgm:cxn modelId="{4C89B3E9-4871-4FF5-BF09-25679D100D2B}" type="presParOf" srcId="{BA6E64F1-FD14-48B6-B834-3F61CCB64728}" destId="{C8815161-9A63-42C7-A776-CFFC0D70F52D}" srcOrd="2" destOrd="0" presId="urn:microsoft.com/office/officeart/2018/2/layout/IconCircleList"/>
    <dgm:cxn modelId="{9A431EF1-2FA4-4250-B153-824F98964F8E}" type="presParOf" srcId="{BA6E64F1-FD14-48B6-B834-3F61CCB64728}" destId="{B05927BA-D7E7-43E3-AF8D-D87BC5CCBEB1}" srcOrd="3" destOrd="0" presId="urn:microsoft.com/office/officeart/2018/2/layout/IconCircleList"/>
    <dgm:cxn modelId="{C4F2B202-5805-4255-96B9-8D49B49E4260}" type="presParOf" srcId="{3191B3AD-B125-4D81-B146-51F5EB2D2A90}" destId="{05827CDE-58E4-4D57-B45B-72CF55E2C4F1}" srcOrd="5" destOrd="0" presId="urn:microsoft.com/office/officeart/2018/2/layout/IconCircleList"/>
    <dgm:cxn modelId="{B90050C4-1575-4E8A-8FEB-F606E8261D64}" type="presParOf" srcId="{3191B3AD-B125-4D81-B146-51F5EB2D2A90}" destId="{6E92C4E7-65A2-4D29-A2B3-5FDF343E19B8}" srcOrd="6" destOrd="0" presId="urn:microsoft.com/office/officeart/2018/2/layout/IconCircleList"/>
    <dgm:cxn modelId="{6AA45B10-655F-48D9-A2F5-5EDF8930E8BC}" type="presParOf" srcId="{6E92C4E7-65A2-4D29-A2B3-5FDF343E19B8}" destId="{1A351DF6-55F6-434E-AF74-04C38945539B}" srcOrd="0" destOrd="0" presId="urn:microsoft.com/office/officeart/2018/2/layout/IconCircleList"/>
    <dgm:cxn modelId="{906644ED-B3E0-46B1-A75F-999E01A03981}" type="presParOf" srcId="{6E92C4E7-65A2-4D29-A2B3-5FDF343E19B8}" destId="{B2575C18-29EC-4262-8758-A332CF8C1DBA}" srcOrd="1" destOrd="0" presId="urn:microsoft.com/office/officeart/2018/2/layout/IconCircleList"/>
    <dgm:cxn modelId="{12959606-7E5A-4993-8232-0097C929177D}" type="presParOf" srcId="{6E92C4E7-65A2-4D29-A2B3-5FDF343E19B8}" destId="{0D418999-B66F-46C2-B8AC-DDEBFD922BBD}" srcOrd="2" destOrd="0" presId="urn:microsoft.com/office/officeart/2018/2/layout/IconCircleList"/>
    <dgm:cxn modelId="{ED3BDC9C-7CD8-4509-88C0-79757AFC9AD1}" type="presParOf" srcId="{6E92C4E7-65A2-4D29-A2B3-5FDF343E19B8}" destId="{0087354F-2B55-4BA4-9C55-71E23F5820C2}" srcOrd="3" destOrd="0" presId="urn:microsoft.com/office/officeart/2018/2/layout/IconCircleList"/>
    <dgm:cxn modelId="{C4733B95-68BC-4B02-AE83-F1DBC23F7E20}" type="presParOf" srcId="{3191B3AD-B125-4D81-B146-51F5EB2D2A90}" destId="{E734CA64-24F8-4C18-A7C1-26BA6AB123E6}" srcOrd="7" destOrd="0" presId="urn:microsoft.com/office/officeart/2018/2/layout/IconCircleList"/>
    <dgm:cxn modelId="{A3290E75-B5F6-4664-BAA0-1B210D06EED4}" type="presParOf" srcId="{3191B3AD-B125-4D81-B146-51F5EB2D2A90}" destId="{677AD73C-FC14-4C2A-9B51-F5414FAED6E1}" srcOrd="8" destOrd="0" presId="urn:microsoft.com/office/officeart/2018/2/layout/IconCircleList"/>
    <dgm:cxn modelId="{F689C1F5-F78B-41E7-AD74-556821C39D94}" type="presParOf" srcId="{677AD73C-FC14-4C2A-9B51-F5414FAED6E1}" destId="{292A5BF0-2593-47AC-A81A-DE0F44245625}" srcOrd="0" destOrd="0" presId="urn:microsoft.com/office/officeart/2018/2/layout/IconCircleList"/>
    <dgm:cxn modelId="{616B62BA-D321-4688-BD7B-A26822A2853D}" type="presParOf" srcId="{677AD73C-FC14-4C2A-9B51-F5414FAED6E1}" destId="{BBE2A4A1-4190-495A-BF88-5A09901A7691}" srcOrd="1" destOrd="0" presId="urn:microsoft.com/office/officeart/2018/2/layout/IconCircleList"/>
    <dgm:cxn modelId="{12D9CD4F-9790-4176-AE53-7D33FF80A3E9}" type="presParOf" srcId="{677AD73C-FC14-4C2A-9B51-F5414FAED6E1}" destId="{D449009F-0E62-4300-B667-69C4809C014F}" srcOrd="2" destOrd="0" presId="urn:microsoft.com/office/officeart/2018/2/layout/IconCircleList"/>
    <dgm:cxn modelId="{DB8F4C7C-07CB-4EC8-A5E4-1D1773E57B13}" type="presParOf" srcId="{677AD73C-FC14-4C2A-9B51-F5414FAED6E1}" destId="{0D447831-B7DC-485F-9943-295B89FC4A0F}" srcOrd="3" destOrd="0" presId="urn:microsoft.com/office/officeart/2018/2/layout/IconCircleList"/>
    <dgm:cxn modelId="{20B58415-BD90-4D88-9299-959BEB98F4A6}" type="presParOf" srcId="{3191B3AD-B125-4D81-B146-51F5EB2D2A90}" destId="{BB874719-0A57-4011-8770-5D19F8DA8A56}" srcOrd="9" destOrd="0" presId="urn:microsoft.com/office/officeart/2018/2/layout/IconCircleList"/>
    <dgm:cxn modelId="{7A5237EB-26CE-4288-B35E-B69DFD5033E6}" type="presParOf" srcId="{3191B3AD-B125-4D81-B146-51F5EB2D2A90}" destId="{A8448720-F71D-4538-A224-C7FB0C0BB8AA}" srcOrd="10" destOrd="0" presId="urn:microsoft.com/office/officeart/2018/2/layout/IconCircleList"/>
    <dgm:cxn modelId="{22E10AAE-2B28-45A1-A200-0F9323B736F8}" type="presParOf" srcId="{A8448720-F71D-4538-A224-C7FB0C0BB8AA}" destId="{B0E8751D-6015-4927-A474-7E2E4531C6CD}" srcOrd="0" destOrd="0" presId="urn:microsoft.com/office/officeart/2018/2/layout/IconCircleList"/>
    <dgm:cxn modelId="{D1D6D8EB-E436-4100-B0DD-6E805081BE8E}" type="presParOf" srcId="{A8448720-F71D-4538-A224-C7FB0C0BB8AA}" destId="{4976E05D-46B8-410D-A903-7DA5EB8E8936}" srcOrd="1" destOrd="0" presId="urn:microsoft.com/office/officeart/2018/2/layout/IconCircleList"/>
    <dgm:cxn modelId="{59261B7E-AD8C-468E-BB24-0A329A6A499C}" type="presParOf" srcId="{A8448720-F71D-4538-A224-C7FB0C0BB8AA}" destId="{2BA5551C-38B7-41E0-B85B-3596ED0898FE}" srcOrd="2" destOrd="0" presId="urn:microsoft.com/office/officeart/2018/2/layout/IconCircleList"/>
    <dgm:cxn modelId="{7C010F8B-A609-446C-83F7-D1FF7C2E1DBE}" type="presParOf" srcId="{A8448720-F71D-4538-A224-C7FB0C0BB8AA}" destId="{6870E57F-E5BC-4C90-9606-5FAA27DB9D7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558901-8737-486B-A7EE-12FF5A3043D0}">
      <dsp:nvSpPr>
        <dsp:cNvPr id="0" name=""/>
        <dsp:cNvSpPr/>
      </dsp:nvSpPr>
      <dsp:spPr>
        <a:xfrm rot="10800000">
          <a:off x="1560861" y="3357"/>
          <a:ext cx="5472684" cy="72961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1739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Governance Paralysis: Management failed to intervene despite multiple urgent safety warnings from frontline clinicians (Lucas et al., 2022).</a:t>
          </a:r>
        </a:p>
      </dsp:txBody>
      <dsp:txXfrm rot="10800000">
        <a:off x="1743264" y="3357"/>
        <a:ext cx="5290281" cy="729613"/>
      </dsp:txXfrm>
    </dsp:sp>
    <dsp:sp modelId="{F2745466-70ED-493C-A5A5-B608D0219CD4}">
      <dsp:nvSpPr>
        <dsp:cNvPr id="0" name=""/>
        <dsp:cNvSpPr/>
      </dsp:nvSpPr>
      <dsp:spPr>
        <a:xfrm>
          <a:off x="1196054" y="3357"/>
          <a:ext cx="729613" cy="72961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4AC049-7566-4AE3-82E3-97CD5139D9E4}">
      <dsp:nvSpPr>
        <dsp:cNvPr id="0" name=""/>
        <dsp:cNvSpPr/>
      </dsp:nvSpPr>
      <dsp:spPr>
        <a:xfrm rot="10800000">
          <a:off x="1560861" y="950766"/>
          <a:ext cx="5472684" cy="72961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1739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Reporting Deficiencies: Significant under-reporting of infant deaths and a critical lack of Root Cause Analysis (RCA) paperwork.</a:t>
          </a:r>
        </a:p>
      </dsp:txBody>
      <dsp:txXfrm rot="10800000">
        <a:off x="1743264" y="950766"/>
        <a:ext cx="5290281" cy="729613"/>
      </dsp:txXfrm>
    </dsp:sp>
    <dsp:sp modelId="{A1FD653C-9FF2-4239-A035-59BFAE59FB44}">
      <dsp:nvSpPr>
        <dsp:cNvPr id="0" name=""/>
        <dsp:cNvSpPr/>
      </dsp:nvSpPr>
      <dsp:spPr>
        <a:xfrm>
          <a:off x="1196054" y="950766"/>
          <a:ext cx="729613" cy="729613"/>
        </a:xfrm>
        <a:prstGeom prst="ellipse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4DF38D-1940-44DB-BE1E-47AE6C25470A}">
      <dsp:nvSpPr>
        <dsp:cNvPr id="0" name=""/>
        <dsp:cNvSpPr/>
      </dsp:nvSpPr>
      <dsp:spPr>
        <a:xfrm rot="10800000">
          <a:off x="1560861" y="1898174"/>
          <a:ext cx="5472684" cy="72961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1739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Leadership Stagnation: The hospital board remained inactive even as mortality trends showed a clear and dangerous increase (Hibbert et al., 2023).</a:t>
          </a:r>
        </a:p>
      </dsp:txBody>
      <dsp:txXfrm rot="10800000">
        <a:off x="1743264" y="1898174"/>
        <a:ext cx="5290281" cy="729613"/>
      </dsp:txXfrm>
    </dsp:sp>
    <dsp:sp modelId="{E273772C-1182-4629-94ED-83E9B58004CF}">
      <dsp:nvSpPr>
        <dsp:cNvPr id="0" name=""/>
        <dsp:cNvSpPr/>
      </dsp:nvSpPr>
      <dsp:spPr>
        <a:xfrm>
          <a:off x="1196054" y="1898174"/>
          <a:ext cx="729613" cy="729613"/>
        </a:xfrm>
        <a:prstGeom prst="ellipse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45009C-6BBE-4544-912C-87723D392A69}">
      <dsp:nvSpPr>
        <dsp:cNvPr id="0" name=""/>
        <dsp:cNvSpPr/>
      </dsp:nvSpPr>
      <dsp:spPr>
        <a:xfrm rot="10800000">
          <a:off x="1560861" y="2845583"/>
          <a:ext cx="5472684" cy="72961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1739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Workforce Gaps: A 22% deficit in neonatal nursing staff compared to established national requirements.</a:t>
          </a:r>
        </a:p>
      </dsp:txBody>
      <dsp:txXfrm rot="10800000">
        <a:off x="1743264" y="2845583"/>
        <a:ext cx="5290281" cy="729613"/>
      </dsp:txXfrm>
    </dsp:sp>
    <dsp:sp modelId="{814FDB3B-E187-472D-B602-94D53C0F02B5}">
      <dsp:nvSpPr>
        <dsp:cNvPr id="0" name=""/>
        <dsp:cNvSpPr/>
      </dsp:nvSpPr>
      <dsp:spPr>
        <a:xfrm>
          <a:off x="1196054" y="2845583"/>
          <a:ext cx="729613" cy="729613"/>
        </a:xfrm>
        <a:prstGeom prst="ellipse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428917-86C4-47F7-9120-BA2F2F4A2EA2}">
      <dsp:nvSpPr>
        <dsp:cNvPr id="0" name=""/>
        <dsp:cNvSpPr/>
      </dsp:nvSpPr>
      <dsp:spPr>
        <a:xfrm rot="10800000">
          <a:off x="1560861" y="3792991"/>
          <a:ext cx="5472684" cy="72961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1739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QA Oversight Void: The absence of structured quality audits prevented the unit from identifying patterns or learning from adverse events.</a:t>
          </a:r>
        </a:p>
      </dsp:txBody>
      <dsp:txXfrm rot="10800000">
        <a:off x="1743264" y="3792991"/>
        <a:ext cx="5290281" cy="729613"/>
      </dsp:txXfrm>
    </dsp:sp>
    <dsp:sp modelId="{CC2B0C7A-AFB0-4834-B7E3-2700B3439549}">
      <dsp:nvSpPr>
        <dsp:cNvPr id="0" name=""/>
        <dsp:cNvSpPr/>
      </dsp:nvSpPr>
      <dsp:spPr>
        <a:xfrm>
          <a:off x="1196054" y="3792991"/>
          <a:ext cx="729613" cy="729613"/>
        </a:xfrm>
        <a:prstGeom prst="ellipse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868E6C-EEAB-48EA-B49B-7A06004DABA5}">
      <dsp:nvSpPr>
        <dsp:cNvPr id="0" name=""/>
        <dsp:cNvSpPr/>
      </dsp:nvSpPr>
      <dsp:spPr>
        <a:xfrm>
          <a:off x="0" y="0"/>
          <a:ext cx="5403151" cy="7909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Root causes classified into five domains:</a:t>
          </a:r>
        </a:p>
      </dsp:txBody>
      <dsp:txXfrm>
        <a:off x="23166" y="23166"/>
        <a:ext cx="4457107" cy="744624"/>
      </dsp:txXfrm>
    </dsp:sp>
    <dsp:sp modelId="{CBD90611-2586-4128-B26A-2CAB6C13821B}">
      <dsp:nvSpPr>
        <dsp:cNvPr id="0" name=""/>
        <dsp:cNvSpPr/>
      </dsp:nvSpPr>
      <dsp:spPr>
        <a:xfrm>
          <a:off x="403482" y="900811"/>
          <a:ext cx="5403151" cy="7909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People: Insufficient specialized training and a critical lack of neonatal clinical experience.</a:t>
          </a:r>
        </a:p>
      </dsp:txBody>
      <dsp:txXfrm>
        <a:off x="426648" y="923977"/>
        <a:ext cx="4439216" cy="744624"/>
      </dsp:txXfrm>
    </dsp:sp>
    <dsp:sp modelId="{0580103B-5C2E-4B06-90AF-6AE2879F55C0}">
      <dsp:nvSpPr>
        <dsp:cNvPr id="0" name=""/>
        <dsp:cNvSpPr/>
      </dsp:nvSpPr>
      <dsp:spPr>
        <a:xfrm>
          <a:off x="806964" y="1801622"/>
          <a:ext cx="5403151" cy="7909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Process: </a:t>
          </a:r>
          <a:r>
            <a:rPr lang="en-GB" sz="1500" kern="1200" dirty="0"/>
            <a:t>Inconsistent patient documentation and a complete absence of standardized escalation protocols (Smyth, 2025).</a:t>
          </a:r>
          <a:endParaRPr lang="en-US" sz="1500" kern="1200" dirty="0"/>
        </a:p>
      </dsp:txBody>
      <dsp:txXfrm>
        <a:off x="830130" y="1824788"/>
        <a:ext cx="4439216" cy="744624"/>
      </dsp:txXfrm>
    </dsp:sp>
    <dsp:sp modelId="{33DBC2B8-06EE-408D-A85E-BE2738B81A6A}">
      <dsp:nvSpPr>
        <dsp:cNvPr id="0" name=""/>
        <dsp:cNvSpPr/>
      </dsp:nvSpPr>
      <dsp:spPr>
        <a:xfrm>
          <a:off x="1210446" y="2702433"/>
          <a:ext cx="5403151" cy="7909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Policy: weak adherence to NHS safety and whistle-blowing standards</a:t>
          </a:r>
        </a:p>
      </dsp:txBody>
      <dsp:txXfrm>
        <a:off x="1233612" y="2725599"/>
        <a:ext cx="4439216" cy="744624"/>
      </dsp:txXfrm>
    </dsp:sp>
    <dsp:sp modelId="{7E177AFA-9156-43A5-A6DD-99B6CA5C91D4}">
      <dsp:nvSpPr>
        <dsp:cNvPr id="0" name=""/>
        <dsp:cNvSpPr/>
      </dsp:nvSpPr>
      <dsp:spPr>
        <a:xfrm>
          <a:off x="1613928" y="3603244"/>
          <a:ext cx="5403151" cy="7909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Environment: Excessive workloads combined with inadequate supervision during vulnerable night shifts.</a:t>
          </a:r>
        </a:p>
      </dsp:txBody>
      <dsp:txXfrm>
        <a:off x="1637094" y="3626410"/>
        <a:ext cx="4439216" cy="744624"/>
      </dsp:txXfrm>
    </dsp:sp>
    <dsp:sp modelId="{5A6356FD-ECFD-4CD8-B0BF-0F4E84F4D0D7}">
      <dsp:nvSpPr>
        <dsp:cNvPr id="0" name=""/>
        <dsp:cNvSpPr/>
      </dsp:nvSpPr>
      <dsp:spPr>
        <a:xfrm>
          <a:off x="4889030" y="577837"/>
          <a:ext cx="514121" cy="5141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004707" y="577837"/>
        <a:ext cx="282767" cy="386876"/>
      </dsp:txXfrm>
    </dsp:sp>
    <dsp:sp modelId="{5B7357FF-C151-4AA8-9000-B697983B6081}">
      <dsp:nvSpPr>
        <dsp:cNvPr id="0" name=""/>
        <dsp:cNvSpPr/>
      </dsp:nvSpPr>
      <dsp:spPr>
        <a:xfrm>
          <a:off x="5292512" y="1478648"/>
          <a:ext cx="514121" cy="5141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408189" y="1478648"/>
        <a:ext cx="282767" cy="386876"/>
      </dsp:txXfrm>
    </dsp:sp>
    <dsp:sp modelId="{9B7D1DEF-4A00-4DE7-8B8B-8F83E3EE7798}">
      <dsp:nvSpPr>
        <dsp:cNvPr id="0" name=""/>
        <dsp:cNvSpPr/>
      </dsp:nvSpPr>
      <dsp:spPr>
        <a:xfrm>
          <a:off x="5695994" y="2366276"/>
          <a:ext cx="514121" cy="5141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811671" y="2366276"/>
        <a:ext cx="282767" cy="386876"/>
      </dsp:txXfrm>
    </dsp:sp>
    <dsp:sp modelId="{518AD15B-9BC7-4599-901B-328198DDEFFC}">
      <dsp:nvSpPr>
        <dsp:cNvPr id="0" name=""/>
        <dsp:cNvSpPr/>
      </dsp:nvSpPr>
      <dsp:spPr>
        <a:xfrm>
          <a:off x="6099476" y="3275876"/>
          <a:ext cx="514121" cy="5141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215153" y="3275876"/>
        <a:ext cx="282767" cy="3868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71F3B4-B04E-489F-A58C-83FEA4343093}">
      <dsp:nvSpPr>
        <dsp:cNvPr id="0" name=""/>
        <dsp:cNvSpPr/>
      </dsp:nvSpPr>
      <dsp:spPr>
        <a:xfrm>
          <a:off x="0" y="0"/>
          <a:ext cx="6072759" cy="783240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Quality: Seven preventable infant deaths and profound psychological trauma for families and staff members.</a:t>
          </a:r>
        </a:p>
      </dsp:txBody>
      <dsp:txXfrm>
        <a:off x="22940" y="22940"/>
        <a:ext cx="5135942" cy="737360"/>
      </dsp:txXfrm>
    </dsp:sp>
    <dsp:sp modelId="{F08D3489-2D1E-47F5-AEBA-F5EF910D01A0}">
      <dsp:nvSpPr>
        <dsp:cNvPr id="0" name=""/>
        <dsp:cNvSpPr/>
      </dsp:nvSpPr>
      <dsp:spPr>
        <a:xfrm>
          <a:off x="453485" y="892024"/>
          <a:ext cx="6072759" cy="783240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-8968"/>
            <a:satOff val="-1006"/>
            <a:lumOff val="642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Efficiency: </a:t>
          </a:r>
          <a:r>
            <a:rPr lang="en-GB" sz="1700" kern="1200" dirty="0"/>
            <a:t>Massive investigations and litigation costs divert millions from patient care (Lucas et al., 2022).</a:t>
          </a:r>
          <a:endParaRPr lang="en-US" sz="1700" kern="1200" dirty="0"/>
        </a:p>
      </dsp:txBody>
      <dsp:txXfrm>
        <a:off x="476425" y="914964"/>
        <a:ext cx="5064287" cy="737360"/>
      </dsp:txXfrm>
    </dsp:sp>
    <dsp:sp modelId="{AF511093-E1F2-48A7-8F13-E33C56F7B26C}">
      <dsp:nvSpPr>
        <dsp:cNvPr id="0" name=""/>
        <dsp:cNvSpPr/>
      </dsp:nvSpPr>
      <dsp:spPr>
        <a:xfrm>
          <a:off x="906970" y="1784048"/>
          <a:ext cx="6072759" cy="783240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-17936"/>
            <a:satOff val="-2012"/>
            <a:lumOff val="128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Equity: High-risk neonatal patients and their families suffer severe emotional distress (Chauhan et al., 2020).</a:t>
          </a:r>
          <a:endParaRPr lang="en-GB" sz="1700" kern="1200" dirty="0"/>
        </a:p>
      </dsp:txBody>
      <dsp:txXfrm>
        <a:off x="929910" y="1806988"/>
        <a:ext cx="5064287" cy="737360"/>
      </dsp:txXfrm>
    </dsp:sp>
    <dsp:sp modelId="{4C8FE1A5-92F5-48C2-85AF-9B885F1FA042}">
      <dsp:nvSpPr>
        <dsp:cNvPr id="0" name=""/>
        <dsp:cNvSpPr/>
      </dsp:nvSpPr>
      <dsp:spPr>
        <a:xfrm>
          <a:off x="1360455" y="2676072"/>
          <a:ext cx="6072759" cy="783240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-26904"/>
            <a:satOff val="-3018"/>
            <a:lumOff val="1926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Public distrust prompts national scrutiny of NHS quality assurance frameworks.</a:t>
          </a:r>
        </a:p>
      </dsp:txBody>
      <dsp:txXfrm>
        <a:off x="1383395" y="2699012"/>
        <a:ext cx="5064287" cy="737360"/>
      </dsp:txXfrm>
    </dsp:sp>
    <dsp:sp modelId="{4BD0D4C9-D28C-4EF5-8E1F-57FA261C09AB}">
      <dsp:nvSpPr>
        <dsp:cNvPr id="0" name=""/>
        <dsp:cNvSpPr/>
      </dsp:nvSpPr>
      <dsp:spPr>
        <a:xfrm>
          <a:off x="1813940" y="3568097"/>
          <a:ext cx="6072759" cy="783240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-35872"/>
            <a:satOff val="-4024"/>
            <a:lumOff val="256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crisis revealed an inequitable and dangerous service environment that violates NHS values.</a:t>
          </a:r>
        </a:p>
      </dsp:txBody>
      <dsp:txXfrm>
        <a:off x="1836880" y="3591037"/>
        <a:ext cx="5064287" cy="737360"/>
      </dsp:txXfrm>
    </dsp:sp>
    <dsp:sp modelId="{EF045C61-012C-45A3-93BE-E4D6DF989548}">
      <dsp:nvSpPr>
        <dsp:cNvPr id="0" name=""/>
        <dsp:cNvSpPr/>
      </dsp:nvSpPr>
      <dsp:spPr>
        <a:xfrm>
          <a:off x="5563652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678201" y="572200"/>
        <a:ext cx="280008" cy="383102"/>
      </dsp:txXfrm>
    </dsp:sp>
    <dsp:sp modelId="{87723E82-84E5-4D44-95CD-0213DF392BE1}">
      <dsp:nvSpPr>
        <dsp:cNvPr id="0" name=""/>
        <dsp:cNvSpPr/>
      </dsp:nvSpPr>
      <dsp:spPr>
        <a:xfrm>
          <a:off x="6017137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131686" y="1464225"/>
        <a:ext cx="280008" cy="383102"/>
      </dsp:txXfrm>
    </dsp:sp>
    <dsp:sp modelId="{0E4D80DC-2A6A-437D-833C-F87DC4CCB1E3}">
      <dsp:nvSpPr>
        <dsp:cNvPr id="0" name=""/>
        <dsp:cNvSpPr/>
      </dsp:nvSpPr>
      <dsp:spPr>
        <a:xfrm>
          <a:off x="6470622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585171" y="2343195"/>
        <a:ext cx="280008" cy="383102"/>
      </dsp:txXfrm>
    </dsp:sp>
    <dsp:sp modelId="{B584B164-F5C9-453B-ACFA-9BB840DC5FD5}">
      <dsp:nvSpPr>
        <dsp:cNvPr id="0" name=""/>
        <dsp:cNvSpPr/>
      </dsp:nvSpPr>
      <dsp:spPr>
        <a:xfrm>
          <a:off x="6924108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038657" y="3243922"/>
        <a:ext cx="280008" cy="3831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F83F81-F821-4A5A-9C98-FF96E61691F1}">
      <dsp:nvSpPr>
        <dsp:cNvPr id="0" name=""/>
        <dsp:cNvSpPr/>
      </dsp:nvSpPr>
      <dsp:spPr>
        <a:xfrm>
          <a:off x="1194710" y="380898"/>
          <a:ext cx="657333" cy="6573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5ABEC1-0E36-457F-AF0B-F0987D70BD60}">
      <dsp:nvSpPr>
        <dsp:cNvPr id="0" name=""/>
        <dsp:cNvSpPr/>
      </dsp:nvSpPr>
      <dsp:spPr>
        <a:xfrm>
          <a:off x="793006" y="1210377"/>
          <a:ext cx="1460742" cy="743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Implement consistent external audits and mandate transparency in all safety reporting (Hut-Mossel et al., 2021).</a:t>
          </a:r>
        </a:p>
      </dsp:txBody>
      <dsp:txXfrm>
        <a:off x="793006" y="1210377"/>
        <a:ext cx="1460742" cy="743143"/>
      </dsp:txXfrm>
    </dsp:sp>
    <dsp:sp modelId="{19089C35-BD4B-48CA-A564-5A04F945810C}">
      <dsp:nvSpPr>
        <dsp:cNvPr id="0" name=""/>
        <dsp:cNvSpPr/>
      </dsp:nvSpPr>
      <dsp:spPr>
        <a:xfrm>
          <a:off x="2911082" y="420610"/>
          <a:ext cx="657333" cy="6573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454A6-4BAF-42A1-AD69-3275D4379FA0}">
      <dsp:nvSpPr>
        <dsp:cNvPr id="0" name=""/>
        <dsp:cNvSpPr/>
      </dsp:nvSpPr>
      <dsp:spPr>
        <a:xfrm>
          <a:off x="2509378" y="1329512"/>
          <a:ext cx="1460742" cy="58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Strengthen clinical oversight to drive higher staff accountability and better patient results (</a:t>
          </a:r>
          <a:r>
            <a:rPr lang="en-US" sz="1100" kern="1200" dirty="0" err="1"/>
            <a:t>Snowdon</a:t>
          </a:r>
          <a:r>
            <a:rPr lang="en-US" sz="1100" kern="1200" dirty="0"/>
            <a:t> et al., 2016).</a:t>
          </a:r>
        </a:p>
      </dsp:txBody>
      <dsp:txXfrm>
        <a:off x="2509378" y="1329512"/>
        <a:ext cx="1460742" cy="584296"/>
      </dsp:txXfrm>
    </dsp:sp>
    <dsp:sp modelId="{BEDA66F5-40CA-4BB8-BBB3-73381A18740F}">
      <dsp:nvSpPr>
        <dsp:cNvPr id="0" name=""/>
        <dsp:cNvSpPr/>
      </dsp:nvSpPr>
      <dsp:spPr>
        <a:xfrm>
          <a:off x="4627454" y="420610"/>
          <a:ext cx="657333" cy="6573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78A68-06F6-47C7-B02A-54094762D739}">
      <dsp:nvSpPr>
        <dsp:cNvPr id="0" name=""/>
        <dsp:cNvSpPr/>
      </dsp:nvSpPr>
      <dsp:spPr>
        <a:xfrm>
          <a:off x="4225750" y="1329512"/>
          <a:ext cx="1460742" cy="58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Reduce human error with electronic tracking and safety alerts (Alotaibi and Federico, 2017).</a:t>
          </a:r>
        </a:p>
      </dsp:txBody>
      <dsp:txXfrm>
        <a:off x="4225750" y="1329512"/>
        <a:ext cx="1460742" cy="584296"/>
      </dsp:txXfrm>
    </dsp:sp>
    <dsp:sp modelId="{C6E4A90B-8E44-4547-BFCA-8678C781E65B}">
      <dsp:nvSpPr>
        <dsp:cNvPr id="0" name=""/>
        <dsp:cNvSpPr/>
      </dsp:nvSpPr>
      <dsp:spPr>
        <a:xfrm>
          <a:off x="6343826" y="420610"/>
          <a:ext cx="657333" cy="6573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50F83-6D54-4151-847C-55A92BFE9F5C}">
      <dsp:nvSpPr>
        <dsp:cNvPr id="0" name=""/>
        <dsp:cNvSpPr/>
      </dsp:nvSpPr>
      <dsp:spPr>
        <a:xfrm>
          <a:off x="5942122" y="1329512"/>
          <a:ext cx="1460742" cy="58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Promote institutional learning while balancing individual accountability (Hibbert et al., 2023).</a:t>
          </a:r>
        </a:p>
      </dsp:txBody>
      <dsp:txXfrm>
        <a:off x="5942122" y="1329512"/>
        <a:ext cx="1460742" cy="584296"/>
      </dsp:txXfrm>
    </dsp:sp>
    <dsp:sp modelId="{2576B0AF-E875-4856-A9FC-1751AC479A3D}">
      <dsp:nvSpPr>
        <dsp:cNvPr id="0" name=""/>
        <dsp:cNvSpPr/>
      </dsp:nvSpPr>
      <dsp:spPr>
        <a:xfrm>
          <a:off x="3769268" y="2318707"/>
          <a:ext cx="657333" cy="6573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BAFBDA-6E1F-4BC7-AC1F-60020AC8CBA2}">
      <dsp:nvSpPr>
        <dsp:cNvPr id="0" name=""/>
        <dsp:cNvSpPr/>
      </dsp:nvSpPr>
      <dsp:spPr>
        <a:xfrm>
          <a:off x="3367564" y="3227609"/>
          <a:ext cx="1460742" cy="58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Implement local </a:t>
          </a:r>
          <a:r>
            <a:rPr lang="en-US" sz="1100" kern="1200" dirty="0" err="1"/>
            <a:t>organisational</a:t>
          </a:r>
          <a:r>
            <a:rPr lang="en-US" sz="1100" kern="1200" dirty="0"/>
            <a:t> and national feedback mechanisms.</a:t>
          </a:r>
        </a:p>
      </dsp:txBody>
      <dsp:txXfrm>
        <a:off x="3367564" y="3227609"/>
        <a:ext cx="1460742" cy="5842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AFFD8A-2211-4A3A-AB10-908F18AB358D}">
      <dsp:nvSpPr>
        <dsp:cNvPr id="0" name=""/>
        <dsp:cNvSpPr/>
      </dsp:nvSpPr>
      <dsp:spPr>
        <a:xfrm>
          <a:off x="0" y="426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8DC939-AC1F-4801-92B5-89B4F71F30DA}">
      <dsp:nvSpPr>
        <dsp:cNvPr id="0" name=""/>
        <dsp:cNvSpPr/>
      </dsp:nvSpPr>
      <dsp:spPr>
        <a:xfrm>
          <a:off x="0" y="426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For early detection of dangerous trends, use real-time incident reporting with analytics dashboards (Kim et al., 2017).</a:t>
          </a:r>
        </a:p>
      </dsp:txBody>
      <dsp:txXfrm>
        <a:off x="0" y="426"/>
        <a:ext cx="3935505" cy="699204"/>
      </dsp:txXfrm>
    </dsp:sp>
    <dsp:sp modelId="{D135B63C-8BFE-4C13-BCA6-1E285D9D1095}">
      <dsp:nvSpPr>
        <dsp:cNvPr id="0" name=""/>
        <dsp:cNvSpPr/>
      </dsp:nvSpPr>
      <dsp:spPr>
        <a:xfrm>
          <a:off x="0" y="699631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9A154C-C4E9-47F8-B0FF-7AE859D8B602}">
      <dsp:nvSpPr>
        <dsp:cNvPr id="0" name=""/>
        <dsp:cNvSpPr/>
      </dsp:nvSpPr>
      <dsp:spPr>
        <a:xfrm>
          <a:off x="0" y="699631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Offer compassionate management and governance ethics training (Majumdar &amp; Hussain, 2018).</a:t>
          </a:r>
        </a:p>
      </dsp:txBody>
      <dsp:txXfrm>
        <a:off x="0" y="699631"/>
        <a:ext cx="3935505" cy="699204"/>
      </dsp:txXfrm>
    </dsp:sp>
    <dsp:sp modelId="{8A66DB81-DF7A-4125-BF62-4A0EBB876DF5}">
      <dsp:nvSpPr>
        <dsp:cNvPr id="0" name=""/>
        <dsp:cNvSpPr/>
      </dsp:nvSpPr>
      <dsp:spPr>
        <a:xfrm>
          <a:off x="0" y="1398836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F7B5091-3531-4CC3-B648-60CC33C18D56}">
      <dsp:nvSpPr>
        <dsp:cNvPr id="0" name=""/>
        <dsp:cNvSpPr/>
      </dsp:nvSpPr>
      <dsp:spPr>
        <a:xfrm>
          <a:off x="0" y="1398836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/>
            <a:t>Multipledisciplinary</a:t>
          </a:r>
          <a:r>
            <a:rPr lang="en-US" sz="1400" kern="1200" dirty="0"/>
            <a:t> Audits: Conduct cross-departmental audits to ensure compliance and share lessons (Hut-Mossel et al., 2021).</a:t>
          </a:r>
        </a:p>
      </dsp:txBody>
      <dsp:txXfrm>
        <a:off x="0" y="1398836"/>
        <a:ext cx="3935505" cy="699204"/>
      </dsp:txXfrm>
    </dsp:sp>
    <dsp:sp modelId="{B426A753-9E81-41DA-AEA1-9EBDA7FBD5F1}">
      <dsp:nvSpPr>
        <dsp:cNvPr id="0" name=""/>
        <dsp:cNvSpPr/>
      </dsp:nvSpPr>
      <dsp:spPr>
        <a:xfrm>
          <a:off x="0" y="2098041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C212E64-1526-476B-BF17-73A6B9485C7D}">
      <dsp:nvSpPr>
        <dsp:cNvPr id="0" name=""/>
        <dsp:cNvSpPr/>
      </dsp:nvSpPr>
      <dsp:spPr>
        <a:xfrm>
          <a:off x="0" y="2098041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Allow clinical supervisors to spot and report issues before they harm patients (</a:t>
          </a:r>
          <a:r>
            <a:rPr lang="en-US" sz="1400" kern="1200" dirty="0" err="1"/>
            <a:t>Snowdon</a:t>
          </a:r>
          <a:r>
            <a:rPr lang="en-US" sz="1400" kern="1200" dirty="0"/>
            <a:t> et al., 2016).</a:t>
          </a:r>
        </a:p>
      </dsp:txBody>
      <dsp:txXfrm>
        <a:off x="0" y="2098041"/>
        <a:ext cx="3935505" cy="699204"/>
      </dsp:txXfrm>
    </dsp:sp>
    <dsp:sp modelId="{BC9FB991-87B1-44AD-A559-3C18E8613C0A}">
      <dsp:nvSpPr>
        <dsp:cNvPr id="0" name=""/>
        <dsp:cNvSpPr/>
      </dsp:nvSpPr>
      <dsp:spPr>
        <a:xfrm>
          <a:off x="0" y="2797246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A0CFB6-FEF3-4816-8296-23C73C0523B4}">
      <dsp:nvSpPr>
        <dsp:cNvPr id="0" name=""/>
        <dsp:cNvSpPr/>
      </dsp:nvSpPr>
      <dsp:spPr>
        <a:xfrm>
          <a:off x="0" y="2797246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/>
            <a:t>Prioritise</a:t>
          </a:r>
          <a:r>
            <a:rPr lang="en-US" sz="1400" kern="1200" dirty="0"/>
            <a:t> equity in safety protocols to ensure high-quality care for all patients (Chauhan et al., 2020).</a:t>
          </a:r>
        </a:p>
      </dsp:txBody>
      <dsp:txXfrm>
        <a:off x="0" y="2797246"/>
        <a:ext cx="3935505" cy="69920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9BC7F3-D61B-4DAC-B79E-F00146F87152}">
      <dsp:nvSpPr>
        <dsp:cNvPr id="0" name=""/>
        <dsp:cNvSpPr/>
      </dsp:nvSpPr>
      <dsp:spPr>
        <a:xfrm>
          <a:off x="616935" y="1100"/>
          <a:ext cx="921683" cy="921683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4F0A98-5299-48F2-B870-87981B235499}">
      <dsp:nvSpPr>
        <dsp:cNvPr id="0" name=""/>
        <dsp:cNvSpPr/>
      </dsp:nvSpPr>
      <dsp:spPr>
        <a:xfrm>
          <a:off x="810488" y="194654"/>
          <a:ext cx="534576" cy="5345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ED4281-9E90-4AE8-A357-99189A7DF6BD}">
      <dsp:nvSpPr>
        <dsp:cNvPr id="0" name=""/>
        <dsp:cNvSpPr/>
      </dsp:nvSpPr>
      <dsp:spPr>
        <a:xfrm>
          <a:off x="1736122" y="1100"/>
          <a:ext cx="2172539" cy="921683"/>
        </a:xfrm>
        <a:prstGeom prst="rect">
          <a:avLst/>
        </a:prstGeom>
        <a:noFill/>
        <a:ln w="9525" cap="flat" cmpd="sng" algn="ctr">
          <a:solidFill>
            <a:schemeClr val="dk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The written report will expand:</a:t>
          </a:r>
        </a:p>
      </dsp:txBody>
      <dsp:txXfrm>
        <a:off x="1736122" y="1100"/>
        <a:ext cx="2172539" cy="921683"/>
      </dsp:txXfrm>
    </dsp:sp>
    <dsp:sp modelId="{2A654CD8-671B-4DD8-9C88-24A94224E6B2}">
      <dsp:nvSpPr>
        <dsp:cNvPr id="0" name=""/>
        <dsp:cNvSpPr/>
      </dsp:nvSpPr>
      <dsp:spPr>
        <a:xfrm>
          <a:off x="4287209" y="1100"/>
          <a:ext cx="921683" cy="921683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BB8F64-9E34-4B0A-A357-C0B6D8D936D6}">
      <dsp:nvSpPr>
        <dsp:cNvPr id="0" name=""/>
        <dsp:cNvSpPr/>
      </dsp:nvSpPr>
      <dsp:spPr>
        <a:xfrm>
          <a:off x="4480763" y="194654"/>
          <a:ext cx="534576" cy="5345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C09C94-4328-4E54-BBE3-EC763776E0B8}">
      <dsp:nvSpPr>
        <dsp:cNvPr id="0" name=""/>
        <dsp:cNvSpPr/>
      </dsp:nvSpPr>
      <dsp:spPr>
        <a:xfrm>
          <a:off x="5406396" y="1100"/>
          <a:ext cx="2172539" cy="921683"/>
        </a:xfrm>
        <a:prstGeom prst="rect">
          <a:avLst/>
        </a:prstGeom>
        <a:noFill/>
        <a:ln w="9525" cap="flat" cmpd="sng" algn="ctr">
          <a:solidFill>
            <a:schemeClr val="dk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Establishes Quality Assurance (QA) fundamentals and NHS application.</a:t>
          </a:r>
        </a:p>
      </dsp:txBody>
      <dsp:txXfrm>
        <a:off x="5406396" y="1100"/>
        <a:ext cx="2172539" cy="921683"/>
      </dsp:txXfrm>
    </dsp:sp>
    <dsp:sp modelId="{41E25EEA-8F81-4A1A-AA00-9780B14E080D}">
      <dsp:nvSpPr>
        <dsp:cNvPr id="0" name=""/>
        <dsp:cNvSpPr/>
      </dsp:nvSpPr>
      <dsp:spPr>
        <a:xfrm>
          <a:off x="616935" y="1635560"/>
          <a:ext cx="921683" cy="921683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FA1749-F81E-4173-9FCB-6ECF04D06D51}">
      <dsp:nvSpPr>
        <dsp:cNvPr id="0" name=""/>
        <dsp:cNvSpPr/>
      </dsp:nvSpPr>
      <dsp:spPr>
        <a:xfrm>
          <a:off x="810488" y="1829114"/>
          <a:ext cx="534576" cy="5345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05927BA-D7E7-43E3-AF8D-D87BC5CCBEB1}">
      <dsp:nvSpPr>
        <dsp:cNvPr id="0" name=""/>
        <dsp:cNvSpPr/>
      </dsp:nvSpPr>
      <dsp:spPr>
        <a:xfrm>
          <a:off x="1736122" y="1635560"/>
          <a:ext cx="2172539" cy="921683"/>
        </a:xfrm>
        <a:prstGeom prst="rect">
          <a:avLst/>
        </a:prstGeom>
        <a:noFill/>
        <a:ln w="9525" cap="flat" cmpd="sng" algn="ctr">
          <a:solidFill>
            <a:schemeClr val="dk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Links past failures to current national reforms, governance, and learning.</a:t>
          </a:r>
        </a:p>
      </dsp:txBody>
      <dsp:txXfrm>
        <a:off x="1736122" y="1635560"/>
        <a:ext cx="2172539" cy="921683"/>
      </dsp:txXfrm>
    </dsp:sp>
    <dsp:sp modelId="{1A351DF6-55F6-434E-AF74-04C38945539B}">
      <dsp:nvSpPr>
        <dsp:cNvPr id="0" name=""/>
        <dsp:cNvSpPr/>
      </dsp:nvSpPr>
      <dsp:spPr>
        <a:xfrm>
          <a:off x="4287209" y="1635560"/>
          <a:ext cx="921683" cy="921683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575C18-29EC-4262-8758-A332CF8C1DBA}">
      <dsp:nvSpPr>
        <dsp:cNvPr id="0" name=""/>
        <dsp:cNvSpPr/>
      </dsp:nvSpPr>
      <dsp:spPr>
        <a:xfrm>
          <a:off x="4480763" y="1829114"/>
          <a:ext cx="534576" cy="5345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087354F-2B55-4BA4-9C55-71E23F5820C2}">
      <dsp:nvSpPr>
        <dsp:cNvPr id="0" name=""/>
        <dsp:cNvSpPr/>
      </dsp:nvSpPr>
      <dsp:spPr>
        <a:xfrm>
          <a:off x="5406396" y="1635560"/>
          <a:ext cx="2172539" cy="921683"/>
        </a:xfrm>
        <a:prstGeom prst="rect">
          <a:avLst/>
        </a:prstGeom>
        <a:noFill/>
        <a:ln w="9525" cap="flat" cmpd="sng" algn="ctr">
          <a:solidFill>
            <a:schemeClr val="dk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Critically integrates Swiss Cheese and Donabedian Models to find systemic issues.</a:t>
          </a:r>
        </a:p>
      </dsp:txBody>
      <dsp:txXfrm>
        <a:off x="5406396" y="1635560"/>
        <a:ext cx="2172539" cy="921683"/>
      </dsp:txXfrm>
    </dsp:sp>
    <dsp:sp modelId="{292A5BF0-2593-47AC-A81A-DE0F44245625}">
      <dsp:nvSpPr>
        <dsp:cNvPr id="0" name=""/>
        <dsp:cNvSpPr/>
      </dsp:nvSpPr>
      <dsp:spPr>
        <a:xfrm>
          <a:off x="616935" y="3270020"/>
          <a:ext cx="921683" cy="921683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E2A4A1-4190-495A-BF88-5A09901A7691}">
      <dsp:nvSpPr>
        <dsp:cNvPr id="0" name=""/>
        <dsp:cNvSpPr/>
      </dsp:nvSpPr>
      <dsp:spPr>
        <a:xfrm>
          <a:off x="810488" y="3463574"/>
          <a:ext cx="534576" cy="53457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447831-B7DC-485F-9943-295B89FC4A0F}">
      <dsp:nvSpPr>
        <dsp:cNvPr id="0" name=""/>
        <dsp:cNvSpPr/>
      </dsp:nvSpPr>
      <dsp:spPr>
        <a:xfrm>
          <a:off x="1736122" y="3270020"/>
          <a:ext cx="2172539" cy="921683"/>
        </a:xfrm>
        <a:prstGeom prst="rect">
          <a:avLst/>
        </a:prstGeom>
        <a:noFill/>
        <a:ln w="9525" cap="flat" cmpd="sng" algn="ctr">
          <a:solidFill>
            <a:schemeClr val="dk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Builds a comprehensive future care service-improvement plan using </a:t>
          </a:r>
          <a:r>
            <a:rPr lang="en-US" sz="1400" kern="1200" dirty="0" err="1"/>
            <a:t>analysed</a:t>
          </a:r>
          <a:r>
            <a:rPr lang="en-US" sz="1400" kern="1200" dirty="0"/>
            <a:t> evidence.</a:t>
          </a:r>
        </a:p>
      </dsp:txBody>
      <dsp:txXfrm>
        <a:off x="1736122" y="3270020"/>
        <a:ext cx="2172539" cy="921683"/>
      </dsp:txXfrm>
    </dsp:sp>
    <dsp:sp modelId="{B0E8751D-6015-4927-A474-7E2E4531C6CD}">
      <dsp:nvSpPr>
        <dsp:cNvPr id="0" name=""/>
        <dsp:cNvSpPr/>
      </dsp:nvSpPr>
      <dsp:spPr>
        <a:xfrm>
          <a:off x="4287209" y="3270020"/>
          <a:ext cx="921683" cy="921683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76E05D-46B8-410D-A903-7DA5EB8E8936}">
      <dsp:nvSpPr>
        <dsp:cNvPr id="0" name=""/>
        <dsp:cNvSpPr/>
      </dsp:nvSpPr>
      <dsp:spPr>
        <a:xfrm>
          <a:off x="4480763" y="3463574"/>
          <a:ext cx="534576" cy="53457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70E57F-E5BC-4C90-9606-5FAA27DB9D7D}">
      <dsp:nvSpPr>
        <dsp:cNvPr id="0" name=""/>
        <dsp:cNvSpPr/>
      </dsp:nvSpPr>
      <dsp:spPr>
        <a:xfrm>
          <a:off x="5406396" y="3270020"/>
          <a:ext cx="2172539" cy="921683"/>
        </a:xfrm>
        <a:prstGeom prst="rect">
          <a:avLst/>
        </a:prstGeom>
        <a:noFill/>
        <a:ln w="9525" cap="flat" cmpd="sng" algn="ctr">
          <a:solidFill>
            <a:schemeClr val="dk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This presentation links academic knowledge to healthcare analysis.</a:t>
          </a:r>
        </a:p>
      </dsp:txBody>
      <dsp:txXfrm>
        <a:off x="5406396" y="3270020"/>
        <a:ext cx="2172539" cy="9216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D2B9B1-118C-4318-9915-9F620DE92219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CA17E7-350E-4D54-9485-7DAD25F41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491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9420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640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5879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5225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1122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6697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858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2424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230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8223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6726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7841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5397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0308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3252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0629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508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0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21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63B89-080C-BBBD-ACC9-8787A7522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340" y="308116"/>
            <a:ext cx="7963319" cy="740246"/>
          </a:xfr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US" sz="4000" b="1" dirty="0"/>
              <a:t>Title Slide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5B8FB-918F-07DC-3C25-5000978F9F7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4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800" b="1" dirty="0"/>
              <a:t>Title: “Deficiencies in Quality and Patient Safety: Insights from the Lucy </a:t>
            </a:r>
            <a:r>
              <a:rPr lang="en-US" sz="2800" b="1" dirty="0" err="1"/>
              <a:t>Letby</a:t>
            </a:r>
            <a:r>
              <a:rPr lang="en-US" sz="2800" b="1" dirty="0"/>
              <a:t> Case”</a:t>
            </a:r>
          </a:p>
          <a:p>
            <a:pPr marL="0" indent="0" algn="ctr">
              <a:buNone/>
            </a:pPr>
            <a:br>
              <a:rPr lang="en-US" sz="2800" dirty="0"/>
            </a:br>
            <a:r>
              <a:rPr lang="en-US" sz="2400" b="1" dirty="0"/>
              <a:t>Module Code: LCHS7006 </a:t>
            </a:r>
          </a:p>
          <a:p>
            <a:pPr marL="0" indent="0" algn="ctr">
              <a:buNone/>
            </a:pPr>
            <a:r>
              <a:rPr lang="en-US" sz="2600" b="1" dirty="0"/>
              <a:t>Module Title: Quality Assurance and Service Improvements</a:t>
            </a:r>
            <a:br>
              <a:rPr lang="en-US" sz="2600" b="1" dirty="0"/>
            </a:br>
            <a:endParaRPr lang="en-US" sz="2600" b="1" dirty="0"/>
          </a:p>
          <a:p>
            <a:pPr marL="0" indent="0">
              <a:buNone/>
            </a:pPr>
            <a:br>
              <a:rPr lang="en-US" sz="2000" dirty="0"/>
            </a:br>
            <a:r>
              <a:rPr lang="en-US" sz="2000" b="1" i="1" dirty="0"/>
              <a:t>Student Name:</a:t>
            </a:r>
            <a:r>
              <a:rPr lang="en-US" sz="2000" i="1" dirty="0"/>
              <a:t> </a:t>
            </a:r>
            <a:r>
              <a:rPr lang="en-US" sz="2000" i="1" dirty="0" err="1"/>
              <a:t>Mst</a:t>
            </a:r>
            <a:r>
              <a:rPr lang="en-US" sz="2000" i="1" dirty="0"/>
              <a:t>. </a:t>
            </a:r>
            <a:r>
              <a:rPr lang="en-US" sz="2000" i="1" dirty="0" err="1"/>
              <a:t>Shahrin</a:t>
            </a:r>
            <a:r>
              <a:rPr lang="en-US" sz="2000" i="1" dirty="0"/>
              <a:t> Sultana </a:t>
            </a:r>
            <a:br>
              <a:rPr lang="en-US" sz="2000" i="1" dirty="0"/>
            </a:br>
            <a:r>
              <a:rPr lang="en-US" sz="2000" b="1" i="1" dirty="0"/>
              <a:t>Student ID:</a:t>
            </a:r>
            <a:r>
              <a:rPr lang="en-US" sz="2000" i="1" dirty="0"/>
              <a:t>  2503591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24894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1675" cy="720045"/>
          </a:xfr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en-US" sz="3200" b="1" dirty="0"/>
              <a:t>Introduction</a:t>
            </a:r>
            <a:endParaRPr sz="3200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0D952A2-042D-6E88-B1EF-F98961E5AE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132599"/>
            <a:ext cx="4456444" cy="5586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Examining the systemic quality assurance breakdowns at the Countess of Chester Hospital.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Identifying how weaknesses in governance, leadership, and policy implementation led to repeated safety breaches.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Applying the Swiss </a:t>
            </a:r>
            <a:r>
              <a:rPr kumimoji="0" lang="en-US" sz="1600" b="0" i="0" u="none" strike="noStrike" cap="none" normalizeH="0" baseline="0" noProof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Cheese Model and Fishbone Diagram to </a:t>
            </a:r>
            <a:r>
              <a:rPr kumimoji="0" lang="en-US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map interrelated failure points.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Focused on leadership accountability, incident reporting protocols, and the support (or suppression) of whistleblowers.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Extracting vital lessons to reform NHS quality assurance and ensure sustainable, patient-centered safety.</a:t>
            </a:r>
            <a:endParaRPr kumimoji="0" lang="en-GB" sz="16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6" name="Picture 2" descr="NHS managers need better regulation, not just more of it">
            <a:extLst>
              <a:ext uri="{FF2B5EF4-FFF2-40B4-BE49-F238E27FC236}">
                <a16:creationId xmlns:a16="http://schemas.microsoft.com/office/drawing/2014/main" id="{D51D4D10-4837-4439-BC56-A5385B3436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859" y="2583431"/>
            <a:ext cx="4155141" cy="23387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D542D7-9335-4F6E-827C-C3D9787123B1}"/>
              </a:ext>
            </a:extLst>
          </p:cNvPr>
          <p:cNvSpPr txBox="1"/>
          <p:nvPr/>
        </p:nvSpPr>
        <p:spPr>
          <a:xfrm>
            <a:off x="6515101" y="4922182"/>
            <a:ext cx="1432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(Source: Internet)</a:t>
            </a:r>
            <a:endParaRPr lang="en-GB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pPr algn="l"/>
            <a:r>
              <a:rPr lang="en-US" sz="3500" dirty="0">
                <a:solidFill>
                  <a:schemeClr val="bg1"/>
                </a:solidFill>
              </a:rPr>
              <a:t>Case Background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422" y="2277373"/>
            <a:ext cx="5102060" cy="3959619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Between 2015–2016, the unit recorded seven infant fatalities and six "close calls" (near-misses).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Investigations revealed habitual failures in clinical governance and internal reporting protocols (Gill, 2026).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Vulnerabilities in governance directly compromised patient safety and eroded public trust in the healthcare system.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The case serves as a critical example of how organizational culture can act as an obstacle to effective quality assurance. (Majumdar and Hussain, 2018).</a:t>
            </a:r>
          </a:p>
        </p:txBody>
      </p:sp>
      <p:pic>
        <p:nvPicPr>
          <p:cNvPr id="4" name="Picture 2" descr="Lucy Letby inquiry: Rise in baby deaths was 'inevitable' in unit, hospital  bosses warned">
            <a:extLst>
              <a:ext uri="{FF2B5EF4-FFF2-40B4-BE49-F238E27FC236}">
                <a16:creationId xmlns:a16="http://schemas.microsoft.com/office/drawing/2014/main" id="{58FDB2CC-32DA-42B9-9EB6-43A2E566BD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2441" y="2937105"/>
            <a:ext cx="3731551" cy="233221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47B5FC9-CC0A-446F-A9EF-2221820C068C}"/>
              </a:ext>
            </a:extLst>
          </p:cNvPr>
          <p:cNvSpPr txBox="1"/>
          <p:nvPr/>
        </p:nvSpPr>
        <p:spPr>
          <a:xfrm>
            <a:off x="6575612" y="5338482"/>
            <a:ext cx="12371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(Smyth, 2025)</a:t>
            </a:r>
            <a:endParaRPr lang="en-GB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Determined</a:t>
            </a:r>
            <a:r>
              <a:rPr dirty="0"/>
              <a:t> Quality Concerns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C669CA-DF26-5FA0-CF13-F4F12AB50D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906506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547" y="367799"/>
            <a:ext cx="4645182" cy="1708242"/>
          </a:xfrm>
        </p:spPr>
        <p:txBody>
          <a:bodyPr anchor="ctr">
            <a:normAutofit/>
          </a:bodyPr>
          <a:lstStyle/>
          <a:p>
            <a:r>
              <a:rPr lang="en-US" sz="3500" b="1" dirty="0"/>
              <a:t>Systems-Based Safety Model (Swiss Cheese Model)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194" y="2250852"/>
            <a:ext cx="4430803" cy="4506295"/>
          </a:xfrm>
        </p:spPr>
        <p:txBody>
          <a:bodyPr anchor="ctr">
            <a:normAutofit fontScale="85000" lnSpcReduction="10000"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2000" noProof="0" dirty="0"/>
              <a:t>Safety incidents occur when multiple "holes" across different systemic layers align simultaneously.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2000" noProof="0" dirty="0"/>
              <a:t>Deep-seated issues like poor governance, fractured communication, and a lack of accountability created the environment for failure (Harrison, 2025).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2000" noProof="0" dirty="0"/>
              <a:t>Critical errors, including ignored safety warnings and the falsification of medical records, acted as immediate triggers.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2000" noProof="0" dirty="0"/>
              <a:t>Organizational defenses, specifically board oversight, proved ineffective in stopping the trajectory of harm (</a:t>
            </a:r>
            <a:r>
              <a:rPr lang="en-US" sz="2000" noProof="0" dirty="0" err="1"/>
              <a:t>Amaniyan</a:t>
            </a:r>
            <a:r>
              <a:rPr lang="en-US" sz="2000" noProof="0" dirty="0"/>
              <a:t> et al., 2020).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2000" noProof="0" dirty="0"/>
              <a:t>The model proves these deaths resulted from cumulative weaknesses across all defensive layers.</a:t>
            </a:r>
            <a:endParaRPr lang="en-GB" sz="2000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37A250-D315-4322-9F72-2FDCA3E1BB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7276" y="2443840"/>
            <a:ext cx="4356723" cy="31295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464E0B-1FA8-49C1-80A2-8B4BC277D8AE}"/>
              </a:ext>
            </a:extLst>
          </p:cNvPr>
          <p:cNvSpPr txBox="1"/>
          <p:nvPr/>
        </p:nvSpPr>
        <p:spPr>
          <a:xfrm>
            <a:off x="6501653" y="5531572"/>
            <a:ext cx="1707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(Averill et al., 2022)</a:t>
            </a:r>
            <a:endParaRPr lang="en-GB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1051" y="381935"/>
            <a:ext cx="7017080" cy="120032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900" dirty="0"/>
              <a:t>Root Cause Analysis – Fishbone Diagram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45650" y="554152"/>
            <a:ext cx="430632" cy="1075866"/>
            <a:chOff x="10994200" y="554152"/>
            <a:chExt cx="574177" cy="1075866"/>
          </a:xfrm>
        </p:grpSpPr>
        <p:sp>
          <p:nvSpPr>
            <p:cNvPr id="1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16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565B7CA-52DB-3BD4-EB22-95DAB5A5FD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809856"/>
              </p:ext>
            </p:extLst>
          </p:nvPr>
        </p:nvGraphicFramePr>
        <p:xfrm>
          <a:off x="211970" y="1809003"/>
          <a:ext cx="7017080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01289F6B-55B1-408D-8F18-755E9B8F03A0}"/>
              </a:ext>
            </a:extLst>
          </p:cNvPr>
          <p:cNvSpPr txBox="1"/>
          <p:nvPr/>
        </p:nvSpPr>
        <p:spPr>
          <a:xfrm>
            <a:off x="6968506" y="3532335"/>
            <a:ext cx="17077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/>
              <a:t>Stavropoulou,et</a:t>
            </a:r>
            <a:r>
              <a:rPr lang="en-US" sz="1100" dirty="0"/>
              <a:t> al., 2015)</a:t>
            </a:r>
            <a:endParaRPr lang="en-GB" sz="1100" dirty="0"/>
          </a:p>
        </p:txBody>
      </p:sp>
      <p:pic>
        <p:nvPicPr>
          <p:cNvPr id="1026" name="Picture 2" descr="Fishbone Diagram Cause and Effect - GeeksforGeeks">
            <a:extLst>
              <a:ext uri="{FF2B5EF4-FFF2-40B4-BE49-F238E27FC236}">
                <a16:creationId xmlns:a16="http://schemas.microsoft.com/office/drawing/2014/main" id="{FBCADC32-3994-48B0-83AF-FD15510D8E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4" t="25220" r="5116" b="18733"/>
          <a:stretch/>
        </p:blipFill>
        <p:spPr bwMode="auto">
          <a:xfrm>
            <a:off x="6333727" y="2326949"/>
            <a:ext cx="2726077" cy="1205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US" sz="3500" dirty="0">
                <a:solidFill>
                  <a:srgbClr val="FFFFFF"/>
                </a:solidFill>
              </a:rPr>
              <a:t>Systems Theory and Safety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853" y="2177002"/>
            <a:ext cx="4427556" cy="4492739"/>
          </a:xfrm>
        </p:spPr>
        <p:txBody>
          <a:bodyPr anchor="ctr"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noProof="0" dirty="0"/>
              <a:t>Performance is driven by the dynamic interaction between human, technical, and managerial subsystems.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noProof="0" dirty="0"/>
              <a:t>Failures in communication created a "non-learning environment" at Countess of Chester (Hibbert et al., 2023).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noProof="0" dirty="0"/>
              <a:t>A strict top-down culture prevented staff from escalating urgent safety concerns (</a:t>
            </a:r>
            <a:r>
              <a:rPr lang="en-US" sz="1800" noProof="0" dirty="0" err="1"/>
              <a:t>Azami-Aghdash</a:t>
            </a:r>
            <a:r>
              <a:rPr lang="en-US" sz="1800" noProof="0" dirty="0"/>
              <a:t> et al., 2015).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noProof="0" dirty="0"/>
              <a:t>Requires the development of open communication channels and a commitment to continuous learning.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noProof="0" dirty="0"/>
              <a:t>Robust systems must evolve based on real-time feedback to stop the recurrence of preventable failures (</a:t>
            </a:r>
            <a:r>
              <a:rPr lang="en-US" sz="1800" noProof="0" dirty="0" err="1"/>
              <a:t>Amaniyan</a:t>
            </a:r>
            <a:r>
              <a:rPr lang="en-US" sz="1800" noProof="0" dirty="0"/>
              <a:t> et al., 2020).</a:t>
            </a:r>
            <a:endParaRPr lang="en-GB" sz="1800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93F9E8-DE17-4437-95CC-EC5F2D3177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2650" y="2974322"/>
            <a:ext cx="4101350" cy="23070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E493E1B-93A7-4D1F-ABD1-8992FFF5C7DE}"/>
              </a:ext>
            </a:extLst>
          </p:cNvPr>
          <p:cNvSpPr txBox="1"/>
          <p:nvPr/>
        </p:nvSpPr>
        <p:spPr>
          <a:xfrm>
            <a:off x="6575612" y="5338482"/>
            <a:ext cx="1432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(Source: Internet)</a:t>
            </a:r>
            <a:endParaRPr lang="en-GB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US" sz="4300"/>
              <a:t>Policy and Regulatory Context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Proactive learning and fair culture are recommended in the NHS Patient Safety Strategy (2019; revised 2023).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Disclosure of </a:t>
            </a:r>
            <a:r>
              <a:rPr lang="en-US" sz="2100" dirty="0" err="1"/>
              <a:t>unfavourable</a:t>
            </a:r>
            <a:r>
              <a:rPr lang="en-US" sz="2100" dirty="0"/>
              <a:t> incidences disregarded under Health and Social Care Act 2008.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CQC Standards: safety, governance, and leadership violations (Lucas et al., 2022).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Freedom to Speak Up (2016): inadequate whistleblowing assistance.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QA breakdown is linked to policy–practice gap (Hibbert et al., 2023).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 dirty="0"/>
              <a:t>Governance and Leadership Failures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188437"/>
            <a:ext cx="4000647" cy="4398642"/>
          </a:xfrm>
        </p:spPr>
        <p:txBody>
          <a:bodyPr anchor="ctr">
            <a:normAutofit fontScale="92500" lnSpcReduction="20000"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Board-level management failed to act on escalating clinical red flags, signaling deep governance flaws (Hibbert et al., 2023).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A lack of independent assessment meant mortality trends were neither objectively monitored nor publicly disclosed (Lucas et al., 2022).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Internal audit mechanisms were insufficiently rigorous and failed to detect patterns of preventable harm (Hut-Mossel et al.,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Insufficient clinical supervision significantly weakened professional and institutional accountability (</a:t>
            </a:r>
            <a:r>
              <a:rPr lang="en-US" sz="1800" dirty="0" err="1"/>
              <a:t>Snowdon</a:t>
            </a:r>
            <a:r>
              <a:rPr lang="en-US" sz="1800" dirty="0"/>
              <a:t> et al., 2016).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A lack of transparency and reliable auditing created a long-term environment where safety violations could persist.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775ED7-76C8-420E-B0D2-6C17993ABE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8006" y="2730118"/>
            <a:ext cx="4242199" cy="23862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81EA23-5D48-4560-BCD7-732C3624451C}"/>
              </a:ext>
            </a:extLst>
          </p:cNvPr>
          <p:cNvSpPr txBox="1"/>
          <p:nvPr/>
        </p:nvSpPr>
        <p:spPr>
          <a:xfrm>
            <a:off x="6575612" y="5338482"/>
            <a:ext cx="1432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(Source: Internet)</a:t>
            </a:r>
            <a:endParaRPr lang="en-GB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000" dirty="0">
                <a:solidFill>
                  <a:schemeClr val="bg1"/>
                </a:solidFill>
              </a:rPr>
              <a:t>Whistle-Blowing and Safety Reporting Culture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901" y="2477429"/>
            <a:ext cx="4278095" cy="3959619"/>
          </a:xfrm>
        </p:spPr>
        <p:txBody>
          <a:bodyPr>
            <a:normAutofit fontScale="92500"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Medical staff were threatened with suspension if consultants ignored their concerns (Majumdar &amp; Hussain, 2018).</a:t>
            </a:r>
          </a:p>
          <a:p>
            <a:r>
              <a:rPr lang="en-US" sz="1800" dirty="0"/>
              <a:t>Stavropoulou et al. (2015) found that incident-reporting systems are underused, and the data collected lacks sufficient analysis and feedback.</a:t>
            </a:r>
          </a:p>
          <a:p>
            <a:r>
              <a:rPr lang="en-US" sz="1800" dirty="0"/>
              <a:t>Freedom to Speak Up Guardians were found to be mismanaged (2016). </a:t>
            </a:r>
          </a:p>
          <a:p>
            <a:r>
              <a:rPr lang="en-US" sz="1800" dirty="0"/>
              <a:t>A defensive culture has hindered communal learning (Hibbert et al., 2023</a:t>
            </a:r>
            <a:r>
              <a:rPr lang="en-US" sz="1800"/>
              <a:t>). </a:t>
            </a:r>
          </a:p>
          <a:p>
            <a:r>
              <a:rPr lang="en-US" sz="1800"/>
              <a:t>Under-reporting </a:t>
            </a:r>
            <a:r>
              <a:rPr lang="en-US" sz="1800" dirty="0"/>
              <a:t>and weak feedback loops are issues within the NHS (Stavropoulou et al., 2015).</a:t>
            </a:r>
          </a:p>
        </p:txBody>
      </p:sp>
      <p:pic>
        <p:nvPicPr>
          <p:cNvPr id="3074" name="Picture 2" descr="9 Key Points to Improving Safety Culture – RSS Infrastructure">
            <a:extLst>
              <a:ext uri="{FF2B5EF4-FFF2-40B4-BE49-F238E27FC236}">
                <a16:creationId xmlns:a16="http://schemas.microsoft.com/office/drawing/2014/main" id="{2E6A7527-B592-441E-813B-4D7FE766EF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917" y="2662517"/>
            <a:ext cx="4043083" cy="30323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EDEF189-00B2-4482-B684-208A292DC935}"/>
              </a:ext>
            </a:extLst>
          </p:cNvPr>
          <p:cNvSpPr txBox="1"/>
          <p:nvPr/>
        </p:nvSpPr>
        <p:spPr>
          <a:xfrm>
            <a:off x="6575612" y="5615481"/>
            <a:ext cx="1432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(Source: Internet)</a:t>
            </a:r>
            <a:endParaRPr lang="en-GB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093EE937-3788-6532-7702-DF6FDF4584C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1921" t="9092" r="19893" b="-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Impact on Quality, Efficiency &amp; Equity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41D44ADC-EF73-FE3C-2353-3222163F1C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9393878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Lessons Learned from the Case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082A59-05CE-D5A2-DCDA-FE490AA5CD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5185444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63F432-CC38-2FAE-5226-64084076EB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972" r="24055" b="-1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500"/>
              <a:t>Recommendations for Service Improvement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77E8F0-6EC0-A5C4-3D49-C5397D687E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2233575"/>
              </p:ext>
            </p:extLst>
          </p:nvPr>
        </p:nvGraphicFramePr>
        <p:xfrm>
          <a:off x="4586487" y="2743200"/>
          <a:ext cx="3935505" cy="3496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8471380E-9077-49B3-8567-C8AB32F4D99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1" y="792256"/>
            <a:ext cx="4057648" cy="4762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F6CED3-B630-410F-B772-246E9380A060}"/>
              </a:ext>
            </a:extLst>
          </p:cNvPr>
          <p:cNvSpPr txBox="1"/>
          <p:nvPr/>
        </p:nvSpPr>
        <p:spPr>
          <a:xfrm>
            <a:off x="1472453" y="5622204"/>
            <a:ext cx="1432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(Source: Internet)</a:t>
            </a:r>
            <a:endParaRPr lang="en-GB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4512" y="2379346"/>
            <a:ext cx="4377314" cy="3683358"/>
          </a:xfrm>
        </p:spPr>
        <p:txBody>
          <a:bodyPr anchor="ctr"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/>
              <a:t>The Lucy </a:t>
            </a:r>
            <a:r>
              <a:rPr lang="en-US" sz="1700" dirty="0" err="1"/>
              <a:t>Letby</a:t>
            </a:r>
            <a:r>
              <a:rPr lang="en-US" sz="1700" dirty="0"/>
              <a:t> case reveals complex systemic deficiencies in quality assurance, governance, and </a:t>
            </a:r>
            <a:r>
              <a:rPr lang="en-US" sz="1700" dirty="0" err="1"/>
              <a:t>organisational</a:t>
            </a:r>
            <a:r>
              <a:rPr lang="en-US" sz="1700" dirty="0"/>
              <a:t> culture.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/>
              <a:t>Inadequate leadership, deficient audits, and suppressed reporting undermined safety.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 err="1"/>
              <a:t>Emphasises</a:t>
            </a:r>
            <a:r>
              <a:rPr lang="en-US" sz="1700" dirty="0"/>
              <a:t> the need for strong clinical governance frameworks and an inclusive, learning-focused safety culture.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/>
              <a:t>Effective QA enhancement requires compliance with policies, technology assistance, and empowered personnel.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/>
              <a:t>Ensuring patient safety requires ongoing assessment and responsibility at all </a:t>
            </a:r>
            <a:r>
              <a:rPr lang="en-US" sz="1700" dirty="0" err="1"/>
              <a:t>organisational</a:t>
            </a:r>
            <a:r>
              <a:rPr lang="en-US" sz="1700" dirty="0"/>
              <a:t> levels.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Link to Component 2 (Written Report)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FAF6B9-23EC-7444-7029-BE4B04296E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1543557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3EFA7-017B-AF89-4B01-A5AC4A969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DF37E-0172-28B4-7F36-CB843DD08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774" y="1420150"/>
            <a:ext cx="8526026" cy="4980650"/>
          </a:xfrm>
        </p:spPr>
        <p:txBody>
          <a:bodyPr>
            <a:normAutofit fontScale="92500" lnSpcReduction="20000"/>
          </a:bodyPr>
          <a:lstStyle/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Alotaibi, Y. K., and Federico, F. (2017). The impact of health information technology on patient safety. Saudi medical journal, 38(12), 1173.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 err="1"/>
              <a:t>Amaniyan</a:t>
            </a:r>
            <a:r>
              <a:rPr lang="en-US" sz="1100" dirty="0"/>
              <a:t>, S., </a:t>
            </a:r>
            <a:r>
              <a:rPr lang="en-US" sz="1100" dirty="0" err="1"/>
              <a:t>Faldaas</a:t>
            </a:r>
            <a:r>
              <a:rPr lang="en-US" sz="1100" dirty="0"/>
              <a:t>, B. O., Logan, P. A., and </a:t>
            </a:r>
            <a:r>
              <a:rPr lang="en-US" sz="1100" dirty="0" err="1"/>
              <a:t>Vaismoradi</a:t>
            </a:r>
            <a:r>
              <a:rPr lang="en-US" sz="1100" dirty="0"/>
              <a:t>, M. (2020). Learning from patient safety incidents in the emergency department: a systematic review. The Journal of emergency medicine, 58(2), 234-244. https://doi.org/10.1016/j.jemermed.2019.11.015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Averill, P., Vincent, C., </a:t>
            </a:r>
            <a:r>
              <a:rPr lang="en-US" sz="1100" dirty="0" err="1"/>
              <a:t>Reen</a:t>
            </a:r>
            <a:r>
              <a:rPr lang="en-US" sz="1100" dirty="0"/>
              <a:t>, G., Henderson, C. and </a:t>
            </a:r>
            <a:r>
              <a:rPr lang="en-US" sz="1100" dirty="0" err="1"/>
              <a:t>Sevdalis</a:t>
            </a:r>
            <a:r>
              <a:rPr lang="en-US" sz="1100" dirty="0"/>
              <a:t>, N. (2022). Conceptual and practical challenges associated with understanding patient safety within community‐based mental health services. Health Expectations, 26(1), pp.51–63. doi: https://doi.org/10.1111/hex.13660.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 err="1"/>
              <a:t>Azami-Aghdash</a:t>
            </a:r>
            <a:r>
              <a:rPr lang="en-US" sz="1100" dirty="0"/>
              <a:t>, S., Azar, F. E., </a:t>
            </a:r>
            <a:r>
              <a:rPr lang="en-US" sz="1100" dirty="0" err="1"/>
              <a:t>Rezapour</a:t>
            </a:r>
            <a:r>
              <a:rPr lang="en-US" sz="1100" dirty="0"/>
              <a:t>, A., </a:t>
            </a:r>
            <a:r>
              <a:rPr lang="en-US" sz="1100" dirty="0" err="1"/>
              <a:t>Azami</a:t>
            </a:r>
            <a:r>
              <a:rPr lang="en-US" sz="1100" dirty="0"/>
              <a:t>, A., </a:t>
            </a:r>
            <a:r>
              <a:rPr lang="en-US" sz="1100" dirty="0" err="1"/>
              <a:t>Rasi</a:t>
            </a:r>
            <a:r>
              <a:rPr lang="en-US" sz="1100" dirty="0"/>
              <a:t>, V., and </a:t>
            </a:r>
            <a:r>
              <a:rPr lang="en-US" sz="1100" dirty="0" err="1"/>
              <a:t>Klvany</a:t>
            </a:r>
            <a:r>
              <a:rPr lang="en-US" sz="1100" dirty="0"/>
              <a:t>, K. (2015). Patient safety culture in hospitals of Iran: a systematic review and meta-analysis. Medical journal of the Islamic Republic of Iran, 29, 251. PMCID: PMC4715392  PMID: 26793642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Chauhan, A., Walton, M., Manias, E., </a:t>
            </a:r>
            <a:r>
              <a:rPr lang="en-US" sz="1100" dirty="0" err="1"/>
              <a:t>Walpola</a:t>
            </a:r>
            <a:r>
              <a:rPr lang="en-US" sz="1100" dirty="0"/>
              <a:t>, R. L., Seale, H., </a:t>
            </a:r>
            <a:r>
              <a:rPr lang="en-US" sz="1100" dirty="0" err="1"/>
              <a:t>Latanik</a:t>
            </a:r>
            <a:r>
              <a:rPr lang="en-US" sz="1100" dirty="0"/>
              <a:t>, M., ... and Harrison, R. (2020). The safety of health care for ethnic minority patients: a systematic review. International journal for equity in health, 19(1), 118. https://doi.org/10.1186/s12939-020-01223-2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Gill, A. (2026). Inquests open into deaths of babies killed by Lucy </a:t>
            </a:r>
            <a:r>
              <a:rPr lang="en-US" sz="1100" dirty="0" err="1"/>
              <a:t>Letby</a:t>
            </a:r>
            <a:r>
              <a:rPr lang="en-US" sz="1100" dirty="0"/>
              <a:t>. [online] 4 Feb. Available at: https://www.bbc.com/news/articles/c75xp200r0lo.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Harrison, J. (2025). The challenges of healthcare regulation using the </a:t>
            </a:r>
            <a:r>
              <a:rPr lang="en-US" sz="1100" dirty="0" err="1"/>
              <a:t>Letby</a:t>
            </a:r>
            <a:r>
              <a:rPr lang="en-US" sz="1100" dirty="0"/>
              <a:t> case as an example. British Journal of Nursing, 34(12), pp.645–649. doi: https://doi.org/10.12968/bjon.2024.0283.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Hibbert, P. D., Stewart, S., Wiles, L. K., Braithwaite, J., Runciman, W. B., and Thomas, M. J. (2023). Improving patient safety governance and systems through learning from successes and failures: qualitative surveys and interviews with international experts. International Journal for Quality in Health Care, 35(4), 0. doi: 10.1093/</a:t>
            </a:r>
            <a:r>
              <a:rPr lang="en-US" sz="1100" dirty="0" err="1"/>
              <a:t>intqhc</a:t>
            </a:r>
            <a:r>
              <a:rPr lang="en-US" sz="1100" dirty="0"/>
              <a:t>/mzad088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Hut-Mossel, L., Ahaus, K., Welker, G., and </a:t>
            </a:r>
            <a:r>
              <a:rPr lang="en-US" sz="1100" dirty="0" err="1"/>
              <a:t>Gans</a:t>
            </a:r>
            <a:r>
              <a:rPr lang="en-US" sz="1100" dirty="0"/>
              <a:t>, R. (2021). Understanding how and why audits work in improving the quality of hospital care: a systematic realist review. </a:t>
            </a:r>
            <a:r>
              <a:rPr lang="en-US" sz="1100" dirty="0" err="1"/>
              <a:t>PloS</a:t>
            </a:r>
            <a:r>
              <a:rPr lang="en-US" sz="1100" dirty="0"/>
              <a:t> one, 16(3), e0248677. https://doi.org/10.1371/journal.pone.0248677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Kavanagh, C. (2017). Medication governance: preventing errors and promoting patient safety. British Journal of Nursing, 26(3), 159-165. https://doi.org/10.12968/bjon.2017.26.3.159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Kim, M. O., </a:t>
            </a:r>
            <a:r>
              <a:rPr lang="en-US" sz="1100" dirty="0" err="1"/>
              <a:t>Coiera</a:t>
            </a:r>
            <a:r>
              <a:rPr lang="en-US" sz="1100" dirty="0"/>
              <a:t>, E., and </a:t>
            </a:r>
            <a:r>
              <a:rPr lang="en-US" sz="1100" dirty="0" err="1"/>
              <a:t>Magrabi</a:t>
            </a:r>
            <a:r>
              <a:rPr lang="en-US" sz="1100" dirty="0"/>
              <a:t>, F. (2017). Problems with health information technology and their effects on care delivery and patient outcomes: a systematic review. Journal of the American Medical Informatics Association, 24(2), 246-250.  https://doi.org/10.1093/jamia/ocw154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Lucas, J., Leggat, S. G., and Taylor, N. F. (2022). Association between use of clinical governance systems at the frontline and patient safety: a pre-post study. International Journal of Health Governance, 27(3), 282-295. https://doi.org/10.1108/IJHG-02-2022-0023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Majumdar, S., and Hussain, S. M. (2018). Clinical Governance and its Role in Patient Safety and Quality Improvement. In Scott-Brown's Otorhinolaryngology and Head and Neck Surgery (pp. 389-394). CRC Press.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Smyth, M. (2025). Lucy </a:t>
            </a:r>
            <a:r>
              <a:rPr lang="en-US" sz="1100" dirty="0" err="1"/>
              <a:t>Letby</a:t>
            </a:r>
            <a:r>
              <a:rPr lang="en-US" sz="1100" dirty="0"/>
              <a:t>: Significant changes made at Countess of Chester Hospital, says CEO. [online] 13 Jan. Available at: https://www.bbc.com/news/articles/cdryd07m0g8o.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 err="1"/>
              <a:t>Snowdon</a:t>
            </a:r>
            <a:r>
              <a:rPr lang="en-US" sz="1100" dirty="0"/>
              <a:t>, D. A., </a:t>
            </a:r>
            <a:r>
              <a:rPr lang="en-US" sz="1100" dirty="0" err="1"/>
              <a:t>Hau</a:t>
            </a:r>
            <a:r>
              <a:rPr lang="en-US" sz="1100" dirty="0"/>
              <a:t>, R., Leggat, S. G., and Taylor, N. F. (2016). Does clinical supervision of health professionals improve patient safety? A systematic review and meta-analysis. International Journal for Quality in Health Care, 28(4), 447-455.  https://doi.org/10.1093/intqhc/mzw059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 err="1"/>
              <a:t>Stavropoulou</a:t>
            </a:r>
            <a:r>
              <a:rPr lang="en-US" sz="1100" dirty="0"/>
              <a:t>, C., Doherty, C., and </a:t>
            </a:r>
            <a:r>
              <a:rPr lang="en-US" sz="1100" dirty="0" err="1"/>
              <a:t>Tosey</a:t>
            </a:r>
            <a:r>
              <a:rPr lang="en-US" sz="1100" dirty="0"/>
              <a:t>, P. (2015). How effective are incident‐reporting systems for improving patient safety? A systematic literature review. The Milbank Quarterly, 93(4), 826-866. https://doi.org/10.1111/1468-0009.12166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 err="1"/>
              <a:t>Whiteing</a:t>
            </a:r>
            <a:r>
              <a:rPr lang="en-US" sz="1100" dirty="0"/>
              <a:t>, P. (2023). Lucy </a:t>
            </a:r>
            <a:r>
              <a:rPr lang="en-US" sz="1100" dirty="0" err="1"/>
              <a:t>Letby</a:t>
            </a:r>
            <a:r>
              <a:rPr lang="en-US" sz="1100" dirty="0"/>
              <a:t> Inquiry Could Be a Missed Opportunity If It Does Not Look at the Wider Issue. Journal of patient safety and risk management, 29(1). doi: https://doi.org/10.1177/25160435231212956.</a:t>
            </a:r>
          </a:p>
        </p:txBody>
      </p:sp>
    </p:spTree>
    <p:extLst>
      <p:ext uri="{BB962C8B-B14F-4D97-AF65-F5344CB8AC3E}">
        <p14:creationId xmlns:p14="http://schemas.microsoft.com/office/powerpoint/2010/main" val="11878027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Q&amp;A Images – Browse 240,448 Stock Photos, Vectors, and Video | Adobe Stock">
            <a:extLst>
              <a:ext uri="{FF2B5EF4-FFF2-40B4-BE49-F238E27FC236}">
                <a16:creationId xmlns:a16="http://schemas.microsoft.com/office/drawing/2014/main" id="{C958ACC3-E6F2-4B97-8200-0F4E6CA13F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714500"/>
            <a:ext cx="6858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71598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2231</Words>
  <Application>Microsoft Office PowerPoint</Application>
  <PresentationFormat>On-screen Show (4:3)</PresentationFormat>
  <Paragraphs>132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Wingdings</vt:lpstr>
      <vt:lpstr>Office Theme</vt:lpstr>
      <vt:lpstr>Title Slide</vt:lpstr>
      <vt:lpstr>Introduction</vt:lpstr>
      <vt:lpstr>Case Background</vt:lpstr>
      <vt:lpstr>Determined Quality Concerns</vt:lpstr>
      <vt:lpstr>Systems-Based Safety Model (Swiss Cheese Model)</vt:lpstr>
      <vt:lpstr>Root Cause Analysis – Fishbone Diagram</vt:lpstr>
      <vt:lpstr>Systems Theory and Safety Culture</vt:lpstr>
      <vt:lpstr>Policy and Regulatory Context</vt:lpstr>
      <vt:lpstr>Governance and Leadership Failures</vt:lpstr>
      <vt:lpstr>Whistle-Blowing and Safety Reporting Culture</vt:lpstr>
      <vt:lpstr>Impact on Quality, Efficiency &amp; Equity</vt:lpstr>
      <vt:lpstr>Lessons Learned from the Case</vt:lpstr>
      <vt:lpstr>Recommendations for Service Improvement</vt:lpstr>
      <vt:lpstr>Conclusion</vt:lpstr>
      <vt:lpstr>Link to Component 2 (Written Report)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cp:keywords/>
  <cp:lastModifiedBy/>
  <cp:revision>1</cp:revision>
  <dcterms:created xsi:type="dcterms:W3CDTF">2025-11-13T18:39:59Z</dcterms:created>
  <dcterms:modified xsi:type="dcterms:W3CDTF">2026-03-24T08:24:43Z</dcterms:modified>
  <cp:category/>
</cp:coreProperties>
</file>