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59"/>
  </p:notesMasterIdLst>
  <p:handoutMasterIdLst>
    <p:handoutMasterId r:id="rId60"/>
  </p:handoutMasterIdLst>
  <p:sldIdLst>
    <p:sldId id="257" r:id="rId5"/>
    <p:sldId id="258" r:id="rId6"/>
    <p:sldId id="280" r:id="rId7"/>
    <p:sldId id="281" r:id="rId8"/>
    <p:sldId id="282" r:id="rId9"/>
    <p:sldId id="283" r:id="rId10"/>
    <p:sldId id="284" r:id="rId11"/>
    <p:sldId id="285" r:id="rId12"/>
    <p:sldId id="286" r:id="rId13"/>
    <p:sldId id="293" r:id="rId14"/>
    <p:sldId id="259" r:id="rId15"/>
    <p:sldId id="260" r:id="rId16"/>
    <p:sldId id="261" r:id="rId17"/>
    <p:sldId id="262" r:id="rId18"/>
    <p:sldId id="263" r:id="rId19"/>
    <p:sldId id="264" r:id="rId20"/>
    <p:sldId id="265" r:id="rId21"/>
    <p:sldId id="266" r:id="rId22"/>
    <p:sldId id="267" r:id="rId23"/>
    <p:sldId id="268" r:id="rId24"/>
    <p:sldId id="269" r:id="rId25"/>
    <p:sldId id="270" r:id="rId26"/>
    <p:sldId id="274" r:id="rId27"/>
    <p:sldId id="277" r:id="rId28"/>
    <p:sldId id="275" r:id="rId29"/>
    <p:sldId id="276" r:id="rId30"/>
    <p:sldId id="294" r:id="rId31"/>
    <p:sldId id="271" r:id="rId32"/>
    <p:sldId id="272" r:id="rId33"/>
    <p:sldId id="273" r:id="rId34"/>
    <p:sldId id="278" r:id="rId35"/>
    <p:sldId id="279" r:id="rId36"/>
    <p:sldId id="295" r:id="rId37"/>
    <p:sldId id="287" r:id="rId38"/>
    <p:sldId id="288" r:id="rId39"/>
    <p:sldId id="289" r:id="rId40"/>
    <p:sldId id="291" r:id="rId41"/>
    <p:sldId id="296" r:id="rId42"/>
    <p:sldId id="292" r:id="rId43"/>
    <p:sldId id="290" r:id="rId44"/>
    <p:sldId id="297" r:id="rId45"/>
    <p:sldId id="298" r:id="rId46"/>
    <p:sldId id="300" r:id="rId47"/>
    <p:sldId id="299" r:id="rId48"/>
    <p:sldId id="301" r:id="rId49"/>
    <p:sldId id="302" r:id="rId50"/>
    <p:sldId id="303" r:id="rId51"/>
    <p:sldId id="304" r:id="rId52"/>
    <p:sldId id="305" r:id="rId53"/>
    <p:sldId id="306" r:id="rId54"/>
    <p:sldId id="307" r:id="rId55"/>
    <p:sldId id="308" r:id="rId56"/>
    <p:sldId id="309" r:id="rId57"/>
    <p:sldId id="310"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9" autoAdjust="0"/>
    <p:restoredTop sz="67701" autoAdjust="0"/>
  </p:normalViewPr>
  <p:slideViewPr>
    <p:cSldViewPr snapToGrid="0">
      <p:cViewPr>
        <p:scale>
          <a:sx n="74" d="100"/>
          <a:sy n="74" d="100"/>
        </p:scale>
        <p:origin x="702" y="171"/>
      </p:cViewPr>
      <p:guideLst/>
    </p:cSldViewPr>
  </p:slideViewPr>
  <p:notesTextViewPr>
    <p:cViewPr>
      <p:scale>
        <a:sx n="3" d="2"/>
        <a:sy n="3" d="2"/>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157B527-9545-4A18-82C6-985C2D673EE0}" type="datetimeFigureOut">
              <a:rPr lang="en-US" smtClean="0"/>
              <a:t>3/31/2022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6BD15E-A83F-499B-AE2F-72149146BFF5}" type="slidenum">
              <a:rPr lang="en-US" smtClean="0"/>
              <a:t>‹#›</a:t>
            </a:fld>
            <a:endParaRPr lang="en-US"/>
          </a:p>
        </p:txBody>
      </p:sp>
    </p:spTree>
    <p:extLst>
      <p:ext uri="{BB962C8B-B14F-4D97-AF65-F5344CB8AC3E}">
        <p14:creationId xmlns:p14="http://schemas.microsoft.com/office/powerpoint/2010/main" val="1528339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82A402-9AEC-46CD-BFFB-8C45353B9417}" type="datetimeFigureOut">
              <a:rPr lang="en-US" smtClean="0"/>
              <a:t>3/31/2022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6FFF6-EFF5-46FA-B62C-F141E1274D59}" type="slidenum">
              <a:rPr lang="en-US" smtClean="0"/>
              <a:t>‹#›</a:t>
            </a:fld>
            <a:endParaRPr lang="en-US"/>
          </a:p>
        </p:txBody>
      </p:sp>
    </p:spTree>
    <p:extLst>
      <p:ext uri="{BB962C8B-B14F-4D97-AF65-F5344CB8AC3E}">
        <p14:creationId xmlns:p14="http://schemas.microsoft.com/office/powerpoint/2010/main" val="755667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BD6FFF6-EFF5-46FA-B62C-F141E1274D59}" type="slidenum">
              <a:rPr lang="en-US" smtClean="0"/>
              <a:t>1</a:t>
            </a:fld>
            <a:endParaRPr lang="en-US"/>
          </a:p>
        </p:txBody>
      </p:sp>
    </p:spTree>
    <p:extLst>
      <p:ext uri="{BB962C8B-B14F-4D97-AF65-F5344CB8AC3E}">
        <p14:creationId xmlns:p14="http://schemas.microsoft.com/office/powerpoint/2010/main" val="4005229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Long lasting – turbine lifetime 50 years and longer with minor refurbishment. Turbines are often in continual use with low temperatures and stress. Output can be increased quickly. Turbines can be used in reverse for pumped storage.</a:t>
            </a:r>
          </a:p>
          <a:p>
            <a:r>
              <a:rPr lang="en-GB" dirty="0"/>
              <a:t>Dams and waterways 100+ years.</a:t>
            </a:r>
          </a:p>
        </p:txBody>
      </p:sp>
      <p:sp>
        <p:nvSpPr>
          <p:cNvPr id="4" name="Slide Number Placeholder 3"/>
          <p:cNvSpPr>
            <a:spLocks noGrp="1"/>
          </p:cNvSpPr>
          <p:nvPr>
            <p:ph type="sldNum" sz="quarter" idx="5"/>
          </p:nvPr>
        </p:nvSpPr>
        <p:spPr/>
        <p:txBody>
          <a:bodyPr/>
          <a:lstStyle/>
          <a:p>
            <a:fld id="{4BD6FFF6-EFF5-46FA-B62C-F141E1274D59}" type="slidenum">
              <a:rPr lang="en-US" smtClean="0"/>
              <a:t>2</a:t>
            </a:fld>
            <a:endParaRPr lang="en-US"/>
          </a:p>
        </p:txBody>
      </p:sp>
    </p:spTree>
    <p:extLst>
      <p:ext uri="{BB962C8B-B14F-4D97-AF65-F5344CB8AC3E}">
        <p14:creationId xmlns:p14="http://schemas.microsoft.com/office/powerpoint/2010/main" val="4012677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Q and H critical, generally requires rainfall &gt; 40cm/y spread through the year.</a:t>
            </a:r>
          </a:p>
        </p:txBody>
      </p:sp>
      <p:sp>
        <p:nvSpPr>
          <p:cNvPr id="4" name="Slide Number Placeholder 3"/>
          <p:cNvSpPr>
            <a:spLocks noGrp="1"/>
          </p:cNvSpPr>
          <p:nvPr>
            <p:ph type="sldNum" sz="quarter" idx="5"/>
          </p:nvPr>
        </p:nvSpPr>
        <p:spPr/>
        <p:txBody>
          <a:bodyPr/>
          <a:lstStyle/>
          <a:p>
            <a:fld id="{4BD6FFF6-EFF5-46FA-B62C-F141E1274D59}" type="slidenum">
              <a:rPr lang="en-US" smtClean="0"/>
              <a:t>5</a:t>
            </a:fld>
            <a:endParaRPr lang="en-US"/>
          </a:p>
        </p:txBody>
      </p:sp>
    </p:spTree>
    <p:extLst>
      <p:ext uri="{BB962C8B-B14F-4D97-AF65-F5344CB8AC3E}">
        <p14:creationId xmlns:p14="http://schemas.microsoft.com/office/powerpoint/2010/main" val="7326420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6</a:t>
            </a:fld>
            <a:endParaRPr lang="en-US"/>
          </a:p>
        </p:txBody>
      </p:sp>
    </p:spTree>
    <p:extLst>
      <p:ext uri="{BB962C8B-B14F-4D97-AF65-F5344CB8AC3E}">
        <p14:creationId xmlns:p14="http://schemas.microsoft.com/office/powerpoint/2010/main" val="22872098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IEA</a:t>
            </a:r>
          </a:p>
        </p:txBody>
      </p:sp>
      <p:sp>
        <p:nvSpPr>
          <p:cNvPr id="4" name="Slide Number Placeholder 3"/>
          <p:cNvSpPr>
            <a:spLocks noGrp="1"/>
          </p:cNvSpPr>
          <p:nvPr>
            <p:ph type="sldNum" sz="quarter" idx="5"/>
          </p:nvPr>
        </p:nvSpPr>
        <p:spPr/>
        <p:txBody>
          <a:bodyPr/>
          <a:lstStyle/>
          <a:p>
            <a:fld id="{4BD6FFF6-EFF5-46FA-B62C-F141E1274D59}" type="slidenum">
              <a:rPr lang="en-US" smtClean="0"/>
              <a:t>11</a:t>
            </a:fld>
            <a:endParaRPr lang="en-US"/>
          </a:p>
        </p:txBody>
      </p:sp>
    </p:spTree>
    <p:extLst>
      <p:ext uri="{BB962C8B-B14F-4D97-AF65-F5344CB8AC3E}">
        <p14:creationId xmlns:p14="http://schemas.microsoft.com/office/powerpoint/2010/main" val="375282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International Hydropower Association</a:t>
            </a:r>
          </a:p>
          <a:p>
            <a:r>
              <a:rPr lang="en-GB" dirty="0"/>
              <a:t>Yellow=Brazil</a:t>
            </a:r>
          </a:p>
        </p:txBody>
      </p:sp>
      <p:sp>
        <p:nvSpPr>
          <p:cNvPr id="4" name="Slide Number Placeholder 3"/>
          <p:cNvSpPr>
            <a:spLocks noGrp="1"/>
          </p:cNvSpPr>
          <p:nvPr>
            <p:ph type="sldNum" sz="quarter" idx="5"/>
          </p:nvPr>
        </p:nvSpPr>
        <p:spPr/>
        <p:txBody>
          <a:bodyPr/>
          <a:lstStyle/>
          <a:p>
            <a:fld id="{4BD6FFF6-EFF5-46FA-B62C-F141E1274D59}" type="slidenum">
              <a:rPr lang="en-US" smtClean="0"/>
              <a:t>12</a:t>
            </a:fld>
            <a:endParaRPr lang="en-US"/>
          </a:p>
        </p:txBody>
      </p:sp>
    </p:spTree>
    <p:extLst>
      <p:ext uri="{BB962C8B-B14F-4D97-AF65-F5344CB8AC3E}">
        <p14:creationId xmlns:p14="http://schemas.microsoft.com/office/powerpoint/2010/main" val="884132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Notice drop off in hydropower capacity. </a:t>
            </a:r>
          </a:p>
          <a:p>
            <a:endParaRPr lang="en-GB" dirty="0"/>
          </a:p>
          <a:p>
            <a:r>
              <a:rPr lang="en-GB" dirty="0"/>
              <a:t>Task – what reasons?</a:t>
            </a:r>
          </a:p>
        </p:txBody>
      </p:sp>
      <p:sp>
        <p:nvSpPr>
          <p:cNvPr id="4" name="Slide Number Placeholder 3"/>
          <p:cNvSpPr>
            <a:spLocks noGrp="1"/>
          </p:cNvSpPr>
          <p:nvPr>
            <p:ph type="sldNum" sz="quarter" idx="5"/>
          </p:nvPr>
        </p:nvSpPr>
        <p:spPr/>
        <p:txBody>
          <a:bodyPr/>
          <a:lstStyle/>
          <a:p>
            <a:fld id="{4BD6FFF6-EFF5-46FA-B62C-F141E1274D59}" type="slidenum">
              <a:rPr lang="en-US" smtClean="0"/>
              <a:t>13</a:t>
            </a:fld>
            <a:endParaRPr lang="en-US"/>
          </a:p>
        </p:txBody>
      </p:sp>
    </p:spTree>
    <p:extLst>
      <p:ext uri="{BB962C8B-B14F-4D97-AF65-F5344CB8AC3E}">
        <p14:creationId xmlns:p14="http://schemas.microsoft.com/office/powerpoint/2010/main" val="2521977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GORGES, CHINA</a:t>
            </a:r>
          </a:p>
          <a:p>
            <a:r>
              <a:rPr lang="en-GB" dirty="0"/>
              <a:t>https://slideplayer.com/slide/4492814/</a:t>
            </a:r>
          </a:p>
          <a:p>
            <a:endParaRPr lang="en-GB" dirty="0"/>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17</a:t>
            </a:fld>
            <a:endParaRPr lang="en-US"/>
          </a:p>
        </p:txBody>
      </p:sp>
    </p:spTree>
    <p:extLst>
      <p:ext uri="{BB962C8B-B14F-4D97-AF65-F5344CB8AC3E}">
        <p14:creationId xmlns:p14="http://schemas.microsoft.com/office/powerpoint/2010/main" val="750725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CANADA</a:t>
            </a:r>
          </a:p>
        </p:txBody>
      </p:sp>
      <p:sp>
        <p:nvSpPr>
          <p:cNvPr id="4" name="Slide Number Placeholder 3"/>
          <p:cNvSpPr>
            <a:spLocks noGrp="1"/>
          </p:cNvSpPr>
          <p:nvPr>
            <p:ph type="sldNum" sz="quarter" idx="5"/>
          </p:nvPr>
        </p:nvSpPr>
        <p:spPr/>
        <p:txBody>
          <a:bodyPr/>
          <a:lstStyle/>
          <a:p>
            <a:fld id="{4BD6FFF6-EFF5-46FA-B62C-F141E1274D59}" type="slidenum">
              <a:rPr lang="en-US" smtClean="0"/>
              <a:t>18</a:t>
            </a:fld>
            <a:endParaRPr lang="en-US"/>
          </a:p>
        </p:txBody>
      </p:sp>
    </p:spTree>
    <p:extLst>
      <p:ext uri="{BB962C8B-B14F-4D97-AF65-F5344CB8AC3E}">
        <p14:creationId xmlns:p14="http://schemas.microsoft.com/office/powerpoint/2010/main" val="36991434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Volta – water levels dropping</a:t>
            </a:r>
          </a:p>
        </p:txBody>
      </p:sp>
      <p:sp>
        <p:nvSpPr>
          <p:cNvPr id="4" name="Slide Number Placeholder 3"/>
          <p:cNvSpPr>
            <a:spLocks noGrp="1"/>
          </p:cNvSpPr>
          <p:nvPr>
            <p:ph type="sldNum" sz="quarter" idx="5"/>
          </p:nvPr>
        </p:nvSpPr>
        <p:spPr/>
        <p:txBody>
          <a:bodyPr/>
          <a:lstStyle/>
          <a:p>
            <a:fld id="{4BD6FFF6-EFF5-46FA-B62C-F141E1274D59}" type="slidenum">
              <a:rPr lang="en-US" smtClean="0"/>
              <a:t>19</a:t>
            </a:fld>
            <a:endParaRPr lang="en-US"/>
          </a:p>
        </p:txBody>
      </p:sp>
    </p:spTree>
    <p:extLst>
      <p:ext uri="{BB962C8B-B14F-4D97-AF65-F5344CB8AC3E}">
        <p14:creationId xmlns:p14="http://schemas.microsoft.com/office/powerpoint/2010/main" val="10663698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Turbine efficiencies are rarely below 80% which is about double that of a steam turbine.</a:t>
            </a:r>
          </a:p>
          <a:p>
            <a:endParaRPr lang="en-GB" dirty="0"/>
          </a:p>
          <a:p>
            <a:r>
              <a:rPr lang="en-GB" dirty="0"/>
              <a:t>There is currently an installed capacity of 1676 MW generating over 5000 GW/year. There is in addition, a further 2860 MW capacity of existing pumped storage.</a:t>
            </a:r>
          </a:p>
          <a:p>
            <a:endParaRPr lang="en-GB" dirty="0"/>
          </a:p>
          <a:p>
            <a:r>
              <a:rPr lang="en-GB" dirty="0"/>
              <a:t>The vast majority of installed capacity is located in the wet and mountainous regions of Wales and northwest Scotland.</a:t>
            </a:r>
          </a:p>
          <a:p>
            <a:endParaRPr lang="en-GB" dirty="0"/>
          </a:p>
          <a:p>
            <a:r>
              <a:rPr lang="en-GB" dirty="0"/>
              <a:t>Over the past 30 years, the proportion of electricity generated by hydropower has remained around 2 per cent of total power generation. Hydropower has however increasingly been called upon to support the development of the UK’s variable renewable sector by providing peaking, balancing and other grid services, especially as wind generation has increased over ten-fold since 2007.</a:t>
            </a:r>
          </a:p>
          <a:p>
            <a:endParaRPr lang="en-GB" dirty="0"/>
          </a:p>
          <a:p>
            <a:r>
              <a:rPr lang="en-GB" dirty="0"/>
              <a:t>The UK’s energy transition has its foundations in the 2008 Climate Change Act, which is a legally binding commitment by the UK government to reduce total GHG emissions by at least 80 per cent of 1990 levels by 2050.</a:t>
            </a:r>
          </a:p>
          <a:p>
            <a:endParaRPr lang="en-GB" dirty="0"/>
          </a:p>
          <a:p>
            <a:r>
              <a:rPr lang="en-GB" dirty="0"/>
              <a:t>Despite an estimated 2.4 GW of viable hydropower potential in the UK, hydropower expansion is likely to be limited to small-scale applications (up to 5 MW), with the exception of pumped storage projects.</a:t>
            </a:r>
          </a:p>
          <a:p>
            <a:endParaRPr lang="en-GB" dirty="0"/>
          </a:p>
          <a:p>
            <a:r>
              <a:rPr lang="en-GB" dirty="0"/>
              <a:t>The UK hosts four pumped storage projects in Scotland and Wales. The largest such project, </a:t>
            </a:r>
            <a:r>
              <a:rPr lang="en-GB" dirty="0" err="1"/>
              <a:t>Dinorwig</a:t>
            </a:r>
            <a:r>
              <a:rPr lang="en-GB" dirty="0"/>
              <a:t> in north Wales, was commissioned in 1983 with a capacity of 1,728 MW. Since the 1960s, only one non-pumped storage project greater than 20 MW has been commissioned: the 100 MW Glendoe project in 2009.</a:t>
            </a:r>
          </a:p>
          <a:p>
            <a:endParaRPr lang="en-GB" dirty="0"/>
          </a:p>
          <a:p>
            <a:r>
              <a:rPr lang="en-GB" dirty="0"/>
              <a:t>The addition of wind and gas, replacing coal, means that many pumped storage assets in the UK are no longer operating on daily cycles, pumping at night and generating during peak daytime hours. Rather, pumped storage assets have substantially increased ramping and sometimes cycling up to 60 times a day.</a:t>
            </a:r>
          </a:p>
          <a:p>
            <a:endParaRPr lang="en-GB" dirty="0"/>
          </a:p>
          <a:p>
            <a:r>
              <a:rPr lang="en-GB" dirty="0"/>
              <a:t>Small-scale hydropower projects, including community-led projects, are being developed across the UK. Innovations in small hydropower turbines have allowed for some hydropower to be applied at sites with very low heads and low flows by utilising the Bernoulli principle, including the River Mill in Cambridgeshire, England. Other notable community-led projects include the 100 KW Bethesda scheme in Wales, which allows residents to purchase generated power for half the average price of UK electricity, and reduces losses due to transmission.</a:t>
            </a:r>
          </a:p>
          <a:p>
            <a:endParaRPr lang="en-GB" dirty="0"/>
          </a:p>
          <a:p>
            <a:r>
              <a:rPr lang="en-GB" dirty="0"/>
              <a:t>The UK’s current interconnection capacity rests approximately at 5 per cent of total installed capacity, about half of the recommended 10 per cent benchmark proposed by the European Commission. A number of interconnections - the North Sea Link, a 1,400 MW HVDC interconnection with Norway, which takes advantage of Norway’s hydropower while providing an off-taker for excess UK wind production.</a:t>
            </a:r>
          </a:p>
        </p:txBody>
      </p:sp>
      <p:sp>
        <p:nvSpPr>
          <p:cNvPr id="4" name="Slide Number Placeholder 3"/>
          <p:cNvSpPr>
            <a:spLocks noGrp="1"/>
          </p:cNvSpPr>
          <p:nvPr>
            <p:ph type="sldNum" sz="quarter" idx="5"/>
          </p:nvPr>
        </p:nvSpPr>
        <p:spPr/>
        <p:txBody>
          <a:bodyPr/>
          <a:lstStyle/>
          <a:p>
            <a:fld id="{4BD6FFF6-EFF5-46FA-B62C-F141E1274D59}" type="slidenum">
              <a:rPr lang="en-US" smtClean="0"/>
              <a:t>20</a:t>
            </a:fld>
            <a:endParaRPr lang="en-US"/>
          </a:p>
        </p:txBody>
      </p:sp>
    </p:spTree>
    <p:extLst>
      <p:ext uri="{BB962C8B-B14F-4D97-AF65-F5344CB8AC3E}">
        <p14:creationId xmlns:p14="http://schemas.microsoft.com/office/powerpoint/2010/main" val="2464185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United Kingdom has been a pioneer in hydropower development, using water for electricity generation since 1878 when the first 4.5 KW hydroelectric generator was put into operation to provide electricity for a single incandescent lamp in Northumberland, built by William Armstrong. Generating power at </a:t>
            </a:r>
            <a:r>
              <a:rPr lang="en-GB" dirty="0" err="1"/>
              <a:t>Cragside</a:t>
            </a:r>
            <a:r>
              <a:rPr lang="en-GB" dirty="0"/>
              <a:t>, a National Trust property open to visitors.</a:t>
            </a:r>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21</a:t>
            </a:fld>
            <a:endParaRPr lang="en-US"/>
          </a:p>
        </p:txBody>
      </p:sp>
    </p:spTree>
    <p:extLst>
      <p:ext uri="{BB962C8B-B14F-4D97-AF65-F5344CB8AC3E}">
        <p14:creationId xmlns:p14="http://schemas.microsoft.com/office/powerpoint/2010/main" val="18751248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Lochaber associated turbine hall and aluminium smelter</a:t>
            </a:r>
          </a:p>
        </p:txBody>
      </p:sp>
      <p:sp>
        <p:nvSpPr>
          <p:cNvPr id="4" name="Slide Number Placeholder 3"/>
          <p:cNvSpPr>
            <a:spLocks noGrp="1"/>
          </p:cNvSpPr>
          <p:nvPr>
            <p:ph type="sldNum" sz="quarter" idx="5"/>
          </p:nvPr>
        </p:nvSpPr>
        <p:spPr/>
        <p:txBody>
          <a:bodyPr/>
          <a:lstStyle/>
          <a:p>
            <a:fld id="{4BD6FFF6-EFF5-46FA-B62C-F141E1274D59}" type="slidenum">
              <a:rPr lang="en-US" smtClean="0"/>
              <a:t>23</a:t>
            </a:fld>
            <a:endParaRPr lang="en-US"/>
          </a:p>
        </p:txBody>
      </p:sp>
    </p:spTree>
    <p:extLst>
      <p:ext uri="{BB962C8B-B14F-4D97-AF65-F5344CB8AC3E}">
        <p14:creationId xmlns:p14="http://schemas.microsoft.com/office/powerpoint/2010/main" val="23758668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surge tank (or surge chamber) is a device introduced within a hydropower water conveyance system having a rather long pressure conduit to absorb the excess pressure rise in case of sudden valve closure. </a:t>
            </a:r>
            <a:r>
              <a:rPr lang="en-GB"/>
              <a:t>It also acts as small storage from which water may be supplied in case of a sudden valve opening of the turbine.</a:t>
            </a:r>
          </a:p>
        </p:txBody>
      </p:sp>
      <p:sp>
        <p:nvSpPr>
          <p:cNvPr id="4" name="Slide Number Placeholder 3"/>
          <p:cNvSpPr>
            <a:spLocks noGrp="1"/>
          </p:cNvSpPr>
          <p:nvPr>
            <p:ph type="sldNum" sz="quarter" idx="5"/>
          </p:nvPr>
        </p:nvSpPr>
        <p:spPr/>
        <p:txBody>
          <a:bodyPr/>
          <a:lstStyle/>
          <a:p>
            <a:fld id="{4BD6FFF6-EFF5-46FA-B62C-F141E1274D59}" type="slidenum">
              <a:rPr lang="en-US" smtClean="0"/>
              <a:t>26</a:t>
            </a:fld>
            <a:endParaRPr lang="en-US"/>
          </a:p>
        </p:txBody>
      </p:sp>
    </p:spTree>
    <p:extLst>
      <p:ext uri="{BB962C8B-B14F-4D97-AF65-F5344CB8AC3E}">
        <p14:creationId xmlns:p14="http://schemas.microsoft.com/office/powerpoint/2010/main" val="26284380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 Hydroelectric Power</a:t>
            </a:r>
          </a:p>
          <a:p>
            <a:r>
              <a:rPr lang="en-GB" dirty="0"/>
              <a:t>It’s not just large-scale electricity production that matters with hydroelectric power. With the need to find new and renewable technologies to reduce our dependence on fossil fuels micro-hydro solutions began to emerge in the early 2000’s in the UK, smaller designs that often deliver in the range of 50-100 kW.</a:t>
            </a:r>
          </a:p>
          <a:p>
            <a:endParaRPr lang="en-GB" dirty="0"/>
          </a:p>
          <a:p>
            <a:r>
              <a:rPr lang="en-GB" dirty="0"/>
              <a:t>To date there are some 100 installations in the UK, some private like 1 - Cranage hydro at Holmes Chapel but many are community schemes, locally 2 - Torrs Hydro at New Mills and 3 – Halton Lune 4 - Stockport Hydro.</a:t>
            </a:r>
          </a:p>
        </p:txBody>
      </p:sp>
      <p:sp>
        <p:nvSpPr>
          <p:cNvPr id="4" name="Slide Number Placeholder 3"/>
          <p:cNvSpPr>
            <a:spLocks noGrp="1"/>
          </p:cNvSpPr>
          <p:nvPr>
            <p:ph type="sldNum" sz="quarter" idx="5"/>
          </p:nvPr>
        </p:nvSpPr>
        <p:spPr/>
        <p:txBody>
          <a:bodyPr/>
          <a:lstStyle/>
          <a:p>
            <a:fld id="{4BD6FFF6-EFF5-46FA-B62C-F141E1274D59}" type="slidenum">
              <a:rPr lang="en-US" smtClean="0"/>
              <a:t>28</a:t>
            </a:fld>
            <a:endParaRPr lang="en-US"/>
          </a:p>
        </p:txBody>
      </p:sp>
    </p:spTree>
    <p:extLst>
      <p:ext uri="{BB962C8B-B14F-4D97-AF65-F5344CB8AC3E}">
        <p14:creationId xmlns:p14="http://schemas.microsoft.com/office/powerpoint/2010/main" val="28072080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Several turbines might be aligned with independent penstock pipes feeding through. The total on site generation is a function of turbine capacity x available head. The available head can be modified by opening/closing the spear.</a:t>
            </a:r>
          </a:p>
          <a:p>
            <a:endParaRPr lang="en-GB" dirty="0"/>
          </a:p>
          <a:p>
            <a:r>
              <a:rPr lang="en-GB" dirty="0"/>
              <a:t>The water jet is aligned to hit the bucket at the perpendicular.</a:t>
            </a:r>
          </a:p>
        </p:txBody>
      </p:sp>
      <p:sp>
        <p:nvSpPr>
          <p:cNvPr id="4" name="Slide Number Placeholder 3"/>
          <p:cNvSpPr>
            <a:spLocks noGrp="1"/>
          </p:cNvSpPr>
          <p:nvPr>
            <p:ph type="sldNum" sz="quarter" idx="5"/>
          </p:nvPr>
        </p:nvSpPr>
        <p:spPr/>
        <p:txBody>
          <a:bodyPr/>
          <a:lstStyle/>
          <a:p>
            <a:fld id="{4BD6FFF6-EFF5-46FA-B62C-F141E1274D59}" type="slidenum">
              <a:rPr lang="en-US" smtClean="0"/>
              <a:t>34</a:t>
            </a:fld>
            <a:endParaRPr lang="en-US"/>
          </a:p>
        </p:txBody>
      </p:sp>
    </p:spTree>
    <p:extLst>
      <p:ext uri="{BB962C8B-B14F-4D97-AF65-F5344CB8AC3E}">
        <p14:creationId xmlns:p14="http://schemas.microsoft.com/office/powerpoint/2010/main" val="36114093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Reaction – because continuous engagement with the water flow.</a:t>
            </a:r>
          </a:p>
        </p:txBody>
      </p:sp>
      <p:sp>
        <p:nvSpPr>
          <p:cNvPr id="4" name="Slide Number Placeholder 3"/>
          <p:cNvSpPr>
            <a:spLocks noGrp="1"/>
          </p:cNvSpPr>
          <p:nvPr>
            <p:ph type="sldNum" sz="quarter" idx="5"/>
          </p:nvPr>
        </p:nvSpPr>
        <p:spPr/>
        <p:txBody>
          <a:bodyPr/>
          <a:lstStyle/>
          <a:p>
            <a:fld id="{4BD6FFF6-EFF5-46FA-B62C-F141E1274D59}" type="slidenum">
              <a:rPr lang="en-US" smtClean="0"/>
              <a:t>35</a:t>
            </a:fld>
            <a:endParaRPr lang="en-US"/>
          </a:p>
        </p:txBody>
      </p:sp>
    </p:spTree>
    <p:extLst>
      <p:ext uri="{BB962C8B-B14F-4D97-AF65-F5344CB8AC3E}">
        <p14:creationId xmlns:p14="http://schemas.microsoft.com/office/powerpoint/2010/main" val="11671587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Transformer - when a fluctuating electric current flows through a wire, it generates a magnetic field or "magnetic flux" all around it. The strength of the magnetism -magnetic flux density, is directly related to the size of the electric current. So the bigger the current, the stronger the magnetic field. </a:t>
            </a:r>
          </a:p>
          <a:p>
            <a:endParaRPr lang="en-GB" dirty="0"/>
          </a:p>
          <a:p>
            <a:r>
              <a:rPr lang="en-GB" dirty="0"/>
              <a:t>When a magnetic field fluctuates around a piece of wire, it generates an electric current in the wire. So if we put a second coil of wire next to the first one, and send a fluctuating electric current into the first coil, we will create an electric current in the second wire. The current in the first coil is usually called the primary current and the current in the second wire is the secondary current - electromagnetic induction, current in the first coil causes a current in the second coil. If the second coil has the same number of turns as the first coil, the electric current in the second coil will be virtually the same size as the one in the first coil. More or fewer turns in the second coil, make the secondary current and voltage bigger or smaller than the primary current and voltage.</a:t>
            </a:r>
          </a:p>
        </p:txBody>
      </p:sp>
      <p:sp>
        <p:nvSpPr>
          <p:cNvPr id="4" name="Slide Number Placeholder 3"/>
          <p:cNvSpPr>
            <a:spLocks noGrp="1"/>
          </p:cNvSpPr>
          <p:nvPr>
            <p:ph type="sldNum" sz="quarter" idx="5"/>
          </p:nvPr>
        </p:nvSpPr>
        <p:spPr/>
        <p:txBody>
          <a:bodyPr/>
          <a:lstStyle/>
          <a:p>
            <a:fld id="{4BD6FFF6-EFF5-46FA-B62C-F141E1274D59}" type="slidenum">
              <a:rPr lang="en-US" smtClean="0"/>
              <a:t>39</a:t>
            </a:fld>
            <a:endParaRPr lang="en-US"/>
          </a:p>
        </p:txBody>
      </p:sp>
    </p:spTree>
    <p:extLst>
      <p:ext uri="{BB962C8B-B14F-4D97-AF65-F5344CB8AC3E}">
        <p14:creationId xmlns:p14="http://schemas.microsoft.com/office/powerpoint/2010/main" val="3085501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UK potential – 6GW</a:t>
            </a:r>
          </a:p>
          <a:p>
            <a:endParaRPr lang="en-GB" b="1" dirty="0"/>
          </a:p>
          <a:p>
            <a:r>
              <a:rPr lang="en-GB" b="1" dirty="0"/>
              <a:t>Closed loop system</a:t>
            </a:r>
          </a:p>
          <a:p>
            <a:r>
              <a:rPr lang="en-GB" dirty="0"/>
              <a:t>In a closed loop system, sealed pipes filled with an anti-freeze fluid are submerged under the water. As this fluid is pumped through the pipes, it gathers heat energy in the water. This fluid is circulated back to the heat pump. </a:t>
            </a:r>
          </a:p>
          <a:p>
            <a:endParaRPr lang="en-GB" dirty="0"/>
          </a:p>
          <a:p>
            <a:r>
              <a:rPr lang="en-GB" dirty="0"/>
              <a:t> </a:t>
            </a:r>
          </a:p>
          <a:p>
            <a:r>
              <a:rPr lang="en-GB" b="1" dirty="0"/>
              <a:t>Open loop system</a:t>
            </a:r>
          </a:p>
          <a:p>
            <a:r>
              <a:rPr lang="en-GB" dirty="0"/>
              <a:t>Instead of using a fluid to transfer the heat through submerged, sealed pipes, an open loop system takes water from a borehole, lifting it to the surface, extracting heat energy and then returning the cooled water to a separate borehole. </a:t>
            </a:r>
          </a:p>
          <a:p>
            <a:endParaRPr lang="en-GB" dirty="0"/>
          </a:p>
          <a:p>
            <a:r>
              <a:rPr lang="en-GB" dirty="0"/>
              <a:t>However, as there is no anti-freeze, there is a potential risk that open loop system pipes could freeze as colder water leaves the heat pump. It’s therefore important that there is enough flow of water and correct sizing of the heat pump installation to ensure this does not happen. </a:t>
            </a:r>
          </a:p>
          <a:p>
            <a:endParaRPr lang="en-GB" dirty="0"/>
          </a:p>
          <a:p>
            <a:r>
              <a:rPr lang="en-GB" dirty="0"/>
              <a:t>Open loop systems move large volumes of water through the heat exchanger – higher than might be possible with a closed loop system. As a result, open loop WSHPs are often more efficient than equivalent ground or air source heat pumps. However, they also have higher operation and maintenance costs.</a:t>
            </a:r>
          </a:p>
          <a:p>
            <a:endParaRPr lang="en-GB" dirty="0"/>
          </a:p>
          <a:p>
            <a:r>
              <a:rPr lang="en-GB" dirty="0"/>
              <a:t>In both systems, electricity is needed to power the compressor, but the amount of heat energy delivered to your home is more than the amount of electricity used by the system.</a:t>
            </a:r>
          </a:p>
        </p:txBody>
      </p:sp>
      <p:sp>
        <p:nvSpPr>
          <p:cNvPr id="4" name="Slide Number Placeholder 3"/>
          <p:cNvSpPr>
            <a:spLocks noGrp="1"/>
          </p:cNvSpPr>
          <p:nvPr>
            <p:ph type="sldNum" sz="quarter" idx="5"/>
          </p:nvPr>
        </p:nvSpPr>
        <p:spPr/>
        <p:txBody>
          <a:bodyPr/>
          <a:lstStyle/>
          <a:p>
            <a:fld id="{4BD6FFF6-EFF5-46FA-B62C-F141E1274D59}" type="slidenum">
              <a:rPr lang="en-US" smtClean="0"/>
              <a:t>42</a:t>
            </a:fld>
            <a:endParaRPr lang="en-US"/>
          </a:p>
        </p:txBody>
      </p:sp>
    </p:spTree>
    <p:extLst>
      <p:ext uri="{BB962C8B-B14F-4D97-AF65-F5344CB8AC3E}">
        <p14:creationId xmlns:p14="http://schemas.microsoft.com/office/powerpoint/2010/main" val="38530732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44</a:t>
            </a:fld>
            <a:endParaRPr lang="en-US"/>
          </a:p>
        </p:txBody>
      </p:sp>
    </p:spTree>
    <p:extLst>
      <p:ext uri="{BB962C8B-B14F-4D97-AF65-F5344CB8AC3E}">
        <p14:creationId xmlns:p14="http://schemas.microsoft.com/office/powerpoint/2010/main" val="4282519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AT 8 MINS IN</a:t>
            </a:r>
          </a:p>
        </p:txBody>
      </p:sp>
      <p:sp>
        <p:nvSpPr>
          <p:cNvPr id="4" name="Slide Number Placeholder 3"/>
          <p:cNvSpPr>
            <a:spLocks noGrp="1"/>
          </p:cNvSpPr>
          <p:nvPr>
            <p:ph type="sldNum" sz="quarter" idx="5"/>
          </p:nvPr>
        </p:nvSpPr>
        <p:spPr/>
        <p:txBody>
          <a:bodyPr/>
          <a:lstStyle/>
          <a:p>
            <a:fld id="{4BD6FFF6-EFF5-46FA-B62C-F141E1274D59}" type="slidenum">
              <a:rPr lang="en-US" smtClean="0"/>
              <a:t>45</a:t>
            </a:fld>
            <a:endParaRPr lang="en-US"/>
          </a:p>
        </p:txBody>
      </p:sp>
    </p:spTree>
    <p:extLst>
      <p:ext uri="{BB962C8B-B14F-4D97-AF65-F5344CB8AC3E}">
        <p14:creationId xmlns:p14="http://schemas.microsoft.com/office/powerpoint/2010/main" val="36671192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study: https://www.hydropower.org/blog/technology-case-study-sihwa-lake-tidal-power-station</a:t>
            </a:r>
          </a:p>
        </p:txBody>
      </p:sp>
      <p:sp>
        <p:nvSpPr>
          <p:cNvPr id="4" name="Slide Number Placeholder 3"/>
          <p:cNvSpPr>
            <a:spLocks noGrp="1"/>
          </p:cNvSpPr>
          <p:nvPr>
            <p:ph type="sldNum" sz="quarter" idx="5"/>
          </p:nvPr>
        </p:nvSpPr>
        <p:spPr/>
        <p:txBody>
          <a:bodyPr/>
          <a:lstStyle/>
          <a:p>
            <a:fld id="{4BD6FFF6-EFF5-46FA-B62C-F141E1274D59}" type="slidenum">
              <a:rPr lang="en-US" smtClean="0"/>
              <a:t>49</a:t>
            </a:fld>
            <a:endParaRPr lang="en-US"/>
          </a:p>
        </p:txBody>
      </p:sp>
    </p:spTree>
    <p:extLst>
      <p:ext uri="{BB962C8B-B14F-4D97-AF65-F5344CB8AC3E}">
        <p14:creationId xmlns:p14="http://schemas.microsoft.com/office/powerpoint/2010/main" val="32481120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absorber</a:t>
            </a:r>
          </a:p>
          <a:p>
            <a:r>
              <a:rPr lang="en-GB" dirty="0"/>
              <a:t>Surface attenuator</a:t>
            </a:r>
          </a:p>
          <a:p>
            <a:r>
              <a:rPr lang="en-GB" dirty="0"/>
              <a:t>Oscillating water column</a:t>
            </a:r>
          </a:p>
        </p:txBody>
      </p:sp>
      <p:sp>
        <p:nvSpPr>
          <p:cNvPr id="4" name="Slide Number Placeholder 3"/>
          <p:cNvSpPr>
            <a:spLocks noGrp="1"/>
          </p:cNvSpPr>
          <p:nvPr>
            <p:ph type="sldNum" sz="quarter" idx="5"/>
          </p:nvPr>
        </p:nvSpPr>
        <p:spPr/>
        <p:txBody>
          <a:bodyPr/>
          <a:lstStyle/>
          <a:p>
            <a:fld id="{4BD6FFF6-EFF5-46FA-B62C-F141E1274D59}" type="slidenum">
              <a:rPr lang="en-US" smtClean="0"/>
              <a:t>52</a:t>
            </a:fld>
            <a:endParaRPr lang="en-US"/>
          </a:p>
        </p:txBody>
      </p:sp>
    </p:spTree>
    <p:extLst>
      <p:ext uri="{BB962C8B-B14F-4D97-AF65-F5344CB8AC3E}">
        <p14:creationId xmlns:p14="http://schemas.microsoft.com/office/powerpoint/2010/main" val="13114902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Overtopping</a:t>
            </a:r>
          </a:p>
          <a:p>
            <a:r>
              <a:rPr lang="en-GB" dirty="0"/>
              <a:t>Oscillating Wave Surge Converter</a:t>
            </a:r>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53</a:t>
            </a:fld>
            <a:endParaRPr lang="en-US"/>
          </a:p>
        </p:txBody>
      </p:sp>
    </p:spTree>
    <p:extLst>
      <p:ext uri="{BB962C8B-B14F-4D97-AF65-F5344CB8AC3E}">
        <p14:creationId xmlns:p14="http://schemas.microsoft.com/office/powerpoint/2010/main" val="35972539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3"/>
          <p:cNvSpPr>
            <a:spLocks noGrp="1"/>
          </p:cNvSpPr>
          <p:nvPr>
            <p:ph type="ctrTitle"/>
          </p:nvPr>
        </p:nvSpPr>
        <p:spPr>
          <a:xfrm>
            <a:off x="1910080" y="1179705"/>
            <a:ext cx="9875520" cy="1472184"/>
          </a:xfrm>
          <a:prstGeom prst="rect">
            <a:avLst/>
          </a:prstGeom>
        </p:spPr>
        <p:txBody>
          <a:bodyPr anchor="b"/>
          <a:lstStyle>
            <a:lvl1pPr algn="ctr">
              <a:defRPr/>
            </a:lvl1pPr>
            <a:extLst/>
          </a:lstStyle>
          <a:p>
            <a:r>
              <a:rPr kumimoji="0" lang="en-US"/>
              <a:t>Click to edit Master title style</a:t>
            </a:r>
            <a:endParaRPr kumimoji="0" lang="en-US" dirty="0"/>
          </a:p>
        </p:txBody>
      </p:sp>
      <p:sp>
        <p:nvSpPr>
          <p:cNvPr id="22" name="Subtitle 21"/>
          <p:cNvSpPr>
            <a:spLocks noGrp="1"/>
          </p:cNvSpPr>
          <p:nvPr>
            <p:ph type="subTitle" idx="1"/>
          </p:nvPr>
        </p:nvSpPr>
        <p:spPr>
          <a:xfrm>
            <a:off x="1910080" y="2669871"/>
            <a:ext cx="9875520" cy="1752600"/>
          </a:xfrm>
          <a:prstGeom prst="rect">
            <a:avLst/>
          </a:prstGeom>
        </p:spPr>
        <p:txBody>
          <a:bodyPr tIns="0"/>
          <a:lstStyle>
            <a:lvl1pPr marL="27432" indent="0" algn="ctr">
              <a:buNone/>
              <a:defRPr sz="2600" b="1">
                <a:solidFill>
                  <a:schemeClr val="accent1">
                    <a:lumMod val="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22ED8DFF-AC58-4CE1-95FC-5B760807040E}" type="datetime1">
              <a:rPr lang="en-US" smtClean="0"/>
              <a:t>3/31/2022</a:t>
            </a:fld>
            <a:endParaRPr lang="en-US"/>
          </a:p>
        </p:txBody>
      </p:sp>
      <p:sp>
        <p:nvSpPr>
          <p:cNvPr id="20" name="Footer Placeholder 19"/>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10" name="Slide Number Placeholder 9"/>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7272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Content Placeholder 2"/>
          <p:cNvSpPr>
            <a:spLocks noGrp="1"/>
          </p:cNvSpPr>
          <p:nvPr>
            <p:ph idx="1"/>
          </p:nvPr>
        </p:nvSpPr>
        <p:spPr>
          <a:xfrm>
            <a:off x="1914144" y="1447800"/>
            <a:ext cx="9997440" cy="4800600"/>
          </a:xfrm>
          <a:prstGeom prst="rect">
            <a:avLst/>
          </a:prstGeo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83E6289-67AB-48EA-B8F2-7F8C3C839FC8}" type="datetime1">
              <a:rPr lang="en-US" smtClean="0"/>
              <a:t>3/31/2022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39988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guide id="2" pos="98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28800" y="2600325"/>
            <a:ext cx="8534400" cy="2286000"/>
          </a:xfrm>
          <a:prstGeom prst="rect">
            <a:avLst/>
          </a:prstGeo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1828800" y="1066800"/>
            <a:ext cx="8534400" cy="1509712"/>
          </a:xfrm>
          <a:prstGeom prst="rect">
            <a:avLst/>
          </a:prstGeo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D27007B-A0CB-4CB0-A72F-D015643D8A50}" type="datetime1">
              <a:rPr lang="en-US" smtClean="0"/>
              <a:t>3/31/2022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66158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lstStyle/>
          <a:p>
            <a:r>
              <a:rPr kumimoji="0" lang="en-US"/>
              <a:t>Click to edit Master title style</a:t>
            </a:r>
          </a:p>
        </p:txBody>
      </p:sp>
      <p:sp>
        <p:nvSpPr>
          <p:cNvPr id="3" name="Content Placeholder 2"/>
          <p:cNvSpPr>
            <a:spLocks noGrp="1"/>
          </p:cNvSpPr>
          <p:nvPr>
            <p:ph sz="half" idx="1"/>
          </p:nvPr>
        </p:nvSpPr>
        <p:spPr>
          <a:xfrm>
            <a:off x="191414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703478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7AF78760-02B0-4343-9B36-9B01060F90A6}" type="datetime1">
              <a:rPr lang="en-US" smtClean="0"/>
              <a:t>3/31/2022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8451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a:prstGeom prst="rect">
            <a:avLst/>
          </a:prstGeo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60960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21792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21792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D6103C8C-96CC-4988-9A76-A97C68B37C96}" type="datetime1">
              <a:rPr lang="en-US" smtClean="0"/>
              <a:t>3/31/2022</a:t>
            </a:fld>
            <a:endParaRPr lang="en-US"/>
          </a:p>
        </p:txBody>
      </p:sp>
      <p:sp>
        <p:nvSpPr>
          <p:cNvPr id="8" name="Footer Placeholder 7"/>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9" name="Slide Number Placeholder 8"/>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358931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nchor="ctr"/>
          <a:lstStyle/>
          <a:p>
            <a:r>
              <a:rPr kumimoji="0" lang="en-US"/>
              <a:t>Click to edit Master title style</a:t>
            </a:r>
          </a:p>
        </p:txBody>
      </p:sp>
      <p:sp>
        <p:nvSpPr>
          <p:cNvPr id="3" name="Date Placeholder 2"/>
          <p:cNvSpPr>
            <a:spLocks noGrp="1"/>
          </p:cNvSpPr>
          <p:nvPr>
            <p:ph type="dt" sz="half" idx="10"/>
          </p:nvPr>
        </p:nvSpPr>
        <p:spPr>
          <a:xfrm>
            <a:off x="4775200" y="6305550"/>
            <a:ext cx="2844800" cy="476250"/>
          </a:xfrm>
          <a:prstGeom prst="rect">
            <a:avLst/>
          </a:prstGeom>
        </p:spPr>
        <p:txBody>
          <a:bodyPr/>
          <a:lstStyle/>
          <a:p>
            <a:fld id="{19A6AA83-E69F-4B8F-8330-2B08940C21DF}" type="datetime1">
              <a:rPr lang="en-US" smtClean="0"/>
              <a:t>3/31/2022</a:t>
            </a:fld>
            <a:endParaRPr lang="en-US"/>
          </a:p>
        </p:txBody>
      </p:sp>
      <p:sp>
        <p:nvSpPr>
          <p:cNvPr id="4" name="Footer Placeholder 3"/>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5" name="Slide Number Placeholder 4"/>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65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75200" y="6305550"/>
            <a:ext cx="2844800" cy="476250"/>
          </a:xfrm>
          <a:prstGeom prst="rect">
            <a:avLst/>
          </a:prstGeom>
        </p:spPr>
        <p:txBody>
          <a:bodyPr/>
          <a:lstStyle/>
          <a:p>
            <a:fld id="{0C32B54B-DAC7-463C-B2D9-3A5324E66E07}" type="datetime1">
              <a:rPr lang="en-US" smtClean="0"/>
              <a:t>3/31/2022</a:t>
            </a:fld>
            <a:endParaRPr lang="en-US"/>
          </a:p>
        </p:txBody>
      </p:sp>
      <p:sp>
        <p:nvSpPr>
          <p:cNvPr id="3" name="Footer Placeholder 2"/>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4" name="Slide Number Placeholder 3"/>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97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prstGeom prst="rect">
            <a:avLst/>
          </a:prstGeo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609600" y="1406964"/>
            <a:ext cx="5080000" cy="698500"/>
          </a:xfrm>
          <a:prstGeom prst="rect">
            <a:avLst/>
          </a:prstGeo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2133601"/>
            <a:ext cx="10871200" cy="3992563"/>
          </a:xfrm>
          <a:prstGeom prst="rect">
            <a:avLst/>
          </a:prstGeo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FABC3EB9-8141-418F-8EFF-9A68D158E203}" type="datetime1">
              <a:rPr lang="en-US" smtClean="0"/>
              <a:t>3/31/2022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542546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a:prstGeom prst="rect">
            <a:avLst/>
          </a:prstGeom>
        </p:spPr>
        <p:txBody>
          <a:bodyPr anchor="b">
            <a:noAutofit/>
          </a:bodyPr>
          <a:lstStyle>
            <a:lvl1pPr algn="l">
              <a:buNone/>
              <a:defRPr sz="2100" b="1">
                <a:effectLst/>
              </a:defRPr>
            </a:lvl1pPr>
            <a:extLst/>
          </a:lstStyle>
          <a:p>
            <a:r>
              <a:rPr kumimoji="0" lang="en-US"/>
              <a:t>Click to edit Master title style</a:t>
            </a:r>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descr="An empty placeholder to add an image. Click on the placeholder and select the image that you wish to add"/>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a:t>Click icon to add picture</a:t>
            </a:r>
            <a:endParaRPr kumimoji="0" lang="en-US" dirty="0"/>
          </a:p>
        </p:txBody>
      </p:sp>
      <p:sp>
        <p:nvSpPr>
          <p:cNvPr id="9" name="Rectangle 1"/>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2"/>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a:prstGeom prst="rect">
            <a:avLst/>
          </a:prstGeo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EE203F9F-5B53-4206-BA20-257056A7933C}" type="datetime1">
              <a:rPr lang="en-US" smtClean="0"/>
              <a:t>3/31/2022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63675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Vertical Text Placeholder 2"/>
          <p:cNvSpPr>
            <a:spLocks noGrp="1"/>
          </p:cNvSpPr>
          <p:nvPr>
            <p:ph type="body" orient="vert" idx="1"/>
          </p:nvPr>
        </p:nvSpPr>
        <p:spPr>
          <a:xfrm>
            <a:off x="1914144" y="1447800"/>
            <a:ext cx="9997440" cy="4800600"/>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AA3D4F3E-03CF-4020-A455-976DE93B6CFF}" type="datetime1">
              <a:rPr lang="en-US" smtClean="0"/>
              <a:t>3/31/2022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9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a:prstGeom prst="rect">
            <a:avLst/>
          </a:prstGeo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24000" y="274641"/>
            <a:ext cx="7416800" cy="5851525"/>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3AB81425-5192-475F-8F5F-48429B4F668B}" type="datetime1">
              <a:rPr lang="en-US" smtClean="0"/>
              <a:t>3/31/2022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94350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2"/>
      </p:bgRef>
    </p:bg>
    <p:spTree>
      <p:nvGrpSpPr>
        <p:cNvPr id="1" name=""/>
        <p:cNvGrpSpPr/>
        <p:nvPr/>
      </p:nvGrpSpPr>
      <p:grpSpPr>
        <a:xfrm>
          <a:off x="0" y="0"/>
          <a:ext cx="0" cy="0"/>
          <a:chOff x="0" y="0"/>
          <a:chExt cx="0" cy="0"/>
        </a:xfrm>
      </p:grpSpPr>
      <p:grpSp>
        <p:nvGrpSpPr>
          <p:cNvPr id="6" name="Group 5"/>
          <p:cNvGrpSpPr/>
          <p:nvPr/>
        </p:nvGrpSpPr>
        <p:grpSpPr>
          <a:xfrm>
            <a:off x="7148" y="-54"/>
            <a:ext cx="12188952" cy="6858054"/>
            <a:chOff x="7148" y="-54"/>
            <a:chExt cx="12188952" cy="6858054"/>
          </a:xfrm>
        </p:grpSpPr>
        <p:sp>
          <p:nvSpPr>
            <p:cNvPr id="4" name="Rectangle 3"/>
            <p:cNvSpPr/>
            <p:nvPr/>
          </p:nvSpPr>
          <p:spPr>
            <a:xfrm>
              <a:off x="7148" y="0"/>
              <a:ext cx="12188952"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bwMode="invGray">
            <a:xfrm>
              <a:off x="1473566" y="-54"/>
              <a:ext cx="96070" cy="6858054"/>
            </a:xfrm>
            <a:prstGeom prst="rect">
              <a:avLst/>
            </a:prstGeom>
            <a:solidFill>
              <a:schemeClr val="bg2">
                <a:lumMod val="10000"/>
              </a:schemeClr>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148" y="0"/>
              <a:ext cx="1495425" cy="6858000"/>
            </a:xfrm>
            <a:prstGeom prst="rect">
              <a:avLst/>
            </a:prstGeom>
          </p:spPr>
        </p:pic>
      </p:grpSp>
      <p:sp>
        <p:nvSpPr>
          <p:cNvPr id="16"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a:t>Click to edit Master title style</a:t>
            </a:r>
            <a:endParaRPr kumimoji="0" lang="en-US" dirty="0"/>
          </a:p>
        </p:txBody>
      </p:sp>
      <p:sp>
        <p:nvSpPr>
          <p:cNvPr id="17"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8"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100">
                <a:solidFill>
                  <a:schemeClr val="tx2"/>
                </a:solidFill>
              </a:defRPr>
            </a:lvl1pPr>
            <a:extLst/>
          </a:lstStyle>
          <a:p>
            <a:fld id="{B051F468-2565-4472-9079-46A542F179AB}" type="datetime1">
              <a:rPr lang="en-US" smtClean="0"/>
              <a:pPr/>
              <a:t>3/31/2022</a:t>
            </a:fld>
            <a:endParaRPr lang="en-US"/>
          </a:p>
        </p:txBody>
      </p:sp>
      <p:sp>
        <p:nvSpPr>
          <p:cNvPr id="19"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100">
                <a:solidFill>
                  <a:schemeClr val="tx2"/>
                </a:solidFill>
                <a:effectLst/>
              </a:defRPr>
            </a:lvl1pPr>
            <a:extLst/>
          </a:lstStyle>
          <a:p>
            <a:r>
              <a:rPr lang="en-US"/>
              <a:t>Add a footer</a:t>
            </a:r>
            <a:endParaRPr lang="en-US" dirty="0"/>
          </a:p>
        </p:txBody>
      </p:sp>
      <p:sp>
        <p:nvSpPr>
          <p:cNvPr id="20"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100">
                <a:solidFill>
                  <a:schemeClr val="tx2"/>
                </a:solidFill>
                <a:effectLst/>
              </a:defRPr>
            </a:lvl1pPr>
            <a:extLst/>
          </a:lstStyle>
          <a:p>
            <a:fld id="{401CF334-2D5C-4859-84A6-CA7E6E43FAEB}" type="slidenum">
              <a:rPr lang="en-US" smtClean="0"/>
              <a:pPr/>
              <a:t>‹#›</a:t>
            </a:fld>
            <a:endParaRPr lang="en-US" dirty="0"/>
          </a:p>
        </p:txBody>
      </p:sp>
    </p:spTree>
    <p:extLst>
      <p:ext uri="{BB962C8B-B14F-4D97-AF65-F5344CB8AC3E}">
        <p14:creationId xmlns:p14="http://schemas.microsoft.com/office/powerpoint/2010/main" val="12600380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300" b="1" kern="1200">
          <a:solidFill>
            <a:schemeClr val="accent2">
              <a:lumMod val="50000"/>
            </a:schemeClr>
          </a:solidFill>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lumMod val="50000"/>
          </a:schemeClr>
        </a:buClr>
        <a:buSzPct val="80000"/>
        <a:buFont typeface="Wingdings 2"/>
        <a:buChar char=""/>
        <a:defRPr kumimoji="0" sz="3200" kern="1200">
          <a:solidFill>
            <a:schemeClr val="tx2">
              <a:lumMod val="75000"/>
            </a:schemeClr>
          </a:solidFill>
          <a:latin typeface="+mn-lt"/>
          <a:ea typeface="+mn-ea"/>
          <a:cs typeface="+mn-cs"/>
        </a:defRPr>
      </a:lvl1pPr>
      <a:lvl2pPr marL="640080" indent="-237744" algn="l" rtl="0" eaLnBrk="1" latinLnBrk="0" hangingPunct="1">
        <a:lnSpc>
          <a:spcPct val="100000"/>
        </a:lnSpc>
        <a:spcBef>
          <a:spcPts val="550"/>
        </a:spcBef>
        <a:buClr>
          <a:schemeClr val="accent1">
            <a:lumMod val="50000"/>
          </a:schemeClr>
        </a:buClr>
        <a:buFont typeface="Verdana"/>
        <a:buChar char="◦"/>
        <a:defRPr kumimoji="0" sz="2800" kern="1200">
          <a:solidFill>
            <a:schemeClr val="tx2">
              <a:lumMod val="75000"/>
            </a:schemeClr>
          </a:solidFill>
          <a:latin typeface="+mn-lt"/>
          <a:ea typeface="+mn-ea"/>
          <a:cs typeface="+mn-cs"/>
        </a:defRPr>
      </a:lvl2pPr>
      <a:lvl3pPr marL="886968" indent="-228600" algn="l" rtl="0" eaLnBrk="1" latinLnBrk="0" hangingPunct="1">
        <a:lnSpc>
          <a:spcPct val="100000"/>
        </a:lnSpc>
        <a:spcBef>
          <a:spcPct val="20000"/>
        </a:spcBef>
        <a:buClr>
          <a:schemeClr val="accent2">
            <a:lumMod val="75000"/>
          </a:schemeClr>
        </a:buClr>
        <a:buFont typeface="Wingdings 2"/>
        <a:buChar char=""/>
        <a:defRPr kumimoji="0" sz="2400" kern="1200">
          <a:solidFill>
            <a:schemeClr val="tx2">
              <a:lumMod val="75000"/>
            </a:schemeClr>
          </a:solidFill>
          <a:latin typeface="+mn-lt"/>
          <a:ea typeface="+mn-ea"/>
          <a:cs typeface="+mn-cs"/>
        </a:defRPr>
      </a:lvl3pPr>
      <a:lvl4pPr marL="1097280" indent="-173736" algn="l" rtl="0" eaLnBrk="1" latinLnBrk="0" hangingPunct="1">
        <a:lnSpc>
          <a:spcPct val="100000"/>
        </a:lnSpc>
        <a:spcBef>
          <a:spcPct val="20000"/>
        </a:spcBef>
        <a:buClr>
          <a:schemeClr val="accent3">
            <a:lumMod val="75000"/>
          </a:schemeClr>
        </a:buClr>
        <a:buFont typeface="Wingdings 2"/>
        <a:buChar char=""/>
        <a:defRPr kumimoji="0" sz="2000" kern="1200">
          <a:solidFill>
            <a:schemeClr val="tx2">
              <a:lumMod val="75000"/>
            </a:schemeClr>
          </a:solidFill>
          <a:latin typeface="+mn-lt"/>
          <a:ea typeface="+mn-ea"/>
          <a:cs typeface="+mn-cs"/>
        </a:defRPr>
      </a:lvl4pPr>
      <a:lvl5pPr marL="1298448" indent="-182880" algn="l" rtl="0" eaLnBrk="1" latinLnBrk="0" hangingPunct="1">
        <a:lnSpc>
          <a:spcPct val="100000"/>
        </a:lnSpc>
        <a:spcBef>
          <a:spcPct val="20000"/>
        </a:spcBef>
        <a:buClr>
          <a:schemeClr val="accent4">
            <a:lumMod val="75000"/>
          </a:schemeClr>
        </a:buClr>
        <a:buFont typeface="Wingdings 2"/>
        <a:buChar char=""/>
        <a:defRPr kumimoji="0" sz="2000" kern="1200">
          <a:solidFill>
            <a:schemeClr val="tx2">
              <a:lumMod val="75000"/>
            </a:schemeClr>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7512" userDrawn="1">
          <p15:clr>
            <a:srgbClr val="F26B43"/>
          </p15:clr>
        </p15:guide>
        <p15:guide id="3" pos="1176" userDrawn="1">
          <p15:clr>
            <a:srgbClr val="F26B43"/>
          </p15:clr>
        </p15:guide>
        <p15:guide id="4" orient="horz" pos="3936" userDrawn="1">
          <p15:clr>
            <a:srgbClr val="F26B43"/>
          </p15:clr>
        </p15:guide>
        <p15:guide id="5" orient="horz" pos="888" userDrawn="1">
          <p15:clr>
            <a:srgbClr val="F26B43"/>
          </p15:clr>
        </p15:guide>
        <p15:guide id="6" orient="horz" pos="16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2.xml"/><Relationship Id="rId1" Type="http://schemas.openxmlformats.org/officeDocument/2006/relationships/video" Target="https://www.youtube.com/embed/P8RyzDAYdmI?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2.xml"/><Relationship Id="rId1" Type="http://schemas.openxmlformats.org/officeDocument/2006/relationships/video" Target="https://www.youtube.com/embed/x9VpPcSS47Q?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QykwWs3L1W8?feature=oembed" TargetMode="External"/><Relationship Id="rId4" Type="http://schemas.openxmlformats.org/officeDocument/2006/relationships/image" Target="../media/image47.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5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HYDRO and WATERPOWER</a:t>
            </a:r>
          </a:p>
        </p:txBody>
      </p:sp>
      <p:sp>
        <p:nvSpPr>
          <p:cNvPr id="3" name="Subtitle 2"/>
          <p:cNvSpPr>
            <a:spLocks noGrp="1"/>
          </p:cNvSpPr>
          <p:nvPr>
            <p:ph type="subTitle" idx="1"/>
          </p:nvPr>
        </p:nvSpPr>
        <p:spPr/>
        <p:txBody>
          <a:bodyPr/>
          <a:lstStyle/>
          <a:p>
            <a:endParaRPr lang="en-US" dirty="0"/>
          </a:p>
          <a:p>
            <a:endParaRPr lang="en-US" dirty="0"/>
          </a:p>
          <a:p>
            <a:r>
              <a:rPr lang="en-US" dirty="0"/>
              <a:t>DR. MIKE GOODFELLOW-SMITH</a:t>
            </a:r>
          </a:p>
        </p:txBody>
      </p:sp>
    </p:spTree>
    <p:extLst>
      <p:ext uri="{BB962C8B-B14F-4D97-AF65-F5344CB8AC3E}">
        <p14:creationId xmlns:p14="http://schemas.microsoft.com/office/powerpoint/2010/main" val="2633904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INTRODUCTION</a:t>
            </a:r>
          </a:p>
        </p:txBody>
      </p:sp>
      <p:sp>
        <p:nvSpPr>
          <p:cNvPr id="14" name="Content Placeholder 13"/>
          <p:cNvSpPr>
            <a:spLocks noGrp="1"/>
          </p:cNvSpPr>
          <p:nvPr>
            <p:ph idx="1"/>
          </p:nvPr>
        </p:nvSpPr>
        <p:spPr/>
        <p:txBody>
          <a:bodyPr/>
          <a:lstStyle/>
          <a:p>
            <a:pPr lvl="0"/>
            <a:r>
              <a:rPr lang="en-US" dirty="0"/>
              <a:t>HYDROPOWER – harnessing falling water to produce power</a:t>
            </a:r>
          </a:p>
          <a:p>
            <a:pPr lvl="0"/>
            <a:r>
              <a:rPr lang="en-US" dirty="0"/>
              <a:t>Most established, widely used  and long-lasting renewable resource for electricity generation</a:t>
            </a:r>
          </a:p>
          <a:p>
            <a:pPr lvl="0"/>
            <a:r>
              <a:rPr lang="en-US" dirty="0"/>
              <a:t>Often combined with flood control, supply of water and with pumped storage</a:t>
            </a:r>
          </a:p>
          <a:p>
            <a:pPr lvl="0"/>
            <a:r>
              <a:rPr lang="en-US" dirty="0"/>
              <a:t>Topography, catchment and rainfall combine to produce flow and fall (head)</a:t>
            </a:r>
          </a:p>
        </p:txBody>
      </p:sp>
    </p:spTree>
    <p:extLst>
      <p:ext uri="{BB962C8B-B14F-4D97-AF65-F5344CB8AC3E}">
        <p14:creationId xmlns:p14="http://schemas.microsoft.com/office/powerpoint/2010/main" val="988600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3805C-9E63-4C86-80A8-03DC8DC7D064}"/>
              </a:ext>
            </a:extLst>
          </p:cNvPr>
          <p:cNvSpPr>
            <a:spLocks noGrp="1"/>
          </p:cNvSpPr>
          <p:nvPr>
            <p:ph type="title"/>
          </p:nvPr>
        </p:nvSpPr>
        <p:spPr/>
        <p:txBody>
          <a:bodyPr/>
          <a:lstStyle/>
          <a:p>
            <a:r>
              <a:rPr lang="en-GB" dirty="0"/>
              <a:t>CHARACTERISTICS</a:t>
            </a:r>
          </a:p>
        </p:txBody>
      </p:sp>
      <p:sp>
        <p:nvSpPr>
          <p:cNvPr id="3" name="Content Placeholder 2">
            <a:extLst>
              <a:ext uri="{FF2B5EF4-FFF2-40B4-BE49-F238E27FC236}">
                <a16:creationId xmlns:a16="http://schemas.microsoft.com/office/drawing/2014/main" id="{E6288A2F-DCB9-434F-8192-B8EB31EAFE0D}"/>
              </a:ext>
            </a:extLst>
          </p:cNvPr>
          <p:cNvSpPr>
            <a:spLocks noGrp="1"/>
          </p:cNvSpPr>
          <p:nvPr>
            <p:ph idx="1"/>
          </p:nvPr>
        </p:nvSpPr>
        <p:spPr>
          <a:xfrm>
            <a:off x="1914144" y="1447800"/>
            <a:ext cx="10223148" cy="4800600"/>
          </a:xfrm>
        </p:spPr>
        <p:txBody>
          <a:bodyPr/>
          <a:lstStyle/>
          <a:p>
            <a:r>
              <a:rPr lang="en-GB" dirty="0"/>
              <a:t>Conversion efficiency – 90%</a:t>
            </a:r>
          </a:p>
          <a:p>
            <a:r>
              <a:rPr lang="en-GB" dirty="0"/>
              <a:t>Viable from 1kW to 000MW</a:t>
            </a:r>
          </a:p>
          <a:p>
            <a:r>
              <a:rPr lang="en-GB" dirty="0"/>
              <a:t>Capital intensive installation – longevity and consistency of payback</a:t>
            </a:r>
          </a:p>
          <a:p>
            <a:r>
              <a:rPr lang="en-GB" dirty="0"/>
              <a:t>Low operation and maintenance costs – water intake screen cleaning - main activity</a:t>
            </a:r>
          </a:p>
          <a:p>
            <a:r>
              <a:rPr lang="en-GB" dirty="0"/>
              <a:t>1.5-2.5% of investment costs for annual operation</a:t>
            </a:r>
          </a:p>
          <a:p>
            <a:r>
              <a:rPr lang="en-GB" dirty="0"/>
              <a:t>Minimal operational emissions</a:t>
            </a:r>
          </a:p>
        </p:txBody>
      </p:sp>
    </p:spTree>
    <p:extLst>
      <p:ext uri="{BB962C8B-B14F-4D97-AF65-F5344CB8AC3E}">
        <p14:creationId xmlns:p14="http://schemas.microsoft.com/office/powerpoint/2010/main" val="2034906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52652-705D-44FB-A0F4-A056731E829E}"/>
              </a:ext>
            </a:extLst>
          </p:cNvPr>
          <p:cNvSpPr>
            <a:spLocks noGrp="1"/>
          </p:cNvSpPr>
          <p:nvPr>
            <p:ph type="title"/>
          </p:nvPr>
        </p:nvSpPr>
        <p:spPr/>
        <p:txBody>
          <a:bodyPr/>
          <a:lstStyle/>
          <a:p>
            <a:r>
              <a:rPr lang="en-GB" dirty="0"/>
              <a:t>CHARACTERISTICS</a:t>
            </a:r>
          </a:p>
        </p:txBody>
      </p:sp>
      <p:sp>
        <p:nvSpPr>
          <p:cNvPr id="3" name="Content Placeholder 2">
            <a:extLst>
              <a:ext uri="{FF2B5EF4-FFF2-40B4-BE49-F238E27FC236}">
                <a16:creationId xmlns:a16="http://schemas.microsoft.com/office/drawing/2014/main" id="{674A07B1-75EF-4633-81F7-C2F21B5748E5}"/>
              </a:ext>
            </a:extLst>
          </p:cNvPr>
          <p:cNvSpPr>
            <a:spLocks noGrp="1"/>
          </p:cNvSpPr>
          <p:nvPr>
            <p:ph idx="1"/>
          </p:nvPr>
        </p:nvSpPr>
        <p:spPr/>
        <p:txBody>
          <a:bodyPr>
            <a:normAutofit/>
          </a:bodyPr>
          <a:lstStyle/>
          <a:p>
            <a:pPr marL="82296" indent="0">
              <a:buNone/>
            </a:pPr>
            <a:r>
              <a:rPr lang="en-GB" dirty="0"/>
              <a:t>Impacts:</a:t>
            </a:r>
          </a:p>
          <a:p>
            <a:pPr marL="82296" indent="0">
              <a:buNone/>
            </a:pPr>
            <a:r>
              <a:rPr lang="en-GB" dirty="0"/>
              <a:t>Fish</a:t>
            </a:r>
          </a:p>
          <a:p>
            <a:pPr marL="82296" indent="0">
              <a:buNone/>
            </a:pPr>
            <a:r>
              <a:rPr lang="en-GB" dirty="0"/>
              <a:t>Silting</a:t>
            </a:r>
          </a:p>
          <a:p>
            <a:pPr marL="82296" indent="0">
              <a:buNone/>
            </a:pPr>
            <a:r>
              <a:rPr lang="en-GB" dirty="0"/>
              <a:t>Population displacement</a:t>
            </a:r>
          </a:p>
          <a:p>
            <a:pPr marL="82296" indent="0">
              <a:buNone/>
            </a:pPr>
            <a:r>
              <a:rPr lang="en-GB" dirty="0"/>
              <a:t>Land loss – habitat, agriculture</a:t>
            </a:r>
          </a:p>
          <a:p>
            <a:pPr marL="82296" indent="0">
              <a:buNone/>
            </a:pPr>
            <a:endParaRPr lang="en-GB" dirty="0"/>
          </a:p>
          <a:p>
            <a:pPr marL="82296" indent="0">
              <a:buNone/>
            </a:pPr>
            <a:r>
              <a:rPr lang="en-GB" dirty="0"/>
              <a:t>+/- Flood control</a:t>
            </a:r>
          </a:p>
        </p:txBody>
      </p:sp>
    </p:spTree>
    <p:extLst>
      <p:ext uri="{BB962C8B-B14F-4D97-AF65-F5344CB8AC3E}">
        <p14:creationId xmlns:p14="http://schemas.microsoft.com/office/powerpoint/2010/main" val="2643366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DD882-E4E7-48C8-9CBA-80916DEC2B83}"/>
              </a:ext>
            </a:extLst>
          </p:cNvPr>
          <p:cNvSpPr>
            <a:spLocks noGrp="1"/>
          </p:cNvSpPr>
          <p:nvPr>
            <p:ph type="title"/>
          </p:nvPr>
        </p:nvSpPr>
        <p:spPr/>
        <p:txBody>
          <a:bodyPr/>
          <a:lstStyle/>
          <a:p>
            <a:r>
              <a:rPr lang="en-GB" dirty="0"/>
              <a:t>PRINCIPLES</a:t>
            </a:r>
          </a:p>
        </p:txBody>
      </p:sp>
      <p:sp>
        <p:nvSpPr>
          <p:cNvPr id="3" name="Content Placeholder 2">
            <a:extLst>
              <a:ext uri="{FF2B5EF4-FFF2-40B4-BE49-F238E27FC236}">
                <a16:creationId xmlns:a16="http://schemas.microsoft.com/office/drawing/2014/main" id="{EC76698D-53B0-40A7-83BC-4021B29FED7C}"/>
              </a:ext>
            </a:extLst>
          </p:cNvPr>
          <p:cNvSpPr>
            <a:spLocks noGrp="1"/>
          </p:cNvSpPr>
          <p:nvPr>
            <p:ph idx="1"/>
          </p:nvPr>
        </p:nvSpPr>
        <p:spPr/>
        <p:txBody>
          <a:bodyPr>
            <a:normAutofit lnSpcReduction="10000"/>
          </a:bodyPr>
          <a:lstStyle/>
          <a:p>
            <a:r>
              <a:rPr lang="en-GB" dirty="0"/>
              <a:t>Water of volume/second </a:t>
            </a:r>
            <a:r>
              <a:rPr lang="en-GB" i="1" dirty="0">
                <a:solidFill>
                  <a:srgbClr val="FF0000"/>
                </a:solidFill>
              </a:rPr>
              <a:t>Q </a:t>
            </a:r>
            <a:r>
              <a:rPr lang="en-GB" dirty="0">
                <a:solidFill>
                  <a:schemeClr val="tx1"/>
                </a:solidFill>
              </a:rPr>
              <a:t>and density </a:t>
            </a:r>
            <a:r>
              <a:rPr lang="en-GB" i="1" dirty="0">
                <a:solidFill>
                  <a:srgbClr val="FF0000"/>
                </a:solidFill>
              </a:rPr>
              <a:t>p </a:t>
            </a:r>
            <a:r>
              <a:rPr lang="en-GB" dirty="0">
                <a:solidFill>
                  <a:schemeClr val="tx1"/>
                </a:solidFill>
              </a:rPr>
              <a:t>falls down a slope. </a:t>
            </a:r>
          </a:p>
          <a:p>
            <a:r>
              <a:rPr lang="en-GB" dirty="0">
                <a:solidFill>
                  <a:schemeClr val="tx1"/>
                </a:solidFill>
              </a:rPr>
              <a:t>The mass falling / unit time is </a:t>
            </a:r>
            <a:r>
              <a:rPr lang="en-GB" i="1" dirty="0" err="1">
                <a:solidFill>
                  <a:srgbClr val="FF0000"/>
                </a:solidFill>
              </a:rPr>
              <a:t>pQ</a:t>
            </a:r>
            <a:endParaRPr lang="en-GB" i="1" dirty="0">
              <a:solidFill>
                <a:srgbClr val="FF0000"/>
              </a:solidFill>
            </a:endParaRPr>
          </a:p>
          <a:p>
            <a:r>
              <a:rPr lang="en-GB" dirty="0">
                <a:solidFill>
                  <a:schemeClr val="tx1"/>
                </a:solidFill>
              </a:rPr>
              <a:t>Rate of potential energy from falling liquid is</a:t>
            </a:r>
          </a:p>
          <a:p>
            <a:pPr marL="82296" indent="0">
              <a:buNone/>
            </a:pPr>
            <a:endParaRPr lang="en-GB" dirty="0">
              <a:solidFill>
                <a:schemeClr val="tx1"/>
              </a:solidFill>
            </a:endParaRPr>
          </a:p>
          <a:p>
            <a:pPr marL="82296" indent="0">
              <a:buNone/>
            </a:pPr>
            <a:r>
              <a:rPr lang="en-GB" dirty="0">
                <a:solidFill>
                  <a:schemeClr val="tx1"/>
                </a:solidFill>
              </a:rPr>
              <a:t>	</a:t>
            </a:r>
            <a:r>
              <a:rPr lang="en-GB" i="1" dirty="0">
                <a:solidFill>
                  <a:srgbClr val="FF0000"/>
                </a:solidFill>
              </a:rPr>
              <a:t>P</a:t>
            </a:r>
            <a:r>
              <a:rPr lang="en-GB" i="1" baseline="-25000" dirty="0">
                <a:solidFill>
                  <a:srgbClr val="FF0000"/>
                </a:solidFill>
              </a:rPr>
              <a:t>o </a:t>
            </a:r>
            <a:r>
              <a:rPr lang="en-GB" i="1" dirty="0">
                <a:solidFill>
                  <a:srgbClr val="FF0000"/>
                </a:solidFill>
              </a:rPr>
              <a:t>= </a:t>
            </a:r>
            <a:r>
              <a:rPr lang="en-GB" i="1" dirty="0" err="1">
                <a:solidFill>
                  <a:srgbClr val="FF0000"/>
                </a:solidFill>
              </a:rPr>
              <a:t>pQgH</a:t>
            </a:r>
            <a:endParaRPr lang="en-GB" i="1" dirty="0">
              <a:solidFill>
                <a:srgbClr val="FF0000"/>
              </a:solidFill>
            </a:endParaRPr>
          </a:p>
          <a:p>
            <a:pPr marL="82296" indent="0">
              <a:buNone/>
            </a:pPr>
            <a:endParaRPr lang="en-GB" dirty="0">
              <a:solidFill>
                <a:schemeClr val="tx1"/>
              </a:solidFill>
            </a:endParaRPr>
          </a:p>
          <a:p>
            <a:pPr marL="82296" indent="0">
              <a:buNone/>
            </a:pPr>
            <a:r>
              <a:rPr lang="en-GB" i="1" dirty="0">
                <a:solidFill>
                  <a:srgbClr val="FF0000"/>
                </a:solidFill>
              </a:rPr>
              <a:t>g</a:t>
            </a:r>
            <a:r>
              <a:rPr lang="en-GB" dirty="0">
                <a:solidFill>
                  <a:schemeClr val="tx1"/>
                </a:solidFill>
              </a:rPr>
              <a:t> is acceleration due to gravity and </a:t>
            </a:r>
            <a:r>
              <a:rPr lang="en-GB" i="1" dirty="0">
                <a:solidFill>
                  <a:srgbClr val="FF0000"/>
                </a:solidFill>
              </a:rPr>
              <a:t>H</a:t>
            </a:r>
            <a:r>
              <a:rPr lang="en-GB" dirty="0">
                <a:solidFill>
                  <a:schemeClr val="tx1"/>
                </a:solidFill>
              </a:rPr>
              <a:t> is the vertical component (Head)</a:t>
            </a:r>
          </a:p>
        </p:txBody>
      </p:sp>
    </p:spTree>
    <p:extLst>
      <p:ext uri="{BB962C8B-B14F-4D97-AF65-F5344CB8AC3E}">
        <p14:creationId xmlns:p14="http://schemas.microsoft.com/office/powerpoint/2010/main" val="1051116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BBDF6-38DC-4FB4-8B14-61AF38FA5E14}"/>
              </a:ext>
            </a:extLst>
          </p:cNvPr>
          <p:cNvSpPr>
            <a:spLocks noGrp="1"/>
          </p:cNvSpPr>
          <p:nvPr>
            <p:ph type="title"/>
          </p:nvPr>
        </p:nvSpPr>
        <p:spPr/>
        <p:txBody>
          <a:bodyPr/>
          <a:lstStyle/>
          <a:p>
            <a:r>
              <a:rPr lang="en-GB" dirty="0"/>
              <a:t>ASSESSING RESOURCE</a:t>
            </a:r>
          </a:p>
        </p:txBody>
      </p:sp>
      <p:sp>
        <p:nvSpPr>
          <p:cNvPr id="3" name="Content Placeholder 2">
            <a:extLst>
              <a:ext uri="{FF2B5EF4-FFF2-40B4-BE49-F238E27FC236}">
                <a16:creationId xmlns:a16="http://schemas.microsoft.com/office/drawing/2014/main" id="{0521F4FB-EC04-4D95-9FC4-00F12E63F9B1}"/>
              </a:ext>
            </a:extLst>
          </p:cNvPr>
          <p:cNvSpPr>
            <a:spLocks noGrp="1"/>
          </p:cNvSpPr>
          <p:nvPr>
            <p:ph idx="1"/>
          </p:nvPr>
        </p:nvSpPr>
        <p:spPr/>
        <p:txBody>
          <a:bodyPr/>
          <a:lstStyle/>
          <a:p>
            <a:r>
              <a:rPr lang="en-GB" dirty="0"/>
              <a:t>Rainfall data</a:t>
            </a:r>
          </a:p>
          <a:p>
            <a:endParaRPr lang="en-GB" dirty="0"/>
          </a:p>
          <a:p>
            <a:r>
              <a:rPr lang="en-GB" dirty="0"/>
              <a:t>Flow rate </a:t>
            </a:r>
            <a:r>
              <a:rPr lang="en-GB" i="1" dirty="0">
                <a:solidFill>
                  <a:srgbClr val="FF0000"/>
                </a:solidFill>
              </a:rPr>
              <a:t>Q</a:t>
            </a:r>
          </a:p>
          <a:p>
            <a:endParaRPr lang="en-GB" i="1" dirty="0">
              <a:solidFill>
                <a:srgbClr val="FF0000"/>
              </a:solidFill>
            </a:endParaRPr>
          </a:p>
          <a:p>
            <a:r>
              <a:rPr lang="en-GB" dirty="0"/>
              <a:t>Vertical fall – head – </a:t>
            </a:r>
            <a:r>
              <a:rPr lang="en-GB" i="1" dirty="0">
                <a:solidFill>
                  <a:srgbClr val="FF0000"/>
                </a:solidFill>
              </a:rPr>
              <a:t>H</a:t>
            </a:r>
          </a:p>
          <a:p>
            <a:pPr marL="82296" indent="0">
              <a:buNone/>
            </a:pPr>
            <a:endParaRPr lang="en-GB" dirty="0">
              <a:solidFill>
                <a:schemeClr val="tx1"/>
              </a:solidFill>
            </a:endParaRPr>
          </a:p>
        </p:txBody>
      </p:sp>
    </p:spTree>
    <p:extLst>
      <p:ext uri="{BB962C8B-B14F-4D97-AF65-F5344CB8AC3E}">
        <p14:creationId xmlns:p14="http://schemas.microsoft.com/office/powerpoint/2010/main" val="3682263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AC4C3-5DF2-4DA7-857F-A095644956B1}"/>
              </a:ext>
            </a:extLst>
          </p:cNvPr>
          <p:cNvSpPr>
            <a:spLocks noGrp="1"/>
          </p:cNvSpPr>
          <p:nvPr>
            <p:ph type="title"/>
          </p:nvPr>
        </p:nvSpPr>
        <p:spPr/>
        <p:txBody>
          <a:bodyPr/>
          <a:lstStyle/>
          <a:p>
            <a:r>
              <a:rPr lang="en-GB" dirty="0"/>
              <a:t>ASSESSING RESOURCE</a:t>
            </a:r>
          </a:p>
        </p:txBody>
      </p:sp>
      <p:sp>
        <p:nvSpPr>
          <p:cNvPr id="3" name="Content Placeholder 2">
            <a:extLst>
              <a:ext uri="{FF2B5EF4-FFF2-40B4-BE49-F238E27FC236}">
                <a16:creationId xmlns:a16="http://schemas.microsoft.com/office/drawing/2014/main" id="{FDE8A702-371C-46B8-A3F3-5E5E9A918F91}"/>
              </a:ext>
            </a:extLst>
          </p:cNvPr>
          <p:cNvSpPr>
            <a:spLocks noGrp="1"/>
          </p:cNvSpPr>
          <p:nvPr>
            <p:ph idx="1"/>
          </p:nvPr>
        </p:nvSpPr>
        <p:spPr/>
        <p:txBody>
          <a:bodyPr>
            <a:normAutofit lnSpcReduction="10000"/>
          </a:bodyPr>
          <a:lstStyle/>
          <a:p>
            <a:r>
              <a:rPr lang="en-GB" dirty="0"/>
              <a:t>Dam the river or divert into a bund, measuring volume at a point in time</a:t>
            </a:r>
          </a:p>
          <a:p>
            <a:r>
              <a:rPr lang="en-GB" dirty="0"/>
              <a:t>Float on surface and time to go a certain distance</a:t>
            </a:r>
          </a:p>
          <a:p>
            <a:r>
              <a:rPr lang="en-GB" dirty="0"/>
              <a:t>Dye dispersion rate</a:t>
            </a:r>
          </a:p>
          <a:p>
            <a:r>
              <a:rPr lang="en-GB" dirty="0"/>
              <a:t>Float released at different points across an uneven bed and timed to rise to surface and horizontal distance moved</a:t>
            </a:r>
          </a:p>
          <a:p>
            <a:r>
              <a:rPr lang="en-GB" dirty="0"/>
              <a:t>Flow meter lowered into 2 dimensional grid across river</a:t>
            </a:r>
          </a:p>
        </p:txBody>
      </p:sp>
    </p:spTree>
    <p:extLst>
      <p:ext uri="{BB962C8B-B14F-4D97-AF65-F5344CB8AC3E}">
        <p14:creationId xmlns:p14="http://schemas.microsoft.com/office/powerpoint/2010/main" val="3653025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FF6F1C-3572-4520-8C3A-4AFB94DF5A0F}"/>
              </a:ext>
            </a:extLst>
          </p:cNvPr>
          <p:cNvPicPr>
            <a:picLocks noChangeAspect="1"/>
          </p:cNvPicPr>
          <p:nvPr/>
        </p:nvPicPr>
        <p:blipFill>
          <a:blip r:embed="rId2"/>
          <a:stretch>
            <a:fillRect/>
          </a:stretch>
        </p:blipFill>
        <p:spPr>
          <a:xfrm>
            <a:off x="1524000" y="0"/>
            <a:ext cx="3634154" cy="2725616"/>
          </a:xfrm>
          <a:prstGeom prst="rect">
            <a:avLst/>
          </a:prstGeom>
        </p:spPr>
      </p:pic>
      <p:pic>
        <p:nvPicPr>
          <p:cNvPr id="5" name="Picture 4">
            <a:extLst>
              <a:ext uri="{FF2B5EF4-FFF2-40B4-BE49-F238E27FC236}">
                <a16:creationId xmlns:a16="http://schemas.microsoft.com/office/drawing/2014/main" id="{FB533829-DD53-40AD-A723-B40489D8E604}"/>
              </a:ext>
            </a:extLst>
          </p:cNvPr>
          <p:cNvPicPr>
            <a:picLocks noChangeAspect="1"/>
          </p:cNvPicPr>
          <p:nvPr/>
        </p:nvPicPr>
        <p:blipFill>
          <a:blip r:embed="rId3"/>
          <a:stretch>
            <a:fillRect/>
          </a:stretch>
        </p:blipFill>
        <p:spPr>
          <a:xfrm>
            <a:off x="6815015" y="89952"/>
            <a:ext cx="5311775" cy="4117655"/>
          </a:xfrm>
          <a:prstGeom prst="rect">
            <a:avLst/>
          </a:prstGeom>
        </p:spPr>
      </p:pic>
      <p:pic>
        <p:nvPicPr>
          <p:cNvPr id="6" name="Picture 5">
            <a:extLst>
              <a:ext uri="{FF2B5EF4-FFF2-40B4-BE49-F238E27FC236}">
                <a16:creationId xmlns:a16="http://schemas.microsoft.com/office/drawing/2014/main" id="{8CC30A95-9829-4FD1-9901-A7CA63F5FC0E}"/>
              </a:ext>
            </a:extLst>
          </p:cNvPr>
          <p:cNvPicPr>
            <a:picLocks noChangeAspect="1"/>
          </p:cNvPicPr>
          <p:nvPr/>
        </p:nvPicPr>
        <p:blipFill>
          <a:blip r:embed="rId4"/>
          <a:stretch>
            <a:fillRect/>
          </a:stretch>
        </p:blipFill>
        <p:spPr>
          <a:xfrm>
            <a:off x="1524000" y="3300046"/>
            <a:ext cx="4743938" cy="3557954"/>
          </a:xfrm>
          <a:prstGeom prst="rect">
            <a:avLst/>
          </a:prstGeom>
        </p:spPr>
      </p:pic>
      <p:pic>
        <p:nvPicPr>
          <p:cNvPr id="7" name="Picture 6">
            <a:extLst>
              <a:ext uri="{FF2B5EF4-FFF2-40B4-BE49-F238E27FC236}">
                <a16:creationId xmlns:a16="http://schemas.microsoft.com/office/drawing/2014/main" id="{7832F36D-1AD9-4987-BFDD-88EFA54BA633}"/>
              </a:ext>
            </a:extLst>
          </p:cNvPr>
          <p:cNvPicPr>
            <a:picLocks noChangeAspect="1"/>
          </p:cNvPicPr>
          <p:nvPr/>
        </p:nvPicPr>
        <p:blipFill>
          <a:blip r:embed="rId5"/>
          <a:stretch>
            <a:fillRect/>
          </a:stretch>
        </p:blipFill>
        <p:spPr>
          <a:xfrm>
            <a:off x="7033846" y="3813064"/>
            <a:ext cx="5158154" cy="3083035"/>
          </a:xfrm>
          <a:prstGeom prst="rect">
            <a:avLst/>
          </a:prstGeom>
        </p:spPr>
      </p:pic>
    </p:spTree>
    <p:extLst>
      <p:ext uri="{BB962C8B-B14F-4D97-AF65-F5344CB8AC3E}">
        <p14:creationId xmlns:p14="http://schemas.microsoft.com/office/powerpoint/2010/main" val="1908437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C9E7877-F6AC-4C93-8FAB-01789E076C87}"/>
              </a:ext>
            </a:extLst>
          </p:cNvPr>
          <p:cNvPicPr>
            <a:picLocks noGrp="1" noChangeAspect="1"/>
          </p:cNvPicPr>
          <p:nvPr>
            <p:ph sz="half" idx="1"/>
          </p:nvPr>
        </p:nvPicPr>
        <p:blipFill rotWithShape="1">
          <a:blip r:embed="rId2"/>
          <a:srcRect l="8784" r="-1" b="-1"/>
          <a:stretch/>
        </p:blipFill>
        <p:spPr>
          <a:xfrm>
            <a:off x="609600" y="476739"/>
            <a:ext cx="10871200" cy="5649426"/>
          </a:xfrm>
          <a:prstGeom prst="rect">
            <a:avLst/>
          </a:prstGeom>
          <a:noFill/>
        </p:spPr>
      </p:pic>
    </p:spTree>
    <p:extLst>
      <p:ext uri="{BB962C8B-B14F-4D97-AF65-F5344CB8AC3E}">
        <p14:creationId xmlns:p14="http://schemas.microsoft.com/office/powerpoint/2010/main" val="3428020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D1A4-6F25-49E5-8A89-5A3881912586}"/>
              </a:ext>
            </a:extLst>
          </p:cNvPr>
          <p:cNvSpPr>
            <a:spLocks noGrp="1"/>
          </p:cNvSpPr>
          <p:nvPr>
            <p:ph type="title"/>
          </p:nvPr>
        </p:nvSpPr>
        <p:spPr/>
        <p:txBody>
          <a:bodyPr>
            <a:normAutofit/>
          </a:bodyPr>
          <a:lstStyle/>
          <a:p>
            <a:r>
              <a:rPr lang="en-GB" sz="4000" dirty="0"/>
              <a:t>TASK</a:t>
            </a:r>
          </a:p>
        </p:txBody>
      </p:sp>
      <p:sp>
        <p:nvSpPr>
          <p:cNvPr id="4" name="Content Placeholder 3">
            <a:extLst>
              <a:ext uri="{FF2B5EF4-FFF2-40B4-BE49-F238E27FC236}">
                <a16:creationId xmlns:a16="http://schemas.microsoft.com/office/drawing/2014/main" id="{BD38A05B-5CDB-4472-ABB5-C78651510503}"/>
              </a:ext>
            </a:extLst>
          </p:cNvPr>
          <p:cNvSpPr>
            <a:spLocks noGrp="1"/>
          </p:cNvSpPr>
          <p:nvPr>
            <p:ph sz="half" idx="1"/>
          </p:nvPr>
        </p:nvSpPr>
        <p:spPr>
          <a:xfrm>
            <a:off x="609600" y="2422769"/>
            <a:ext cx="10871200" cy="3703396"/>
          </a:xfrm>
        </p:spPr>
        <p:txBody>
          <a:bodyPr/>
          <a:lstStyle/>
          <a:p>
            <a:pPr marL="82296" indent="0">
              <a:buNone/>
            </a:pPr>
            <a:r>
              <a:rPr lang="en-GB" dirty="0"/>
              <a:t>SUMMARISE THE STEPS REQUIRED TO ASSESS THE POTENTIAL FOR HYDROPOWER</a:t>
            </a:r>
          </a:p>
        </p:txBody>
      </p:sp>
    </p:spTree>
    <p:extLst>
      <p:ext uri="{BB962C8B-B14F-4D97-AF65-F5344CB8AC3E}">
        <p14:creationId xmlns:p14="http://schemas.microsoft.com/office/powerpoint/2010/main" val="574464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154-4A63-40A9-8D01-8CB940CE2851}"/>
              </a:ext>
            </a:extLst>
          </p:cNvPr>
          <p:cNvSpPr>
            <a:spLocks noGrp="1"/>
          </p:cNvSpPr>
          <p:nvPr>
            <p:ph type="title"/>
          </p:nvPr>
        </p:nvSpPr>
        <p:spPr/>
        <p:txBody>
          <a:bodyPr/>
          <a:lstStyle/>
          <a:p>
            <a:r>
              <a:rPr lang="en-GB" dirty="0"/>
              <a:t>Hydroelectricity Generation</a:t>
            </a:r>
          </a:p>
        </p:txBody>
      </p:sp>
      <p:pic>
        <p:nvPicPr>
          <p:cNvPr id="4" name="Content Placeholder 3">
            <a:extLst>
              <a:ext uri="{FF2B5EF4-FFF2-40B4-BE49-F238E27FC236}">
                <a16:creationId xmlns:a16="http://schemas.microsoft.com/office/drawing/2014/main" id="{3E7AFFFD-009D-4428-8E40-C500810BD031}"/>
              </a:ext>
            </a:extLst>
          </p:cNvPr>
          <p:cNvPicPr>
            <a:picLocks noGrp="1" noChangeAspect="1"/>
          </p:cNvPicPr>
          <p:nvPr>
            <p:ph idx="1"/>
          </p:nvPr>
        </p:nvPicPr>
        <p:blipFill>
          <a:blip r:embed="rId3"/>
          <a:stretch>
            <a:fillRect/>
          </a:stretch>
        </p:blipFill>
        <p:spPr>
          <a:xfrm>
            <a:off x="1864202" y="1352139"/>
            <a:ext cx="9997440" cy="4990027"/>
          </a:xfrm>
          <a:prstGeom prst="rect">
            <a:avLst/>
          </a:prstGeom>
        </p:spPr>
      </p:pic>
    </p:spTree>
    <p:extLst>
      <p:ext uri="{BB962C8B-B14F-4D97-AF65-F5344CB8AC3E}">
        <p14:creationId xmlns:p14="http://schemas.microsoft.com/office/powerpoint/2010/main" val="4289607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B4DBEE4-483C-4814-BEAF-DCE6C3B36D37}"/>
              </a:ext>
            </a:extLst>
          </p:cNvPr>
          <p:cNvPicPr>
            <a:picLocks noGrp="1" noChangeAspect="1"/>
          </p:cNvPicPr>
          <p:nvPr>
            <p:ph idx="1"/>
          </p:nvPr>
        </p:nvPicPr>
        <p:blipFill>
          <a:blip r:embed="rId3"/>
          <a:stretch>
            <a:fillRect/>
          </a:stretch>
        </p:blipFill>
        <p:spPr>
          <a:xfrm>
            <a:off x="1435796" y="1526145"/>
            <a:ext cx="10219584" cy="5191177"/>
          </a:xfrm>
          <a:prstGeom prst="rect">
            <a:avLst/>
          </a:prstGeom>
          <a:noFill/>
        </p:spPr>
      </p:pic>
      <p:sp>
        <p:nvSpPr>
          <p:cNvPr id="5" name="TextBox 4">
            <a:extLst>
              <a:ext uri="{FF2B5EF4-FFF2-40B4-BE49-F238E27FC236}">
                <a16:creationId xmlns:a16="http://schemas.microsoft.com/office/drawing/2014/main" id="{246D517E-F560-4EE2-8802-8347D5920239}"/>
              </a:ext>
            </a:extLst>
          </p:cNvPr>
          <p:cNvSpPr txBox="1"/>
          <p:nvPr/>
        </p:nvSpPr>
        <p:spPr>
          <a:xfrm>
            <a:off x="2105696" y="515155"/>
            <a:ext cx="6051657" cy="646331"/>
          </a:xfrm>
          <a:prstGeom prst="rect">
            <a:avLst/>
          </a:prstGeom>
          <a:noFill/>
        </p:spPr>
        <p:txBody>
          <a:bodyPr wrap="none" rtlCol="0">
            <a:spAutoFit/>
          </a:bodyPr>
          <a:lstStyle/>
          <a:p>
            <a:r>
              <a:rPr lang="en-GB" sz="3600" dirty="0"/>
              <a:t>GENERATION BY COUNTRY</a:t>
            </a:r>
          </a:p>
        </p:txBody>
      </p:sp>
    </p:spTree>
    <p:extLst>
      <p:ext uri="{BB962C8B-B14F-4D97-AF65-F5344CB8AC3E}">
        <p14:creationId xmlns:p14="http://schemas.microsoft.com/office/powerpoint/2010/main" val="1332838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bar chart&#10;&#10;Description automatically generated">
            <a:extLst>
              <a:ext uri="{FF2B5EF4-FFF2-40B4-BE49-F238E27FC236}">
                <a16:creationId xmlns:a16="http://schemas.microsoft.com/office/drawing/2014/main" id="{0BB1A559-844F-453D-90C3-49F897D26313}"/>
              </a:ext>
            </a:extLst>
          </p:cNvPr>
          <p:cNvPicPr>
            <a:picLocks noChangeAspect="1"/>
          </p:cNvPicPr>
          <p:nvPr/>
        </p:nvPicPr>
        <p:blipFill>
          <a:blip r:embed="rId3"/>
          <a:stretch>
            <a:fillRect/>
          </a:stretch>
        </p:blipFill>
        <p:spPr>
          <a:xfrm>
            <a:off x="2072014" y="849907"/>
            <a:ext cx="9860262" cy="5398493"/>
          </a:xfrm>
          <a:prstGeom prst="rect">
            <a:avLst/>
          </a:prstGeom>
          <a:noFill/>
        </p:spPr>
      </p:pic>
    </p:spTree>
    <p:extLst>
      <p:ext uri="{BB962C8B-B14F-4D97-AF65-F5344CB8AC3E}">
        <p14:creationId xmlns:p14="http://schemas.microsoft.com/office/powerpoint/2010/main" val="170918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E2951D6-9E8C-412A-A52B-B7364B3599F3}"/>
              </a:ext>
            </a:extLst>
          </p:cNvPr>
          <p:cNvPicPr>
            <a:picLocks noGrp="1" noChangeAspect="1"/>
          </p:cNvPicPr>
          <p:nvPr>
            <p:ph idx="1"/>
          </p:nvPr>
        </p:nvPicPr>
        <p:blipFill>
          <a:blip r:embed="rId2"/>
          <a:stretch>
            <a:fillRect/>
          </a:stretch>
        </p:blipFill>
        <p:spPr>
          <a:xfrm>
            <a:off x="2942823" y="270959"/>
            <a:ext cx="8004219" cy="6400800"/>
          </a:xfrm>
          <a:prstGeom prst="rect">
            <a:avLst/>
          </a:prstGeom>
        </p:spPr>
      </p:pic>
    </p:spTree>
    <p:extLst>
      <p:ext uri="{BB962C8B-B14F-4D97-AF65-F5344CB8AC3E}">
        <p14:creationId xmlns:p14="http://schemas.microsoft.com/office/powerpoint/2010/main" val="4105181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5A56133-B484-4E7D-86F0-9F3062E9928E}"/>
              </a:ext>
            </a:extLst>
          </p:cNvPr>
          <p:cNvPicPr>
            <a:picLocks noChangeAspect="1"/>
          </p:cNvPicPr>
          <p:nvPr/>
        </p:nvPicPr>
        <p:blipFill>
          <a:blip r:embed="rId2"/>
          <a:stretch>
            <a:fillRect/>
          </a:stretch>
        </p:blipFill>
        <p:spPr>
          <a:xfrm>
            <a:off x="2807594" y="35417"/>
            <a:ext cx="8693240" cy="6858000"/>
          </a:xfrm>
          <a:prstGeom prst="rect">
            <a:avLst/>
          </a:prstGeom>
        </p:spPr>
      </p:pic>
    </p:spTree>
    <p:extLst>
      <p:ext uri="{BB962C8B-B14F-4D97-AF65-F5344CB8AC3E}">
        <p14:creationId xmlns:p14="http://schemas.microsoft.com/office/powerpoint/2010/main" val="4244186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3DBF7-FA37-4696-8F7D-D54DC2018DAC}"/>
              </a:ext>
            </a:extLst>
          </p:cNvPr>
          <p:cNvSpPr>
            <a:spLocks noGrp="1"/>
          </p:cNvSpPr>
          <p:nvPr>
            <p:ph type="title"/>
          </p:nvPr>
        </p:nvSpPr>
        <p:spPr>
          <a:xfrm>
            <a:off x="1914144" y="274638"/>
            <a:ext cx="9997440" cy="1143000"/>
          </a:xfrm>
        </p:spPr>
        <p:txBody>
          <a:bodyPr anchor="ctr">
            <a:normAutofit/>
          </a:bodyPr>
          <a:lstStyle/>
          <a:p>
            <a:r>
              <a:rPr lang="en-GB" dirty="0"/>
              <a:t>CAPACITY AND POTENTIAL</a:t>
            </a:r>
          </a:p>
        </p:txBody>
      </p:sp>
      <p:pic>
        <p:nvPicPr>
          <p:cNvPr id="4" name="Content Placeholder 3" descr="Diagram, bubble chart&#10;&#10;Description automatically generated">
            <a:extLst>
              <a:ext uri="{FF2B5EF4-FFF2-40B4-BE49-F238E27FC236}">
                <a16:creationId xmlns:a16="http://schemas.microsoft.com/office/drawing/2014/main" id="{3F8F65CD-5698-4794-9FD9-633ADECF2FA8}"/>
              </a:ext>
            </a:extLst>
          </p:cNvPr>
          <p:cNvPicPr>
            <a:picLocks noGrp="1" noChangeAspect="1"/>
          </p:cNvPicPr>
          <p:nvPr>
            <p:ph idx="1"/>
          </p:nvPr>
        </p:nvPicPr>
        <p:blipFill>
          <a:blip r:embed="rId2"/>
          <a:stretch>
            <a:fillRect/>
          </a:stretch>
        </p:blipFill>
        <p:spPr>
          <a:xfrm>
            <a:off x="2645569" y="1447800"/>
            <a:ext cx="8534400" cy="4800600"/>
          </a:xfrm>
          <a:prstGeom prst="rect">
            <a:avLst/>
          </a:prstGeom>
          <a:noFill/>
        </p:spPr>
      </p:pic>
    </p:spTree>
    <p:extLst>
      <p:ext uri="{BB962C8B-B14F-4D97-AF65-F5344CB8AC3E}">
        <p14:creationId xmlns:p14="http://schemas.microsoft.com/office/powerpoint/2010/main" val="1184632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88DB4A0-1FE4-4437-85C5-C0DFCCE1DD87}"/>
              </a:ext>
            </a:extLst>
          </p:cNvPr>
          <p:cNvPicPr>
            <a:picLocks noChangeAspect="1"/>
          </p:cNvPicPr>
          <p:nvPr/>
        </p:nvPicPr>
        <p:blipFill>
          <a:blip r:embed="rId3"/>
          <a:stretch>
            <a:fillRect/>
          </a:stretch>
        </p:blipFill>
        <p:spPr>
          <a:xfrm>
            <a:off x="1575180" y="0"/>
            <a:ext cx="4752975" cy="4638675"/>
          </a:xfrm>
          <a:prstGeom prst="rect">
            <a:avLst/>
          </a:prstGeom>
        </p:spPr>
      </p:pic>
      <p:pic>
        <p:nvPicPr>
          <p:cNvPr id="5" name="Picture 4">
            <a:extLst>
              <a:ext uri="{FF2B5EF4-FFF2-40B4-BE49-F238E27FC236}">
                <a16:creationId xmlns:a16="http://schemas.microsoft.com/office/drawing/2014/main" id="{B0A4AD98-9C68-4A04-905A-441BCBE97852}"/>
              </a:ext>
            </a:extLst>
          </p:cNvPr>
          <p:cNvPicPr>
            <a:picLocks noChangeAspect="1"/>
          </p:cNvPicPr>
          <p:nvPr/>
        </p:nvPicPr>
        <p:blipFill>
          <a:blip r:embed="rId4"/>
          <a:stretch>
            <a:fillRect/>
          </a:stretch>
        </p:blipFill>
        <p:spPr>
          <a:xfrm>
            <a:off x="6328154" y="0"/>
            <a:ext cx="5863845" cy="3818586"/>
          </a:xfrm>
          <a:prstGeom prst="rect">
            <a:avLst/>
          </a:prstGeom>
        </p:spPr>
      </p:pic>
    </p:spTree>
    <p:extLst>
      <p:ext uri="{BB962C8B-B14F-4D97-AF65-F5344CB8AC3E}">
        <p14:creationId xmlns:p14="http://schemas.microsoft.com/office/powerpoint/2010/main" val="4208685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7BFF52-3A2C-4559-8403-307D398AC97A}"/>
              </a:ext>
            </a:extLst>
          </p:cNvPr>
          <p:cNvPicPr>
            <a:picLocks noChangeAspect="1"/>
          </p:cNvPicPr>
          <p:nvPr/>
        </p:nvPicPr>
        <p:blipFill>
          <a:blip r:embed="rId3"/>
          <a:stretch>
            <a:fillRect/>
          </a:stretch>
        </p:blipFill>
        <p:spPr>
          <a:xfrm>
            <a:off x="1602883" y="0"/>
            <a:ext cx="5715000" cy="2209800"/>
          </a:xfrm>
          <a:prstGeom prst="rect">
            <a:avLst/>
          </a:prstGeom>
        </p:spPr>
      </p:pic>
      <p:pic>
        <p:nvPicPr>
          <p:cNvPr id="5" name="Picture 4">
            <a:extLst>
              <a:ext uri="{FF2B5EF4-FFF2-40B4-BE49-F238E27FC236}">
                <a16:creationId xmlns:a16="http://schemas.microsoft.com/office/drawing/2014/main" id="{105B2AD6-3B7F-49D9-A700-3D5580CB290D}"/>
              </a:ext>
            </a:extLst>
          </p:cNvPr>
          <p:cNvPicPr>
            <a:picLocks noChangeAspect="1"/>
          </p:cNvPicPr>
          <p:nvPr/>
        </p:nvPicPr>
        <p:blipFill>
          <a:blip r:embed="rId4"/>
          <a:stretch>
            <a:fillRect/>
          </a:stretch>
        </p:blipFill>
        <p:spPr>
          <a:xfrm>
            <a:off x="6767848" y="2209800"/>
            <a:ext cx="5424152" cy="3409439"/>
          </a:xfrm>
          <a:prstGeom prst="rect">
            <a:avLst/>
          </a:prstGeom>
        </p:spPr>
      </p:pic>
      <p:pic>
        <p:nvPicPr>
          <p:cNvPr id="6" name="Picture 5">
            <a:extLst>
              <a:ext uri="{FF2B5EF4-FFF2-40B4-BE49-F238E27FC236}">
                <a16:creationId xmlns:a16="http://schemas.microsoft.com/office/drawing/2014/main" id="{64830F05-7B06-491F-8EF8-9B6967EC26C4}"/>
              </a:ext>
            </a:extLst>
          </p:cNvPr>
          <p:cNvPicPr>
            <a:picLocks noChangeAspect="1"/>
          </p:cNvPicPr>
          <p:nvPr/>
        </p:nvPicPr>
        <p:blipFill>
          <a:blip r:embed="rId5"/>
          <a:stretch>
            <a:fillRect/>
          </a:stretch>
        </p:blipFill>
        <p:spPr>
          <a:xfrm>
            <a:off x="1551903" y="2209800"/>
            <a:ext cx="5988677" cy="4648200"/>
          </a:xfrm>
          <a:prstGeom prst="rect">
            <a:avLst/>
          </a:prstGeom>
        </p:spPr>
      </p:pic>
    </p:spTree>
    <p:extLst>
      <p:ext uri="{BB962C8B-B14F-4D97-AF65-F5344CB8AC3E}">
        <p14:creationId xmlns:p14="http://schemas.microsoft.com/office/powerpoint/2010/main" val="1458851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788B-ABC1-4A67-84C3-02437CE95983}"/>
              </a:ext>
            </a:extLst>
          </p:cNvPr>
          <p:cNvSpPr>
            <a:spLocks noGrp="1"/>
          </p:cNvSpPr>
          <p:nvPr>
            <p:ph type="title"/>
          </p:nvPr>
        </p:nvSpPr>
        <p:spPr>
          <a:xfrm>
            <a:off x="1914144" y="274638"/>
            <a:ext cx="9997440" cy="1143000"/>
          </a:xfrm>
        </p:spPr>
        <p:txBody>
          <a:bodyPr anchor="ctr">
            <a:normAutofit/>
          </a:bodyPr>
          <a:lstStyle/>
          <a:p>
            <a:r>
              <a:rPr lang="en-GB" dirty="0"/>
              <a:t>AKOSOMBO, GHANA</a:t>
            </a:r>
          </a:p>
        </p:txBody>
      </p:sp>
      <p:pic>
        <p:nvPicPr>
          <p:cNvPr id="4" name="Content Placeholder 3">
            <a:extLst>
              <a:ext uri="{FF2B5EF4-FFF2-40B4-BE49-F238E27FC236}">
                <a16:creationId xmlns:a16="http://schemas.microsoft.com/office/drawing/2014/main" id="{8A3C7BB5-2ACB-41D5-B6D4-25D2C23BAD54}"/>
              </a:ext>
            </a:extLst>
          </p:cNvPr>
          <p:cNvPicPr>
            <a:picLocks noGrp="1" noChangeAspect="1"/>
          </p:cNvPicPr>
          <p:nvPr>
            <p:ph idx="1"/>
          </p:nvPr>
        </p:nvPicPr>
        <p:blipFill rotWithShape="1">
          <a:blip r:embed="rId3"/>
          <a:srcRect t="33538" r="2" b="2"/>
          <a:stretch/>
        </p:blipFill>
        <p:spPr>
          <a:xfrm>
            <a:off x="1914144" y="1447800"/>
            <a:ext cx="9997440" cy="4800600"/>
          </a:xfrm>
          <a:prstGeom prst="rect">
            <a:avLst/>
          </a:prstGeom>
          <a:noFill/>
        </p:spPr>
      </p:pic>
    </p:spTree>
    <p:extLst>
      <p:ext uri="{BB962C8B-B14F-4D97-AF65-F5344CB8AC3E}">
        <p14:creationId xmlns:p14="http://schemas.microsoft.com/office/powerpoint/2010/main" val="198063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18107-2427-4FCF-A04E-639ED1BE1875}"/>
              </a:ext>
            </a:extLst>
          </p:cNvPr>
          <p:cNvSpPr>
            <a:spLocks noGrp="1"/>
          </p:cNvSpPr>
          <p:nvPr>
            <p:ph type="title"/>
          </p:nvPr>
        </p:nvSpPr>
        <p:spPr/>
        <p:txBody>
          <a:bodyPr/>
          <a:lstStyle/>
          <a:p>
            <a:r>
              <a:rPr lang="en-GB" dirty="0"/>
              <a:t>UK HYDROPOWER</a:t>
            </a:r>
          </a:p>
        </p:txBody>
      </p:sp>
      <p:sp>
        <p:nvSpPr>
          <p:cNvPr id="3" name="Content Placeholder 2">
            <a:extLst>
              <a:ext uri="{FF2B5EF4-FFF2-40B4-BE49-F238E27FC236}">
                <a16:creationId xmlns:a16="http://schemas.microsoft.com/office/drawing/2014/main" id="{43E6E272-221C-485D-949D-79935A5BDD0D}"/>
              </a:ext>
            </a:extLst>
          </p:cNvPr>
          <p:cNvSpPr>
            <a:spLocks noGrp="1"/>
          </p:cNvSpPr>
          <p:nvPr>
            <p:ph idx="1"/>
          </p:nvPr>
        </p:nvSpPr>
        <p:spPr>
          <a:xfrm>
            <a:off x="1851082" y="1463566"/>
            <a:ext cx="9997440" cy="4800600"/>
          </a:xfrm>
        </p:spPr>
        <p:txBody>
          <a:bodyPr/>
          <a:lstStyle/>
          <a:p>
            <a:pPr algn="l"/>
            <a:r>
              <a:rPr lang="en-GB" b="1" i="0" u="none" strike="noStrike" dirty="0">
                <a:solidFill>
                  <a:srgbClr val="282828"/>
                </a:solidFill>
                <a:effectLst/>
                <a:latin typeface="Open Sans" panose="020B0606030504020204" pitchFamily="34" charset="0"/>
              </a:rPr>
              <a:t>Hydropower installed capacity</a:t>
            </a:r>
          </a:p>
          <a:p>
            <a:pPr marL="82296" indent="0" algn="l">
              <a:buNone/>
            </a:pPr>
            <a:r>
              <a:rPr lang="en-GB" b="0" i="0" dirty="0">
                <a:solidFill>
                  <a:srgbClr val="282828"/>
                </a:solidFill>
                <a:effectLst/>
                <a:latin typeface="Open Sans" panose="020B0606030504020204" pitchFamily="34" charset="0"/>
              </a:rPr>
              <a:t>	4,712 MW (2019)</a:t>
            </a:r>
          </a:p>
          <a:p>
            <a:pPr marL="82296" indent="0" algn="l">
              <a:buNone/>
            </a:pPr>
            <a:endParaRPr lang="en-GB" b="0" i="0" dirty="0">
              <a:solidFill>
                <a:srgbClr val="282828"/>
              </a:solidFill>
              <a:effectLst/>
              <a:latin typeface="Open Sans" panose="020B0606030504020204" pitchFamily="34" charset="0"/>
            </a:endParaRPr>
          </a:p>
          <a:p>
            <a:pPr algn="l"/>
            <a:r>
              <a:rPr lang="en-GB" b="1" i="0" u="none" strike="noStrike" dirty="0">
                <a:solidFill>
                  <a:srgbClr val="282828"/>
                </a:solidFill>
                <a:effectLst/>
                <a:latin typeface="Open Sans" panose="020B0606030504020204" pitchFamily="34" charset="0"/>
              </a:rPr>
              <a:t>Pumped storage installed capacity</a:t>
            </a:r>
          </a:p>
          <a:p>
            <a:pPr marL="82296" indent="0" algn="l">
              <a:buNone/>
            </a:pPr>
            <a:r>
              <a:rPr lang="en-GB" b="0" i="0" dirty="0">
                <a:solidFill>
                  <a:srgbClr val="282828"/>
                </a:solidFill>
                <a:effectLst/>
                <a:latin typeface="Open Sans" panose="020B0606030504020204" pitchFamily="34" charset="0"/>
              </a:rPr>
              <a:t>	2,833 MW (2019)</a:t>
            </a:r>
          </a:p>
          <a:p>
            <a:pPr marL="82296" indent="0" algn="l">
              <a:buNone/>
            </a:pPr>
            <a:endParaRPr lang="en-GB" b="0" i="0" dirty="0">
              <a:solidFill>
                <a:srgbClr val="282828"/>
              </a:solidFill>
              <a:effectLst/>
              <a:latin typeface="Open Sans" panose="020B0606030504020204" pitchFamily="34" charset="0"/>
            </a:endParaRPr>
          </a:p>
          <a:p>
            <a:pPr algn="l"/>
            <a:r>
              <a:rPr lang="en-GB" b="1" i="0" u="none" strike="noStrike" dirty="0">
                <a:solidFill>
                  <a:srgbClr val="282828"/>
                </a:solidFill>
                <a:effectLst/>
                <a:latin typeface="Open Sans" panose="020B0606030504020204" pitchFamily="34" charset="0"/>
              </a:rPr>
              <a:t>Generation by hydropower</a:t>
            </a:r>
          </a:p>
          <a:p>
            <a:pPr marL="82296" indent="0" algn="l">
              <a:buNone/>
            </a:pPr>
            <a:r>
              <a:rPr lang="en-GB" b="0" i="0" dirty="0">
                <a:solidFill>
                  <a:srgbClr val="282828"/>
                </a:solidFill>
                <a:effectLst/>
                <a:latin typeface="Open Sans" panose="020B0606030504020204" pitchFamily="34" charset="0"/>
              </a:rPr>
              <a:t>	7.77 </a:t>
            </a:r>
            <a:r>
              <a:rPr lang="en-GB" b="0" i="0" dirty="0" err="1">
                <a:solidFill>
                  <a:srgbClr val="282828"/>
                </a:solidFill>
                <a:effectLst/>
                <a:latin typeface="Open Sans" panose="020B0606030504020204" pitchFamily="34" charset="0"/>
              </a:rPr>
              <a:t>TWh</a:t>
            </a:r>
            <a:r>
              <a:rPr lang="en-GB" b="0" i="0" dirty="0">
                <a:solidFill>
                  <a:srgbClr val="282828"/>
                </a:solidFill>
                <a:effectLst/>
                <a:latin typeface="Open Sans" panose="020B0606030504020204" pitchFamily="34" charset="0"/>
              </a:rPr>
              <a:t> (2019)</a:t>
            </a:r>
          </a:p>
          <a:p>
            <a:pPr marL="82296" indent="0">
              <a:buNone/>
            </a:pPr>
            <a:endParaRPr lang="en-GB" dirty="0"/>
          </a:p>
        </p:txBody>
      </p:sp>
    </p:spTree>
    <p:extLst>
      <p:ext uri="{BB962C8B-B14F-4D97-AF65-F5344CB8AC3E}">
        <p14:creationId xmlns:p14="http://schemas.microsoft.com/office/powerpoint/2010/main" val="3353577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3EB28ED-5613-453F-A01D-38FDDDB48501}"/>
              </a:ext>
            </a:extLst>
          </p:cNvPr>
          <p:cNvPicPr>
            <a:picLocks noChangeAspect="1"/>
          </p:cNvPicPr>
          <p:nvPr/>
        </p:nvPicPr>
        <p:blipFill>
          <a:blip r:embed="rId3"/>
          <a:stretch>
            <a:fillRect/>
          </a:stretch>
        </p:blipFill>
        <p:spPr>
          <a:xfrm>
            <a:off x="1912938" y="2532063"/>
            <a:ext cx="4006850" cy="2632075"/>
          </a:xfrm>
          <a:prstGeom prst="rect">
            <a:avLst/>
          </a:prstGeom>
        </p:spPr>
      </p:pic>
      <p:pic>
        <p:nvPicPr>
          <p:cNvPr id="5" name="Picture 4">
            <a:extLst>
              <a:ext uri="{FF2B5EF4-FFF2-40B4-BE49-F238E27FC236}">
                <a16:creationId xmlns:a16="http://schemas.microsoft.com/office/drawing/2014/main" id="{A7439C1C-DCCB-4BED-B82A-941922ACE978}"/>
              </a:ext>
            </a:extLst>
          </p:cNvPr>
          <p:cNvPicPr>
            <a:picLocks noChangeAspect="1"/>
          </p:cNvPicPr>
          <p:nvPr/>
        </p:nvPicPr>
        <p:blipFill>
          <a:blip r:embed="rId4"/>
          <a:stretch>
            <a:fillRect/>
          </a:stretch>
        </p:blipFill>
        <p:spPr>
          <a:xfrm>
            <a:off x="5988050" y="2532063"/>
            <a:ext cx="1839913" cy="1363663"/>
          </a:xfrm>
          <a:prstGeom prst="rect">
            <a:avLst/>
          </a:prstGeom>
        </p:spPr>
      </p:pic>
      <p:pic>
        <p:nvPicPr>
          <p:cNvPr id="4" name="Picture 3">
            <a:extLst>
              <a:ext uri="{FF2B5EF4-FFF2-40B4-BE49-F238E27FC236}">
                <a16:creationId xmlns:a16="http://schemas.microsoft.com/office/drawing/2014/main" id="{AEE42B76-51B5-4453-9A3B-69AF2E533BE5}"/>
              </a:ext>
            </a:extLst>
          </p:cNvPr>
          <p:cNvPicPr>
            <a:picLocks noChangeAspect="1"/>
          </p:cNvPicPr>
          <p:nvPr/>
        </p:nvPicPr>
        <p:blipFill>
          <a:blip r:embed="rId5"/>
          <a:stretch>
            <a:fillRect/>
          </a:stretch>
        </p:blipFill>
        <p:spPr>
          <a:xfrm>
            <a:off x="5988050" y="3963988"/>
            <a:ext cx="1839913" cy="1201738"/>
          </a:xfrm>
          <a:prstGeom prst="rect">
            <a:avLst/>
          </a:prstGeom>
        </p:spPr>
      </p:pic>
      <p:pic>
        <p:nvPicPr>
          <p:cNvPr id="6" name="Picture 5">
            <a:extLst>
              <a:ext uri="{FF2B5EF4-FFF2-40B4-BE49-F238E27FC236}">
                <a16:creationId xmlns:a16="http://schemas.microsoft.com/office/drawing/2014/main" id="{F522A76D-ACA3-43E2-BEA8-E65EDAEA5210}"/>
              </a:ext>
            </a:extLst>
          </p:cNvPr>
          <p:cNvPicPr>
            <a:picLocks noChangeAspect="1"/>
          </p:cNvPicPr>
          <p:nvPr/>
        </p:nvPicPr>
        <p:blipFill>
          <a:blip r:embed="rId6"/>
          <a:stretch>
            <a:fillRect/>
          </a:stretch>
        </p:blipFill>
        <p:spPr>
          <a:xfrm>
            <a:off x="7897813" y="2532063"/>
            <a:ext cx="4013200" cy="2632075"/>
          </a:xfrm>
          <a:prstGeom prst="rect">
            <a:avLst/>
          </a:prstGeom>
        </p:spPr>
      </p:pic>
      <p:sp>
        <p:nvSpPr>
          <p:cNvPr id="2" name="Title 1">
            <a:extLst>
              <a:ext uri="{FF2B5EF4-FFF2-40B4-BE49-F238E27FC236}">
                <a16:creationId xmlns:a16="http://schemas.microsoft.com/office/drawing/2014/main" id="{1925BBE6-EDDE-441D-AE61-70ED44455521}"/>
              </a:ext>
            </a:extLst>
          </p:cNvPr>
          <p:cNvSpPr>
            <a:spLocks noGrp="1"/>
          </p:cNvSpPr>
          <p:nvPr>
            <p:ph type="title"/>
          </p:nvPr>
        </p:nvSpPr>
        <p:spPr>
          <a:xfrm>
            <a:off x="1914144" y="274638"/>
            <a:ext cx="9997440" cy="1143000"/>
          </a:xfrm>
        </p:spPr>
        <p:txBody>
          <a:bodyPr anchor="ctr">
            <a:normAutofit/>
          </a:bodyPr>
          <a:lstStyle/>
          <a:p>
            <a:r>
              <a:rPr lang="en-GB" dirty="0"/>
              <a:t>CRAGSIDE</a:t>
            </a:r>
          </a:p>
        </p:txBody>
      </p:sp>
    </p:spTree>
    <p:extLst>
      <p:ext uri="{BB962C8B-B14F-4D97-AF65-F5344CB8AC3E}">
        <p14:creationId xmlns:p14="http://schemas.microsoft.com/office/powerpoint/2010/main" val="240253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2ECD-D3B5-44DA-AF8F-EBF93E4ACC2B}"/>
              </a:ext>
            </a:extLst>
          </p:cNvPr>
          <p:cNvSpPr>
            <a:spLocks noGrp="1"/>
          </p:cNvSpPr>
          <p:nvPr>
            <p:ph type="title"/>
          </p:nvPr>
        </p:nvSpPr>
        <p:spPr/>
        <p:txBody>
          <a:bodyPr>
            <a:normAutofit/>
          </a:bodyPr>
          <a:lstStyle/>
          <a:p>
            <a:r>
              <a:rPr lang="en-GB" dirty="0"/>
              <a:t>Dinorweg / Glendoe </a:t>
            </a:r>
          </a:p>
        </p:txBody>
      </p:sp>
      <p:pic>
        <p:nvPicPr>
          <p:cNvPr id="4" name="Content Placeholder 3">
            <a:extLst>
              <a:ext uri="{FF2B5EF4-FFF2-40B4-BE49-F238E27FC236}">
                <a16:creationId xmlns:a16="http://schemas.microsoft.com/office/drawing/2014/main" id="{E9F7E0EB-EDBB-471B-8BFC-29F0DD101B89}"/>
              </a:ext>
            </a:extLst>
          </p:cNvPr>
          <p:cNvPicPr>
            <a:picLocks noGrp="1" noChangeAspect="1"/>
          </p:cNvPicPr>
          <p:nvPr>
            <p:ph idx="1"/>
          </p:nvPr>
        </p:nvPicPr>
        <p:blipFill>
          <a:blip r:embed="rId2"/>
          <a:stretch>
            <a:fillRect/>
          </a:stretch>
        </p:blipFill>
        <p:spPr>
          <a:xfrm>
            <a:off x="1833074" y="1549399"/>
            <a:ext cx="5106988" cy="5043991"/>
          </a:xfrm>
          <a:prstGeom prst="rect">
            <a:avLst/>
          </a:prstGeom>
        </p:spPr>
      </p:pic>
      <p:pic>
        <p:nvPicPr>
          <p:cNvPr id="5" name="Picture 4">
            <a:extLst>
              <a:ext uri="{FF2B5EF4-FFF2-40B4-BE49-F238E27FC236}">
                <a16:creationId xmlns:a16="http://schemas.microsoft.com/office/drawing/2014/main" id="{AB0F9FB0-7462-492B-BC81-C20EE1F2353B}"/>
              </a:ext>
            </a:extLst>
          </p:cNvPr>
          <p:cNvPicPr>
            <a:picLocks noChangeAspect="1"/>
          </p:cNvPicPr>
          <p:nvPr/>
        </p:nvPicPr>
        <p:blipFill>
          <a:blip r:embed="rId3"/>
          <a:stretch>
            <a:fillRect/>
          </a:stretch>
        </p:blipFill>
        <p:spPr>
          <a:xfrm>
            <a:off x="7111526" y="1549398"/>
            <a:ext cx="4900476" cy="5033963"/>
          </a:xfrm>
          <a:prstGeom prst="rect">
            <a:avLst/>
          </a:prstGeom>
        </p:spPr>
      </p:pic>
    </p:spTree>
    <p:extLst>
      <p:ext uri="{BB962C8B-B14F-4D97-AF65-F5344CB8AC3E}">
        <p14:creationId xmlns:p14="http://schemas.microsoft.com/office/powerpoint/2010/main" val="178024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0945D-9804-4D63-9755-64B85110F847}"/>
              </a:ext>
            </a:extLst>
          </p:cNvPr>
          <p:cNvSpPr>
            <a:spLocks noGrp="1"/>
          </p:cNvSpPr>
          <p:nvPr>
            <p:ph type="title"/>
          </p:nvPr>
        </p:nvSpPr>
        <p:spPr/>
        <p:txBody>
          <a:bodyPr/>
          <a:lstStyle/>
          <a:p>
            <a:r>
              <a:rPr lang="en-GB" dirty="0"/>
              <a:t>Lochaber  / Cruchan</a:t>
            </a:r>
          </a:p>
        </p:txBody>
      </p:sp>
      <p:pic>
        <p:nvPicPr>
          <p:cNvPr id="4" name="Picture 3">
            <a:extLst>
              <a:ext uri="{FF2B5EF4-FFF2-40B4-BE49-F238E27FC236}">
                <a16:creationId xmlns:a16="http://schemas.microsoft.com/office/drawing/2014/main" id="{31AF1211-69E4-48F4-BF58-51974FA677B3}"/>
              </a:ext>
            </a:extLst>
          </p:cNvPr>
          <p:cNvPicPr>
            <a:picLocks noChangeAspect="1"/>
          </p:cNvPicPr>
          <p:nvPr/>
        </p:nvPicPr>
        <p:blipFill>
          <a:blip r:embed="rId3"/>
          <a:stretch>
            <a:fillRect/>
          </a:stretch>
        </p:blipFill>
        <p:spPr>
          <a:xfrm>
            <a:off x="1914144" y="1356555"/>
            <a:ext cx="5157040" cy="2707446"/>
          </a:xfrm>
          <a:prstGeom prst="rect">
            <a:avLst/>
          </a:prstGeom>
        </p:spPr>
      </p:pic>
      <p:pic>
        <p:nvPicPr>
          <p:cNvPr id="5" name="Picture 4">
            <a:extLst>
              <a:ext uri="{FF2B5EF4-FFF2-40B4-BE49-F238E27FC236}">
                <a16:creationId xmlns:a16="http://schemas.microsoft.com/office/drawing/2014/main" id="{47406E8B-E00D-4861-AB94-0C07E9583E4D}"/>
              </a:ext>
            </a:extLst>
          </p:cNvPr>
          <p:cNvPicPr>
            <a:picLocks noChangeAspect="1"/>
          </p:cNvPicPr>
          <p:nvPr/>
        </p:nvPicPr>
        <p:blipFill>
          <a:blip r:embed="rId4"/>
          <a:stretch>
            <a:fillRect/>
          </a:stretch>
        </p:blipFill>
        <p:spPr>
          <a:xfrm>
            <a:off x="7458052" y="1415183"/>
            <a:ext cx="3888419" cy="2590189"/>
          </a:xfrm>
          <a:prstGeom prst="rect">
            <a:avLst/>
          </a:prstGeom>
        </p:spPr>
      </p:pic>
      <p:pic>
        <p:nvPicPr>
          <p:cNvPr id="6" name="Picture 5">
            <a:extLst>
              <a:ext uri="{FF2B5EF4-FFF2-40B4-BE49-F238E27FC236}">
                <a16:creationId xmlns:a16="http://schemas.microsoft.com/office/drawing/2014/main" id="{9692101B-4500-444A-A20B-8D44DB093EF9}"/>
              </a:ext>
            </a:extLst>
          </p:cNvPr>
          <p:cNvPicPr>
            <a:picLocks noChangeAspect="1"/>
          </p:cNvPicPr>
          <p:nvPr/>
        </p:nvPicPr>
        <p:blipFill>
          <a:blip r:embed="rId5"/>
          <a:stretch>
            <a:fillRect/>
          </a:stretch>
        </p:blipFill>
        <p:spPr>
          <a:xfrm>
            <a:off x="6838815" y="4267811"/>
            <a:ext cx="5259754" cy="2590189"/>
          </a:xfrm>
          <a:prstGeom prst="rect">
            <a:avLst/>
          </a:prstGeom>
        </p:spPr>
      </p:pic>
    </p:spTree>
    <p:extLst>
      <p:ext uri="{BB962C8B-B14F-4D97-AF65-F5344CB8AC3E}">
        <p14:creationId xmlns:p14="http://schemas.microsoft.com/office/powerpoint/2010/main" val="3620632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3833E60-63DD-4293-B139-BF34CAFC8E78}"/>
              </a:ext>
            </a:extLst>
          </p:cNvPr>
          <p:cNvPicPr>
            <a:picLocks noChangeAspect="1"/>
          </p:cNvPicPr>
          <p:nvPr/>
        </p:nvPicPr>
        <p:blipFill rotWithShape="1">
          <a:blip r:embed="rId2"/>
          <a:srcRect t="9476" r="2" b="18588"/>
          <a:stretch/>
        </p:blipFill>
        <p:spPr>
          <a:xfrm>
            <a:off x="1914144" y="211015"/>
            <a:ext cx="9997440" cy="6353908"/>
          </a:xfrm>
          <a:prstGeom prst="rect">
            <a:avLst/>
          </a:prstGeom>
          <a:noFill/>
        </p:spPr>
      </p:pic>
    </p:spTree>
    <p:extLst>
      <p:ext uri="{BB962C8B-B14F-4D97-AF65-F5344CB8AC3E}">
        <p14:creationId xmlns:p14="http://schemas.microsoft.com/office/powerpoint/2010/main" val="225565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EEC1E03-F6D3-4E13-B908-AFC28ACCAE3E}"/>
              </a:ext>
            </a:extLst>
          </p:cNvPr>
          <p:cNvPicPr>
            <a:picLocks noGrp="1" noChangeAspect="1"/>
          </p:cNvPicPr>
          <p:nvPr>
            <p:ph idx="1"/>
          </p:nvPr>
        </p:nvPicPr>
        <p:blipFill>
          <a:blip r:embed="rId2"/>
          <a:stretch>
            <a:fillRect/>
          </a:stretch>
        </p:blipFill>
        <p:spPr>
          <a:xfrm>
            <a:off x="2084164" y="226646"/>
            <a:ext cx="9904636" cy="6541477"/>
          </a:xfrm>
          <a:prstGeom prst="rect">
            <a:avLst/>
          </a:prstGeom>
          <a:noFill/>
        </p:spPr>
      </p:pic>
    </p:spTree>
    <p:extLst>
      <p:ext uri="{BB962C8B-B14F-4D97-AF65-F5344CB8AC3E}">
        <p14:creationId xmlns:p14="http://schemas.microsoft.com/office/powerpoint/2010/main" val="1050830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E63A6D3-15DC-4095-A1ED-9B3C172FC6AD}"/>
              </a:ext>
            </a:extLst>
          </p:cNvPr>
          <p:cNvPicPr>
            <a:picLocks noGrp="1" noChangeAspect="1"/>
          </p:cNvPicPr>
          <p:nvPr>
            <p:ph idx="1"/>
          </p:nvPr>
        </p:nvPicPr>
        <p:blipFill>
          <a:blip r:embed="rId3"/>
          <a:stretch>
            <a:fillRect/>
          </a:stretch>
        </p:blipFill>
        <p:spPr>
          <a:xfrm>
            <a:off x="1938215" y="147359"/>
            <a:ext cx="9081477" cy="6101041"/>
          </a:xfrm>
          <a:prstGeom prst="rect">
            <a:avLst/>
          </a:prstGeom>
          <a:noFill/>
        </p:spPr>
      </p:pic>
    </p:spTree>
    <p:extLst>
      <p:ext uri="{BB962C8B-B14F-4D97-AF65-F5344CB8AC3E}">
        <p14:creationId xmlns:p14="http://schemas.microsoft.com/office/powerpoint/2010/main" val="108187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BEF8F-807B-4820-AC25-93AA588BD0EB}"/>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3BDAFF88-B3A3-4B0C-BD18-CB1F4681B3F7}"/>
              </a:ext>
            </a:extLst>
          </p:cNvPr>
          <p:cNvSpPr>
            <a:spLocks noGrp="1"/>
          </p:cNvSpPr>
          <p:nvPr>
            <p:ph idx="1"/>
          </p:nvPr>
        </p:nvSpPr>
        <p:spPr/>
        <p:txBody>
          <a:bodyPr/>
          <a:lstStyle/>
          <a:p>
            <a:r>
              <a:rPr lang="en-GB" dirty="0"/>
              <a:t>Large scale hydro have significant benefits. Describe.</a:t>
            </a:r>
          </a:p>
          <a:p>
            <a:endParaRPr lang="en-GB" dirty="0"/>
          </a:p>
          <a:p>
            <a:r>
              <a:rPr lang="en-GB" dirty="0"/>
              <a:t>Given such significant benefits what factors are the possible reasons for the huge potential in hydropower not being fully developed? </a:t>
            </a:r>
          </a:p>
          <a:p>
            <a:endParaRPr lang="en-GB" dirty="0"/>
          </a:p>
          <a:p>
            <a:endParaRPr lang="en-GB" dirty="0"/>
          </a:p>
        </p:txBody>
      </p:sp>
    </p:spTree>
    <p:extLst>
      <p:ext uri="{BB962C8B-B14F-4D97-AF65-F5344CB8AC3E}">
        <p14:creationId xmlns:p14="http://schemas.microsoft.com/office/powerpoint/2010/main" val="3950462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3AC8BC8-C330-48D9-A264-874F5F3C6A86}"/>
              </a:ext>
            </a:extLst>
          </p:cNvPr>
          <p:cNvPicPr>
            <a:picLocks noGrp="1" noChangeAspect="1"/>
          </p:cNvPicPr>
          <p:nvPr>
            <p:ph idx="1"/>
          </p:nvPr>
        </p:nvPicPr>
        <p:blipFill>
          <a:blip r:embed="rId3"/>
          <a:stretch>
            <a:fillRect/>
          </a:stretch>
        </p:blipFill>
        <p:spPr>
          <a:xfrm>
            <a:off x="3052763" y="1447800"/>
            <a:ext cx="3168650" cy="2360613"/>
          </a:xfrm>
          <a:prstGeom prst="rect">
            <a:avLst/>
          </a:prstGeom>
        </p:spPr>
      </p:pic>
      <p:pic>
        <p:nvPicPr>
          <p:cNvPr id="7" name="Picture 6">
            <a:extLst>
              <a:ext uri="{FF2B5EF4-FFF2-40B4-BE49-F238E27FC236}">
                <a16:creationId xmlns:a16="http://schemas.microsoft.com/office/drawing/2014/main" id="{29E9CE8C-6C07-41B1-8E3E-78A471B229EF}"/>
              </a:ext>
            </a:extLst>
          </p:cNvPr>
          <p:cNvPicPr>
            <a:picLocks noChangeAspect="1"/>
          </p:cNvPicPr>
          <p:nvPr/>
        </p:nvPicPr>
        <p:blipFill>
          <a:blip r:embed="rId4"/>
          <a:stretch>
            <a:fillRect/>
          </a:stretch>
        </p:blipFill>
        <p:spPr>
          <a:xfrm>
            <a:off x="6280150" y="1447800"/>
            <a:ext cx="4489450" cy="2360613"/>
          </a:xfrm>
          <a:prstGeom prst="rect">
            <a:avLst/>
          </a:prstGeom>
        </p:spPr>
      </p:pic>
      <p:pic>
        <p:nvPicPr>
          <p:cNvPr id="5" name="Picture 4">
            <a:extLst>
              <a:ext uri="{FF2B5EF4-FFF2-40B4-BE49-F238E27FC236}">
                <a16:creationId xmlns:a16="http://schemas.microsoft.com/office/drawing/2014/main" id="{1710CC47-F767-4232-897F-905DD946C59F}"/>
              </a:ext>
            </a:extLst>
          </p:cNvPr>
          <p:cNvPicPr>
            <a:picLocks noChangeAspect="1"/>
          </p:cNvPicPr>
          <p:nvPr/>
        </p:nvPicPr>
        <p:blipFill>
          <a:blip r:embed="rId5"/>
          <a:stretch>
            <a:fillRect/>
          </a:stretch>
        </p:blipFill>
        <p:spPr>
          <a:xfrm>
            <a:off x="3052763" y="3867150"/>
            <a:ext cx="3211513" cy="2381250"/>
          </a:xfrm>
          <a:prstGeom prst="rect">
            <a:avLst/>
          </a:prstGeom>
        </p:spPr>
      </p:pic>
      <p:pic>
        <p:nvPicPr>
          <p:cNvPr id="6" name="Picture 5">
            <a:extLst>
              <a:ext uri="{FF2B5EF4-FFF2-40B4-BE49-F238E27FC236}">
                <a16:creationId xmlns:a16="http://schemas.microsoft.com/office/drawing/2014/main" id="{B0C567F1-964B-4BC0-812D-D44A1EC3D59D}"/>
              </a:ext>
            </a:extLst>
          </p:cNvPr>
          <p:cNvPicPr>
            <a:picLocks noChangeAspect="1"/>
          </p:cNvPicPr>
          <p:nvPr/>
        </p:nvPicPr>
        <p:blipFill>
          <a:blip r:embed="rId6"/>
          <a:stretch>
            <a:fillRect/>
          </a:stretch>
        </p:blipFill>
        <p:spPr>
          <a:xfrm>
            <a:off x="6323013" y="3867150"/>
            <a:ext cx="4446588" cy="2381250"/>
          </a:xfrm>
          <a:prstGeom prst="rect">
            <a:avLst/>
          </a:prstGeom>
        </p:spPr>
      </p:pic>
      <p:sp>
        <p:nvSpPr>
          <p:cNvPr id="2" name="Title 1">
            <a:extLst>
              <a:ext uri="{FF2B5EF4-FFF2-40B4-BE49-F238E27FC236}">
                <a16:creationId xmlns:a16="http://schemas.microsoft.com/office/drawing/2014/main" id="{C35E46D9-21BC-4241-BDA5-C6F2834121CA}"/>
              </a:ext>
            </a:extLst>
          </p:cNvPr>
          <p:cNvSpPr>
            <a:spLocks noGrp="1"/>
          </p:cNvSpPr>
          <p:nvPr>
            <p:ph type="title"/>
          </p:nvPr>
        </p:nvSpPr>
        <p:spPr>
          <a:xfrm>
            <a:off x="1914144" y="274638"/>
            <a:ext cx="9997440" cy="1143000"/>
          </a:xfrm>
        </p:spPr>
        <p:txBody>
          <a:bodyPr anchor="ctr">
            <a:normAutofit/>
          </a:bodyPr>
          <a:lstStyle/>
          <a:p>
            <a:r>
              <a:rPr lang="en-GB" dirty="0"/>
              <a:t>Micro Hydroelectric Power</a:t>
            </a:r>
          </a:p>
        </p:txBody>
      </p:sp>
    </p:spTree>
    <p:extLst>
      <p:ext uri="{BB962C8B-B14F-4D97-AF65-F5344CB8AC3E}">
        <p14:creationId xmlns:p14="http://schemas.microsoft.com/office/powerpoint/2010/main" val="2449643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AC2A38A-7E8B-E49F-DD6E-E297ADF63AC9}"/>
              </a:ext>
            </a:extLst>
          </p:cNvPr>
          <p:cNvSpPr>
            <a:spLocks noGrp="1"/>
          </p:cNvSpPr>
          <p:nvPr>
            <p:ph type="title"/>
          </p:nvPr>
        </p:nvSpPr>
        <p:spPr>
          <a:xfrm>
            <a:off x="1914144" y="274638"/>
            <a:ext cx="9997440" cy="1143000"/>
          </a:xfrm>
        </p:spPr>
        <p:txBody>
          <a:bodyPr/>
          <a:lstStyle/>
          <a:p>
            <a:r>
              <a:rPr lang="en-US" dirty="0"/>
              <a:t>ARCHIMEDES SCREW</a:t>
            </a:r>
          </a:p>
        </p:txBody>
      </p:sp>
      <p:pic>
        <p:nvPicPr>
          <p:cNvPr id="4" name="Content Placeholder 3">
            <a:extLst>
              <a:ext uri="{FF2B5EF4-FFF2-40B4-BE49-F238E27FC236}">
                <a16:creationId xmlns:a16="http://schemas.microsoft.com/office/drawing/2014/main" id="{825EA2B5-F83A-4BFD-B68B-37DF828BC232}"/>
              </a:ext>
            </a:extLst>
          </p:cNvPr>
          <p:cNvPicPr>
            <a:picLocks noGrp="1" noChangeAspect="1"/>
          </p:cNvPicPr>
          <p:nvPr>
            <p:ph idx="1"/>
          </p:nvPr>
        </p:nvPicPr>
        <p:blipFill rotWithShape="1">
          <a:blip r:embed="rId2"/>
          <a:srcRect t="885"/>
          <a:stretch/>
        </p:blipFill>
        <p:spPr>
          <a:xfrm>
            <a:off x="1914144" y="1447800"/>
            <a:ext cx="9997440" cy="4800600"/>
          </a:xfrm>
          <a:prstGeom prst="rect">
            <a:avLst/>
          </a:prstGeom>
          <a:noFill/>
        </p:spPr>
      </p:pic>
    </p:spTree>
    <p:extLst>
      <p:ext uri="{BB962C8B-B14F-4D97-AF65-F5344CB8AC3E}">
        <p14:creationId xmlns:p14="http://schemas.microsoft.com/office/powerpoint/2010/main" val="2081030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01009-5342-454E-A6AF-651E2DBE289B}"/>
              </a:ext>
            </a:extLst>
          </p:cNvPr>
          <p:cNvSpPr>
            <a:spLocks noGrp="1"/>
          </p:cNvSpPr>
          <p:nvPr>
            <p:ph type="title"/>
          </p:nvPr>
        </p:nvSpPr>
        <p:spPr>
          <a:xfrm>
            <a:off x="1914144" y="274638"/>
            <a:ext cx="9997440" cy="1143000"/>
          </a:xfrm>
        </p:spPr>
        <p:txBody>
          <a:bodyPr anchor="ctr">
            <a:normAutofit/>
          </a:bodyPr>
          <a:lstStyle/>
          <a:p>
            <a:r>
              <a:rPr lang="en-GB" dirty="0"/>
              <a:t>HALTON LUNE TURBINE</a:t>
            </a:r>
          </a:p>
        </p:txBody>
      </p:sp>
      <p:pic>
        <p:nvPicPr>
          <p:cNvPr id="4" name="Content Placeholder 3">
            <a:extLst>
              <a:ext uri="{FF2B5EF4-FFF2-40B4-BE49-F238E27FC236}">
                <a16:creationId xmlns:a16="http://schemas.microsoft.com/office/drawing/2014/main" id="{615A2E84-F5EE-499D-81D3-FC6F5877D6D5}"/>
              </a:ext>
            </a:extLst>
          </p:cNvPr>
          <p:cNvPicPr>
            <a:picLocks noGrp="1" noChangeAspect="1"/>
          </p:cNvPicPr>
          <p:nvPr>
            <p:ph idx="1"/>
          </p:nvPr>
        </p:nvPicPr>
        <p:blipFill>
          <a:blip r:embed="rId2"/>
          <a:stretch>
            <a:fillRect/>
          </a:stretch>
        </p:blipFill>
        <p:spPr>
          <a:xfrm>
            <a:off x="4208300" y="1447800"/>
            <a:ext cx="5409127" cy="4800600"/>
          </a:xfrm>
          <a:prstGeom prst="rect">
            <a:avLst/>
          </a:prstGeom>
          <a:noFill/>
        </p:spPr>
      </p:pic>
    </p:spTree>
    <p:extLst>
      <p:ext uri="{BB962C8B-B14F-4D97-AF65-F5344CB8AC3E}">
        <p14:creationId xmlns:p14="http://schemas.microsoft.com/office/powerpoint/2010/main" val="3755344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95089-BCC1-4285-8858-1B2CF3F29EF7}"/>
              </a:ext>
            </a:extLst>
          </p:cNvPr>
          <p:cNvSpPr>
            <a:spLocks noGrp="1"/>
          </p:cNvSpPr>
          <p:nvPr>
            <p:ph type="title"/>
          </p:nvPr>
        </p:nvSpPr>
        <p:spPr/>
        <p:txBody>
          <a:bodyPr/>
          <a:lstStyle/>
          <a:p>
            <a:r>
              <a:rPr lang="en-GB" dirty="0"/>
              <a:t>GIBSON MILL</a:t>
            </a:r>
          </a:p>
        </p:txBody>
      </p:sp>
      <p:pic>
        <p:nvPicPr>
          <p:cNvPr id="4" name="Online Media 3" title="Going off grid at Gibson Mill with the National Trust">
            <a:hlinkClick r:id="" action="ppaction://media"/>
            <a:extLst>
              <a:ext uri="{FF2B5EF4-FFF2-40B4-BE49-F238E27FC236}">
                <a16:creationId xmlns:a16="http://schemas.microsoft.com/office/drawing/2014/main" id="{B4D4D777-AC39-41E2-8F02-8E2849BD43CF}"/>
              </a:ext>
            </a:extLst>
          </p:cNvPr>
          <p:cNvPicPr>
            <a:picLocks noGrp="1" noRot="1" noChangeAspect="1"/>
          </p:cNvPicPr>
          <p:nvPr>
            <p:ph idx="1"/>
            <a:videoFile r:link="rId1"/>
          </p:nvPr>
        </p:nvPicPr>
        <p:blipFill>
          <a:blip r:embed="rId3"/>
          <a:stretch>
            <a:fillRect/>
          </a:stretch>
        </p:blipFill>
        <p:spPr>
          <a:xfrm>
            <a:off x="1914525" y="1417638"/>
            <a:ext cx="9558460" cy="5243786"/>
          </a:xfrm>
          <a:prstGeom prst="rect">
            <a:avLst/>
          </a:prstGeom>
        </p:spPr>
      </p:pic>
    </p:spTree>
    <p:extLst>
      <p:ext uri="{BB962C8B-B14F-4D97-AF65-F5344CB8AC3E}">
        <p14:creationId xmlns:p14="http://schemas.microsoft.com/office/powerpoint/2010/main" val="3431831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7928D-A0B2-4A5B-AA40-803FB7FDF3BD}"/>
              </a:ext>
            </a:extLst>
          </p:cNvPr>
          <p:cNvSpPr>
            <a:spLocks noGrp="1"/>
          </p:cNvSpPr>
          <p:nvPr>
            <p:ph type="title"/>
          </p:nvPr>
        </p:nvSpPr>
        <p:spPr/>
        <p:txBody>
          <a:bodyPr/>
          <a:lstStyle/>
          <a:p>
            <a:r>
              <a:rPr lang="en-GB" dirty="0"/>
              <a:t>LANGDALE HOTEL</a:t>
            </a:r>
          </a:p>
        </p:txBody>
      </p:sp>
      <p:pic>
        <p:nvPicPr>
          <p:cNvPr id="4" name="Online Media 3" title="Electricity Generating Waterwheel">
            <a:hlinkClick r:id="" action="ppaction://media"/>
            <a:extLst>
              <a:ext uri="{FF2B5EF4-FFF2-40B4-BE49-F238E27FC236}">
                <a16:creationId xmlns:a16="http://schemas.microsoft.com/office/drawing/2014/main" id="{2A52721D-689F-4799-8DBE-AFDC1EB9A85F}"/>
              </a:ext>
            </a:extLst>
          </p:cNvPr>
          <p:cNvPicPr>
            <a:picLocks noGrp="1" noRot="1" noChangeAspect="1"/>
          </p:cNvPicPr>
          <p:nvPr>
            <p:ph idx="1"/>
            <a:videoFile r:link="rId1"/>
          </p:nvPr>
        </p:nvPicPr>
        <p:blipFill>
          <a:blip r:embed="rId3"/>
          <a:stretch>
            <a:fillRect/>
          </a:stretch>
        </p:blipFill>
        <p:spPr>
          <a:xfrm>
            <a:off x="2665413" y="1447800"/>
            <a:ext cx="8496300" cy="4800600"/>
          </a:xfrm>
          <a:prstGeom prst="rect">
            <a:avLst/>
          </a:prstGeom>
        </p:spPr>
      </p:pic>
    </p:spTree>
    <p:extLst>
      <p:ext uri="{BB962C8B-B14F-4D97-AF65-F5344CB8AC3E}">
        <p14:creationId xmlns:p14="http://schemas.microsoft.com/office/powerpoint/2010/main" val="3375211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64943-2EC1-484A-BCD1-5665F52006EB}"/>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202A3542-B9AA-4073-830A-25985B054D9D}"/>
              </a:ext>
            </a:extLst>
          </p:cNvPr>
          <p:cNvSpPr>
            <a:spLocks noGrp="1"/>
          </p:cNvSpPr>
          <p:nvPr>
            <p:ph idx="1"/>
          </p:nvPr>
        </p:nvSpPr>
        <p:spPr/>
        <p:txBody>
          <a:bodyPr/>
          <a:lstStyle/>
          <a:p>
            <a:r>
              <a:rPr lang="en-GB" dirty="0"/>
              <a:t>How can micro hydro support an energy system for a UK based town?</a:t>
            </a:r>
          </a:p>
        </p:txBody>
      </p:sp>
    </p:spTree>
    <p:extLst>
      <p:ext uri="{BB962C8B-B14F-4D97-AF65-F5344CB8AC3E}">
        <p14:creationId xmlns:p14="http://schemas.microsoft.com/office/powerpoint/2010/main" val="3553954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33B93-7A1D-496C-A00F-85ED4032214F}"/>
              </a:ext>
            </a:extLst>
          </p:cNvPr>
          <p:cNvSpPr>
            <a:spLocks noGrp="1"/>
          </p:cNvSpPr>
          <p:nvPr>
            <p:ph type="title"/>
          </p:nvPr>
        </p:nvSpPr>
        <p:spPr>
          <a:xfrm>
            <a:off x="1914144" y="274638"/>
            <a:ext cx="9997440" cy="1143000"/>
          </a:xfrm>
        </p:spPr>
        <p:txBody>
          <a:bodyPr anchor="ctr">
            <a:normAutofit/>
          </a:bodyPr>
          <a:lstStyle/>
          <a:p>
            <a:r>
              <a:rPr lang="en-GB" dirty="0"/>
              <a:t>IMPULSE TURBINE</a:t>
            </a:r>
          </a:p>
        </p:txBody>
      </p:sp>
      <p:pic>
        <p:nvPicPr>
          <p:cNvPr id="4" name="Content Placeholder 3">
            <a:extLst>
              <a:ext uri="{FF2B5EF4-FFF2-40B4-BE49-F238E27FC236}">
                <a16:creationId xmlns:a16="http://schemas.microsoft.com/office/drawing/2014/main" id="{E688E642-E56F-44FA-8380-ABF5E8DA1144}"/>
              </a:ext>
            </a:extLst>
          </p:cNvPr>
          <p:cNvPicPr>
            <a:picLocks noGrp="1" noChangeAspect="1"/>
          </p:cNvPicPr>
          <p:nvPr>
            <p:ph idx="1"/>
          </p:nvPr>
        </p:nvPicPr>
        <p:blipFill>
          <a:blip r:embed="rId3"/>
          <a:stretch>
            <a:fillRect/>
          </a:stretch>
        </p:blipFill>
        <p:spPr>
          <a:xfrm>
            <a:off x="3162395" y="1447800"/>
            <a:ext cx="7500938" cy="4800600"/>
          </a:xfrm>
          <a:prstGeom prst="rect">
            <a:avLst/>
          </a:prstGeom>
          <a:noFill/>
        </p:spPr>
      </p:pic>
    </p:spTree>
    <p:extLst>
      <p:ext uri="{BB962C8B-B14F-4D97-AF65-F5344CB8AC3E}">
        <p14:creationId xmlns:p14="http://schemas.microsoft.com/office/powerpoint/2010/main" val="4008745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BB0C3-DCE9-4BF6-8F6D-ACBBD66B95FD}"/>
              </a:ext>
            </a:extLst>
          </p:cNvPr>
          <p:cNvSpPr>
            <a:spLocks noGrp="1"/>
          </p:cNvSpPr>
          <p:nvPr>
            <p:ph type="title"/>
          </p:nvPr>
        </p:nvSpPr>
        <p:spPr>
          <a:xfrm>
            <a:off x="1914144" y="274638"/>
            <a:ext cx="9997440" cy="1143000"/>
          </a:xfrm>
        </p:spPr>
        <p:txBody>
          <a:bodyPr anchor="ctr">
            <a:normAutofit/>
          </a:bodyPr>
          <a:lstStyle/>
          <a:p>
            <a:r>
              <a:rPr lang="en-GB" dirty="0"/>
              <a:t>REACTION TURBINE</a:t>
            </a:r>
          </a:p>
        </p:txBody>
      </p:sp>
      <p:pic>
        <p:nvPicPr>
          <p:cNvPr id="4" name="Content Placeholder 3" descr="Diagram, schematic&#10;&#10;Description automatically generated">
            <a:extLst>
              <a:ext uri="{FF2B5EF4-FFF2-40B4-BE49-F238E27FC236}">
                <a16:creationId xmlns:a16="http://schemas.microsoft.com/office/drawing/2014/main" id="{17E3B458-861F-46A3-B2D0-214E799CDD7C}"/>
              </a:ext>
            </a:extLst>
          </p:cNvPr>
          <p:cNvPicPr>
            <a:picLocks noGrp="1" noChangeAspect="1"/>
          </p:cNvPicPr>
          <p:nvPr>
            <p:ph idx="1"/>
          </p:nvPr>
        </p:nvPicPr>
        <p:blipFill>
          <a:blip r:embed="rId3"/>
          <a:stretch>
            <a:fillRect/>
          </a:stretch>
        </p:blipFill>
        <p:spPr>
          <a:xfrm>
            <a:off x="3590649" y="1447800"/>
            <a:ext cx="6644429" cy="4800600"/>
          </a:xfrm>
          <a:prstGeom prst="rect">
            <a:avLst/>
          </a:prstGeom>
          <a:noFill/>
        </p:spPr>
      </p:pic>
    </p:spTree>
    <p:extLst>
      <p:ext uri="{BB962C8B-B14F-4D97-AF65-F5344CB8AC3E}">
        <p14:creationId xmlns:p14="http://schemas.microsoft.com/office/powerpoint/2010/main" val="2624054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FECEE-40EC-4E40-BFA5-030BB092EAF2}"/>
              </a:ext>
            </a:extLst>
          </p:cNvPr>
          <p:cNvSpPr>
            <a:spLocks noGrp="1"/>
          </p:cNvSpPr>
          <p:nvPr>
            <p:ph type="title"/>
          </p:nvPr>
        </p:nvSpPr>
        <p:spPr>
          <a:xfrm>
            <a:off x="1914144" y="274638"/>
            <a:ext cx="9997440" cy="1143000"/>
          </a:xfrm>
        </p:spPr>
        <p:txBody>
          <a:bodyPr anchor="ctr">
            <a:normAutofit/>
          </a:bodyPr>
          <a:lstStyle/>
          <a:p>
            <a:r>
              <a:rPr lang="en-GB" dirty="0"/>
              <a:t>IMPULSE VS REACTION TURBINE</a:t>
            </a:r>
          </a:p>
        </p:txBody>
      </p:sp>
      <p:pic>
        <p:nvPicPr>
          <p:cNvPr id="4" name="Content Placeholder 3">
            <a:extLst>
              <a:ext uri="{FF2B5EF4-FFF2-40B4-BE49-F238E27FC236}">
                <a16:creationId xmlns:a16="http://schemas.microsoft.com/office/drawing/2014/main" id="{B6E2847B-CE3D-4DD9-9704-ACF9F77C067A}"/>
              </a:ext>
            </a:extLst>
          </p:cNvPr>
          <p:cNvPicPr>
            <a:picLocks noGrp="1" noChangeAspect="1"/>
          </p:cNvPicPr>
          <p:nvPr>
            <p:ph idx="1"/>
          </p:nvPr>
        </p:nvPicPr>
        <p:blipFill>
          <a:blip r:embed="rId2"/>
          <a:stretch>
            <a:fillRect/>
          </a:stretch>
        </p:blipFill>
        <p:spPr>
          <a:xfrm>
            <a:off x="3712369" y="1447800"/>
            <a:ext cx="6400800" cy="4800600"/>
          </a:xfrm>
          <a:prstGeom prst="rect">
            <a:avLst/>
          </a:prstGeom>
          <a:noFill/>
        </p:spPr>
      </p:pic>
    </p:spTree>
    <p:extLst>
      <p:ext uri="{BB962C8B-B14F-4D97-AF65-F5344CB8AC3E}">
        <p14:creationId xmlns:p14="http://schemas.microsoft.com/office/powerpoint/2010/main" val="3843818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F8383-B0E0-4F92-8E12-B4B425695F51}"/>
              </a:ext>
            </a:extLst>
          </p:cNvPr>
          <p:cNvSpPr>
            <a:spLocks noGrp="1"/>
          </p:cNvSpPr>
          <p:nvPr>
            <p:ph type="title"/>
          </p:nvPr>
        </p:nvSpPr>
        <p:spPr/>
        <p:txBody>
          <a:bodyPr/>
          <a:lstStyle/>
          <a:p>
            <a:r>
              <a:rPr lang="en-GB" dirty="0"/>
              <a:t>HYDROELECTRIC SYSTEMS</a:t>
            </a:r>
          </a:p>
        </p:txBody>
      </p:sp>
      <p:sp>
        <p:nvSpPr>
          <p:cNvPr id="3" name="Content Placeholder 2">
            <a:extLst>
              <a:ext uri="{FF2B5EF4-FFF2-40B4-BE49-F238E27FC236}">
                <a16:creationId xmlns:a16="http://schemas.microsoft.com/office/drawing/2014/main" id="{63FEE8AE-1CA5-4417-81E1-5EC240042090}"/>
              </a:ext>
            </a:extLst>
          </p:cNvPr>
          <p:cNvSpPr>
            <a:spLocks noGrp="1"/>
          </p:cNvSpPr>
          <p:nvPr>
            <p:ph idx="1"/>
          </p:nvPr>
        </p:nvSpPr>
        <p:spPr/>
        <p:txBody>
          <a:bodyPr/>
          <a:lstStyle/>
          <a:p>
            <a:r>
              <a:rPr lang="en-GB" dirty="0"/>
              <a:t>Elements – water source, enclosed pressure pipe, flow control, turbine, electrical generator, electrical control and distribution.</a:t>
            </a:r>
          </a:p>
          <a:p>
            <a:r>
              <a:rPr lang="en-GB" dirty="0"/>
              <a:t>Dam ensures supply and energy storage</a:t>
            </a:r>
          </a:p>
          <a:p>
            <a:r>
              <a:rPr lang="en-GB" dirty="0"/>
              <a:t>River – reasonable flow potential, no storage</a:t>
            </a:r>
          </a:p>
          <a:p>
            <a:r>
              <a:rPr lang="en-GB" dirty="0"/>
              <a:t>Pipe needs to be smooth and designed to withstand pressure as well as larger dynamic pressures – water hammer.</a:t>
            </a:r>
          </a:p>
          <a:p>
            <a:r>
              <a:rPr lang="en-GB" dirty="0"/>
              <a:t>Screen</a:t>
            </a:r>
          </a:p>
        </p:txBody>
      </p:sp>
    </p:spTree>
    <p:extLst>
      <p:ext uri="{BB962C8B-B14F-4D97-AF65-F5344CB8AC3E}">
        <p14:creationId xmlns:p14="http://schemas.microsoft.com/office/powerpoint/2010/main" val="3528026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916011F-6DDB-4F45-B385-125A022146B4}"/>
              </a:ext>
            </a:extLst>
          </p:cNvPr>
          <p:cNvPicPr>
            <a:picLocks noChangeAspect="1"/>
          </p:cNvPicPr>
          <p:nvPr/>
        </p:nvPicPr>
        <p:blipFill>
          <a:blip r:embed="rId2"/>
          <a:stretch>
            <a:fillRect/>
          </a:stretch>
        </p:blipFill>
        <p:spPr>
          <a:xfrm>
            <a:off x="1903621" y="178629"/>
            <a:ext cx="9991394" cy="6069772"/>
          </a:xfrm>
          <a:prstGeom prst="rect">
            <a:avLst/>
          </a:prstGeom>
          <a:noFill/>
        </p:spPr>
      </p:pic>
    </p:spTree>
    <p:extLst>
      <p:ext uri="{BB962C8B-B14F-4D97-AF65-F5344CB8AC3E}">
        <p14:creationId xmlns:p14="http://schemas.microsoft.com/office/powerpoint/2010/main" val="1192830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6765D-3020-46CA-B4F4-DE7DC6ED1B19}"/>
              </a:ext>
            </a:extLst>
          </p:cNvPr>
          <p:cNvSpPr>
            <a:spLocks noGrp="1"/>
          </p:cNvSpPr>
          <p:nvPr>
            <p:ph type="title"/>
          </p:nvPr>
        </p:nvSpPr>
        <p:spPr/>
        <p:txBody>
          <a:bodyPr/>
          <a:lstStyle/>
          <a:p>
            <a:r>
              <a:rPr lang="en-GB"/>
              <a:t>POWER REGULATION </a:t>
            </a:r>
            <a:r>
              <a:rPr lang="en-GB" dirty="0"/>
              <a:t>AND CONTROL</a:t>
            </a:r>
          </a:p>
        </p:txBody>
      </p:sp>
      <p:sp>
        <p:nvSpPr>
          <p:cNvPr id="3" name="Content Placeholder 2">
            <a:extLst>
              <a:ext uri="{FF2B5EF4-FFF2-40B4-BE49-F238E27FC236}">
                <a16:creationId xmlns:a16="http://schemas.microsoft.com/office/drawing/2014/main" id="{ED85F8DC-847A-42AE-A45B-9E179BE20FE2}"/>
              </a:ext>
            </a:extLst>
          </p:cNvPr>
          <p:cNvSpPr>
            <a:spLocks noGrp="1"/>
          </p:cNvSpPr>
          <p:nvPr>
            <p:ph idx="1"/>
          </p:nvPr>
        </p:nvSpPr>
        <p:spPr/>
        <p:txBody>
          <a:bodyPr/>
          <a:lstStyle/>
          <a:p>
            <a:r>
              <a:rPr lang="en-GB" dirty="0"/>
              <a:t>Relatively low voltage ac output.</a:t>
            </a:r>
          </a:p>
          <a:p>
            <a:r>
              <a:rPr lang="en-GB" dirty="0"/>
              <a:t>Transformers boost to match grid requirements.</a:t>
            </a:r>
          </a:p>
          <a:p>
            <a:r>
              <a:rPr lang="en-GB" dirty="0"/>
              <a:t>Feedback loops help control the spear and hence the water pressure directed at the turbine</a:t>
            </a:r>
          </a:p>
          <a:p>
            <a:r>
              <a:rPr lang="en-GB" dirty="0"/>
              <a:t>Can supply constant power</a:t>
            </a:r>
          </a:p>
          <a:p>
            <a:r>
              <a:rPr lang="en-GB" dirty="0"/>
              <a:t>Rapid start up  - &lt; 1 minute (not advisable)</a:t>
            </a:r>
          </a:p>
        </p:txBody>
      </p:sp>
    </p:spTree>
    <p:extLst>
      <p:ext uri="{BB962C8B-B14F-4D97-AF65-F5344CB8AC3E}">
        <p14:creationId xmlns:p14="http://schemas.microsoft.com/office/powerpoint/2010/main" val="1361469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6BC98-7AA9-4569-A589-98917622E099}"/>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6ABF01DF-6789-40B7-8481-5F2F75285247}"/>
              </a:ext>
            </a:extLst>
          </p:cNvPr>
          <p:cNvSpPr>
            <a:spLocks noGrp="1"/>
          </p:cNvSpPr>
          <p:nvPr>
            <p:ph idx="1"/>
          </p:nvPr>
        </p:nvSpPr>
        <p:spPr/>
        <p:txBody>
          <a:bodyPr/>
          <a:lstStyle/>
          <a:p>
            <a:pPr marL="82296" indent="0">
              <a:buNone/>
            </a:pPr>
            <a:endParaRPr lang="en-GB" dirty="0"/>
          </a:p>
          <a:p>
            <a:pPr marL="82296" indent="0">
              <a:buNone/>
            </a:pPr>
            <a:r>
              <a:rPr lang="en-GB" dirty="0"/>
              <a:t>What deployment strategy might overcome the negative impacts of hydropower?</a:t>
            </a:r>
          </a:p>
        </p:txBody>
      </p:sp>
    </p:spTree>
    <p:extLst>
      <p:ext uri="{BB962C8B-B14F-4D97-AF65-F5344CB8AC3E}">
        <p14:creationId xmlns:p14="http://schemas.microsoft.com/office/powerpoint/2010/main" val="4072149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7BCA6-07D0-4CEC-9F3C-5A90333FF64A}"/>
              </a:ext>
            </a:extLst>
          </p:cNvPr>
          <p:cNvSpPr>
            <a:spLocks noGrp="1"/>
          </p:cNvSpPr>
          <p:nvPr>
            <p:ph type="title"/>
          </p:nvPr>
        </p:nvSpPr>
        <p:spPr/>
        <p:txBody>
          <a:bodyPr/>
          <a:lstStyle/>
          <a:p>
            <a:r>
              <a:rPr lang="en-GB" dirty="0"/>
              <a:t>WATER POWER</a:t>
            </a:r>
          </a:p>
        </p:txBody>
      </p:sp>
      <p:sp>
        <p:nvSpPr>
          <p:cNvPr id="3" name="Content Placeholder 2">
            <a:extLst>
              <a:ext uri="{FF2B5EF4-FFF2-40B4-BE49-F238E27FC236}">
                <a16:creationId xmlns:a16="http://schemas.microsoft.com/office/drawing/2014/main" id="{FD792055-19EB-4FB3-9FB3-48F9536C3A65}"/>
              </a:ext>
            </a:extLst>
          </p:cNvPr>
          <p:cNvSpPr>
            <a:spLocks noGrp="1"/>
          </p:cNvSpPr>
          <p:nvPr>
            <p:ph idx="1"/>
          </p:nvPr>
        </p:nvSpPr>
        <p:spPr/>
        <p:txBody>
          <a:bodyPr/>
          <a:lstStyle/>
          <a:p>
            <a:r>
              <a:rPr lang="en-GB" dirty="0"/>
              <a:t>WATER SOURCE HEAT PUMP</a:t>
            </a:r>
          </a:p>
          <a:p>
            <a:pPr marL="82296" indent="0">
              <a:buNone/>
            </a:pPr>
            <a:endParaRPr lang="en-GB" dirty="0"/>
          </a:p>
          <a:p>
            <a:r>
              <a:rPr lang="en-GB" dirty="0"/>
              <a:t>TIDAL</a:t>
            </a:r>
          </a:p>
          <a:p>
            <a:endParaRPr lang="en-GB" dirty="0"/>
          </a:p>
          <a:p>
            <a:r>
              <a:rPr lang="en-GB" dirty="0"/>
              <a:t>WAVE</a:t>
            </a:r>
          </a:p>
        </p:txBody>
      </p:sp>
    </p:spTree>
    <p:extLst>
      <p:ext uri="{BB962C8B-B14F-4D97-AF65-F5344CB8AC3E}">
        <p14:creationId xmlns:p14="http://schemas.microsoft.com/office/powerpoint/2010/main" val="3706175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1BC01-D49A-49AD-9E87-7DE9DEAF1483}"/>
              </a:ext>
            </a:extLst>
          </p:cNvPr>
          <p:cNvSpPr>
            <a:spLocks noGrp="1"/>
          </p:cNvSpPr>
          <p:nvPr>
            <p:ph type="title"/>
          </p:nvPr>
        </p:nvSpPr>
        <p:spPr/>
        <p:txBody>
          <a:bodyPr/>
          <a:lstStyle/>
          <a:p>
            <a:r>
              <a:rPr lang="en-GB" dirty="0"/>
              <a:t>WATER SOURCE HEAT PUMPS</a:t>
            </a:r>
          </a:p>
        </p:txBody>
      </p:sp>
      <p:sp>
        <p:nvSpPr>
          <p:cNvPr id="3" name="Content Placeholder 2">
            <a:extLst>
              <a:ext uri="{FF2B5EF4-FFF2-40B4-BE49-F238E27FC236}">
                <a16:creationId xmlns:a16="http://schemas.microsoft.com/office/drawing/2014/main" id="{81F274A1-4975-4836-BCD1-5391BBB4996B}"/>
              </a:ext>
            </a:extLst>
          </p:cNvPr>
          <p:cNvSpPr>
            <a:spLocks noGrp="1"/>
          </p:cNvSpPr>
          <p:nvPr>
            <p:ph idx="1"/>
          </p:nvPr>
        </p:nvSpPr>
        <p:spPr/>
        <p:txBody>
          <a:bodyPr>
            <a:normAutofit lnSpcReduction="10000"/>
          </a:bodyPr>
          <a:lstStyle/>
          <a:p>
            <a:r>
              <a:rPr lang="en-GB" dirty="0"/>
              <a:t>Water source heat pumps (WSHPs) work by extracting heat from a body of water and converting it into useful energy to heat your home. They use a series of submerged pipes containing a working fluid to absorb the heat from a river, lake, large pond or borehole. This is then turned into useful heat for space heating and hot water, through compressing the working fluid so it can give the heat off at a higher temperature.</a:t>
            </a:r>
          </a:p>
        </p:txBody>
      </p:sp>
    </p:spTree>
    <p:extLst>
      <p:ext uri="{BB962C8B-B14F-4D97-AF65-F5344CB8AC3E}">
        <p14:creationId xmlns:p14="http://schemas.microsoft.com/office/powerpoint/2010/main" val="2700506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2312CBA-27BA-48AF-869E-87299D2513C1}"/>
              </a:ext>
            </a:extLst>
          </p:cNvPr>
          <p:cNvPicPr>
            <a:picLocks noGrp="1" noChangeAspect="1"/>
          </p:cNvPicPr>
          <p:nvPr>
            <p:ph idx="1"/>
          </p:nvPr>
        </p:nvPicPr>
        <p:blipFill rotWithShape="1">
          <a:blip r:embed="rId2"/>
          <a:srcRect r="2" b="40536"/>
          <a:stretch/>
        </p:blipFill>
        <p:spPr>
          <a:xfrm>
            <a:off x="1914144" y="1447800"/>
            <a:ext cx="9997440" cy="4800600"/>
          </a:xfrm>
          <a:prstGeom prst="rect">
            <a:avLst/>
          </a:prstGeom>
          <a:noFill/>
        </p:spPr>
      </p:pic>
    </p:spTree>
    <p:extLst>
      <p:ext uri="{BB962C8B-B14F-4D97-AF65-F5344CB8AC3E}">
        <p14:creationId xmlns:p14="http://schemas.microsoft.com/office/powerpoint/2010/main" val="2904117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3342D-B873-4893-9BAF-66E9F6EFFED5}"/>
              </a:ext>
            </a:extLst>
          </p:cNvPr>
          <p:cNvSpPr>
            <a:spLocks noGrp="1"/>
          </p:cNvSpPr>
          <p:nvPr>
            <p:ph type="title"/>
          </p:nvPr>
        </p:nvSpPr>
        <p:spPr>
          <a:xfrm>
            <a:off x="1914144" y="274638"/>
            <a:ext cx="9997440" cy="1143000"/>
          </a:xfrm>
        </p:spPr>
        <p:txBody>
          <a:bodyPr anchor="ctr">
            <a:normAutofit/>
          </a:bodyPr>
          <a:lstStyle/>
          <a:p>
            <a:r>
              <a:rPr lang="en-GB" dirty="0"/>
              <a:t>WATER SOURCE HEAT PUMPS</a:t>
            </a:r>
          </a:p>
        </p:txBody>
      </p:sp>
      <p:pic>
        <p:nvPicPr>
          <p:cNvPr id="4" name="Content Placeholder 3">
            <a:extLst>
              <a:ext uri="{FF2B5EF4-FFF2-40B4-BE49-F238E27FC236}">
                <a16:creationId xmlns:a16="http://schemas.microsoft.com/office/drawing/2014/main" id="{A7804075-2096-4DA8-85A9-81AA9ECA6E09}"/>
              </a:ext>
            </a:extLst>
          </p:cNvPr>
          <p:cNvPicPr>
            <a:picLocks noGrp="1" noChangeAspect="1"/>
          </p:cNvPicPr>
          <p:nvPr>
            <p:ph idx="1"/>
          </p:nvPr>
        </p:nvPicPr>
        <p:blipFill>
          <a:blip r:embed="rId3"/>
          <a:stretch>
            <a:fillRect/>
          </a:stretch>
        </p:blipFill>
        <p:spPr>
          <a:xfrm>
            <a:off x="2196123" y="1258277"/>
            <a:ext cx="9370646" cy="5462953"/>
          </a:xfrm>
          <a:prstGeom prst="rect">
            <a:avLst/>
          </a:prstGeom>
          <a:noFill/>
        </p:spPr>
      </p:pic>
    </p:spTree>
    <p:extLst>
      <p:ext uri="{BB962C8B-B14F-4D97-AF65-F5344CB8AC3E}">
        <p14:creationId xmlns:p14="http://schemas.microsoft.com/office/powerpoint/2010/main" val="2916163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AEC10-38C1-454A-8C00-E275F6E7DAA8}"/>
              </a:ext>
            </a:extLst>
          </p:cNvPr>
          <p:cNvSpPr>
            <a:spLocks noGrp="1"/>
          </p:cNvSpPr>
          <p:nvPr>
            <p:ph type="title"/>
          </p:nvPr>
        </p:nvSpPr>
        <p:spPr/>
        <p:txBody>
          <a:bodyPr/>
          <a:lstStyle/>
          <a:p>
            <a:r>
              <a:rPr lang="en-GB" dirty="0"/>
              <a:t>WATER SOURCE HEAT PUMPS</a:t>
            </a:r>
          </a:p>
        </p:txBody>
      </p:sp>
      <p:pic>
        <p:nvPicPr>
          <p:cNvPr id="4" name="Online Media 3" title="Heat Pumps Explained - How Heat Pumps Work HVAC">
            <a:hlinkClick r:id="" action="ppaction://media"/>
            <a:extLst>
              <a:ext uri="{FF2B5EF4-FFF2-40B4-BE49-F238E27FC236}">
                <a16:creationId xmlns:a16="http://schemas.microsoft.com/office/drawing/2014/main" id="{302ECF5B-CB87-4FFF-AEF9-891345A586CE}"/>
              </a:ext>
            </a:extLst>
          </p:cNvPr>
          <p:cNvPicPr>
            <a:picLocks noGrp="1" noRot="1" noChangeAspect="1"/>
          </p:cNvPicPr>
          <p:nvPr>
            <p:ph idx="1"/>
            <a:videoFile r:link="rId1"/>
          </p:nvPr>
        </p:nvPicPr>
        <p:blipFill>
          <a:blip r:embed="rId4"/>
          <a:stretch>
            <a:fillRect/>
          </a:stretch>
        </p:blipFill>
        <p:spPr>
          <a:xfrm>
            <a:off x="2665413" y="1447800"/>
            <a:ext cx="8496300" cy="4800600"/>
          </a:xfrm>
          <a:prstGeom prst="rect">
            <a:avLst/>
          </a:prstGeom>
        </p:spPr>
      </p:pic>
    </p:spTree>
    <p:extLst>
      <p:ext uri="{BB962C8B-B14F-4D97-AF65-F5344CB8AC3E}">
        <p14:creationId xmlns:p14="http://schemas.microsoft.com/office/powerpoint/2010/main" val="2676526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ACFDC-D564-4BB4-8466-62B51E4437BD}"/>
              </a:ext>
            </a:extLst>
          </p:cNvPr>
          <p:cNvSpPr>
            <a:spLocks noGrp="1"/>
          </p:cNvSpPr>
          <p:nvPr>
            <p:ph type="title"/>
          </p:nvPr>
        </p:nvSpPr>
        <p:spPr/>
        <p:txBody>
          <a:bodyPr/>
          <a:lstStyle/>
          <a:p>
            <a:r>
              <a:rPr lang="en-GB" dirty="0"/>
              <a:t>TIDAL</a:t>
            </a:r>
          </a:p>
        </p:txBody>
      </p:sp>
      <p:sp>
        <p:nvSpPr>
          <p:cNvPr id="3" name="Content Placeholder 2">
            <a:extLst>
              <a:ext uri="{FF2B5EF4-FFF2-40B4-BE49-F238E27FC236}">
                <a16:creationId xmlns:a16="http://schemas.microsoft.com/office/drawing/2014/main" id="{A8A69DD8-4E3B-49EF-AAD2-A07D6386AB51}"/>
              </a:ext>
            </a:extLst>
          </p:cNvPr>
          <p:cNvSpPr>
            <a:spLocks noGrp="1"/>
          </p:cNvSpPr>
          <p:nvPr>
            <p:ph idx="1"/>
          </p:nvPr>
        </p:nvSpPr>
        <p:spPr>
          <a:xfrm>
            <a:off x="1914144" y="1447800"/>
            <a:ext cx="9997440" cy="5135562"/>
          </a:xfrm>
        </p:spPr>
        <p:txBody>
          <a:bodyPr>
            <a:normAutofit fontScale="70000" lnSpcReduction="20000"/>
          </a:bodyPr>
          <a:lstStyle/>
          <a:p>
            <a:pPr marL="82296" indent="0">
              <a:buNone/>
            </a:pPr>
            <a:endParaRPr lang="en-GB" dirty="0"/>
          </a:p>
          <a:p>
            <a:r>
              <a:rPr lang="en-GB" dirty="0"/>
              <a:t>Predictable energy output – tides are predictable and constant - gravitational forces. Only needing to assess the low or high tide, makes it easier for engineers to design efficient systems.</a:t>
            </a:r>
          </a:p>
          <a:p>
            <a:pPr marL="82296" indent="0">
              <a:buNone/>
            </a:pPr>
            <a:endParaRPr lang="en-GB" dirty="0"/>
          </a:p>
          <a:p>
            <a:r>
              <a:rPr lang="en-GB" dirty="0"/>
              <a:t>As technology advances for tidal, it will get increasingly cheaper and efficient.</a:t>
            </a:r>
          </a:p>
          <a:p>
            <a:pPr marL="82296" indent="0">
              <a:buNone/>
            </a:pPr>
            <a:endParaRPr lang="en-GB" dirty="0"/>
          </a:p>
          <a:p>
            <a:r>
              <a:rPr lang="en-GB" dirty="0"/>
              <a:t>Protects coastal flooding due to the stability of the rock armour under different design conditions. Tidal lagoons can withstand 1 in 500 year storm surges and waves.</a:t>
            </a:r>
          </a:p>
          <a:p>
            <a:pPr marL="82296" indent="0">
              <a:buNone/>
            </a:pPr>
            <a:endParaRPr lang="en-GB" dirty="0"/>
          </a:p>
          <a:p>
            <a:r>
              <a:rPr lang="en-GB" dirty="0"/>
              <a:t>Equipment and facilities of tidal power can last 120 years, developments are made for future increases in sea-level. (NB Swansea built 1975 to cope with sea-level rise. Now overtopped).</a:t>
            </a:r>
          </a:p>
        </p:txBody>
      </p:sp>
    </p:spTree>
    <p:extLst>
      <p:ext uri="{BB962C8B-B14F-4D97-AF65-F5344CB8AC3E}">
        <p14:creationId xmlns:p14="http://schemas.microsoft.com/office/powerpoint/2010/main" val="1174224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59A16-914A-486E-9FA1-A79C8308BAFF}"/>
              </a:ext>
            </a:extLst>
          </p:cNvPr>
          <p:cNvSpPr>
            <a:spLocks noGrp="1"/>
          </p:cNvSpPr>
          <p:nvPr>
            <p:ph type="title"/>
          </p:nvPr>
        </p:nvSpPr>
        <p:spPr/>
        <p:txBody>
          <a:bodyPr/>
          <a:lstStyle/>
          <a:p>
            <a:r>
              <a:rPr lang="en-GB" dirty="0"/>
              <a:t>TIDAL</a:t>
            </a:r>
          </a:p>
        </p:txBody>
      </p:sp>
      <p:sp>
        <p:nvSpPr>
          <p:cNvPr id="3" name="Content Placeholder 2">
            <a:extLst>
              <a:ext uri="{FF2B5EF4-FFF2-40B4-BE49-F238E27FC236}">
                <a16:creationId xmlns:a16="http://schemas.microsoft.com/office/drawing/2014/main" id="{7C7A4434-AEE8-4526-95F0-B51F1B713E24}"/>
              </a:ext>
            </a:extLst>
          </p:cNvPr>
          <p:cNvSpPr>
            <a:spLocks noGrp="1"/>
          </p:cNvSpPr>
          <p:nvPr>
            <p:ph idx="1"/>
          </p:nvPr>
        </p:nvSpPr>
        <p:spPr/>
        <p:txBody>
          <a:bodyPr>
            <a:normAutofit fontScale="85000" lnSpcReduction="20000"/>
          </a:bodyPr>
          <a:lstStyle/>
          <a:p>
            <a:r>
              <a:rPr lang="en-GB" dirty="0"/>
              <a:t>It is currently expensive to construct tidal power plants - high capital investments.</a:t>
            </a:r>
          </a:p>
          <a:p>
            <a:r>
              <a:rPr lang="en-GB" dirty="0"/>
              <a:t>Environmental issues such as habitat change, particularly with tidal barrages.</a:t>
            </a:r>
          </a:p>
          <a:p>
            <a:r>
              <a:rPr lang="en-GB" dirty="0"/>
              <a:t>Maintaining and repairing equipment can be a challenge.</a:t>
            </a:r>
          </a:p>
          <a:p>
            <a:r>
              <a:rPr lang="en-GB" dirty="0"/>
              <a:t>Limited energy demand. Powerful tides only happen normally 10 hours out of each day, this means the tidal energy storage capacity must be developed.</a:t>
            </a:r>
          </a:p>
          <a:p>
            <a:r>
              <a:rPr lang="en-GB" dirty="0"/>
              <a:t>Difficult to provide tidal energy to coastal communities, as the energy produced by the tides is often a long distance from where the electricity will be used inland.</a:t>
            </a:r>
          </a:p>
          <a:p>
            <a:r>
              <a:rPr lang="en-GB" dirty="0"/>
              <a:t> </a:t>
            </a:r>
          </a:p>
        </p:txBody>
      </p:sp>
    </p:spTree>
    <p:extLst>
      <p:ext uri="{BB962C8B-B14F-4D97-AF65-F5344CB8AC3E}">
        <p14:creationId xmlns:p14="http://schemas.microsoft.com/office/powerpoint/2010/main" val="2990804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B0461-E73E-4CBD-8AB0-51D6389D73DA}"/>
              </a:ext>
            </a:extLst>
          </p:cNvPr>
          <p:cNvSpPr>
            <a:spLocks noGrp="1"/>
          </p:cNvSpPr>
          <p:nvPr>
            <p:ph type="title"/>
          </p:nvPr>
        </p:nvSpPr>
        <p:spPr/>
        <p:txBody>
          <a:bodyPr/>
          <a:lstStyle/>
          <a:p>
            <a:r>
              <a:rPr lang="en-GB" dirty="0"/>
              <a:t>TIDAL</a:t>
            </a:r>
          </a:p>
        </p:txBody>
      </p:sp>
      <p:sp>
        <p:nvSpPr>
          <p:cNvPr id="3" name="Content Placeholder 2">
            <a:extLst>
              <a:ext uri="{FF2B5EF4-FFF2-40B4-BE49-F238E27FC236}">
                <a16:creationId xmlns:a16="http://schemas.microsoft.com/office/drawing/2014/main" id="{899A3564-70E0-4AEE-86D4-D96938424469}"/>
              </a:ext>
            </a:extLst>
          </p:cNvPr>
          <p:cNvSpPr>
            <a:spLocks noGrp="1"/>
          </p:cNvSpPr>
          <p:nvPr>
            <p:ph idx="1"/>
          </p:nvPr>
        </p:nvSpPr>
        <p:spPr/>
        <p:txBody>
          <a:bodyPr>
            <a:normAutofit fontScale="92500" lnSpcReduction="20000"/>
          </a:bodyPr>
          <a:lstStyle/>
          <a:p>
            <a:pPr marL="82296" indent="0">
              <a:buNone/>
            </a:pPr>
            <a:r>
              <a:rPr lang="en-GB" dirty="0"/>
              <a:t> Currently, the </a:t>
            </a:r>
            <a:r>
              <a:rPr lang="en-GB" dirty="0" err="1"/>
              <a:t>Sihwa</a:t>
            </a:r>
            <a:r>
              <a:rPr lang="en-GB" dirty="0"/>
              <a:t> Lake project - South Korea. </a:t>
            </a:r>
          </a:p>
          <a:p>
            <a:pPr marL="82296" indent="0">
              <a:buNone/>
            </a:pPr>
            <a:endParaRPr lang="en-GB" dirty="0"/>
          </a:p>
          <a:p>
            <a:pPr marL="82296" indent="0">
              <a:buNone/>
            </a:pPr>
            <a:r>
              <a:rPr lang="en-GB" dirty="0"/>
              <a:t>254 MW, 10 water turbine generators, enough power to support 500,000 people. </a:t>
            </a:r>
          </a:p>
          <a:p>
            <a:pPr marL="82296" indent="0">
              <a:buNone/>
            </a:pPr>
            <a:endParaRPr lang="en-GB" dirty="0"/>
          </a:p>
          <a:p>
            <a:pPr marL="82296" indent="0">
              <a:buNone/>
            </a:pPr>
            <a:r>
              <a:rPr lang="en-GB" dirty="0"/>
              <a:t>“The 552.7 GWh of electricity generated from </a:t>
            </a:r>
            <a:r>
              <a:rPr lang="en-GB" dirty="0" err="1"/>
              <a:t>Sihwa</a:t>
            </a:r>
            <a:r>
              <a:rPr lang="en-GB" dirty="0"/>
              <a:t> tidal power plant is equivalent to 862,000 barrels of oil, or 315,000 tons of CO2 – the amount produced by 100,000 cars annually.” </a:t>
            </a:r>
          </a:p>
          <a:p>
            <a:pPr marL="82296" indent="0">
              <a:buNone/>
            </a:pPr>
            <a:endParaRPr lang="en-GB" dirty="0"/>
          </a:p>
          <a:p>
            <a:pPr marL="82296" indent="0">
              <a:buNone/>
            </a:pPr>
            <a:r>
              <a:rPr lang="en-GB" dirty="0"/>
              <a:t>Around 160 million tonnes of water flows in and out</a:t>
            </a:r>
          </a:p>
        </p:txBody>
      </p:sp>
    </p:spTree>
    <p:extLst>
      <p:ext uri="{BB962C8B-B14F-4D97-AF65-F5344CB8AC3E}">
        <p14:creationId xmlns:p14="http://schemas.microsoft.com/office/powerpoint/2010/main" val="1542877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9AF2C-002A-474C-B08E-8D61AC78173C}"/>
              </a:ext>
            </a:extLst>
          </p:cNvPr>
          <p:cNvSpPr>
            <a:spLocks noGrp="1"/>
          </p:cNvSpPr>
          <p:nvPr>
            <p:ph type="title"/>
          </p:nvPr>
        </p:nvSpPr>
        <p:spPr>
          <a:xfrm>
            <a:off x="1914144" y="274638"/>
            <a:ext cx="9997440" cy="1143000"/>
          </a:xfrm>
        </p:spPr>
        <p:txBody>
          <a:bodyPr anchor="ctr">
            <a:normAutofit/>
          </a:bodyPr>
          <a:lstStyle/>
          <a:p>
            <a:r>
              <a:rPr lang="en-GB" dirty="0"/>
              <a:t>SIHWAH LAKE</a:t>
            </a:r>
          </a:p>
        </p:txBody>
      </p:sp>
      <p:pic>
        <p:nvPicPr>
          <p:cNvPr id="4" name="Content Placeholder 3" descr="Map&#10;&#10;Description automatically generated">
            <a:extLst>
              <a:ext uri="{FF2B5EF4-FFF2-40B4-BE49-F238E27FC236}">
                <a16:creationId xmlns:a16="http://schemas.microsoft.com/office/drawing/2014/main" id="{BD53ECF3-B9EF-4718-B944-DA7827640680}"/>
              </a:ext>
            </a:extLst>
          </p:cNvPr>
          <p:cNvPicPr>
            <a:picLocks noGrp="1" noChangeAspect="1"/>
          </p:cNvPicPr>
          <p:nvPr>
            <p:ph idx="1"/>
          </p:nvPr>
        </p:nvPicPr>
        <p:blipFill rotWithShape="1">
          <a:blip r:embed="rId3"/>
          <a:srcRect t="21791" r="2" b="14185"/>
          <a:stretch/>
        </p:blipFill>
        <p:spPr>
          <a:xfrm>
            <a:off x="1914144" y="1447800"/>
            <a:ext cx="9997440" cy="4800600"/>
          </a:xfrm>
          <a:prstGeom prst="rect">
            <a:avLst/>
          </a:prstGeom>
          <a:noFill/>
        </p:spPr>
      </p:pic>
    </p:spTree>
    <p:extLst>
      <p:ext uri="{BB962C8B-B14F-4D97-AF65-F5344CB8AC3E}">
        <p14:creationId xmlns:p14="http://schemas.microsoft.com/office/powerpoint/2010/main" val="862950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FF2DF-3581-48AE-A019-16DB5B5C1EB1}"/>
              </a:ext>
            </a:extLst>
          </p:cNvPr>
          <p:cNvSpPr>
            <a:spLocks noGrp="1"/>
          </p:cNvSpPr>
          <p:nvPr>
            <p:ph type="title"/>
          </p:nvPr>
        </p:nvSpPr>
        <p:spPr>
          <a:xfrm>
            <a:off x="1914144" y="274638"/>
            <a:ext cx="9997440" cy="1143000"/>
          </a:xfrm>
        </p:spPr>
        <p:txBody>
          <a:bodyPr anchor="ctr">
            <a:normAutofit/>
          </a:bodyPr>
          <a:lstStyle/>
          <a:p>
            <a:r>
              <a:rPr lang="en-GB" dirty="0" err="1"/>
              <a:t>Sihwah</a:t>
            </a:r>
            <a:r>
              <a:rPr lang="en-GB" dirty="0"/>
              <a:t> lake</a:t>
            </a:r>
          </a:p>
        </p:txBody>
      </p:sp>
      <p:pic>
        <p:nvPicPr>
          <p:cNvPr id="4" name="Content Placeholder 3">
            <a:extLst>
              <a:ext uri="{FF2B5EF4-FFF2-40B4-BE49-F238E27FC236}">
                <a16:creationId xmlns:a16="http://schemas.microsoft.com/office/drawing/2014/main" id="{F042FFB7-9331-43FD-85F9-47EE420694B0}"/>
              </a:ext>
            </a:extLst>
          </p:cNvPr>
          <p:cNvPicPr>
            <a:picLocks noGrp="1" noChangeAspect="1"/>
          </p:cNvPicPr>
          <p:nvPr>
            <p:ph idx="1"/>
          </p:nvPr>
        </p:nvPicPr>
        <p:blipFill rotWithShape="1">
          <a:blip r:embed="rId2"/>
          <a:srcRect t="22444" r="2" b="4247"/>
          <a:stretch/>
        </p:blipFill>
        <p:spPr>
          <a:xfrm>
            <a:off x="1914144" y="1447800"/>
            <a:ext cx="9997440" cy="4800600"/>
          </a:xfrm>
          <a:prstGeom prst="rect">
            <a:avLst/>
          </a:prstGeom>
          <a:noFill/>
        </p:spPr>
      </p:pic>
    </p:spTree>
    <p:extLst>
      <p:ext uri="{BB962C8B-B14F-4D97-AF65-F5344CB8AC3E}">
        <p14:creationId xmlns:p14="http://schemas.microsoft.com/office/powerpoint/2010/main" val="1949382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DC23AB8-55FB-8763-0B3F-DA0C53EE9F76}"/>
              </a:ext>
            </a:extLst>
          </p:cNvPr>
          <p:cNvSpPr>
            <a:spLocks noGrp="1"/>
          </p:cNvSpPr>
          <p:nvPr>
            <p:ph type="title"/>
          </p:nvPr>
        </p:nvSpPr>
        <p:spPr>
          <a:xfrm>
            <a:off x="1914144" y="274638"/>
            <a:ext cx="9997440" cy="1143000"/>
          </a:xfrm>
        </p:spPr>
        <p:txBody>
          <a:bodyPr/>
          <a:lstStyle/>
          <a:p>
            <a:r>
              <a:rPr lang="en-US" dirty="0"/>
              <a:t>SIHWAH LAKE</a:t>
            </a:r>
          </a:p>
        </p:txBody>
      </p:sp>
      <p:pic>
        <p:nvPicPr>
          <p:cNvPr id="4" name="Content Placeholder 3">
            <a:extLst>
              <a:ext uri="{FF2B5EF4-FFF2-40B4-BE49-F238E27FC236}">
                <a16:creationId xmlns:a16="http://schemas.microsoft.com/office/drawing/2014/main" id="{B0E2B4CF-4D5B-4AD6-9E87-A3BBDFE34F56}"/>
              </a:ext>
            </a:extLst>
          </p:cNvPr>
          <p:cNvPicPr>
            <a:picLocks noGrp="1" noChangeAspect="1"/>
          </p:cNvPicPr>
          <p:nvPr>
            <p:ph idx="1"/>
          </p:nvPr>
        </p:nvPicPr>
        <p:blipFill>
          <a:blip r:embed="rId2"/>
          <a:stretch>
            <a:fillRect/>
          </a:stretch>
        </p:blipFill>
        <p:spPr>
          <a:xfrm>
            <a:off x="1914144" y="1936089"/>
            <a:ext cx="9997440" cy="3824021"/>
          </a:xfrm>
          <a:prstGeom prst="rect">
            <a:avLst/>
          </a:prstGeom>
          <a:noFill/>
        </p:spPr>
      </p:pic>
    </p:spTree>
    <p:extLst>
      <p:ext uri="{BB962C8B-B14F-4D97-AF65-F5344CB8AC3E}">
        <p14:creationId xmlns:p14="http://schemas.microsoft.com/office/powerpoint/2010/main" val="3433651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EB94A-C0B0-4E7D-9DAE-4B902E2C3D64}"/>
              </a:ext>
            </a:extLst>
          </p:cNvPr>
          <p:cNvSpPr>
            <a:spLocks noGrp="1"/>
          </p:cNvSpPr>
          <p:nvPr>
            <p:ph type="title"/>
          </p:nvPr>
        </p:nvSpPr>
        <p:spPr/>
        <p:txBody>
          <a:bodyPr/>
          <a:lstStyle/>
          <a:p>
            <a:r>
              <a:rPr lang="en-GB" dirty="0"/>
              <a:t>WAVE</a:t>
            </a:r>
          </a:p>
        </p:txBody>
      </p:sp>
      <p:pic>
        <p:nvPicPr>
          <p:cNvPr id="4" name="Content Placeholder 3">
            <a:extLst>
              <a:ext uri="{FF2B5EF4-FFF2-40B4-BE49-F238E27FC236}">
                <a16:creationId xmlns:a16="http://schemas.microsoft.com/office/drawing/2014/main" id="{53B2A762-56A6-4328-AC87-918063AACDAD}"/>
              </a:ext>
            </a:extLst>
          </p:cNvPr>
          <p:cNvPicPr>
            <a:picLocks noGrp="1" noChangeAspect="1"/>
          </p:cNvPicPr>
          <p:nvPr>
            <p:ph idx="1"/>
          </p:nvPr>
        </p:nvPicPr>
        <p:blipFill>
          <a:blip r:embed="rId3"/>
          <a:stretch>
            <a:fillRect/>
          </a:stretch>
        </p:blipFill>
        <p:spPr>
          <a:xfrm>
            <a:off x="1914144" y="1311767"/>
            <a:ext cx="3810000" cy="2857500"/>
          </a:xfrm>
          <a:prstGeom prst="rect">
            <a:avLst/>
          </a:prstGeom>
        </p:spPr>
      </p:pic>
      <p:pic>
        <p:nvPicPr>
          <p:cNvPr id="5" name="Picture 4">
            <a:extLst>
              <a:ext uri="{FF2B5EF4-FFF2-40B4-BE49-F238E27FC236}">
                <a16:creationId xmlns:a16="http://schemas.microsoft.com/office/drawing/2014/main" id="{45044F77-2D09-4D50-B058-3633E4B79A2D}"/>
              </a:ext>
            </a:extLst>
          </p:cNvPr>
          <p:cNvPicPr>
            <a:picLocks noChangeAspect="1"/>
          </p:cNvPicPr>
          <p:nvPr/>
        </p:nvPicPr>
        <p:blipFill>
          <a:blip r:embed="rId4"/>
          <a:stretch>
            <a:fillRect/>
          </a:stretch>
        </p:blipFill>
        <p:spPr>
          <a:xfrm>
            <a:off x="5864180" y="119129"/>
            <a:ext cx="4536558" cy="3429000"/>
          </a:xfrm>
          <a:prstGeom prst="rect">
            <a:avLst/>
          </a:prstGeom>
        </p:spPr>
      </p:pic>
      <p:pic>
        <p:nvPicPr>
          <p:cNvPr id="6" name="Picture 5">
            <a:extLst>
              <a:ext uri="{FF2B5EF4-FFF2-40B4-BE49-F238E27FC236}">
                <a16:creationId xmlns:a16="http://schemas.microsoft.com/office/drawing/2014/main" id="{850F0B60-C377-481F-BC86-A6F54E33C220}"/>
              </a:ext>
            </a:extLst>
          </p:cNvPr>
          <p:cNvPicPr>
            <a:picLocks noChangeAspect="1"/>
          </p:cNvPicPr>
          <p:nvPr/>
        </p:nvPicPr>
        <p:blipFill>
          <a:blip r:embed="rId5"/>
          <a:stretch>
            <a:fillRect/>
          </a:stretch>
        </p:blipFill>
        <p:spPr>
          <a:xfrm>
            <a:off x="5949234" y="3696885"/>
            <a:ext cx="4762500" cy="2857500"/>
          </a:xfrm>
          <a:prstGeom prst="rect">
            <a:avLst/>
          </a:prstGeom>
        </p:spPr>
      </p:pic>
    </p:spTree>
    <p:extLst>
      <p:ext uri="{BB962C8B-B14F-4D97-AF65-F5344CB8AC3E}">
        <p14:creationId xmlns:p14="http://schemas.microsoft.com/office/powerpoint/2010/main" val="3066086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A543D-99FD-4661-B299-5A6CE0939A62}"/>
              </a:ext>
            </a:extLst>
          </p:cNvPr>
          <p:cNvSpPr>
            <a:spLocks noGrp="1"/>
          </p:cNvSpPr>
          <p:nvPr>
            <p:ph type="title"/>
          </p:nvPr>
        </p:nvSpPr>
        <p:spPr/>
        <p:txBody>
          <a:bodyPr/>
          <a:lstStyle/>
          <a:p>
            <a:r>
              <a:rPr lang="en-GB" dirty="0"/>
              <a:t>WAVE</a:t>
            </a:r>
          </a:p>
        </p:txBody>
      </p:sp>
      <p:pic>
        <p:nvPicPr>
          <p:cNvPr id="4" name="Content Placeholder 3">
            <a:extLst>
              <a:ext uri="{FF2B5EF4-FFF2-40B4-BE49-F238E27FC236}">
                <a16:creationId xmlns:a16="http://schemas.microsoft.com/office/drawing/2014/main" id="{9A5E166A-E8F9-45EC-8531-02B7F8A8AE85}"/>
              </a:ext>
            </a:extLst>
          </p:cNvPr>
          <p:cNvPicPr>
            <a:picLocks noGrp="1" noChangeAspect="1"/>
          </p:cNvPicPr>
          <p:nvPr>
            <p:ph idx="1"/>
          </p:nvPr>
        </p:nvPicPr>
        <p:blipFill>
          <a:blip r:embed="rId3"/>
          <a:stretch>
            <a:fillRect/>
          </a:stretch>
        </p:blipFill>
        <p:spPr>
          <a:xfrm>
            <a:off x="7352796" y="0"/>
            <a:ext cx="4839204" cy="3187521"/>
          </a:xfrm>
          <a:prstGeom prst="rect">
            <a:avLst/>
          </a:prstGeom>
        </p:spPr>
      </p:pic>
      <p:pic>
        <p:nvPicPr>
          <p:cNvPr id="5" name="Picture 4">
            <a:extLst>
              <a:ext uri="{FF2B5EF4-FFF2-40B4-BE49-F238E27FC236}">
                <a16:creationId xmlns:a16="http://schemas.microsoft.com/office/drawing/2014/main" id="{72B4C8BA-4A81-4C6D-A1CD-1C5782ECA6C8}"/>
              </a:ext>
            </a:extLst>
          </p:cNvPr>
          <p:cNvPicPr>
            <a:picLocks noChangeAspect="1"/>
          </p:cNvPicPr>
          <p:nvPr/>
        </p:nvPicPr>
        <p:blipFill>
          <a:blip r:embed="rId4"/>
          <a:stretch>
            <a:fillRect/>
          </a:stretch>
        </p:blipFill>
        <p:spPr>
          <a:xfrm>
            <a:off x="2042004" y="3554570"/>
            <a:ext cx="9869579" cy="2877636"/>
          </a:xfrm>
          <a:prstGeom prst="rect">
            <a:avLst/>
          </a:prstGeom>
        </p:spPr>
      </p:pic>
    </p:spTree>
    <p:extLst>
      <p:ext uri="{BB962C8B-B14F-4D97-AF65-F5344CB8AC3E}">
        <p14:creationId xmlns:p14="http://schemas.microsoft.com/office/powerpoint/2010/main" val="1617103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0AE96-E549-4A9B-9C48-3044D127F153}"/>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3F7F3B8-B59B-488D-8FAB-D22F07776648}"/>
              </a:ext>
            </a:extLst>
          </p:cNvPr>
          <p:cNvSpPr>
            <a:spLocks noGrp="1"/>
          </p:cNvSpPr>
          <p:nvPr>
            <p:ph idx="1"/>
          </p:nvPr>
        </p:nvSpPr>
        <p:spPr/>
        <p:txBody>
          <a:bodyPr/>
          <a:lstStyle/>
          <a:p>
            <a:pPr marL="82296" indent="0">
              <a:buNone/>
            </a:pPr>
            <a:r>
              <a:rPr lang="en-GB" dirty="0"/>
              <a:t>Research wave power technologies for efficiency, potential and application to the Welsh strategy for renewable sources of energy</a:t>
            </a:r>
          </a:p>
          <a:p>
            <a:pPr marL="82296" indent="0">
              <a:buNone/>
            </a:pPr>
            <a:endParaRPr lang="en-GB" dirty="0"/>
          </a:p>
          <a:p>
            <a:pPr marL="82296" indent="0">
              <a:buNone/>
            </a:pPr>
            <a:r>
              <a:rPr lang="en-GB" dirty="0"/>
              <a:t>Identify engineering requirements, mechanics and infrastructure support for wave power</a:t>
            </a:r>
          </a:p>
        </p:txBody>
      </p:sp>
    </p:spTree>
    <p:extLst>
      <p:ext uri="{BB962C8B-B14F-4D97-AF65-F5344CB8AC3E}">
        <p14:creationId xmlns:p14="http://schemas.microsoft.com/office/powerpoint/2010/main" val="1965082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sed Leaves design templat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extLst>
    <a:ext uri="{05A4C25C-085E-4340-85A3-A5531E510DB2}">
      <thm15:themeFamily xmlns:thm15="http://schemas.microsoft.com/office/thememl/2012/main" name="Pressed leaves design slides.potx" id="{52E147E3-7E0E-44E0-9BD6-25CC694BF887}" vid="{C1468303-3FD2-4BA9-848D-643974E470D9}"/>
    </a:ext>
  </a:extLst>
</a:theme>
</file>

<file path=ppt/theme/theme2.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FED04C-AD43-4E06-AD63-36D8B5E83787}">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0262f94-9f35-4ac3-9a90-690165a166b7"/>
    <ds:schemaRef ds:uri="a4f35948-e619-41b3-aa29-22878b09cfd2"/>
    <ds:schemaRef ds:uri="http://www.w3.org/XML/1998/namespace"/>
    <ds:schemaRef ds:uri="http://purl.org/dc/dcmitype/"/>
  </ds:schemaRefs>
</ds:datastoreItem>
</file>

<file path=customXml/itemProps2.xml><?xml version="1.0" encoding="utf-8"?>
<ds:datastoreItem xmlns:ds="http://schemas.openxmlformats.org/officeDocument/2006/customXml" ds:itemID="{B0710C29-A897-44AD-9F83-BE5F874C2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EB5BEE-6806-4BF1-A9A7-4B4A72C0C6E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Pressed leaves design slides</Template>
  <TotalTime>0</TotalTime>
  <Words>2289</Words>
  <Application>Microsoft Office PowerPoint</Application>
  <PresentationFormat>Widescreen</PresentationFormat>
  <Paragraphs>225</Paragraphs>
  <Slides>54</Slides>
  <Notes>24</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54</vt:i4>
      </vt:variant>
    </vt:vector>
  </HeadingPairs>
  <TitlesOfParts>
    <vt:vector size="59" baseType="lpstr">
      <vt:lpstr>Century Gothic</vt:lpstr>
      <vt:lpstr>Open Sans</vt:lpstr>
      <vt:lpstr>Verdana</vt:lpstr>
      <vt:lpstr>Wingdings 2</vt:lpstr>
      <vt:lpstr>Pressed Leaves design template</vt:lpstr>
      <vt:lpstr>HYDRO and WATERPOWER</vt:lpstr>
      <vt:lpstr>INTRODUCTION</vt:lpstr>
      <vt:lpstr>CHARACTERISTICS</vt:lpstr>
      <vt:lpstr>CHARACTERISTICS</vt:lpstr>
      <vt:lpstr>PRINCIPLES</vt:lpstr>
      <vt:lpstr>ASSESSING RESOURCE</vt:lpstr>
      <vt:lpstr>ASSESSING RESOURCE</vt:lpstr>
      <vt:lpstr>PowerPoint Presentation</vt:lpstr>
      <vt:lpstr>PowerPoint Presentation</vt:lpstr>
      <vt:lpstr>TASK</vt:lpstr>
      <vt:lpstr>Hydroelectricity Generation</vt:lpstr>
      <vt:lpstr>PowerPoint Presentation</vt:lpstr>
      <vt:lpstr>PowerPoint Presentation</vt:lpstr>
      <vt:lpstr>PowerPoint Presentation</vt:lpstr>
      <vt:lpstr>PowerPoint Presentation</vt:lpstr>
      <vt:lpstr>CAPACITY AND POTENTIAL</vt:lpstr>
      <vt:lpstr>PowerPoint Presentation</vt:lpstr>
      <vt:lpstr>PowerPoint Presentation</vt:lpstr>
      <vt:lpstr>AKOSOMBO, GHANA</vt:lpstr>
      <vt:lpstr>UK HYDROPOWER</vt:lpstr>
      <vt:lpstr>CRAGSIDE</vt:lpstr>
      <vt:lpstr>Dinorweg / Glendoe </vt:lpstr>
      <vt:lpstr>Lochaber  / Cruchan</vt:lpstr>
      <vt:lpstr>PowerPoint Presentation</vt:lpstr>
      <vt:lpstr>PowerPoint Presentation</vt:lpstr>
      <vt:lpstr>PowerPoint Presentation</vt:lpstr>
      <vt:lpstr>TASK</vt:lpstr>
      <vt:lpstr>Micro Hydroelectric Power</vt:lpstr>
      <vt:lpstr>ARCHIMEDES SCREW</vt:lpstr>
      <vt:lpstr>HALTON LUNE TURBINE</vt:lpstr>
      <vt:lpstr>GIBSON MILL</vt:lpstr>
      <vt:lpstr>LANGDALE HOTEL</vt:lpstr>
      <vt:lpstr>TASK</vt:lpstr>
      <vt:lpstr>IMPULSE TURBINE</vt:lpstr>
      <vt:lpstr>REACTION TURBINE</vt:lpstr>
      <vt:lpstr>IMPULSE VS REACTION TURBINE</vt:lpstr>
      <vt:lpstr>HYDROELECTRIC SYSTEMS</vt:lpstr>
      <vt:lpstr>PowerPoint Presentation</vt:lpstr>
      <vt:lpstr>POWER REGULATION AND CONTROL</vt:lpstr>
      <vt:lpstr>TASK</vt:lpstr>
      <vt:lpstr>WATER POWER</vt:lpstr>
      <vt:lpstr>WATER SOURCE HEAT PUMPS</vt:lpstr>
      <vt:lpstr>PowerPoint Presentation</vt:lpstr>
      <vt:lpstr>WATER SOURCE HEAT PUMPS</vt:lpstr>
      <vt:lpstr>WATER SOURCE HEAT PUMPS</vt:lpstr>
      <vt:lpstr>TIDAL</vt:lpstr>
      <vt:lpstr>TIDAL</vt:lpstr>
      <vt:lpstr>TIDAL</vt:lpstr>
      <vt:lpstr>SIHWAH LAKE</vt:lpstr>
      <vt:lpstr>Sihwah lake</vt:lpstr>
      <vt:lpstr>SIHWAH LAKE</vt:lpstr>
      <vt:lpstr>WAVE</vt:lpstr>
      <vt:lpstr>WAVE</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HYDROPOWER</dc:title>
  <dc:creator>Michael Goodfellow-Smith</dc:creator>
  <cp:lastModifiedBy>Michael Goodfellow-Smith</cp:lastModifiedBy>
  <cp:revision>6</cp:revision>
  <dcterms:created xsi:type="dcterms:W3CDTF">2022-03-14T16:32:09Z</dcterms:created>
  <dcterms:modified xsi:type="dcterms:W3CDTF">2022-03-31T11:11:48Z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74065700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