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5" r:id="rId3"/>
    <p:sldId id="267" r:id="rId4"/>
    <p:sldId id="266" r:id="rId5"/>
    <p:sldId id="279" r:id="rId6"/>
    <p:sldId id="26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9866CE-EFF0-09FA-988D-221BA6A119DE}" v="35" dt="2024-11-11T18:12:34.3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Beynon (2300946)" userId="S::2300946@student.uwtsd.ac.uk::0d275b2b-7605-4d5f-8683-85e347c34e91" providerId="AD" clId="Web-{D49866CE-EFF0-09FA-988D-221BA6A119DE}"/>
    <pc:docChg chg="addSld delSld modSld sldOrd addMainMaster delMainMaster">
      <pc:chgData name="Cerys Beynon (2300946)" userId="S::2300946@student.uwtsd.ac.uk::0d275b2b-7605-4d5f-8683-85e347c34e91" providerId="AD" clId="Web-{D49866CE-EFF0-09FA-988D-221BA6A119DE}" dt="2024-11-11T18:12:34.381" v="33" actId="20577"/>
      <pc:docMkLst>
        <pc:docMk/>
      </pc:docMkLst>
      <pc:sldChg chg="del">
        <pc:chgData name="Cerys Beynon (2300946)" userId="S::2300946@student.uwtsd.ac.uk::0d275b2b-7605-4d5f-8683-85e347c34e91" providerId="AD" clId="Web-{D49866CE-EFF0-09FA-988D-221BA6A119DE}" dt="2024-11-11T18:03:16.725" v="3"/>
        <pc:sldMkLst>
          <pc:docMk/>
          <pc:sldMk cId="109857222" sldId="256"/>
        </pc:sldMkLst>
      </pc:sldChg>
      <pc:sldChg chg="modSp mod modClrScheme chgLayout">
        <pc:chgData name="Cerys Beynon (2300946)" userId="S::2300946@student.uwtsd.ac.uk::0d275b2b-7605-4d5f-8683-85e347c34e91" providerId="AD" clId="Web-{D49866CE-EFF0-09FA-988D-221BA6A119DE}" dt="2024-11-11T18:11:38.848" v="24"/>
        <pc:sldMkLst>
          <pc:docMk/>
          <pc:sldMk cId="2948448316" sldId="257"/>
        </pc:sldMkLst>
        <pc:spChg chg="mod">
          <ac:chgData name="Cerys Beynon (2300946)" userId="S::2300946@student.uwtsd.ac.uk::0d275b2b-7605-4d5f-8683-85e347c34e91" providerId="AD" clId="Web-{D49866CE-EFF0-09FA-988D-221BA6A119DE}" dt="2024-11-11T18:11:38.832" v="22"/>
          <ac:spMkLst>
            <pc:docMk/>
            <pc:sldMk cId="2948448316" sldId="257"/>
            <ac:spMk id="2" creationId="{76439A94-4107-7035-46C1-C74A47BD2F11}"/>
          </ac:spMkLst>
        </pc:spChg>
        <pc:spChg chg="mod ord">
          <ac:chgData name="Cerys Beynon (2300946)" userId="S::2300946@student.uwtsd.ac.uk::0d275b2b-7605-4d5f-8683-85e347c34e91" providerId="AD" clId="Web-{D49866CE-EFF0-09FA-988D-221BA6A119DE}" dt="2024-11-11T18:11:38.832" v="23"/>
          <ac:spMkLst>
            <pc:docMk/>
            <pc:sldMk cId="2948448316" sldId="257"/>
            <ac:spMk id="4" creationId="{58E72D9F-4817-312F-6B30-B51D71C436DC}"/>
          </ac:spMkLst>
        </pc:spChg>
        <pc:spChg chg="mod ord">
          <ac:chgData name="Cerys Beynon (2300946)" userId="S::2300946@student.uwtsd.ac.uk::0d275b2b-7605-4d5f-8683-85e347c34e91" providerId="AD" clId="Web-{D49866CE-EFF0-09FA-988D-221BA6A119DE}" dt="2024-11-11T18:11:38.848" v="24"/>
          <ac:spMkLst>
            <pc:docMk/>
            <pc:sldMk cId="2948448316" sldId="257"/>
            <ac:spMk id="5" creationId="{38F38F1D-F74A-0371-144C-583DCE3AC621}"/>
          </ac:spMkLst>
        </pc:spChg>
      </pc:sldChg>
      <pc:sldChg chg="modSp new del mod modClrScheme chgLayout">
        <pc:chgData name="Cerys Beynon (2300946)" userId="S::2300946@student.uwtsd.ac.uk::0d275b2b-7605-4d5f-8683-85e347c34e91" providerId="AD" clId="Web-{D49866CE-EFF0-09FA-988D-221BA6A119DE}" dt="2024-11-11T18:07:42.576" v="16"/>
        <pc:sldMkLst>
          <pc:docMk/>
          <pc:sldMk cId="1133394358" sldId="258"/>
        </pc:sldMkLst>
        <pc:spChg chg="mod ord">
          <ac:chgData name="Cerys Beynon (2300946)" userId="S::2300946@student.uwtsd.ac.uk::0d275b2b-7605-4d5f-8683-85e347c34e91" providerId="AD" clId="Web-{D49866CE-EFF0-09FA-988D-221BA6A119DE}" dt="2024-11-11T18:05:45.229" v="10"/>
          <ac:spMkLst>
            <pc:docMk/>
            <pc:sldMk cId="1133394358" sldId="258"/>
            <ac:spMk id="2" creationId="{153FCFE6-1064-9BC9-E31C-0506A14595AF}"/>
          </ac:spMkLst>
        </pc:spChg>
        <pc:spChg chg="mod ord">
          <ac:chgData name="Cerys Beynon (2300946)" userId="S::2300946@student.uwtsd.ac.uk::0d275b2b-7605-4d5f-8683-85e347c34e91" providerId="AD" clId="Web-{D49866CE-EFF0-09FA-988D-221BA6A119DE}" dt="2024-11-11T18:05:45.229" v="10"/>
          <ac:spMkLst>
            <pc:docMk/>
            <pc:sldMk cId="1133394358" sldId="258"/>
            <ac:spMk id="3" creationId="{EF8FE86D-C9D2-1AE2-1913-3EC1ED50B1FB}"/>
          </ac:spMkLst>
        </pc:spChg>
      </pc:sldChg>
      <pc:sldChg chg="modSp add mod ord modClrScheme chgLayout">
        <pc:chgData name="Cerys Beynon (2300946)" userId="S::2300946@student.uwtsd.ac.uk::0d275b2b-7605-4d5f-8683-85e347c34e91" providerId="AD" clId="Web-{D49866CE-EFF0-09FA-988D-221BA6A119DE}" dt="2024-11-11T18:08:02.545" v="19"/>
        <pc:sldMkLst>
          <pc:docMk/>
          <pc:sldMk cId="0" sldId="265"/>
        </pc:sldMkLst>
        <pc:spChg chg="mod ord">
          <ac:chgData name="Cerys Beynon (2300946)" userId="S::2300946@student.uwtsd.ac.uk::0d275b2b-7605-4d5f-8683-85e347c34e91" providerId="AD" clId="Web-{D49866CE-EFF0-09FA-988D-221BA6A119DE}" dt="2024-11-11T18:05:57.870" v="11"/>
          <ac:spMkLst>
            <pc:docMk/>
            <pc:sldMk cId="0" sldId="265"/>
            <ac:spMk id="2" creationId="{F9B17A92-F23D-D344-223E-30DD5916328B}"/>
          </ac:spMkLst>
        </pc:spChg>
        <pc:spChg chg="mod">
          <ac:chgData name="Cerys Beynon (2300946)" userId="S::2300946@student.uwtsd.ac.uk::0d275b2b-7605-4d5f-8683-85e347c34e91" providerId="AD" clId="Web-{D49866CE-EFF0-09FA-988D-221BA6A119DE}" dt="2024-11-11T18:05:57.870" v="12"/>
          <ac:spMkLst>
            <pc:docMk/>
            <pc:sldMk cId="0" sldId="265"/>
            <ac:spMk id="4" creationId="{179DBB30-7FC4-C287-3B9E-25755769E4EB}"/>
          </ac:spMkLst>
        </pc:spChg>
        <pc:spChg chg="mod">
          <ac:chgData name="Cerys Beynon (2300946)" userId="S::2300946@student.uwtsd.ac.uk::0d275b2b-7605-4d5f-8683-85e347c34e91" providerId="AD" clId="Web-{D49866CE-EFF0-09FA-988D-221BA6A119DE}" dt="2024-11-11T18:05:57.870" v="13"/>
          <ac:spMkLst>
            <pc:docMk/>
            <pc:sldMk cId="0" sldId="265"/>
            <ac:spMk id="5" creationId="{475C09C1-6162-1FFD-9CB9-EB49C40CD19C}"/>
          </ac:spMkLst>
        </pc:spChg>
        <pc:spChg chg="mod">
          <ac:chgData name="Cerys Beynon (2300946)" userId="S::2300946@student.uwtsd.ac.uk::0d275b2b-7605-4d5f-8683-85e347c34e91" providerId="AD" clId="Web-{D49866CE-EFF0-09FA-988D-221BA6A119DE}" dt="2024-11-11T18:05:57.917" v="14"/>
          <ac:spMkLst>
            <pc:docMk/>
            <pc:sldMk cId="0" sldId="265"/>
            <ac:spMk id="6" creationId="{949934A2-89C0-6EDF-BF95-0175EDC41D7E}"/>
          </ac:spMkLst>
        </pc:spChg>
      </pc:sldChg>
      <pc:sldChg chg="add ord">
        <pc:chgData name="Cerys Beynon (2300946)" userId="S::2300946@student.uwtsd.ac.uk::0d275b2b-7605-4d5f-8683-85e347c34e91" providerId="AD" clId="Web-{D49866CE-EFF0-09FA-988D-221BA6A119DE}" dt="2024-11-11T18:07:55.795" v="18"/>
        <pc:sldMkLst>
          <pc:docMk/>
          <pc:sldMk cId="0" sldId="266"/>
        </pc:sldMkLst>
      </pc:sldChg>
      <pc:sldChg chg="modSp add">
        <pc:chgData name="Cerys Beynon (2300946)" userId="S::2300946@student.uwtsd.ac.uk::0d275b2b-7605-4d5f-8683-85e347c34e91" providerId="AD" clId="Web-{D49866CE-EFF0-09FA-988D-221BA6A119DE}" dt="2024-11-11T18:08:10.264" v="20" actId="1076"/>
        <pc:sldMkLst>
          <pc:docMk/>
          <pc:sldMk cId="0" sldId="267"/>
        </pc:sldMkLst>
        <pc:spChg chg="mod">
          <ac:chgData name="Cerys Beynon (2300946)" userId="S::2300946@student.uwtsd.ac.uk::0d275b2b-7605-4d5f-8683-85e347c34e91" providerId="AD" clId="Web-{D49866CE-EFF0-09FA-988D-221BA6A119DE}" dt="2024-11-11T18:08:10.264" v="20" actId="1076"/>
          <ac:spMkLst>
            <pc:docMk/>
            <pc:sldMk cId="0" sldId="267"/>
            <ac:spMk id="2" creationId="{782154A4-5C51-A93A-CC5F-886D950AAAD9}"/>
          </ac:spMkLst>
        </pc:spChg>
      </pc:sldChg>
      <pc:sldChg chg="modSp add">
        <pc:chgData name="Cerys Beynon (2300946)" userId="S::2300946@student.uwtsd.ac.uk::0d275b2b-7605-4d5f-8683-85e347c34e91" providerId="AD" clId="Web-{D49866CE-EFF0-09FA-988D-221BA6A119DE}" dt="2024-11-11T18:12:34.381" v="33" actId="20577"/>
        <pc:sldMkLst>
          <pc:docMk/>
          <pc:sldMk cId="0" sldId="268"/>
        </pc:sldMkLst>
        <pc:spChg chg="mod">
          <ac:chgData name="Cerys Beynon (2300946)" userId="S::2300946@student.uwtsd.ac.uk::0d275b2b-7605-4d5f-8683-85e347c34e91" providerId="AD" clId="Web-{D49866CE-EFF0-09FA-988D-221BA6A119DE}" dt="2024-11-11T18:12:34.381" v="33" actId="20577"/>
          <ac:spMkLst>
            <pc:docMk/>
            <pc:sldMk cId="0" sldId="268"/>
            <ac:spMk id="3" creationId="{CD1FB1BF-250C-74AC-674F-9F12959C3183}"/>
          </ac:spMkLst>
        </pc:spChg>
      </pc:sldChg>
      <pc:sldChg chg="add">
        <pc:chgData name="Cerys Beynon (2300946)" userId="S::2300946@student.uwtsd.ac.uk::0d275b2b-7605-4d5f-8683-85e347c34e91" providerId="AD" clId="Web-{D49866CE-EFF0-09FA-988D-221BA6A119DE}" dt="2024-11-11T18:08:23.311" v="21"/>
        <pc:sldMkLst>
          <pc:docMk/>
          <pc:sldMk cId="0" sldId="279"/>
        </pc:sldMkLst>
      </pc:sldChg>
      <pc:sldMasterChg chg="del delSldLayout">
        <pc:chgData name="Cerys Beynon (2300946)" userId="S::2300946@student.uwtsd.ac.uk::0d275b2b-7605-4d5f-8683-85e347c34e91" providerId="AD" clId="Web-{D49866CE-EFF0-09FA-988D-221BA6A119DE}" dt="2024-11-11T18:05:45.229" v="10"/>
        <pc:sldMasterMkLst>
          <pc:docMk/>
          <pc:sldMasterMk cId="2460954070" sldId="2147483660"/>
        </pc:sldMasterMkLst>
        <pc:sldLayoutChg chg="del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Cerys Beynon (2300946)" userId="S::2300946@student.uwtsd.ac.uk::0d275b2b-7605-4d5f-8683-85e347c34e91" providerId="AD" clId="Web-{D49866CE-EFF0-09FA-988D-221BA6A119DE}" dt="2024-11-11T18:05:45.229" v="10"/>
        <pc:sldMasterMkLst>
          <pc:docMk/>
          <pc:sldMasterMk cId="3211513865" sldId="2147483672"/>
        </pc:sldMasterMkLst>
        <pc:sldLayoutChg chg="add mod replId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3211513865" sldId="2147483672"/>
            <pc:sldLayoutMk cId="618112936" sldId="2147483673"/>
          </pc:sldLayoutMkLst>
        </pc:sldLayoutChg>
        <pc:sldLayoutChg chg="add mod replId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3211513865" sldId="2147483672"/>
            <pc:sldLayoutMk cId="3646285406" sldId="2147483674"/>
          </pc:sldLayoutMkLst>
        </pc:sldLayoutChg>
        <pc:sldLayoutChg chg="add mod replId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3211513865" sldId="2147483672"/>
            <pc:sldLayoutMk cId="2387480419" sldId="2147483675"/>
          </pc:sldLayoutMkLst>
        </pc:sldLayoutChg>
        <pc:sldLayoutChg chg="add mod replId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3211513865" sldId="2147483672"/>
            <pc:sldLayoutMk cId="25681373" sldId="2147483676"/>
          </pc:sldLayoutMkLst>
        </pc:sldLayoutChg>
        <pc:sldLayoutChg chg="add mod replId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3211513865" sldId="2147483672"/>
            <pc:sldLayoutMk cId="2184951431" sldId="2147483677"/>
          </pc:sldLayoutMkLst>
        </pc:sldLayoutChg>
        <pc:sldLayoutChg chg="add mod replId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3211513865" sldId="2147483672"/>
            <pc:sldLayoutMk cId="3831924559" sldId="2147483678"/>
          </pc:sldLayoutMkLst>
        </pc:sldLayoutChg>
        <pc:sldLayoutChg chg="add mod replId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3211513865" sldId="2147483672"/>
            <pc:sldLayoutMk cId="3044019582" sldId="2147483679"/>
          </pc:sldLayoutMkLst>
        </pc:sldLayoutChg>
        <pc:sldLayoutChg chg="add mod replId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3211513865" sldId="2147483672"/>
            <pc:sldLayoutMk cId="1477589928" sldId="2147483680"/>
          </pc:sldLayoutMkLst>
        </pc:sldLayoutChg>
        <pc:sldLayoutChg chg="add mod replId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3211513865" sldId="2147483672"/>
            <pc:sldLayoutMk cId="490228798" sldId="2147483681"/>
          </pc:sldLayoutMkLst>
        </pc:sldLayoutChg>
        <pc:sldLayoutChg chg="add mod replId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3211513865" sldId="2147483672"/>
            <pc:sldLayoutMk cId="2906994964" sldId="2147483682"/>
          </pc:sldLayoutMkLst>
        </pc:sldLayoutChg>
        <pc:sldLayoutChg chg="add mod replId">
          <pc:chgData name="Cerys Beynon (2300946)" userId="S::2300946@student.uwtsd.ac.uk::0d275b2b-7605-4d5f-8683-85e347c34e91" providerId="AD" clId="Web-{D49866CE-EFF0-09FA-988D-221BA6A119DE}" dt="2024-11-11T18:05:45.229" v="10"/>
          <pc:sldLayoutMkLst>
            <pc:docMk/>
            <pc:sldMasterMk cId="3211513865" sldId="2147483672"/>
            <pc:sldLayoutMk cId="34334962" sldId="2147483683"/>
          </pc:sldLayoutMkLst>
        </pc:sldLayoutChg>
      </pc:sldMasterChg>
    </pc:docChg>
  </pc:docChgLst>
  <pc:docChgLst>
    <pc:chgData clId="Web-{D49866CE-EFF0-09FA-988D-221BA6A119DE}"/>
    <pc:docChg chg="addSld">
      <pc:chgData name="" userId="" providerId="" clId="Web-{D49866CE-EFF0-09FA-988D-221BA6A119DE}" dt="2024-11-11T18:02:46.099" v="0"/>
      <pc:docMkLst>
        <pc:docMk/>
      </pc:docMkLst>
      <pc:sldChg chg="add">
        <pc:chgData name="" userId="" providerId="" clId="Web-{D49866CE-EFF0-09FA-988D-221BA6A119DE}" dt="2024-11-11T18:02:46.099" v="0"/>
        <pc:sldMkLst>
          <pc:docMk/>
          <pc:sldMk cId="2948448316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8112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628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7480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1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9514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1924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4019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589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228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6994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4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15138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dependent.co.uk/news/uk/home-news/brixton-riots-1981-anniversary-racism-b1829439.html" TargetMode="External"/><Relationship Id="rId3" Type="http://schemas.openxmlformats.org/officeDocument/2006/relationships/hyperlink" Target="https://www.walesonline.co.uk/news/wales-news/southport-riot-everything-know-40-29646996" TargetMode="External"/><Relationship Id="rId7" Type="http://schemas.openxmlformats.org/officeDocument/2006/relationships/hyperlink" Target="https://www.theguardian.com/books/2021/aug/06/the-uk-riots-10-years-on-young-people-were-watching-their-futures-disappear-before-their-eyes" TargetMode="External"/><Relationship Id="rId2" Type="http://schemas.openxmlformats.org/officeDocument/2006/relationships/hyperlink" Target="https://tribunemag.co.uk/2023/04/the-great-insurrection-remembering-the-brixton-uprising#:~:text=On%20this%20day%20in%201981,still%20lingers%20in%20British%20socie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jp.gov/ncjrs/virtual-library/abstracts/violence-and-social-disadvantage-british-experience-brixton-1981#:~:text=Although%20the%20Brixton%20riots%20occurred,279%20police%20officers%20were%20injured" TargetMode="External"/><Relationship Id="rId5" Type="http://schemas.openxmlformats.org/officeDocument/2006/relationships/hyperlink" Target="https://beta.npt.gov.uk/council-democracy-elections/partnership-working/safer-npt/crime-prevention/anti-social-behaviour/" TargetMode="External"/><Relationship Id="rId4" Type="http://schemas.openxmlformats.org/officeDocument/2006/relationships/hyperlink" Target="https://www.gresham.ac.uk/sites/default/files/transcript/2022-02-03-1800_THOMAS-T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76439A94-4107-7035-46C1-C74A47BD2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Neue Haas Grotesk Text Pro"/>
            </a:endParaRPr>
          </a:p>
        </p:txBody>
      </p:sp>
      <p:pic>
        <p:nvPicPr>
          <p:cNvPr id="3" name="Picture 3" descr="Abstract smoke background">
            <a:extLst>
              <a:ext uri="{FF2B5EF4-FFF2-40B4-BE49-F238E27FC236}">
                <a16:creationId xmlns:a16="http://schemas.microsoft.com/office/drawing/2014/main" id="{CFEE9160-A3FA-C63C-86FD-B1C170CD8C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622" r="14465"/>
          <a:stretch>
            <a:fillRect/>
          </a:stretch>
        </p:blipFill>
        <p:spPr>
          <a:xfrm>
            <a:off x="4156999" y="0"/>
            <a:ext cx="8034997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8E72D9F-4817-312F-6B30-B51D71C436D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12249" y="752139"/>
            <a:ext cx="3944703" cy="3553166"/>
          </a:xfrm>
        </p:spPr>
        <p:txBody>
          <a:bodyPr/>
          <a:lstStyle/>
          <a:p>
            <a:pPr lvl="0"/>
            <a:r>
              <a:rPr lang="en-US" sz="4900" dirty="0">
                <a:solidFill>
                  <a:srgbClr val="FFFFFF"/>
                </a:solidFill>
              </a:rPr>
              <a:t>Anti-social </a:t>
            </a:r>
            <a:r>
              <a:rPr lang="en-US" sz="4900" err="1">
                <a:solidFill>
                  <a:srgbClr val="FFFFFF"/>
                </a:solidFill>
              </a:rPr>
              <a:t>behaviour</a:t>
            </a:r>
            <a:r>
              <a:rPr lang="en-US" sz="4900" dirty="0">
                <a:solidFill>
                  <a:srgbClr val="FFFFFF"/>
                </a:solidFill>
              </a:rPr>
              <a:t> and crime: can history inform the future?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38F38F1D-F74A-0371-144C-583DCE3AC62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81910" y="5052882"/>
            <a:ext cx="3698629" cy="12576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 sz="1900" dirty="0">
                <a:solidFill>
                  <a:srgbClr val="FFFFFF"/>
                </a:solidFill>
              </a:rPr>
              <a:t>By Chelsey Poulton</a:t>
            </a:r>
          </a:p>
          <a:p>
            <a:pPr lvl="0">
              <a:lnSpc>
                <a:spcPct val="100000"/>
              </a:lnSpc>
            </a:pPr>
            <a:r>
              <a:rPr lang="en-US" sz="1900" dirty="0">
                <a:solidFill>
                  <a:srgbClr val="FFFFFF"/>
                </a:solidFill>
              </a:rPr>
              <a:t>Cerys Beynon</a:t>
            </a:r>
          </a:p>
          <a:p>
            <a:pPr lvl="0">
              <a:lnSpc>
                <a:spcPct val="100000"/>
              </a:lnSpc>
            </a:pPr>
            <a:r>
              <a:rPr lang="en-US" sz="1900" dirty="0">
                <a:solidFill>
                  <a:srgbClr val="FFFFFF"/>
                </a:solidFill>
              </a:rPr>
              <a:t>Tanith Coulson</a:t>
            </a:r>
          </a:p>
        </p:txBody>
      </p:sp>
    </p:spTree>
    <p:extLst>
      <p:ext uri="{BB962C8B-B14F-4D97-AF65-F5344CB8AC3E}">
        <p14:creationId xmlns:p14="http://schemas.microsoft.com/office/powerpoint/2010/main" val="29484483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>
            <a:extLst>
              <a:ext uri="{FF2B5EF4-FFF2-40B4-BE49-F238E27FC236}">
                <a16:creationId xmlns:a16="http://schemas.microsoft.com/office/drawing/2014/main" id="{F9B17A92-F23D-D344-223E-30DD5916328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solidFill>
                  <a:srgbClr val="FFFFFF"/>
                </a:solidFill>
              </a:rPr>
              <a:t>what is anti-social behavior? </a:t>
            </a:r>
          </a:p>
        </p:txBody>
      </p:sp>
      <p:pic>
        <p:nvPicPr>
          <p:cNvPr id="3" name="Picture 9" descr="Brixton Riots 40 Years On: What Has ...">
            <a:extLst>
              <a:ext uri="{FF2B5EF4-FFF2-40B4-BE49-F238E27FC236}">
                <a16:creationId xmlns:a16="http://schemas.microsoft.com/office/drawing/2014/main" id="{87255E87-970B-C152-5A0B-D2F4068273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0169" y="1312593"/>
            <a:ext cx="5582695" cy="423147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6">
            <a:extLst>
              <a:ext uri="{FF2B5EF4-FFF2-40B4-BE49-F238E27FC236}">
                <a16:creationId xmlns:a16="http://schemas.microsoft.com/office/drawing/2014/main" id="{179DBB30-7FC4-C287-3B9E-25755769E4EB}"/>
              </a:ext>
            </a:extLst>
          </p:cNvPr>
          <p:cNvSpPr txBox="1"/>
          <p:nvPr/>
        </p:nvSpPr>
        <p:spPr>
          <a:xfrm>
            <a:off x="468703" y="2064587"/>
            <a:ext cx="5129838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Anti-social behavior is conduct that causes harm, alarm or distress to one or more person's not of the same household. </a:t>
            </a:r>
          </a:p>
        </p:txBody>
      </p:sp>
      <p:sp>
        <p:nvSpPr>
          <p:cNvPr id="5" name="TextBox 7">
            <a:extLst>
              <a:ext uri="{FF2B5EF4-FFF2-40B4-BE49-F238E27FC236}">
                <a16:creationId xmlns:a16="http://schemas.microsoft.com/office/drawing/2014/main" id="{475C09C1-6162-1FFD-9CB9-EB49C40CD19C}"/>
              </a:ext>
            </a:extLst>
          </p:cNvPr>
          <p:cNvSpPr txBox="1"/>
          <p:nvPr/>
        </p:nvSpPr>
        <p:spPr>
          <a:xfrm>
            <a:off x="548640" y="3276596"/>
            <a:ext cx="4739636" cy="25853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Examples of anti-social behavior include</a:t>
            </a: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Drunk or rowdy groups of people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Vandalism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Harassment or intimidation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Throwing missiles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Noice nuisance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Racial or homophobic behavior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Aggressive or threatening behavior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Vehicle related nuisance</a:t>
            </a:r>
          </a:p>
        </p:txBody>
      </p:sp>
      <p:sp>
        <p:nvSpPr>
          <p:cNvPr id="6" name="TextBox 8">
            <a:extLst>
              <a:ext uri="{FF2B5EF4-FFF2-40B4-BE49-F238E27FC236}">
                <a16:creationId xmlns:a16="http://schemas.microsoft.com/office/drawing/2014/main" id="{949934A2-89C0-6EDF-BF95-0175EDC41D7E}"/>
              </a:ext>
            </a:extLst>
          </p:cNvPr>
          <p:cNvSpPr txBox="1"/>
          <p:nvPr/>
        </p:nvSpPr>
        <p:spPr>
          <a:xfrm>
            <a:off x="132999" y="5872944"/>
            <a:ext cx="2179316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Neath Port Talbot Council, (no date)</a:t>
            </a: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154A4-5C51-A93A-CC5F-886D950AAAD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36580" y="112143"/>
            <a:ext cx="3932237" cy="1600200"/>
          </a:xfrm>
        </p:spPr>
        <p:txBody>
          <a:bodyPr/>
          <a:lstStyle/>
          <a:p>
            <a:pPr lvl="0"/>
            <a:r>
              <a:rPr lang="en-US"/>
              <a:t>The Brixton riots (1981)</a:t>
            </a:r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D2D9382E-3899-D84A-A875-B0C4C36D184B}"/>
              </a:ext>
            </a:extLst>
          </p:cNvPr>
          <p:cNvSpPr txBox="1"/>
          <p:nvPr/>
        </p:nvSpPr>
        <p:spPr>
          <a:xfrm>
            <a:off x="324346" y="1839434"/>
            <a:ext cx="5514581" cy="369331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The Brixton riots in 1981 were cause by the </a:t>
            </a:r>
            <a:r>
              <a:rPr lang="en-US" sz="1800" b="0" i="0" u="none" strike="noStrike" kern="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tension between the police and the ethnic communities there.</a:t>
            </a:r>
            <a:endParaRPr lang="en-US" sz="1800" b="0" i="0" u="none" strike="noStrike" kern="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Police were using the power of stop and search against people of </a:t>
            </a:r>
            <a:r>
              <a:rPr lang="en-GB" sz="1800" b="0" i="0" u="none" strike="noStrike" kern="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colour</a:t>
            </a:r>
            <a:r>
              <a:rPr lang="en-US" sz="1800" b="0" i="0" u="none" strike="noStrike" kern="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, which caused the tensions. 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Outbreak of violence.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45 citizens and 279 officers were hurt in the riots 28 burnings destroyed.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The behavior displayed in the riots could be considered anti-social behavior today.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Calibri"/>
              <a:ea typeface="Calibri"/>
              <a:cs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  <a:ea typeface="Calibri"/>
                <a:cs typeface="Calibri"/>
              </a:rPr>
              <a:t>hv</a:t>
            </a:r>
          </a:p>
        </p:txBody>
      </p:sp>
      <p:pic>
        <p:nvPicPr>
          <p:cNvPr id="4" name="Picture 4" descr="Sounds of the Brixton Uprising – Brixton Blog">
            <a:extLst>
              <a:ext uri="{FF2B5EF4-FFF2-40B4-BE49-F238E27FC236}">
                <a16:creationId xmlns:a16="http://schemas.microsoft.com/office/drawing/2014/main" id="{B4BB6B3D-EBD2-B387-9BD8-EC8D4A7D84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0251" y="1568817"/>
            <a:ext cx="5331125" cy="370598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84E4C07E-7B74-7086-76F6-CA30883A98B4}"/>
              </a:ext>
            </a:extLst>
          </p:cNvPr>
          <p:cNvSpPr txBox="1"/>
          <p:nvPr/>
        </p:nvSpPr>
        <p:spPr>
          <a:xfrm>
            <a:off x="329897" y="5274661"/>
            <a:ext cx="2424540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Perry Blankson, (2023)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Leslie Thomas (2022)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J Reed (1982)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6E596-35F5-A848-5E95-91FC0E75660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The London riots (2011) 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39583524-B1F3-57A8-C973-9AE2F4AC1051}"/>
              </a:ext>
            </a:extLst>
          </p:cNvPr>
          <p:cNvSpPr txBox="1"/>
          <p:nvPr/>
        </p:nvSpPr>
        <p:spPr>
          <a:xfrm>
            <a:off x="387925" y="2133596"/>
            <a:ext cx="401781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Calibri"/>
              <a:cs typeface="Calibri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3AB746D2-F6BC-B5B5-A576-BB7068D72E2E}"/>
              </a:ext>
            </a:extLst>
          </p:cNvPr>
          <p:cNvSpPr txBox="1"/>
          <p:nvPr/>
        </p:nvSpPr>
        <p:spPr>
          <a:xfrm>
            <a:off x="346365" y="2050468"/>
            <a:ext cx="4211781" cy="341631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The London riots(2011) happened after a person of colour was shot and killed by police. 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Calibri"/>
              <a:cs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There were estimated to be 20,000 people to be involved in the riots from Bristol to Birkenhead and caused £500,000 of damage to buildings and cars. 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Calibri"/>
              <a:cs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The Government and Police considered these acts as serious act of criminality due to how the </a:t>
            </a:r>
            <a:r>
              <a:rPr lang="en-GB" sz="1800" b="0" i="0" u="none" strike="noStrike" kern="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behaviour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 displayed was identified as anti-social </a:t>
            </a:r>
            <a:r>
              <a:rPr lang="en-GB" sz="1800" b="0" i="0" u="none" strike="noStrike" kern="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behaviour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. 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Calibri"/>
              <a:cs typeface="Calibri"/>
            </a:endParaRPr>
          </a:p>
        </p:txBody>
      </p:sp>
      <p:pic>
        <p:nvPicPr>
          <p:cNvPr id="5" name="Picture 6" descr="Operation Withern: Bringing London's rioters to justice - City Security  Magazine">
            <a:extLst>
              <a:ext uri="{FF2B5EF4-FFF2-40B4-BE49-F238E27FC236}">
                <a16:creationId xmlns:a16="http://schemas.microsoft.com/office/drawing/2014/main" id="{17E778EC-4E99-8FC8-2BC1-505A837A11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0251" y="1163125"/>
            <a:ext cx="5259235" cy="34103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D734C83-1CBA-4B2F-D8C5-3730E293B0F3}"/>
              </a:ext>
            </a:extLst>
          </p:cNvPr>
          <p:cNvSpPr txBox="1"/>
          <p:nvPr/>
        </p:nvSpPr>
        <p:spPr>
          <a:xfrm>
            <a:off x="526145" y="5969002"/>
            <a:ext cx="2743200" cy="36576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Jack Shekner (2021)</a:t>
            </a: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39D74-D860-6678-5F90-1FF3FBA13C5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8653" y="104104"/>
            <a:ext cx="3995690" cy="1774777"/>
          </a:xfrm>
        </p:spPr>
        <p:txBody>
          <a:bodyPr/>
          <a:lstStyle/>
          <a:p>
            <a:pPr lvl="0"/>
            <a:r>
              <a:rPr lang="en-GB" sz="2900"/>
              <a:t>How do behaviour at riots compare to anti-social behaviour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E2F2765B-71E1-F566-9A8D-82D6E6FBFFD2}"/>
              </a:ext>
            </a:extLst>
          </p:cNvPr>
          <p:cNvSpPr txBox="1"/>
          <p:nvPr/>
        </p:nvSpPr>
        <p:spPr>
          <a:xfrm>
            <a:off x="202887" y="1411943"/>
            <a:ext cx="4336679" cy="2308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Anti-social behaviour: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Noise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Shouting, fighting or swearing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Verbal abuse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Vandalism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Harassment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DD7AB38F-E735-EE85-2F55-D707251EDB09}"/>
              </a:ext>
            </a:extLst>
          </p:cNvPr>
          <p:cNvSpPr txBox="1"/>
          <p:nvPr/>
        </p:nvSpPr>
        <p:spPr>
          <a:xfrm>
            <a:off x="308856" y="5802270"/>
            <a:ext cx="2743200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Citizens Advice Scotland (no date).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Ffion Lewis (2024)</a:t>
            </a: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D57B241B-FE7D-F85A-3E01-821EE0B84681}"/>
              </a:ext>
            </a:extLst>
          </p:cNvPr>
          <p:cNvSpPr txBox="1"/>
          <p:nvPr/>
        </p:nvSpPr>
        <p:spPr>
          <a:xfrm>
            <a:off x="204203" y="3145279"/>
            <a:ext cx="4527176" cy="2308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Southport riot example: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Largely racially motivated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Bottles/ missiles being thrown at police and houses.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Vehicles being set on fire.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Damage to buildings.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Arson.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Calibri"/>
              <a:cs typeface="Calibri"/>
            </a:endParaRPr>
          </a:p>
        </p:txBody>
      </p:sp>
      <p:pic>
        <p:nvPicPr>
          <p:cNvPr id="6" name="Picture 7" descr="A building on fire with black smoke coming out of it&#10;&#10;Description automatically generated">
            <a:extLst>
              <a:ext uri="{FF2B5EF4-FFF2-40B4-BE49-F238E27FC236}">
                <a16:creationId xmlns:a16="http://schemas.microsoft.com/office/drawing/2014/main" id="{FD9DAE89-2781-FB53-252B-6B0AEAB98F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23" y="1409465"/>
            <a:ext cx="6156856" cy="409983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8">
            <a:extLst>
              <a:ext uri="{FF2B5EF4-FFF2-40B4-BE49-F238E27FC236}">
                <a16:creationId xmlns:a16="http://schemas.microsoft.com/office/drawing/2014/main" id="{1C770EAC-5DD8-A97F-F6F5-04460F32A761}"/>
              </a:ext>
            </a:extLst>
          </p:cNvPr>
          <p:cNvSpPr txBox="1"/>
          <p:nvPr/>
        </p:nvSpPr>
        <p:spPr>
          <a:xfrm>
            <a:off x="9314444" y="100263"/>
            <a:ext cx="2743200" cy="36576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Wales Online (2024)</a:t>
            </a: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E055E-3B1C-9E50-C303-D25ACFE204A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64" y="116988"/>
            <a:ext cx="9956746" cy="676784"/>
          </a:xfrm>
        </p:spPr>
        <p:txBody>
          <a:bodyPr/>
          <a:lstStyle/>
          <a:p>
            <a:pPr lvl="0"/>
            <a:r>
              <a:rPr lang="en-US" sz="400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FB1BF-250C-74AC-674F-9F12959C318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-3725" y="792812"/>
            <a:ext cx="11495124" cy="5566707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0">
              <a:lnSpc>
                <a:spcPct val="100000"/>
              </a:lnSpc>
            </a:pPr>
            <a:r>
              <a:rPr lang="en-US" sz="1400" dirty="0"/>
              <a:t>Blackson P (2023), </a:t>
            </a:r>
            <a:r>
              <a:rPr lang="en-US" sz="1400" i="1" dirty="0">
                <a:latin typeface="Aptos"/>
              </a:rPr>
              <a:t>The great Insurrection: remembering the Brixton uprising, </a:t>
            </a:r>
            <a:r>
              <a:rPr lang="en-US" sz="1400" dirty="0">
                <a:latin typeface="Aptos"/>
              </a:rPr>
              <a:t>Available at: </a:t>
            </a:r>
            <a:r>
              <a:rPr lang="en-US" sz="1400" u="sng" dirty="0">
                <a:latin typeface="Apto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https://tribunemag.co.uk/2023/04/the-great-insurrection-remembering-the-brixton-uprising#:~:text=On%20this%20day%20in%201981,still%20lingers%20in%20British%20society</a:t>
            </a:r>
            <a:r>
              <a:rPr lang="en-US" sz="1400" dirty="0">
                <a:solidFill>
                  <a:srgbClr val="000000"/>
                </a:solidFill>
                <a:latin typeface="Aptos"/>
              </a:rPr>
              <a:t>. </a:t>
            </a:r>
            <a:r>
              <a:rPr lang="en-US" sz="1400" dirty="0">
                <a:latin typeface="Aptos"/>
              </a:rPr>
              <a:t>(Accessed on: 6th November 2024).</a:t>
            </a:r>
          </a:p>
          <a:p>
            <a:pPr lvl="0">
              <a:lnSpc>
                <a:spcPct val="100000"/>
              </a:lnSpc>
            </a:pPr>
            <a:r>
              <a:rPr lang="en-US" sz="1400" dirty="0">
                <a:latin typeface="Aptos"/>
              </a:rPr>
              <a:t>Lewis F (2024), </a:t>
            </a:r>
            <a:r>
              <a:rPr lang="en-US" sz="1400" i="1" dirty="0">
                <a:latin typeface="Aptos"/>
              </a:rPr>
              <a:t>Southport Riots: Everything we know as 40 officers injured in disorder after stabbings, </a:t>
            </a:r>
            <a:r>
              <a:rPr lang="en-US" sz="1400" dirty="0">
                <a:latin typeface="Aptos"/>
              </a:rPr>
              <a:t>Available at: </a:t>
            </a:r>
            <a:r>
              <a:rPr lang="en-US" sz="1400" u="sng" dirty="0">
                <a:latin typeface="Apto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https://www.walesonline.co.uk/news/wales-news/southport-riot-everything-know-40-29646996</a:t>
            </a:r>
            <a:r>
              <a:rPr lang="en-US" sz="1400" dirty="0">
                <a:latin typeface="Aptos"/>
              </a:rPr>
              <a:t> ( Accessed on: 8th November 2024).</a:t>
            </a:r>
          </a:p>
          <a:p>
            <a:pPr lvl="0">
              <a:lnSpc>
                <a:spcPct val="100000"/>
              </a:lnSpc>
            </a:pPr>
            <a:r>
              <a:rPr lang="en-US" sz="1400" dirty="0">
                <a:latin typeface="Aptos"/>
              </a:rPr>
              <a:t>Leslie T (2022), </a:t>
            </a:r>
            <a:r>
              <a:rPr lang="en-US" sz="1400" i="1" dirty="0">
                <a:latin typeface="Aptos"/>
              </a:rPr>
              <a:t>The Brixton Riots: Policing the black community in the last 40 years, </a:t>
            </a:r>
            <a:r>
              <a:rPr lang="en-US" sz="1400" dirty="0">
                <a:latin typeface="Aptos"/>
              </a:rPr>
              <a:t>Available at: </a:t>
            </a:r>
            <a:r>
              <a:rPr lang="en-US" sz="1400" u="sng" dirty="0">
                <a:latin typeface="Apto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https://www.gresham.ac.uk/sites/default/files/transcript/2022-02-03-1800_THOMAS-T.pdf</a:t>
            </a:r>
            <a:r>
              <a:rPr lang="en-US" sz="1400" dirty="0">
                <a:solidFill>
                  <a:srgbClr val="000000"/>
                </a:solidFill>
                <a:latin typeface="Aptos"/>
              </a:rPr>
              <a:t>  </a:t>
            </a:r>
            <a:r>
              <a:rPr lang="en-US" sz="1400" dirty="0">
                <a:latin typeface="Aptos"/>
              </a:rPr>
              <a:t>(accessed on: 6th November 2024).</a:t>
            </a:r>
          </a:p>
          <a:p>
            <a:pPr lvl="0">
              <a:lnSpc>
                <a:spcPct val="100000"/>
              </a:lnSpc>
            </a:pPr>
            <a:r>
              <a:rPr lang="en-US" sz="1400" dirty="0">
                <a:latin typeface="Aptos"/>
              </a:rPr>
              <a:t>Neath Port Talbot Council (no date), </a:t>
            </a:r>
            <a:r>
              <a:rPr lang="en-US" sz="1400" i="1" dirty="0">
                <a:latin typeface="Aptos"/>
              </a:rPr>
              <a:t>Anti-social behavior, A</a:t>
            </a:r>
            <a:r>
              <a:rPr lang="en-US" sz="1400" dirty="0">
                <a:latin typeface="Aptos"/>
              </a:rPr>
              <a:t>vailable at: </a:t>
            </a:r>
            <a:r>
              <a:rPr lang="en-US" sz="1400" u="sng" dirty="0">
                <a:latin typeface="Apto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https://beta.npt.gov.uk/</a:t>
            </a:r>
            <a:r>
              <a:rPr lang="en-US" sz="1400" dirty="0">
                <a:latin typeface="Apto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council</a:t>
            </a:r>
            <a:r>
              <a:rPr lang="en-US" sz="1400" u="sng" dirty="0">
                <a:latin typeface="Apto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-democracy-elections/partnership-working/safer-npt/crime-prevention/anti-social-behaviour/</a:t>
            </a:r>
            <a:r>
              <a:rPr lang="en-US" sz="1400" dirty="0">
                <a:solidFill>
                  <a:srgbClr val="000000"/>
                </a:solidFill>
                <a:latin typeface="Aptos"/>
              </a:rPr>
              <a:t>  </a:t>
            </a:r>
            <a:r>
              <a:rPr lang="en-US" sz="1400" dirty="0">
                <a:latin typeface="Aptos"/>
              </a:rPr>
              <a:t>(Accessed on 3rd November2024). </a:t>
            </a:r>
          </a:p>
          <a:p>
            <a:pPr lvl="0">
              <a:lnSpc>
                <a:spcPct val="100000"/>
              </a:lnSpc>
            </a:pPr>
            <a:r>
              <a:rPr lang="en-US" sz="1400" dirty="0">
                <a:latin typeface="Aptos"/>
              </a:rPr>
              <a:t>J Reed (1982), ‘Violence and social disadvantage- the British experience, Brixton 1981’, </a:t>
            </a:r>
            <a:r>
              <a:rPr lang="en-US" sz="1400" i="1" dirty="0">
                <a:latin typeface="Aptos"/>
              </a:rPr>
              <a:t>Law and Order, </a:t>
            </a:r>
            <a:r>
              <a:rPr lang="en-US" sz="1400" dirty="0">
                <a:latin typeface="Aptos"/>
              </a:rPr>
              <a:t>Volume 30 (Issue 6) available at: </a:t>
            </a:r>
            <a:r>
              <a:rPr lang="en-US" sz="1400" u="sng" dirty="0">
                <a:latin typeface="Aptos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https://www.ojp.gov/ncjrs/virtual-library/abstracts/violence-and-social-disadvantage-british-experience-brixton-1981#:~:text=Although%20the%20Brixton%20riots%20occurred,279%20police%20officers%20were%20injured</a:t>
            </a:r>
            <a:r>
              <a:rPr lang="en-US" sz="1400" dirty="0">
                <a:latin typeface="Aptos"/>
              </a:rPr>
              <a:t>. (Accessed on: 6</a:t>
            </a:r>
            <a:r>
              <a:rPr lang="en-US" sz="1400" baseline="30000" dirty="0">
                <a:latin typeface="Aptos"/>
              </a:rPr>
              <a:t>th</a:t>
            </a:r>
            <a:r>
              <a:rPr lang="en-US" sz="1400" dirty="0">
                <a:latin typeface="Aptos"/>
              </a:rPr>
              <a:t> November 2024).</a:t>
            </a:r>
          </a:p>
          <a:p>
            <a:pPr lvl="0">
              <a:lnSpc>
                <a:spcPct val="100000"/>
              </a:lnSpc>
            </a:pPr>
            <a:r>
              <a:rPr lang="en-US" sz="1400" dirty="0">
                <a:latin typeface="Aptos"/>
              </a:rPr>
              <a:t>Shenker J (2021), </a:t>
            </a:r>
            <a:r>
              <a:rPr lang="en-US" sz="1400" i="1" dirty="0">
                <a:latin typeface="Aptos"/>
              </a:rPr>
              <a:t>England riots, 10 years on ‘young people were watching their future disappear before their eyes’, </a:t>
            </a:r>
            <a:r>
              <a:rPr lang="en-US" sz="1400" dirty="0">
                <a:latin typeface="Aptos"/>
              </a:rPr>
              <a:t>Available at: </a:t>
            </a:r>
            <a:r>
              <a:rPr lang="en-US" sz="1400" u="sng" dirty="0">
                <a:latin typeface="Apto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https://www.theguardian.com/books/2021/aug/06/the-uk-riots-10-years-on-young-people-were-watching-their-futures-disappear-before-their-eyes</a:t>
            </a:r>
            <a:r>
              <a:rPr lang="en-US" sz="1400" dirty="0">
                <a:solidFill>
                  <a:srgbClr val="000000"/>
                </a:solidFill>
                <a:latin typeface="Aptos"/>
              </a:rPr>
              <a:t>  </a:t>
            </a:r>
            <a:r>
              <a:rPr lang="en-US" sz="1400" dirty="0">
                <a:latin typeface="Aptos"/>
              </a:rPr>
              <a:t>(Accessed on: 6th November 2024).  </a:t>
            </a:r>
          </a:p>
          <a:p>
            <a:pPr lvl="0">
              <a:lnSpc>
                <a:spcPct val="100000"/>
              </a:lnSpc>
            </a:pPr>
            <a:r>
              <a:rPr lang="en-US" sz="1400" dirty="0">
                <a:latin typeface="Aptos"/>
              </a:rPr>
              <a:t>White N (2021), </a:t>
            </a:r>
            <a:r>
              <a:rPr lang="en-US" sz="1600" i="1" dirty="0">
                <a:latin typeface="Aptos"/>
              </a:rPr>
              <a:t>Brixton riots 40 years on: from policing to inequality, residence say ‘progress slipping away’ </a:t>
            </a:r>
            <a:r>
              <a:rPr lang="en-US" sz="1600" dirty="0">
                <a:latin typeface="Aptos"/>
              </a:rPr>
              <a:t>Available at:</a:t>
            </a:r>
            <a:r>
              <a:rPr lang="en-US" sz="1600" u="sng" dirty="0">
                <a:latin typeface="Aptos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https://www.independent.co.uk/news/uk/home-news/brixton-riots-1981-anniversary-racism-b1829439.html</a:t>
            </a:r>
            <a:r>
              <a:rPr lang="en-US" sz="1600" u="sng" dirty="0">
                <a:latin typeface="Aptos"/>
              </a:rPr>
              <a:t> </a:t>
            </a:r>
            <a:r>
              <a:rPr lang="en-US" sz="1600" dirty="0">
                <a:latin typeface="Aptos"/>
              </a:rPr>
              <a:t>(Accessed on: 5th November 2024)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Anti-social behaviour and crime: can history inform the future?</vt:lpstr>
      <vt:lpstr>what is anti-social behavior? </vt:lpstr>
      <vt:lpstr>The Brixton riots (1981)</vt:lpstr>
      <vt:lpstr>The London riots (2011) </vt:lpstr>
      <vt:lpstr>How do behaviour at riots compare to anti-social behaviour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21</cp:revision>
  <dcterms:created xsi:type="dcterms:W3CDTF">2024-11-11T18:02:25Z</dcterms:created>
  <dcterms:modified xsi:type="dcterms:W3CDTF">2024-11-11T18:12:35Z</dcterms:modified>
</cp:coreProperties>
</file>