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  <p:sldMasterId id="2147483759" r:id="rId5"/>
    <p:sldMasterId id="2147483772" r:id="rId6"/>
  </p:sldMasterIdLst>
  <p:notesMasterIdLst>
    <p:notesMasterId r:id="rId28"/>
  </p:notesMasterIdLst>
  <p:sldIdLst>
    <p:sldId id="351" r:id="rId7"/>
    <p:sldId id="361" r:id="rId8"/>
    <p:sldId id="276" r:id="rId9"/>
    <p:sldId id="277" r:id="rId10"/>
    <p:sldId id="279" r:id="rId11"/>
    <p:sldId id="280" r:id="rId12"/>
    <p:sldId id="281" r:id="rId13"/>
    <p:sldId id="282" r:id="rId14"/>
    <p:sldId id="283" r:id="rId15"/>
    <p:sldId id="352" r:id="rId16"/>
    <p:sldId id="285" r:id="rId17"/>
    <p:sldId id="355" r:id="rId18"/>
    <p:sldId id="287" r:id="rId19"/>
    <p:sldId id="273" r:id="rId20"/>
    <p:sldId id="356" r:id="rId21"/>
    <p:sldId id="288" r:id="rId22"/>
    <p:sldId id="294" r:id="rId23"/>
    <p:sldId id="295" r:id="rId24"/>
    <p:sldId id="292" r:id="rId25"/>
    <p:sldId id="274" r:id="rId26"/>
    <p:sldId id="300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353" autoAdjust="0"/>
  </p:normalViewPr>
  <p:slideViewPr>
    <p:cSldViewPr snapToGrid="0">
      <p:cViewPr varScale="1">
        <p:scale>
          <a:sx n="76" d="100"/>
          <a:sy n="76" d="100"/>
        </p:scale>
        <p:origin x="81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5C69D-D747-4B1B-AC44-F46B697B24BE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B50B6-F1B6-43E7-9F13-F7A06A05F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152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In Groups </a:t>
            </a:r>
            <a:r>
              <a:rPr lang="en-GB" dirty="0"/>
              <a:t>–</a:t>
            </a:r>
          </a:p>
          <a:p>
            <a:pPr>
              <a:defRPr/>
            </a:pPr>
            <a:endParaRPr lang="en-GB" dirty="0"/>
          </a:p>
          <a:p>
            <a:pPr marL="241539" indent="-241539">
              <a:buFont typeface="+mj-lt"/>
              <a:buAutoNum type="arabicPeriod"/>
              <a:defRPr/>
            </a:pPr>
            <a:r>
              <a:rPr lang="en-GB" dirty="0"/>
              <a:t> Work together to give examples of each category  from the workplace – (each group present back to class)</a:t>
            </a:r>
          </a:p>
          <a:p>
            <a:pPr marL="241539" indent="-241539">
              <a:buFont typeface="+mj-lt"/>
              <a:buAutoNum type="arabicPeriod"/>
              <a:defRPr/>
            </a:pPr>
            <a:r>
              <a:rPr lang="en-GB" dirty="0"/>
              <a:t>Give an example of a strategic problem facing a government or economy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5F8AC68-14AB-4B73-ADCA-BD55B9745C27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63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1pPr>
            <a:lvl2pPr marL="785001" indent="-301923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2pPr>
            <a:lvl3pPr marL="1207694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3pPr>
            <a:lvl4pPr marL="1690771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4pPr>
            <a:lvl5pPr marL="2173849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5pPr>
            <a:lvl6pPr marL="2656926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6pPr>
            <a:lvl7pPr marL="3140004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7pPr>
            <a:lvl8pPr marL="3623081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8pPr>
            <a:lvl9pPr marL="4106159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84A45511-6AA5-4B57-9CEC-EE6F76A5C586}" type="slidenum">
              <a:rPr lang="en-GB" altLang="en-US" sz="1300">
                <a:latin typeface="Verdana" pitchFamily="34" charset="0"/>
              </a:rPr>
              <a:pPr eaLnBrk="1" hangingPunct="1">
                <a:defRPr/>
              </a:pPr>
              <a:t>6</a:t>
            </a:fld>
            <a:endParaRPr lang="en-GB" altLang="en-US" sz="1300">
              <a:latin typeface="Verdana" pitchFamily="34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0323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1pPr>
            <a:lvl2pPr marL="785001" indent="-301923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2pPr>
            <a:lvl3pPr marL="1207694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3pPr>
            <a:lvl4pPr marL="1690771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4pPr>
            <a:lvl5pPr marL="2173849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5pPr>
            <a:lvl6pPr marL="2656926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6pPr>
            <a:lvl7pPr marL="3140004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7pPr>
            <a:lvl8pPr marL="3623081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8pPr>
            <a:lvl9pPr marL="4106159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4BD1B46C-6513-4FFB-B329-C47BA75E7338}" type="slidenum">
              <a:rPr lang="en-GB" altLang="en-US" sz="1300">
                <a:latin typeface="Verdana" pitchFamily="34" charset="0"/>
              </a:rPr>
              <a:pPr eaLnBrk="1" hangingPunct="1">
                <a:defRPr/>
              </a:pPr>
              <a:t>9</a:t>
            </a:fld>
            <a:endParaRPr lang="en-GB" altLang="en-US" sz="1300">
              <a:latin typeface="Verdana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4474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1pPr>
            <a:lvl2pPr marL="785001" indent="-301923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2pPr>
            <a:lvl3pPr marL="1207694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3pPr>
            <a:lvl4pPr marL="1690771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4pPr>
            <a:lvl5pPr marL="2173849" indent="-241539" eaLnBrk="0" hangingPunct="0">
              <a:defRPr sz="2500">
                <a:solidFill>
                  <a:schemeClr val="tx1"/>
                </a:solidFill>
                <a:latin typeface="Times New Roman" charset="0"/>
              </a:defRPr>
            </a:lvl5pPr>
            <a:lvl6pPr marL="2656926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6pPr>
            <a:lvl7pPr marL="3140004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7pPr>
            <a:lvl8pPr marL="3623081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8pPr>
            <a:lvl9pPr marL="4106159" indent="-241539" algn="ctr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4BD1B46C-6513-4FFB-B329-C47BA75E7338}" type="slidenum">
              <a:rPr lang="en-GB" altLang="en-US" sz="1300">
                <a:latin typeface="Verdana" pitchFamily="34" charset="0"/>
              </a:rPr>
              <a:pPr eaLnBrk="1" hangingPunct="1">
                <a:defRPr/>
              </a:pPr>
              <a:t>10</a:t>
            </a:fld>
            <a:endParaRPr lang="en-GB" altLang="en-US" sz="1300">
              <a:latin typeface="Verdana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1713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84225" indent="-301625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206500" indent="-2413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90688" indent="-2413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173288" indent="-2413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630488" indent="-2413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87688" indent="-2413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544888" indent="-2413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4002088" indent="-2413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CB05BE-A5F5-455A-9713-F5D91587FF95}" type="slidenum">
              <a:rPr lang="en-US" altLang="en-US" sz="1300" smtClean="0">
                <a:solidFill>
                  <a:srgbClr val="000000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 sz="13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907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FE9F69F-5F33-4DAD-AE61-F9AE695676D3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932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989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C817-988D-4229-A8FE-68154DB62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34AE9-8A5E-4DB5-96C3-EE385AA95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BFFE-9FA3-479C-AAB0-DBBEBE06D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3C436-C658-4DA4-A5CD-FFB22E0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3398B-39F1-4F9B-B06E-852DD7AD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5336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A5AF0-D1D2-4129-BD44-FFA7B70B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BF29-FBC8-4E88-A092-25BFADD6C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CCFAF-F1D8-4AF8-A191-E938EE22C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2D109-2283-42BE-A563-0ED1A6174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D865B-3B67-4C35-A127-69903EF88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A2BBD-E859-4409-B8E3-A37B98935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02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8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901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39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553" y="103188"/>
            <a:ext cx="10991849" cy="1314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A292F-E59F-4BB5-83B4-13470A14BBC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0480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036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65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954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976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002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298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668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019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0301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9668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967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3" y="1516013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1406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9348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280217D-976E-4701-B677-C6175AAE263B}" type="datetime1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700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C817-988D-4229-A8FE-68154DB62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34AE9-8A5E-4DB5-96C3-EE385AA95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BFFE-9FA3-479C-AAB0-DBBEBE06D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3755-8389-4062-B063-7163EBFCD92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3C436-C658-4DA4-A5CD-FFB22E0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3398B-39F1-4F9B-B06E-852DD7AD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27EB3-8499-4678-9C59-5EB364D67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4564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A5AF0-D1D2-4129-BD44-FFA7B70B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BF29-FBC8-4E88-A092-25BFADD6C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CCFAF-F1D8-4AF8-A191-E938EE22C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2D109-2283-42BE-A563-0ED1A6174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3755-8389-4062-B063-7163EBFCD92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D865B-3B67-4C35-A127-69903EF88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A2BBD-E859-4409-B8E3-A37B98935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27EB3-8499-4678-9C59-5EB364D67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867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jpe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9351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E6625B1C-8207-489C-A363-42AF003D0C64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716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5907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651EB77-20F7-46E6-B3C4-8AAFCDB6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032" y="1950403"/>
            <a:ext cx="5465127" cy="3193097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2400" dirty="0">
                <a:ea typeface="Calibri" panose="020F0502020204030204" pitchFamily="34" charset="0"/>
              </a:rPr>
              <a:t>CertHE Applied Leadership and Management in the Workplace </a:t>
            </a:r>
            <a:br>
              <a:rPr lang="en-GB" sz="2400" b="1" dirty="0">
                <a:ea typeface="Calibri" panose="020F0502020204030204" pitchFamily="34" charset="0"/>
              </a:rPr>
            </a:br>
            <a:br>
              <a:rPr lang="en-GB" altLang="en-US" sz="2400" dirty="0"/>
            </a:br>
            <a:br>
              <a:rPr lang="en-GB" altLang="en-US" sz="2400" dirty="0"/>
            </a:br>
            <a:r>
              <a:rPr lang="en-GB" altLang="en-US" sz="2400" dirty="0"/>
              <a:t>Module: BMSK4014 </a:t>
            </a:r>
            <a:br>
              <a:rPr lang="en-GB" altLang="en-US" sz="2400" dirty="0"/>
            </a:br>
            <a:r>
              <a:rPr lang="en-GB" sz="2400" dirty="0"/>
              <a:t>Problem Solving and Decision Making</a:t>
            </a:r>
            <a:br>
              <a:rPr lang="en-GB" sz="2400" b="1" dirty="0"/>
            </a:b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C167A-0C33-4AD6-B986-22F9DB2B4E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5828" y="3864567"/>
            <a:ext cx="6858000" cy="1790700"/>
          </a:xfrm>
        </p:spPr>
        <p:txBody>
          <a:bodyPr/>
          <a:lstStyle/>
          <a:p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j-ea"/>
                <a:cs typeface="Arial" panose="020B0604020202020204" pitchFamily="34" charset="0"/>
              </a:rPr>
              <a:t>Blended Learning </a:t>
            </a:r>
            <a:b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j-ea"/>
                <a:cs typeface="Arial" panose="020B0604020202020204" pitchFamily="34" charset="0"/>
              </a:rPr>
            </a:b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j-ea"/>
                <a:cs typeface="Arial" panose="020B0604020202020204" pitchFamily="34" charset="0"/>
              </a:rPr>
              <a:t>Session 2</a:t>
            </a:r>
            <a:r>
              <a:rPr lang="en-GB" sz="4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1339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827253" y="345758"/>
            <a:ext cx="8537494" cy="37742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Problem Categories Recap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558165" y="1072755"/>
            <a:ext cx="11075670" cy="3781425"/>
          </a:xfrm>
        </p:spPr>
        <p:txBody>
          <a:bodyPr/>
          <a:lstStyle/>
          <a:p>
            <a:pPr marL="89297" indent="0">
              <a:buNone/>
              <a:defRPr/>
            </a:pPr>
            <a:endParaRPr lang="en-GB" altLang="en-US" sz="2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9297" indent="0">
              <a:buNone/>
              <a:defRPr/>
            </a:pP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Strategic problems  </a:t>
            </a: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 are longer term, wide ranging problems that have significant consequences for the organisation as a whole</a:t>
            </a:r>
          </a:p>
          <a:p>
            <a:pPr marL="0" indent="0">
              <a:buNone/>
              <a:defRPr/>
            </a:pPr>
            <a:endParaRPr lang="en-GB" altLang="en-US" sz="28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9297" indent="0">
              <a:buNone/>
              <a:defRPr/>
            </a:pP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Operational problems  </a:t>
            </a: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 are usually medium to short term and involve the management of resources to achieve particular objectives</a:t>
            </a:r>
          </a:p>
          <a:p>
            <a:pPr marL="89297" indent="0">
              <a:buNone/>
              <a:defRPr/>
            </a:pPr>
            <a:endParaRPr lang="en-GB" altLang="en-US" sz="28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9297" indent="0">
              <a:buNone/>
              <a:defRPr/>
            </a:pP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Administrative problems  </a:t>
            </a: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 are usually short term or have a right or wrong answer according to the policies and procedures of the organisation.</a:t>
            </a: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8C57AE-53A7-4CA1-9C93-E7C6F52E92B6}" type="slidenum">
              <a:rPr lang="en-GB" altLang="en-US" sz="90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 sz="9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17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960120" y="303165"/>
            <a:ext cx="10767059" cy="8572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Stages of Creative Problem Solving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>
          <a:xfrm>
            <a:off x="731520" y="1852655"/>
            <a:ext cx="4858059" cy="2593615"/>
          </a:xfrm>
        </p:spPr>
        <p:txBody>
          <a:bodyPr/>
          <a:lstStyle/>
          <a:p>
            <a:pPr>
              <a:buFontTx/>
              <a:buNone/>
            </a:pPr>
            <a:endParaRPr lang="en-GB" altLang="en-US" dirty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r>
              <a:rPr lang="en-GB" altLang="en-US" dirty="0">
                <a:latin typeface="Arial" charset="0"/>
                <a:cs typeface="Arial" charset="0"/>
              </a:rPr>
              <a:t>	</a:t>
            </a:r>
            <a:r>
              <a:rPr lang="en-GB" altLang="en-US" sz="3200" dirty="0">
                <a:latin typeface="Arial" charset="0"/>
                <a:cs typeface="Arial" charset="0"/>
              </a:rPr>
              <a:t>Each stage of the problem-solving process involves a closing down or ‘funnelling process’.</a:t>
            </a:r>
          </a:p>
          <a:p>
            <a:pPr>
              <a:buFontTx/>
              <a:buNone/>
            </a:pPr>
            <a:endParaRPr lang="en-GB" altLang="en-US" dirty="0">
              <a:latin typeface="Arial" charset="0"/>
              <a:cs typeface="Arial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C24CA-1DAA-42C1-AFD6-1F8F3452A9CD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9F0792-02E3-4CB2-99BC-E41F2A9F20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4869" y="1258295"/>
            <a:ext cx="5211461" cy="4136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02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en-GB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Creative and Analytical Skills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idx="1"/>
          </p:nvPr>
        </p:nvSpPr>
        <p:spPr>
          <a:xfrm>
            <a:off x="1809750" y="2017079"/>
            <a:ext cx="8572500" cy="2160269"/>
          </a:xfrm>
        </p:spPr>
        <p:txBody>
          <a:bodyPr/>
          <a:lstStyle/>
          <a:p>
            <a:pPr>
              <a:buFontTx/>
              <a:buNone/>
            </a:pPr>
            <a:endParaRPr lang="en-GB" altLang="en-US" dirty="0">
              <a:latin typeface="Arial" charset="0"/>
              <a:cs typeface="Arial" charset="0"/>
            </a:endParaRPr>
          </a:p>
          <a:p>
            <a:pPr lvl="1">
              <a:buFontTx/>
              <a:buNone/>
            </a:pPr>
            <a:endParaRPr lang="en-GB" altLang="en-US" sz="2400" dirty="0">
              <a:latin typeface="Arial" charset="0"/>
              <a:cs typeface="Arial" charset="0"/>
            </a:endParaRPr>
          </a:p>
          <a:p>
            <a:pPr lvl="1" algn="ctr">
              <a:buFontTx/>
              <a:buNone/>
            </a:pPr>
            <a:r>
              <a:rPr lang="en-GB" altLang="en-US" sz="3200" dirty="0">
                <a:latin typeface="Arial" charset="0"/>
                <a:cs typeface="Arial" charset="0"/>
              </a:rPr>
              <a:t>	5-minute exercise</a:t>
            </a:r>
          </a:p>
          <a:p>
            <a:pPr lvl="1" algn="ctr">
              <a:buFontTx/>
              <a:buNone/>
            </a:pPr>
            <a:r>
              <a:rPr lang="en-GB" altLang="en-US" sz="3200" dirty="0">
                <a:latin typeface="Arial" charset="0"/>
                <a:cs typeface="Arial" charset="0"/>
              </a:rPr>
              <a:t>Applying both analytical and creative skills:</a:t>
            </a:r>
          </a:p>
          <a:p>
            <a:pPr>
              <a:buFontTx/>
              <a:buNone/>
            </a:pPr>
            <a:endParaRPr lang="en-GB" altLang="en-US" sz="3200" dirty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endParaRPr lang="en-GB" altLang="en-US" dirty="0">
              <a:latin typeface="Arial" charset="0"/>
              <a:cs typeface="Arial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3857D-7631-4A2B-9535-C376DEC470D5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4" grpId="0"/>
      <p:bldP spid="1617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9"/>
            <a:ext cx="10515600" cy="617851"/>
          </a:xfrm>
        </p:spPr>
        <p:txBody>
          <a:bodyPr/>
          <a:lstStyle/>
          <a:p>
            <a:pPr algn="ctr"/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Exercise 1 - Dots</a:t>
            </a:r>
          </a:p>
        </p:txBody>
      </p:sp>
      <p:graphicFrame>
        <p:nvGraphicFramePr>
          <p:cNvPr id="169988" name="Group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0652682"/>
              </p:ext>
            </p:extLst>
          </p:nvPr>
        </p:nvGraphicFramePr>
        <p:xfrm>
          <a:off x="4724400" y="1068068"/>
          <a:ext cx="5907882" cy="4406901"/>
        </p:xfrm>
        <a:graphic>
          <a:graphicData uri="http://schemas.openxmlformats.org/drawingml/2006/table">
            <a:tbl>
              <a:tblPr/>
              <a:tblGrid>
                <a:gridCol w="1969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92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6896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896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896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1pPr>
                      <a:lvl2pPr marL="471488" indent="-14288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2pPr>
                      <a:lvl3pPr marL="909638" indent="476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3pPr>
                      <a:lvl4pPr marL="1306513" indent="650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4pPr>
                      <a:lvl5pPr marL="1695450" indent="13335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4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sym typeface="Wingdings" pitchFamily="2" charset="2"/>
                        </a:rPr>
                        <a:t></a:t>
                      </a:r>
                    </a:p>
                  </a:txBody>
                  <a:tcPr marL="67500" marR="67500" marT="35095" marB="3509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833755-BCB5-49F1-BF93-F12689AE9A36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1468" y="1570374"/>
            <a:ext cx="4559142" cy="3402288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dirty="0">
                <a:latin typeface="Arial" charset="0"/>
                <a:cs typeface="Arial" charset="0"/>
              </a:rPr>
              <a:t>	</a:t>
            </a:r>
            <a:r>
              <a:rPr lang="en-GB" altLang="en-US" sz="3200" dirty="0">
                <a:latin typeface="Arial" charset="0"/>
                <a:cs typeface="Arial" charset="0"/>
              </a:rPr>
              <a:t>Join all the dots using just </a:t>
            </a:r>
            <a:r>
              <a:rPr lang="en-GB" altLang="en-US" sz="3200" b="1" dirty="0">
                <a:latin typeface="Arial" charset="0"/>
                <a:cs typeface="Arial" charset="0"/>
              </a:rPr>
              <a:t>four</a:t>
            </a:r>
            <a:r>
              <a:rPr lang="en-GB" altLang="en-US" sz="3200" dirty="0">
                <a:latin typeface="Arial" charset="0"/>
                <a:cs typeface="Arial" charset="0"/>
              </a:rPr>
              <a:t> straight lines without taking the pen off the paper.</a:t>
            </a:r>
          </a:p>
          <a:p>
            <a:pPr>
              <a:buFontTx/>
              <a:buNone/>
            </a:pPr>
            <a:endParaRPr lang="en-GB" altLang="en-US" sz="3200" dirty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r>
              <a:rPr lang="en-GB" altLang="en-US" sz="3200" dirty="0">
                <a:latin typeface="Arial" charset="0"/>
                <a:cs typeface="Arial" charset="0"/>
              </a:rPr>
              <a:t>	     3 mins</a:t>
            </a:r>
          </a:p>
          <a:p>
            <a:pPr>
              <a:buFontTx/>
              <a:buNone/>
            </a:pPr>
            <a:endParaRPr lang="en-GB" altLang="en-US" dirty="0">
              <a:latin typeface="Arial" charset="0"/>
              <a:cs typeface="Arial" charset="0"/>
            </a:endParaRPr>
          </a:p>
        </p:txBody>
      </p:sp>
      <p:sp>
        <p:nvSpPr>
          <p:cNvPr id="26638" name="Line 26"/>
          <p:cNvSpPr>
            <a:spLocks noChangeShapeType="1"/>
          </p:cNvSpPr>
          <p:nvPr/>
        </p:nvSpPr>
        <p:spPr bwMode="auto">
          <a:xfrm>
            <a:off x="5987654" y="2349104"/>
            <a:ext cx="31861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500" tIns="35100" rIns="67500" bIns="35100" anchor="b"/>
          <a:lstStyle/>
          <a:p>
            <a:endParaRPr lang="en-GB" sz="1350"/>
          </a:p>
        </p:txBody>
      </p:sp>
      <p:sp>
        <p:nvSpPr>
          <p:cNvPr id="26639" name="Line 32"/>
          <p:cNvSpPr>
            <a:spLocks noChangeShapeType="1"/>
          </p:cNvSpPr>
          <p:nvPr/>
        </p:nvSpPr>
        <p:spPr bwMode="auto">
          <a:xfrm flipH="1">
            <a:off x="5987654" y="2349103"/>
            <a:ext cx="3186113" cy="3024188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500" tIns="35100" rIns="67500" bIns="35100" anchor="b"/>
          <a:lstStyle/>
          <a:p>
            <a:endParaRPr lang="en-GB" sz="1350"/>
          </a:p>
        </p:txBody>
      </p:sp>
      <p:sp>
        <p:nvSpPr>
          <p:cNvPr id="26640" name="Line 34"/>
          <p:cNvSpPr>
            <a:spLocks noChangeShapeType="1"/>
          </p:cNvSpPr>
          <p:nvPr/>
        </p:nvSpPr>
        <p:spPr bwMode="auto">
          <a:xfrm flipV="1">
            <a:off x="5987656" y="2294336"/>
            <a:ext cx="54769" cy="3078956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500" tIns="35100" rIns="67500" bIns="35100" anchor="b"/>
          <a:lstStyle/>
          <a:p>
            <a:endParaRPr lang="en-GB" sz="1350"/>
          </a:p>
        </p:txBody>
      </p:sp>
      <p:sp>
        <p:nvSpPr>
          <p:cNvPr id="26641" name="Line 36"/>
          <p:cNvSpPr>
            <a:spLocks noChangeShapeType="1"/>
          </p:cNvSpPr>
          <p:nvPr/>
        </p:nvSpPr>
        <p:spPr bwMode="auto">
          <a:xfrm>
            <a:off x="6042422" y="2294336"/>
            <a:ext cx="2700338" cy="2970609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500" tIns="35100" rIns="67500" bIns="35100" anchor="b"/>
          <a:lstStyle/>
          <a:p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3510281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3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9"/>
            <a:ext cx="10515600" cy="686431"/>
          </a:xfrm>
        </p:spPr>
        <p:txBody>
          <a:bodyPr/>
          <a:lstStyle/>
          <a:p>
            <a:pPr algn="ctr"/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Exercise 1 - Dots</a:t>
            </a: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51BE0F-0CA4-44D7-B7B8-E814279CB5D8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  <p:sp>
        <p:nvSpPr>
          <p:cNvPr id="27650" name="Rectangle 3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97180" y="1400174"/>
            <a:ext cx="5223510" cy="3926206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r>
              <a:rPr lang="en-GB" altLang="en-US" dirty="0">
                <a:latin typeface="Arial" charset="0"/>
                <a:cs typeface="Arial" charset="0"/>
              </a:rPr>
              <a:t>	</a:t>
            </a:r>
            <a:r>
              <a:rPr lang="en-GB" altLang="en-US" sz="3200" dirty="0">
                <a:latin typeface="Arial" charset="0"/>
                <a:cs typeface="Arial" charset="0"/>
              </a:rPr>
              <a:t>Spatial and creative thinking is used to solve the problem by going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GB" altLang="en-US" sz="3200" dirty="0">
                <a:latin typeface="Arial" charset="0"/>
                <a:cs typeface="Arial" charset="0"/>
              </a:rPr>
              <a:t>	outside the dots to arrive at the solution</a:t>
            </a:r>
          </a:p>
        </p:txBody>
      </p:sp>
      <p:pic>
        <p:nvPicPr>
          <p:cNvPr id="5" name="Picture 4" descr="Chart, line chart&#10;&#10;Description automatically generated">
            <a:extLst>
              <a:ext uri="{FF2B5EF4-FFF2-40B4-BE49-F238E27FC236}">
                <a16:creationId xmlns:a16="http://schemas.microsoft.com/office/drawing/2014/main" id="{A663A654-4E7A-4096-8FCC-26EFC12ADE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203716"/>
            <a:ext cx="3886200" cy="4404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8303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9"/>
            <a:ext cx="10515600" cy="652141"/>
          </a:xfrm>
        </p:spPr>
        <p:txBody>
          <a:bodyPr/>
          <a:lstStyle/>
          <a:p>
            <a:pPr algn="ctr">
              <a:defRPr/>
            </a:pPr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At First Glance</a:t>
            </a: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F11A85-8942-4F43-8E62-4B48144035C9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  <p:pic>
        <p:nvPicPr>
          <p:cNvPr id="28676" name="Picture 2" descr="http://1.bp.blogspot.com/-exuDsmMp8GE/UE1gIUk9pVI/AAAAAAAAB3U/LWrUJ-YnUH0/s1600/DifferentPerspectiv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38"/>
          <a:stretch/>
        </p:blipFill>
        <p:spPr bwMode="auto">
          <a:xfrm>
            <a:off x="3117422" y="2425940"/>
            <a:ext cx="5143500" cy="2996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F8B989-ABF6-463B-A79C-06024822683D}"/>
              </a:ext>
            </a:extLst>
          </p:cNvPr>
          <p:cNvSpPr txBox="1"/>
          <p:nvPr/>
        </p:nvSpPr>
        <p:spPr>
          <a:xfrm>
            <a:off x="718185" y="1124330"/>
            <a:ext cx="107556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Reality can be so complex that equally valid observations from differing perspectives can appear to be contradictory. </a:t>
            </a:r>
          </a:p>
        </p:txBody>
      </p:sp>
    </p:spTree>
    <p:extLst>
      <p:ext uri="{BB962C8B-B14F-4D97-AF65-F5344CB8AC3E}">
        <p14:creationId xmlns:p14="http://schemas.microsoft.com/office/powerpoint/2010/main" val="4122856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9"/>
            <a:ext cx="10515600" cy="755011"/>
          </a:xfrm>
        </p:spPr>
        <p:txBody>
          <a:bodyPr/>
          <a:lstStyle/>
          <a:p>
            <a:pPr algn="ctr">
              <a:defRPr/>
            </a:pPr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Mental Agility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idx="1"/>
          </p:nvPr>
        </p:nvSpPr>
        <p:spPr>
          <a:xfrm>
            <a:off x="1337310" y="1474710"/>
            <a:ext cx="9692640" cy="3240881"/>
          </a:xfrm>
        </p:spPr>
        <p:txBody>
          <a:bodyPr>
            <a:normAutofit fontScale="92500"/>
          </a:bodyPr>
          <a:lstStyle/>
          <a:p>
            <a:pPr>
              <a:buFontTx/>
              <a:buNone/>
            </a:pPr>
            <a:r>
              <a:rPr lang="en-GB" altLang="en-US" sz="3500" b="1" dirty="0"/>
              <a:t>Exercise 2</a:t>
            </a:r>
            <a:r>
              <a:rPr lang="en-GB" altLang="en-US" sz="3500" dirty="0"/>
              <a:t>:</a:t>
            </a:r>
          </a:p>
          <a:p>
            <a:pPr>
              <a:buFontTx/>
              <a:buNone/>
            </a:pPr>
            <a:endParaRPr lang="en-GB" altLang="en-US" sz="3200" dirty="0"/>
          </a:p>
          <a:p>
            <a:pPr>
              <a:buFontTx/>
              <a:buNone/>
            </a:pPr>
            <a:r>
              <a:rPr lang="en-GB" altLang="en-US" sz="3200" dirty="0"/>
              <a:t>Add one straight line so that the equation makes sense:</a:t>
            </a:r>
          </a:p>
          <a:p>
            <a:pPr>
              <a:buFontTx/>
              <a:buNone/>
            </a:pPr>
            <a:endParaRPr lang="en-GB" altLang="en-US" dirty="0"/>
          </a:p>
          <a:p>
            <a:pPr algn="ctr">
              <a:buFontTx/>
              <a:buNone/>
            </a:pPr>
            <a:r>
              <a:rPr lang="en-GB" altLang="en-US" sz="10400" dirty="0"/>
              <a:t>5 + 5 + 5 = 550</a:t>
            </a:r>
          </a:p>
          <a:p>
            <a:pPr>
              <a:buFontTx/>
              <a:buNone/>
            </a:pPr>
            <a:endParaRPr lang="en-GB" alt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A13C76-9C5B-4E7A-8204-0E95EA8B39E6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046141" y="1474710"/>
            <a:ext cx="183713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dirty="0">
                <a:latin typeface="Arial" charset="0"/>
              </a:rPr>
              <a:t>3 Mins</a:t>
            </a:r>
          </a:p>
        </p:txBody>
      </p:sp>
    </p:spTree>
    <p:extLst>
      <p:ext uri="{BB962C8B-B14F-4D97-AF65-F5344CB8AC3E}">
        <p14:creationId xmlns:p14="http://schemas.microsoft.com/office/powerpoint/2010/main" val="59905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9"/>
            <a:ext cx="10515600" cy="755011"/>
          </a:xfrm>
        </p:spPr>
        <p:txBody>
          <a:bodyPr/>
          <a:lstStyle/>
          <a:p>
            <a:pPr algn="ctr">
              <a:defRPr/>
            </a:pPr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Mental Agility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idx="1"/>
          </p:nvPr>
        </p:nvSpPr>
        <p:spPr>
          <a:xfrm>
            <a:off x="1337310" y="1474710"/>
            <a:ext cx="9692640" cy="3240881"/>
          </a:xfrm>
        </p:spPr>
        <p:txBody>
          <a:bodyPr>
            <a:normAutofit fontScale="92500"/>
          </a:bodyPr>
          <a:lstStyle/>
          <a:p>
            <a:pPr>
              <a:buFontTx/>
              <a:buNone/>
            </a:pPr>
            <a:r>
              <a:rPr lang="en-GB" altLang="en-US" sz="3500" b="1" dirty="0"/>
              <a:t>Exercise 2</a:t>
            </a:r>
            <a:r>
              <a:rPr lang="en-GB" altLang="en-US" sz="3500" dirty="0"/>
              <a:t>:</a:t>
            </a:r>
          </a:p>
          <a:p>
            <a:pPr>
              <a:buFontTx/>
              <a:buNone/>
            </a:pPr>
            <a:endParaRPr lang="en-GB" altLang="en-US" sz="3200" dirty="0"/>
          </a:p>
          <a:p>
            <a:pPr>
              <a:buFontTx/>
              <a:buNone/>
            </a:pPr>
            <a:r>
              <a:rPr lang="en-GB" altLang="en-US" sz="3200" dirty="0"/>
              <a:t>Add one straight line so that the equation makes sense:</a:t>
            </a:r>
          </a:p>
          <a:p>
            <a:pPr>
              <a:buFontTx/>
              <a:buNone/>
            </a:pPr>
            <a:endParaRPr lang="en-GB" altLang="en-US" dirty="0"/>
          </a:p>
          <a:p>
            <a:pPr algn="ctr">
              <a:buFontTx/>
              <a:buNone/>
            </a:pPr>
            <a:r>
              <a:rPr lang="en-GB" altLang="en-US" sz="10400" dirty="0"/>
              <a:t>5 + 5 + 5 = 550</a:t>
            </a:r>
          </a:p>
          <a:p>
            <a:pPr>
              <a:buFontTx/>
              <a:buNone/>
            </a:pPr>
            <a:endParaRPr lang="en-GB" alt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A13C76-9C5B-4E7A-8204-0E95EA8B39E6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046141" y="1474710"/>
            <a:ext cx="183713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dirty="0">
                <a:latin typeface="Arial" charset="0"/>
              </a:rPr>
              <a:t>3 Mins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10F5A14-13BE-4483-9420-62AEBE96EBFB}"/>
              </a:ext>
            </a:extLst>
          </p:cNvPr>
          <p:cNvCxnSpPr>
            <a:cxnSpLocks/>
          </p:cNvCxnSpPr>
          <p:nvPr/>
        </p:nvCxnSpPr>
        <p:spPr>
          <a:xfrm flipH="1">
            <a:off x="5223510" y="3608503"/>
            <a:ext cx="250798" cy="289127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697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30"/>
            <a:ext cx="10515600" cy="673490"/>
          </a:xfrm>
        </p:spPr>
        <p:txBody>
          <a:bodyPr/>
          <a:lstStyle/>
          <a:p>
            <a:pPr algn="ctr">
              <a:defRPr/>
            </a:pPr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The size of the problem</a:t>
            </a:r>
          </a:p>
        </p:txBody>
      </p:sp>
      <p:sp>
        <p:nvSpPr>
          <p:cNvPr id="179203" name="Rectangle 3"/>
          <p:cNvSpPr>
            <a:spLocks noGrp="1" noChangeArrowheads="1"/>
          </p:cNvSpPr>
          <p:nvPr>
            <p:ph idx="1"/>
          </p:nvPr>
        </p:nvSpPr>
        <p:spPr>
          <a:xfrm>
            <a:off x="1097280" y="1920479"/>
            <a:ext cx="9818370" cy="2285761"/>
          </a:xfrm>
        </p:spPr>
        <p:txBody>
          <a:bodyPr/>
          <a:lstStyle/>
          <a:p>
            <a:pPr>
              <a:buFontTx/>
              <a:buNone/>
            </a:pPr>
            <a:endParaRPr lang="en-GB" altLang="en-US" dirty="0">
              <a:latin typeface="Arial" charset="0"/>
              <a:cs typeface="Arial" charset="0"/>
            </a:endParaRPr>
          </a:p>
          <a:p>
            <a:pPr>
              <a:buFontTx/>
              <a:buNone/>
            </a:pPr>
            <a:r>
              <a:rPr lang="en-GB" altLang="en-US" dirty="0">
                <a:latin typeface="Arial" charset="0"/>
                <a:cs typeface="Arial" charset="0"/>
              </a:rPr>
              <a:t>	</a:t>
            </a:r>
            <a:r>
              <a:rPr lang="en-GB" altLang="en-US" sz="3200" dirty="0">
                <a:latin typeface="Arial" charset="0"/>
                <a:cs typeface="Arial" charset="0"/>
              </a:rPr>
              <a:t>Problems can often be deceptive –  what appears to be a small problem can sometimes turn out to be a far bigger and possibly different problem.</a:t>
            </a: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D6C08D-3E94-47A2-BC5B-3696B4A060B9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60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D6C08D-3E94-47A2-BC5B-3696B4A060B9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AF7C0CBD-2B6F-44E8-8A9B-C4B6803777AB}"/>
              </a:ext>
            </a:extLst>
          </p:cNvPr>
          <p:cNvSpPr txBox="1">
            <a:spLocks noChangeArrowheads="1"/>
          </p:cNvSpPr>
          <p:nvPr/>
        </p:nvSpPr>
        <p:spPr>
          <a:xfrm>
            <a:off x="2114550" y="136520"/>
            <a:ext cx="8789670" cy="1003577"/>
          </a:xfrm>
          <a:prstGeom prst="rect">
            <a:avLst/>
          </a:prstGeom>
        </p:spPr>
        <p:txBody>
          <a:bodyPr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7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Problem Solving Models</a:t>
            </a:r>
            <a:b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endParaRPr lang="en-US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AF943B07-CFEB-47BB-B634-F85301766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989115"/>
            <a:ext cx="11253150" cy="4635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5930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352425" y="1131808"/>
            <a:ext cx="11487150" cy="442317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spcAft>
                <a:spcPct val="40000"/>
              </a:spcAft>
              <a:buFont typeface="Wingdings" panose="05000000000000000000" pitchFamily="2" charset="2"/>
              <a:buChar char="Ø"/>
            </a:pPr>
            <a:r>
              <a:rPr lang="en-GB" altLang="en-US" sz="3500" dirty="0">
                <a:latin typeface="Arial" charset="0"/>
                <a:cs typeface="Arial" charset="0"/>
              </a:rPr>
              <a:t>Simple ways to recognise, investigate and analyse problems.</a:t>
            </a:r>
          </a:p>
          <a:p>
            <a:pPr>
              <a:lnSpc>
                <a:spcPct val="90000"/>
              </a:lnSpc>
              <a:spcAft>
                <a:spcPct val="40000"/>
              </a:spcAft>
              <a:buFont typeface="Wingdings" panose="05000000000000000000" pitchFamily="2" charset="2"/>
              <a:buChar char="Ø"/>
            </a:pPr>
            <a:r>
              <a:rPr lang="en-GB" altLang="en-US" sz="3500" dirty="0">
                <a:latin typeface="Arial" charset="0"/>
                <a:cs typeface="Arial" charset="0"/>
              </a:rPr>
              <a:t>Objective setting in relation to problem</a:t>
            </a:r>
          </a:p>
          <a:p>
            <a:pPr>
              <a:lnSpc>
                <a:spcPct val="90000"/>
              </a:lnSpc>
              <a:spcAft>
                <a:spcPct val="40000"/>
              </a:spcAft>
              <a:buFont typeface="Wingdings" panose="05000000000000000000" pitchFamily="2" charset="2"/>
              <a:buChar char="Ø"/>
            </a:pPr>
            <a:r>
              <a:rPr lang="en-GB" altLang="en-US" sz="3500" dirty="0">
                <a:latin typeface="Arial" charset="0"/>
                <a:cs typeface="Arial" charset="0"/>
              </a:rPr>
              <a:t>Brainstorming and creative thinking techniques</a:t>
            </a:r>
          </a:p>
          <a:p>
            <a:pPr>
              <a:lnSpc>
                <a:spcPct val="90000"/>
              </a:lnSpc>
              <a:spcAft>
                <a:spcPct val="40000"/>
              </a:spcAft>
              <a:buFont typeface="Wingdings" panose="05000000000000000000" pitchFamily="2" charset="2"/>
              <a:buChar char="Ø"/>
            </a:pPr>
            <a:r>
              <a:rPr lang="en-GB" altLang="en-US" sz="3500" dirty="0">
                <a:latin typeface="Arial" charset="0"/>
                <a:cs typeface="Arial" charset="0"/>
              </a:rPr>
              <a:t>How to evaluate options</a:t>
            </a:r>
          </a:p>
          <a:p>
            <a:pPr>
              <a:lnSpc>
                <a:spcPct val="90000"/>
              </a:lnSpc>
              <a:spcAft>
                <a:spcPct val="40000"/>
              </a:spcAft>
              <a:buFont typeface="Wingdings" panose="05000000000000000000" pitchFamily="2" charset="2"/>
              <a:buChar char="Ø"/>
            </a:pPr>
            <a:r>
              <a:rPr lang="en-GB" altLang="en-US" sz="3500" dirty="0">
                <a:latin typeface="Arial" charset="0"/>
                <a:cs typeface="Arial" charset="0"/>
              </a:rPr>
              <a:t>Simple decision-making techniques</a:t>
            </a:r>
          </a:p>
          <a:p>
            <a:pPr marL="263525" indent="-263525">
              <a:lnSpc>
                <a:spcPct val="90000"/>
              </a:lnSpc>
              <a:spcAft>
                <a:spcPct val="40000"/>
              </a:spcAft>
              <a:buFont typeface="Wingdings" panose="05000000000000000000" pitchFamily="2" charset="2"/>
              <a:buChar char="Ø"/>
            </a:pPr>
            <a:r>
              <a:rPr lang="en-GB" altLang="en-US" sz="3500" dirty="0">
                <a:latin typeface="Arial" charset="0"/>
                <a:cs typeface="Arial" charset="0"/>
              </a:rPr>
              <a:t>Effective presentation of a case – i.e., providing facts and evidence, not just opinion</a:t>
            </a:r>
          </a:p>
          <a:p>
            <a:pPr marL="263525" indent="-263525">
              <a:lnSpc>
                <a:spcPct val="90000"/>
              </a:lnSpc>
              <a:spcAft>
                <a:spcPct val="40000"/>
              </a:spcAft>
              <a:buFont typeface="Wingdings" panose="05000000000000000000" pitchFamily="2" charset="2"/>
              <a:buChar char="Ø"/>
            </a:pPr>
            <a:r>
              <a:rPr lang="en-GB" altLang="en-US" sz="3500" dirty="0">
                <a:latin typeface="Arial" charset="0"/>
                <a:cs typeface="Arial" charset="0"/>
              </a:rPr>
              <a:t>Monitoring and review techniques to evaluate outcomes of problem-solving activities </a:t>
            </a:r>
          </a:p>
          <a:p>
            <a:pPr marL="0" indent="0">
              <a:buNone/>
            </a:pPr>
            <a:endParaRPr lang="en-US" altLang="en-US" sz="2100" dirty="0">
              <a:latin typeface="Arial" charset="0"/>
              <a:cs typeface="Arial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1D0F62-7BB3-4BC4-9E4A-25B77B722AC8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1C53F63-438A-4237-9EB6-ED94C80A3BC2}"/>
              </a:ext>
            </a:extLst>
          </p:cNvPr>
          <p:cNvSpPr txBox="1">
            <a:spLocks noChangeArrowheads="1"/>
          </p:cNvSpPr>
          <p:nvPr/>
        </p:nvSpPr>
        <p:spPr>
          <a:xfrm>
            <a:off x="2457450" y="262984"/>
            <a:ext cx="8789670" cy="1003577"/>
          </a:xfrm>
          <a:prstGeom prst="rect">
            <a:avLst/>
          </a:prstGeom>
        </p:spPr>
        <p:txBody>
          <a:bodyPr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7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Problem Solving Skills</a:t>
            </a:r>
            <a:b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endParaRPr lang="en-US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3686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49316B4D-128B-4FE2-BE18-E1657A9998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30"/>
            <a:ext cx="10515600" cy="755010"/>
          </a:xfrm>
        </p:spPr>
        <p:txBody>
          <a:bodyPr/>
          <a:lstStyle/>
          <a:p>
            <a:pPr algn="ctr">
              <a:defRPr/>
            </a:pPr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Mental Agility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FA2487-2796-4C1B-AE8B-227A67D494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330" y="1861105"/>
            <a:ext cx="10515600" cy="3135789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3200" b="1" dirty="0"/>
              <a:t>Exercise 3</a:t>
            </a:r>
            <a:r>
              <a:rPr lang="en-GB" altLang="en-US" sz="3200" dirty="0"/>
              <a:t>: 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5 mins</a:t>
            </a:r>
          </a:p>
          <a:p>
            <a:pPr>
              <a:buFontTx/>
              <a:buNone/>
              <a:defRPr/>
            </a:pPr>
            <a:endParaRPr lang="en-GB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  <a:defRPr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Think up a sentence of more than 15 words all beginning with the letter ‘</a:t>
            </a:r>
            <a:r>
              <a:rPr lang="en-GB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54625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49316B4D-128B-4FE2-BE18-E1657A9998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30"/>
            <a:ext cx="10515600" cy="755010"/>
          </a:xfrm>
        </p:spPr>
        <p:txBody>
          <a:bodyPr/>
          <a:lstStyle/>
          <a:p>
            <a:pPr algn="ctr">
              <a:defRPr/>
            </a:pPr>
            <a:r>
              <a:rPr lang="en-GB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Mental Agility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FA2487-2796-4C1B-AE8B-227A67D494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330" y="1861105"/>
            <a:ext cx="10515600" cy="3135789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3200" b="1" dirty="0"/>
              <a:t>Exercise 3</a:t>
            </a:r>
            <a:r>
              <a:rPr lang="en-GB" altLang="en-US" sz="3200" dirty="0"/>
              <a:t>: 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5 mins</a:t>
            </a:r>
          </a:p>
          <a:p>
            <a:pPr>
              <a:buFontTx/>
              <a:buNone/>
              <a:defRPr/>
            </a:pPr>
            <a:endParaRPr lang="en-GB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revor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ook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he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rouble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o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ake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he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rain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icket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o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he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erminus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o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ransfer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he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rain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ime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o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en </a:t>
            </a:r>
            <a:r>
              <a:rPr lang="en-GB" altLang="en-US" sz="3200" b="1" dirty="0">
                <a:latin typeface="Arial" charset="0"/>
                <a:cs typeface="Arial" charset="0"/>
              </a:rPr>
              <a:t>t</a:t>
            </a:r>
            <a:r>
              <a:rPr lang="en-GB" altLang="en-US" sz="3200" dirty="0">
                <a:latin typeface="Arial" charset="0"/>
                <a:cs typeface="Arial" charset="0"/>
              </a:rPr>
              <a:t>omorrow.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377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46785" y="382392"/>
            <a:ext cx="10298430" cy="101822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Six steps to effective problem solving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811530" y="1538050"/>
            <a:ext cx="10035540" cy="3914060"/>
          </a:xfrm>
        </p:spPr>
        <p:txBody>
          <a:bodyPr/>
          <a:lstStyle/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Identify the problem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Specify the cause, the reasons and the effects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Identify possible solutions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Evaluate and select the most promising solutions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Plan the action, and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Action the plan and……monitor</a:t>
            </a:r>
          </a:p>
        </p:txBody>
      </p:sp>
      <p:sp>
        <p:nvSpPr>
          <p:cNvPr id="3482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7F3F79-FC97-4383-A36A-31ECB07D6726}" type="slidenum">
              <a:rPr lang="en-GB" altLang="en-US" sz="90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 sz="9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21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5BCC8-4AF2-49D1-8B70-8D7BF4DDA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732151"/>
          </a:xfrm>
        </p:spPr>
        <p:txBody>
          <a:bodyPr/>
          <a:lstStyle/>
          <a:p>
            <a:pPr algn="ctr"/>
            <a:r>
              <a:rPr lang="en-GB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Problem Solving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544F1-7940-4938-986F-7F731EA140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Scope &amp; Impact</a:t>
            </a:r>
          </a:p>
          <a:p>
            <a:endParaRPr lang="en-GB" dirty="0"/>
          </a:p>
        </p:txBody>
      </p:sp>
      <p:pic>
        <p:nvPicPr>
          <p:cNvPr id="4" name="Picture 2" descr="http://barry-overstreet.com/wp-content/uploads/2013/03/Problem-Solving-Skills.jpg">
            <a:extLst>
              <a:ext uri="{FF2B5EF4-FFF2-40B4-BE49-F238E27FC236}">
                <a16:creationId xmlns:a16="http://schemas.microsoft.com/office/drawing/2014/main" id="{0294B3C6-CE9C-4D15-824C-EBAEC1299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490" y="1355235"/>
            <a:ext cx="4147529" cy="41475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4863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030B5-F457-417D-B19C-2C8A7DAF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6870" y="135842"/>
            <a:ext cx="8229600" cy="733822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Scope &amp; Impact</a:t>
            </a:r>
            <a:br>
              <a:rPr lang="en-GB" altLang="en-US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br>
              <a:rPr lang="en-GB" alt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286DE-DA08-44C5-8840-63271ECCDC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460" y="1143000"/>
            <a:ext cx="11689080" cy="1074419"/>
          </a:xfrm>
        </p:spPr>
        <p:txBody>
          <a:bodyPr/>
          <a:lstStyle/>
          <a:p>
            <a:pPr marL="0" indent="0">
              <a:buNone/>
            </a:pPr>
            <a:r>
              <a:rPr lang="en-GB" sz="3200" b="1" dirty="0"/>
              <a:t>Scope</a:t>
            </a:r>
            <a:r>
              <a:rPr lang="en-GB" sz="3200" dirty="0"/>
              <a:t> – Who is affected? How wide does the problem reach? </a:t>
            </a:r>
          </a:p>
          <a:p>
            <a:pPr marL="0" indent="0">
              <a:buNone/>
            </a:pPr>
            <a:r>
              <a:rPr lang="en-GB" sz="3200" b="1" dirty="0"/>
              <a:t>Impact</a:t>
            </a:r>
            <a:r>
              <a:rPr lang="en-GB" sz="3200" dirty="0"/>
              <a:t> – How are they affected?</a:t>
            </a:r>
          </a:p>
        </p:txBody>
      </p:sp>
      <p:pic>
        <p:nvPicPr>
          <p:cNvPr id="1026" name="Picture 2" descr="Image result for ripples on the pond">
            <a:extLst>
              <a:ext uri="{FF2B5EF4-FFF2-40B4-BE49-F238E27FC236}">
                <a16:creationId xmlns:a16="http://schemas.microsoft.com/office/drawing/2014/main" id="{8FB0D227-7F17-4CE1-B993-8298C72FA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670" y="1956296"/>
            <a:ext cx="5688330" cy="375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294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434431"/>
            <a:ext cx="4225289" cy="857250"/>
          </a:xfrm>
        </p:spPr>
        <p:txBody>
          <a:bodyPr/>
          <a:lstStyle/>
          <a:p>
            <a:pPr>
              <a:defRPr/>
            </a:pPr>
            <a:r>
              <a:rPr lang="en-GB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640081" y="1721582"/>
            <a:ext cx="10713720" cy="377624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altLang="en-US" sz="2800" dirty="0"/>
              <a:t>Clegg, B., Birch, P. (2007). Instant Creativity: Simple Techniques to Ignite Innovation &amp; Problem Solving. Kogan Page Ltd.</a:t>
            </a:r>
          </a:p>
          <a:p>
            <a:pPr marL="0" indent="0">
              <a:buNone/>
            </a:pPr>
            <a:endParaRPr lang="en-GB" altLang="en-US" sz="2800" dirty="0"/>
          </a:p>
          <a:p>
            <a:pPr marL="0" indent="0">
              <a:buNone/>
            </a:pPr>
            <a:r>
              <a:rPr lang="en-GB" altLang="en-US" sz="2800" dirty="0"/>
              <a:t>Higgins, J. M. (1994). 101 Creative Problem Solving Techniques: The Handbook of New Ideas for Business. New Management Pub. Co.</a:t>
            </a:r>
          </a:p>
          <a:p>
            <a:pPr marL="0" indent="0">
              <a:buNone/>
            </a:pPr>
            <a:endParaRPr lang="en-GB" altLang="en-US" sz="2800" dirty="0"/>
          </a:p>
          <a:p>
            <a:pPr marL="0" indent="0">
              <a:buNone/>
            </a:pPr>
            <a:r>
              <a:rPr lang="en-GB" altLang="en-US" sz="2800" dirty="0"/>
              <a:t>Kepner, C. H., </a:t>
            </a:r>
            <a:r>
              <a:rPr lang="en-GB" altLang="en-US" sz="2800" dirty="0" err="1"/>
              <a:t>Tregoe</a:t>
            </a:r>
            <a:r>
              <a:rPr lang="en-GB" altLang="en-US" sz="2800" dirty="0"/>
              <a:t>, B.B., (1967). The Rational Manager. McGraw-Hill.</a:t>
            </a:r>
          </a:p>
          <a:p>
            <a:pPr marL="0" indent="0">
              <a:buNone/>
            </a:pPr>
            <a:endParaRPr lang="en-GB" altLang="en-US" sz="2800" dirty="0"/>
          </a:p>
          <a:p>
            <a:pPr marL="0" indent="0">
              <a:buNone/>
            </a:pPr>
            <a:r>
              <a:rPr lang="en-GB" altLang="en-US" sz="2800" dirty="0"/>
              <a:t>Proctor, T. (2005). Creative Problem Solving for Managers: Developing Skills for Decision Making and Innovation. 2nd ed. Routledge.</a:t>
            </a:r>
          </a:p>
          <a:p>
            <a:pPr marL="0" indent="0">
              <a:buNone/>
            </a:pPr>
            <a:endParaRPr lang="en-GB" altLang="en-US" sz="2800" dirty="0"/>
          </a:p>
          <a:p>
            <a:pPr marL="0" indent="0">
              <a:buNone/>
            </a:pPr>
            <a:r>
              <a:rPr lang="en-GB" altLang="en-US" sz="2800" dirty="0"/>
              <a:t>Williams, K. (2006). Introducing Management a Development Guide. 3rd ed. Butterworth-Heinemann.</a:t>
            </a:r>
          </a:p>
          <a:p>
            <a:pPr marL="0" indent="0">
              <a:buNone/>
            </a:pPr>
            <a:endParaRPr lang="en-GB" alt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B9FD0-59BC-4EDD-A9FD-B3BA5D175BD6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7101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F5984-1ADB-4ED5-A333-5F5B7E88E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385" y="766049"/>
            <a:ext cx="6629400" cy="724750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Further research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482C34-22C9-47C8-BBB9-86C6BCD46C08}"/>
              </a:ext>
            </a:extLst>
          </p:cNvPr>
          <p:cNvSpPr/>
          <p:nvPr/>
        </p:nvSpPr>
        <p:spPr>
          <a:xfrm>
            <a:off x="740385" y="2567225"/>
            <a:ext cx="1073277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3200" dirty="0">
                <a:latin typeface="Arial" charset="0"/>
                <a:cs typeface="Arial" charset="0"/>
              </a:rPr>
              <a:t>Define a complex problem in the workplace including its scope and impact     </a:t>
            </a:r>
          </a:p>
          <a:p>
            <a:r>
              <a:rPr lang="en-GB" altLang="en-US" sz="2100" dirty="0">
                <a:latin typeface="Arial" charset="0"/>
                <a:cs typeface="Arial" charset="0"/>
              </a:rPr>
              <a:t>      </a:t>
            </a:r>
          </a:p>
          <a:p>
            <a:endParaRPr lang="en-GB" sz="2100" dirty="0"/>
          </a:p>
        </p:txBody>
      </p:sp>
    </p:spTree>
    <p:extLst>
      <p:ext uri="{BB962C8B-B14F-4D97-AF65-F5344CB8AC3E}">
        <p14:creationId xmlns:p14="http://schemas.microsoft.com/office/powerpoint/2010/main" val="4400700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C22B4-281F-4A8A-9854-7839C837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754620"/>
            <a:ext cx="2259330" cy="670653"/>
          </a:xfrm>
        </p:spPr>
        <p:txBody>
          <a:bodyPr>
            <a:noAutofit/>
          </a:bodyPr>
          <a:lstStyle/>
          <a:p>
            <a:pPr algn="l"/>
            <a:r>
              <a:rPr lang="en-GB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Reflect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5C468-54D0-45B6-A8B7-B7D4E371A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9720" y="2817870"/>
            <a:ext cx="8229600" cy="950314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/>
              <a:t>Please take a few minutes to review the session and complete your learning log</a:t>
            </a:r>
          </a:p>
        </p:txBody>
      </p:sp>
    </p:spTree>
    <p:extLst>
      <p:ext uri="{BB962C8B-B14F-4D97-AF65-F5344CB8AC3E}">
        <p14:creationId xmlns:p14="http://schemas.microsoft.com/office/powerpoint/2010/main" val="3893222538"/>
      </p:ext>
    </p:extLst>
  </p:cSld>
  <p:clrMapOvr>
    <a:masterClrMapping/>
  </p:clrMapOvr>
</p:sld>
</file>

<file path=ppt/theme/theme1.xml><?xml version="1.0" encoding="utf-8"?>
<a:theme xmlns:a="http://schemas.openxmlformats.org/drawingml/2006/main" name="JA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A Theme" id="{B72ADAD2-F2DF-44FD-AA01-F93383FFEC48}" vid="{1B8332FB-1DA2-461F-956B-EA7D3E06E2D7}"/>
    </a:ext>
  </a:extLst>
</a:theme>
</file>

<file path=ppt/theme/theme2.xml><?xml version="1.0" encoding="utf-8"?>
<a:theme xmlns:a="http://schemas.openxmlformats.org/drawingml/2006/main" name="2_Title Slide 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 Template" id="{28FE3AF7-755B-9B47-84B0-0BA3BC7278CE}" vid="{A74E8C80-3EC1-ED4E-A762-50C940174F41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B20D8D9EE02948A6C40859CF0F1CF5" ma:contentTypeVersion="2" ma:contentTypeDescription="Create a new document." ma:contentTypeScope="" ma:versionID="0bc3efdccc39a7f04a2a9cecb1c71910">
  <xsd:schema xmlns:xsd="http://www.w3.org/2001/XMLSchema" xmlns:xs="http://www.w3.org/2001/XMLSchema" xmlns:p="http://schemas.microsoft.com/office/2006/metadata/properties" xmlns:ns2="74243a2f-f39c-4e43-9810-58f2f548e0d4" targetNamespace="http://schemas.microsoft.com/office/2006/metadata/properties" ma:root="true" ma:fieldsID="3a791e8e04f897211bc03f76a9e93bc8" ns2:_="">
    <xsd:import namespace="74243a2f-f39c-4e43-9810-58f2f548e0d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43a2f-f39c-4e43-9810-58f2f548e0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B283E31-2E85-45A3-AF00-249B51B294A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E267F13-3368-4694-BACD-D27BD5B3C6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1206E0-DC44-44B7-A94C-04D34F4DDA48}">
  <ds:schemaRefs>
    <ds:schemaRef ds:uri="74243a2f-f39c-4e43-9810-58f2f548e0d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JA Theme</Template>
  <TotalTime>246</TotalTime>
  <Words>686</Words>
  <Application>Microsoft Office PowerPoint</Application>
  <PresentationFormat>Widescreen</PresentationFormat>
  <Paragraphs>119</Paragraphs>
  <Slides>21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Arial Rounded MT Bold</vt:lpstr>
      <vt:lpstr>Calibri</vt:lpstr>
      <vt:lpstr>Calibri Light</vt:lpstr>
      <vt:lpstr>Verdana</vt:lpstr>
      <vt:lpstr>Wingdings</vt:lpstr>
      <vt:lpstr>JA Theme</vt:lpstr>
      <vt:lpstr>2_Title Slide 1</vt:lpstr>
      <vt:lpstr>Custom Design</vt:lpstr>
      <vt:lpstr>CertHE Applied Leadership and Management in the Workplace    Module: BMSK4014  Problem Solving and Decision Making </vt:lpstr>
      <vt:lpstr>Blended Learning  Session 2 </vt:lpstr>
      <vt:lpstr>Problem Categories Recap</vt:lpstr>
      <vt:lpstr>Stages of Creative Problem Solving</vt:lpstr>
      <vt:lpstr>Creative and Analytical Skills</vt:lpstr>
      <vt:lpstr>Exercise 1 - Dots</vt:lpstr>
      <vt:lpstr>Exercise 1 - Dots</vt:lpstr>
      <vt:lpstr>At First Glance</vt:lpstr>
      <vt:lpstr>Mental Agility</vt:lpstr>
      <vt:lpstr>Mental Agility</vt:lpstr>
      <vt:lpstr>The size of the problem</vt:lpstr>
      <vt:lpstr>PowerPoint Presentation</vt:lpstr>
      <vt:lpstr>PowerPoint Presentation</vt:lpstr>
      <vt:lpstr>Mental Agility</vt:lpstr>
      <vt:lpstr>Mental Agility</vt:lpstr>
      <vt:lpstr>Six steps to effective problem solving</vt:lpstr>
      <vt:lpstr>Problem Solving</vt:lpstr>
      <vt:lpstr>Scope &amp; Impact  </vt:lpstr>
      <vt:lpstr>References</vt:lpstr>
      <vt:lpstr>Further research</vt:lpstr>
      <vt:lpstr>Reflect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 BMSK4014</dc:title>
  <dc:creator>Michaela Schriek</dc:creator>
  <cp:lastModifiedBy>Julia Ault</cp:lastModifiedBy>
  <cp:revision>23</cp:revision>
  <dcterms:created xsi:type="dcterms:W3CDTF">2017-12-11T18:00:04Z</dcterms:created>
  <dcterms:modified xsi:type="dcterms:W3CDTF">2022-01-17T17:41:48Z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0x01010048B20D8D9EE02948A6C40859CF0F1CF5</vt:lpwstr>
  </property>
</Properties>
</file>