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305" r:id="rId3"/>
    <p:sldId id="306" r:id="rId4"/>
    <p:sldId id="307" r:id="rId5"/>
    <p:sldId id="308" r:id="rId6"/>
    <p:sldId id="309" r:id="rId7"/>
    <p:sldId id="310" r:id="rId8"/>
    <p:sldId id="311" r:id="rId9"/>
    <p:sldId id="313" r:id="rId10"/>
    <p:sldId id="314" r:id="rId11"/>
    <p:sldId id="293" r:id="rId12"/>
    <p:sldId id="312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8" d="100"/>
          <a:sy n="98" d="100"/>
        </p:scale>
        <p:origin x="918" y="39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11/18/2019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11/18/2019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11/18/2019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263775"/>
            <a:ext cx="7772400" cy="1470025"/>
          </a:xfrm>
        </p:spPr>
        <p:txBody>
          <a:bodyPr/>
          <a:lstStyle/>
          <a:p>
            <a:r>
              <a:rPr lang="en-GB" dirty="0"/>
              <a:t>Advanced Software Development</a:t>
            </a:r>
          </a:p>
        </p:txBody>
      </p:sp>
    </p:spTree>
    <p:extLst>
      <p:ext uri="{BB962C8B-B14F-4D97-AF65-F5344CB8AC3E}">
        <p14:creationId xmlns:p14="http://schemas.microsoft.com/office/powerpoint/2010/main" val="32236665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Inheritance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Inheritance is a form of software re-</a:t>
            </a:r>
            <a:r>
              <a:rPr lang="en-GB" sz="2400" dirty="0" err="1">
                <a:solidFill>
                  <a:schemeClr val="tx1"/>
                </a:solidFill>
              </a:rPr>
              <a:t>useability</a:t>
            </a:r>
            <a:r>
              <a:rPr lang="en-GB" sz="2400" dirty="0">
                <a:solidFill>
                  <a:schemeClr val="tx1"/>
                </a:solidFill>
              </a:rPr>
              <a:t> in which new classes are created from existing classes.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A new class (derived class) inherits all the properties (data members and member functions) of a previously defined class (base class).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Each ‘derived class’ can later become the ‘base class’ for some future ‘derived class’.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33076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Base Class &amp; Derived Classes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Inheritance forms tree-like hierarchical structures. </a:t>
            </a:r>
            <a:endParaRPr lang="en-GB" sz="2400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In </a:t>
            </a:r>
            <a:r>
              <a:rPr lang="en-GB" sz="2400" dirty="0">
                <a:solidFill>
                  <a:schemeClr val="tx1"/>
                </a:solidFill>
              </a:rPr>
              <a:t>the table </a:t>
            </a:r>
            <a:r>
              <a:rPr lang="en-GB" sz="2400" dirty="0" smtClean="0">
                <a:solidFill>
                  <a:schemeClr val="tx1"/>
                </a:solidFill>
              </a:rPr>
              <a:t>below, </a:t>
            </a:r>
            <a:r>
              <a:rPr lang="en-GB" sz="2400" i="1" dirty="0" err="1" smtClean="0">
                <a:solidFill>
                  <a:schemeClr val="tx1"/>
                </a:solidFill>
              </a:rPr>
              <a:t>cCircle</a:t>
            </a:r>
            <a:r>
              <a:rPr lang="en-GB" sz="2400" dirty="0" smtClean="0">
                <a:solidFill>
                  <a:schemeClr val="tx1"/>
                </a:solidFill>
              </a:rPr>
              <a:t> (derived </a:t>
            </a:r>
            <a:r>
              <a:rPr lang="en-GB" sz="2400" dirty="0">
                <a:solidFill>
                  <a:schemeClr val="tx1"/>
                </a:solidFill>
              </a:rPr>
              <a:t>class) inherits all the properties of </a:t>
            </a:r>
            <a:r>
              <a:rPr lang="en-GB" sz="2400" i="1" dirty="0" err="1">
                <a:solidFill>
                  <a:schemeClr val="tx1"/>
                </a:solidFill>
              </a:rPr>
              <a:t>cShape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smtClean="0">
                <a:solidFill>
                  <a:schemeClr val="tx1"/>
                </a:solidFill>
              </a:rPr>
              <a:t>(base-class</a:t>
            </a:r>
            <a:r>
              <a:rPr lang="en-GB" sz="2400" dirty="0">
                <a:solidFill>
                  <a:schemeClr val="tx1"/>
                </a:solidFill>
              </a:rPr>
              <a:t>).</a:t>
            </a: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696" y="4267200"/>
            <a:ext cx="9762304" cy="2287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330583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Specifying a Derived Classes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To specify that </a:t>
            </a:r>
            <a:r>
              <a:rPr lang="en-GB" sz="2400" dirty="0" err="1">
                <a:solidFill>
                  <a:schemeClr val="tx1"/>
                </a:solidFill>
              </a:rPr>
              <a:t>cCircle</a:t>
            </a:r>
            <a:r>
              <a:rPr lang="en-GB" sz="2400" dirty="0">
                <a:solidFill>
                  <a:schemeClr val="tx1"/>
                </a:solidFill>
              </a:rPr>
              <a:t> is derived from </a:t>
            </a:r>
            <a:r>
              <a:rPr lang="en-GB" sz="2400" dirty="0" err="1">
                <a:solidFill>
                  <a:schemeClr val="tx1"/>
                </a:solidFill>
              </a:rPr>
              <a:t>cShape</a:t>
            </a:r>
            <a:r>
              <a:rPr lang="en-GB" sz="2400" dirty="0">
                <a:solidFill>
                  <a:schemeClr val="tx1"/>
                </a:solidFill>
              </a:rPr>
              <a:t>, class </a:t>
            </a:r>
            <a:r>
              <a:rPr lang="en-GB" sz="2400" dirty="0" err="1">
                <a:solidFill>
                  <a:schemeClr val="tx1"/>
                </a:solidFill>
              </a:rPr>
              <a:t>cCircle</a:t>
            </a:r>
            <a:r>
              <a:rPr lang="en-GB" sz="2400" dirty="0">
                <a:solidFill>
                  <a:schemeClr val="tx1"/>
                </a:solidFill>
              </a:rPr>
              <a:t> would be defined as follows</a:t>
            </a:r>
            <a:r>
              <a:rPr lang="en-GB" sz="2400" dirty="0" smtClean="0">
                <a:solidFill>
                  <a:schemeClr val="tx1"/>
                </a:solidFill>
              </a:rPr>
              <a:t>: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algn="l">
              <a:spcAft>
                <a:spcPts val="0"/>
              </a:spcAft>
            </a:pPr>
            <a:r>
              <a:rPr lang="en-US" sz="2400" dirty="0" smtClean="0">
                <a:solidFill>
                  <a:srgbClr val="0000FF"/>
                </a:solidFill>
                <a:latin typeface="Courier New"/>
                <a:ea typeface="Times New Roman"/>
              </a:rPr>
              <a:t>class</a:t>
            </a:r>
            <a:r>
              <a:rPr lang="en-US" sz="2400" dirty="0" smtClean="0">
                <a:latin typeface="Courier New"/>
                <a:ea typeface="Times New Roman"/>
              </a:rPr>
              <a:t> </a:t>
            </a:r>
            <a:r>
              <a:rPr lang="en-US" sz="2400" dirty="0" err="1">
                <a:latin typeface="Courier New"/>
                <a:ea typeface="Times New Roman"/>
              </a:rPr>
              <a:t>cCircle</a:t>
            </a:r>
            <a:r>
              <a:rPr lang="en-US" sz="2400" dirty="0">
                <a:latin typeface="Courier New"/>
                <a:ea typeface="Times New Roman"/>
              </a:rPr>
              <a:t> : </a:t>
            </a:r>
            <a:r>
              <a:rPr lang="en-US" sz="2400" dirty="0">
                <a:solidFill>
                  <a:srgbClr val="0000FF"/>
                </a:solidFill>
                <a:latin typeface="Courier New"/>
                <a:ea typeface="Times New Roman"/>
              </a:rPr>
              <a:t>public</a:t>
            </a:r>
            <a:r>
              <a:rPr lang="en-US" sz="2400" dirty="0">
                <a:latin typeface="Courier New"/>
                <a:ea typeface="Times New Roman"/>
              </a:rPr>
              <a:t> </a:t>
            </a:r>
            <a:r>
              <a:rPr lang="en-US" sz="2400" dirty="0" err="1" smtClean="0">
                <a:latin typeface="Courier New"/>
                <a:ea typeface="Times New Roman"/>
              </a:rPr>
              <a:t>cShape</a:t>
            </a:r>
            <a:endParaRPr lang="en-GB" sz="3600" dirty="0" smtClean="0">
              <a:latin typeface="Arial"/>
              <a:ea typeface="Times New Roman"/>
            </a:endParaRPr>
          </a:p>
          <a:p>
            <a:pPr algn="l">
              <a:spcAft>
                <a:spcPts val="0"/>
              </a:spcAft>
            </a:pPr>
            <a:r>
              <a:rPr lang="en-US" sz="2400" dirty="0" smtClean="0">
                <a:latin typeface="Courier New"/>
                <a:ea typeface="Times New Roman"/>
              </a:rPr>
              <a:t>{</a:t>
            </a:r>
            <a:endParaRPr lang="en-GB" sz="3600" dirty="0" smtClean="0">
              <a:latin typeface="Arial"/>
              <a:ea typeface="Times New Roman"/>
            </a:endParaRPr>
          </a:p>
          <a:p>
            <a:pPr algn="l">
              <a:spcAft>
                <a:spcPts val="0"/>
              </a:spcAft>
            </a:pPr>
            <a:r>
              <a:rPr lang="en-US" sz="2400" dirty="0" smtClean="0">
                <a:latin typeface="Courier New"/>
                <a:ea typeface="Times New Roman"/>
              </a:rPr>
              <a:t>};</a:t>
            </a:r>
            <a:endParaRPr lang="en-GB" sz="3600" dirty="0">
              <a:latin typeface="Arial"/>
              <a:ea typeface="Times New Roman"/>
            </a:endParaRPr>
          </a:p>
          <a:p>
            <a:pPr algn="l"/>
            <a:endParaRPr lang="en-GB" sz="2400" dirty="0">
              <a:solidFill>
                <a:schemeClr val="tx1"/>
              </a:solidFill>
            </a:endParaRP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504993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Object Commonality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The first step required is to identify any properties that are common between all shapes</a:t>
            </a:r>
            <a:r>
              <a:rPr lang="en-GB" sz="2400" dirty="0" smtClean="0">
                <a:solidFill>
                  <a:schemeClr val="tx1"/>
                </a:solidFill>
              </a:rPr>
              <a:t>.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tx1"/>
                </a:solidFill>
              </a:rPr>
              <a:t>These common attributes will be stored in </a:t>
            </a:r>
            <a:r>
              <a:rPr lang="en-GB" sz="2000" dirty="0" err="1" smtClean="0">
                <a:solidFill>
                  <a:schemeClr val="tx1"/>
                </a:solidFill>
              </a:rPr>
              <a:t>cShape</a:t>
            </a:r>
            <a:r>
              <a:rPr lang="en-GB" sz="2000" dirty="0" smtClean="0">
                <a:solidFill>
                  <a:schemeClr val="tx1"/>
                </a:solidFill>
              </a:rPr>
              <a:t> (the base class) 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One </a:t>
            </a:r>
            <a:r>
              <a:rPr lang="en-GB" sz="2400" dirty="0">
                <a:solidFill>
                  <a:schemeClr val="tx1"/>
                </a:solidFill>
              </a:rPr>
              <a:t>property that all shapes will have is a world </a:t>
            </a:r>
            <a:r>
              <a:rPr lang="en-GB" sz="2400" dirty="0" smtClean="0">
                <a:solidFill>
                  <a:schemeClr val="tx1"/>
                </a:solidFill>
              </a:rPr>
              <a:t>Position.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This world </a:t>
            </a:r>
            <a:r>
              <a:rPr lang="en-GB" sz="2400" dirty="0">
                <a:solidFill>
                  <a:schemeClr val="tx1"/>
                </a:solidFill>
              </a:rPr>
              <a:t>position would usually be stored as an </a:t>
            </a:r>
            <a:r>
              <a:rPr lang="en-GB" sz="2400" i="1" dirty="0">
                <a:solidFill>
                  <a:schemeClr val="tx1"/>
                </a:solidFill>
              </a:rPr>
              <a:t>xyz</a:t>
            </a:r>
            <a:r>
              <a:rPr lang="en-GB" sz="2400" dirty="0">
                <a:solidFill>
                  <a:schemeClr val="tx1"/>
                </a:solidFill>
              </a:rPr>
              <a:t> (3 float) vector. </a:t>
            </a:r>
            <a:endParaRPr lang="en-GB" sz="2400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algn="l"/>
            <a:endParaRPr lang="en-GB" sz="2400" dirty="0">
              <a:solidFill>
                <a:schemeClr val="tx1"/>
              </a:solidFill>
            </a:endParaRP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29041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Inherited Attributes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 fontScale="92500" lnSpcReduction="20000"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Although </a:t>
            </a:r>
            <a:r>
              <a:rPr lang="en-GB" sz="2400" dirty="0" err="1">
                <a:solidFill>
                  <a:schemeClr val="tx1"/>
                </a:solidFill>
              </a:rPr>
              <a:t>cCircle</a:t>
            </a:r>
            <a:r>
              <a:rPr lang="en-GB" sz="2400" dirty="0">
                <a:solidFill>
                  <a:schemeClr val="tx1"/>
                </a:solidFill>
              </a:rPr>
              <a:t>, </a:t>
            </a:r>
            <a:r>
              <a:rPr lang="en-GB" sz="2400" dirty="0" err="1">
                <a:solidFill>
                  <a:schemeClr val="tx1"/>
                </a:solidFill>
              </a:rPr>
              <a:t>cTriangle</a:t>
            </a:r>
            <a:r>
              <a:rPr lang="en-GB" sz="2400" dirty="0">
                <a:solidFill>
                  <a:schemeClr val="tx1"/>
                </a:solidFill>
              </a:rPr>
              <a:t> and </a:t>
            </a:r>
            <a:r>
              <a:rPr lang="en-GB" sz="2400" dirty="0" err="1">
                <a:solidFill>
                  <a:schemeClr val="tx1"/>
                </a:solidFill>
              </a:rPr>
              <a:t>cRectangle</a:t>
            </a:r>
            <a:r>
              <a:rPr lang="en-GB" sz="2400" dirty="0">
                <a:solidFill>
                  <a:schemeClr val="tx1"/>
                </a:solidFill>
              </a:rPr>
              <a:t> are all different types of shapes that may be positioned </a:t>
            </a:r>
            <a:r>
              <a:rPr lang="en-GB" sz="2400" dirty="0" smtClean="0">
                <a:solidFill>
                  <a:schemeClr val="tx1"/>
                </a:solidFill>
              </a:rPr>
              <a:t>at </a:t>
            </a:r>
            <a:r>
              <a:rPr lang="en-GB" sz="2400" dirty="0">
                <a:solidFill>
                  <a:schemeClr val="tx1"/>
                </a:solidFill>
              </a:rPr>
              <a:t>varying locations within the </a:t>
            </a:r>
            <a:r>
              <a:rPr lang="en-GB" sz="2400" dirty="0" smtClean="0">
                <a:solidFill>
                  <a:schemeClr val="tx1"/>
                </a:solidFill>
              </a:rPr>
              <a:t>world, they </a:t>
            </a:r>
            <a:r>
              <a:rPr lang="en-GB" sz="2400" dirty="0">
                <a:solidFill>
                  <a:schemeClr val="tx1"/>
                </a:solidFill>
              </a:rPr>
              <a:t>all share the common property of having a position. </a:t>
            </a:r>
            <a:endParaRPr lang="en-GB" sz="2400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The </a:t>
            </a:r>
            <a:r>
              <a:rPr lang="en-GB" sz="2400" dirty="0">
                <a:solidFill>
                  <a:schemeClr val="tx1"/>
                </a:solidFill>
              </a:rPr>
              <a:t>variable used to specify the position of the individual object could therefore be inherited from </a:t>
            </a:r>
            <a:r>
              <a:rPr lang="en-GB" sz="2400" dirty="0" err="1" smtClean="0">
                <a:solidFill>
                  <a:schemeClr val="tx1"/>
                </a:solidFill>
              </a:rPr>
              <a:t>cShape</a:t>
            </a:r>
            <a:endParaRPr lang="en-GB" sz="2400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tx1"/>
                </a:solidFill>
              </a:rPr>
              <a:t>i.e. All </a:t>
            </a:r>
            <a:r>
              <a:rPr lang="en-GB" sz="2000" dirty="0" err="1" smtClean="0">
                <a:solidFill>
                  <a:schemeClr val="tx1"/>
                </a:solidFill>
              </a:rPr>
              <a:t>cShapes</a:t>
            </a:r>
            <a:r>
              <a:rPr lang="en-GB" sz="2000" dirty="0" smtClean="0">
                <a:solidFill>
                  <a:schemeClr val="tx1"/>
                </a:solidFill>
              </a:rPr>
              <a:t> have a position</a:t>
            </a:r>
          </a:p>
          <a:p>
            <a:pPr lvl="1" algn="l"/>
            <a:endParaRPr lang="en-GB" sz="2000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Therefore it makes more sense to store the </a:t>
            </a:r>
            <a:r>
              <a:rPr lang="en-GB" sz="2400" i="1" dirty="0" smtClean="0">
                <a:solidFill>
                  <a:schemeClr val="tx1"/>
                </a:solidFill>
              </a:rPr>
              <a:t>position</a:t>
            </a:r>
            <a:r>
              <a:rPr lang="en-GB" sz="2400" dirty="0" smtClean="0">
                <a:solidFill>
                  <a:schemeClr val="tx1"/>
                </a:solidFill>
              </a:rPr>
              <a:t> information within the Base Class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Remember</a:t>
            </a:r>
            <a:r>
              <a:rPr lang="en-GB" sz="2400" dirty="0">
                <a:solidFill>
                  <a:schemeClr val="tx1"/>
                </a:solidFill>
              </a:rPr>
              <a:t>, all Derived classes inherit the properties of the base class.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algn="l"/>
            <a:endParaRPr lang="en-GB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63934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Parent/Child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This analogy of parent / child classes can be applied to many objects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If </a:t>
            </a:r>
            <a:r>
              <a:rPr lang="en-GB" sz="2400" dirty="0" err="1" smtClean="0">
                <a:solidFill>
                  <a:schemeClr val="tx1"/>
                </a:solidFill>
              </a:rPr>
              <a:t>cVehicle</a:t>
            </a:r>
            <a:r>
              <a:rPr lang="en-GB" sz="2400" dirty="0" smtClean="0">
                <a:solidFill>
                  <a:schemeClr val="tx1"/>
                </a:solidFill>
              </a:rPr>
              <a:t> is defined as the base class, we can derive individual vehicle types </a:t>
            </a:r>
            <a:r>
              <a:rPr lang="en-GB" sz="2400" dirty="0">
                <a:solidFill>
                  <a:schemeClr val="tx1"/>
                </a:solidFill>
              </a:rPr>
              <a:t>from </a:t>
            </a:r>
            <a:r>
              <a:rPr lang="en-GB" sz="2400" dirty="0" smtClean="0">
                <a:solidFill>
                  <a:schemeClr val="tx1"/>
                </a:solidFill>
              </a:rPr>
              <a:t>it i.e.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tx1"/>
                </a:solidFill>
              </a:rPr>
              <a:t>Bicycle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tx1"/>
                </a:solidFill>
              </a:rPr>
              <a:t>Motorcycle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tx1"/>
                </a:solidFill>
              </a:rPr>
              <a:t>Car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tx1"/>
                </a:solidFill>
              </a:rPr>
              <a:t>Lorry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tx1"/>
                </a:solidFill>
              </a:rPr>
              <a:t>Bus</a:t>
            </a:r>
            <a:endParaRPr lang="en-GB" sz="20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000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algn="l"/>
            <a:endParaRPr lang="en-GB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35167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Transform / Shape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 fontScale="85000" lnSpcReduction="20000"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Objects </a:t>
            </a:r>
            <a:r>
              <a:rPr lang="en-GB" sz="2400" dirty="0" smtClean="0">
                <a:solidFill>
                  <a:schemeClr val="tx1"/>
                </a:solidFill>
              </a:rPr>
              <a:t>created in </a:t>
            </a:r>
            <a:r>
              <a:rPr lang="en-GB" sz="2400" dirty="0" smtClean="0">
                <a:solidFill>
                  <a:schemeClr val="tx1"/>
                </a:solidFill>
              </a:rPr>
              <a:t>a 3D modelling package (i.e. Maya) </a:t>
            </a:r>
            <a:r>
              <a:rPr lang="en-GB" sz="2400" dirty="0" smtClean="0">
                <a:solidFill>
                  <a:schemeClr val="tx1"/>
                </a:solidFill>
              </a:rPr>
              <a:t>commonly </a:t>
            </a:r>
            <a:r>
              <a:rPr lang="en-GB" sz="2400" dirty="0" smtClean="0">
                <a:solidFill>
                  <a:schemeClr val="tx1"/>
                </a:solidFill>
              </a:rPr>
              <a:t>separate </a:t>
            </a:r>
            <a:r>
              <a:rPr lang="en-GB" sz="2400" dirty="0" smtClean="0">
                <a:solidFill>
                  <a:schemeClr val="tx1"/>
                </a:solidFill>
              </a:rPr>
              <a:t>the Shape (mesh) from the Transform (position, size, </a:t>
            </a:r>
            <a:r>
              <a:rPr lang="en-GB" sz="2400" dirty="0">
                <a:solidFill>
                  <a:schemeClr val="tx1"/>
                </a:solidFill>
              </a:rPr>
              <a:t>r</a:t>
            </a:r>
            <a:r>
              <a:rPr lang="en-GB" sz="2400" dirty="0" smtClean="0">
                <a:solidFill>
                  <a:schemeClr val="tx1"/>
                </a:solidFill>
              </a:rPr>
              <a:t>otation)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algn="l"/>
            <a:endParaRPr lang="en-GB" sz="2400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algn="l"/>
            <a:endParaRPr lang="en-GB" sz="2400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1700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1700" dirty="0" smtClean="0">
                <a:solidFill>
                  <a:schemeClr val="tx1"/>
                </a:solidFill>
              </a:rPr>
              <a:t>NB&gt; </a:t>
            </a:r>
            <a:r>
              <a:rPr lang="en-GB" sz="1700" dirty="0" smtClean="0">
                <a:solidFill>
                  <a:schemeClr val="tx1"/>
                </a:solidFill>
              </a:rPr>
              <a:t>Autodesk Maya </a:t>
            </a:r>
            <a:r>
              <a:rPr lang="en-GB" sz="1700" dirty="0" smtClean="0">
                <a:solidFill>
                  <a:schemeClr val="tx1"/>
                </a:solidFill>
              </a:rPr>
              <a:t>is an industry standard 3D </a:t>
            </a:r>
            <a:r>
              <a:rPr lang="en-GB" sz="1700" dirty="0">
                <a:solidFill>
                  <a:schemeClr val="tx1"/>
                </a:solidFill>
              </a:rPr>
              <a:t>computer </a:t>
            </a:r>
            <a:r>
              <a:rPr lang="en-GB" sz="1700" dirty="0" smtClean="0">
                <a:solidFill>
                  <a:schemeClr val="tx1"/>
                </a:solidFill>
              </a:rPr>
              <a:t>animation program developed by Autodesk. Maya is used extensively throughout the computer graphics industries</a:t>
            </a:r>
            <a:endParaRPr lang="en-GB" sz="1700" dirty="0">
              <a:solidFill>
                <a:schemeClr val="tx1"/>
              </a:solidFill>
            </a:endParaRPr>
          </a:p>
          <a:p>
            <a:pPr algn="l"/>
            <a:endParaRPr lang="en-GB" sz="2400" dirty="0">
              <a:solidFill>
                <a:schemeClr val="tx1"/>
              </a:solidFill>
            </a:endParaRP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5247475"/>
              </p:ext>
            </p:extLst>
          </p:nvPr>
        </p:nvGraphicFramePr>
        <p:xfrm>
          <a:off x="1524000" y="2514600"/>
          <a:ext cx="6096000" cy="238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Base Class -</a:t>
                      </a:r>
                      <a:r>
                        <a:rPr lang="en-GB" baseline="0" dirty="0" smtClean="0"/>
                        <a:t> Transform</a:t>
                      </a:r>
                      <a:endParaRPr lang="en-GB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Derived Class - Shape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Translation</a:t>
                      </a:r>
                    </a:p>
                    <a:p>
                      <a:r>
                        <a:rPr lang="en-GB" dirty="0" smtClean="0"/>
                        <a:t>Scale</a:t>
                      </a:r>
                    </a:p>
                    <a:p>
                      <a:r>
                        <a:rPr lang="en-GB" dirty="0" smtClean="0"/>
                        <a:t>Rotation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Cameras</a:t>
                      </a:r>
                    </a:p>
                    <a:p>
                      <a:r>
                        <a:rPr lang="en-GB" dirty="0" smtClean="0"/>
                        <a:t>Lights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Materials</a:t>
                      </a:r>
                    </a:p>
                    <a:p>
                      <a:r>
                        <a:rPr lang="en-GB" dirty="0" smtClean="0"/>
                        <a:t>Geometry (mesh)</a:t>
                      </a:r>
                    </a:p>
                    <a:p>
                      <a:r>
                        <a:rPr lang="en-GB" dirty="0" smtClean="0"/>
                        <a:t>Curves</a:t>
                      </a:r>
                    </a:p>
                    <a:p>
                      <a:r>
                        <a:rPr lang="en-GB" dirty="0" smtClean="0"/>
                        <a:t>Fluids</a:t>
                      </a:r>
                    </a:p>
                    <a:p>
                      <a:r>
                        <a:rPr lang="en-GB" dirty="0" smtClean="0"/>
                        <a:t>Particles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238372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Sharing data between </a:t>
            </a:r>
            <a:r>
              <a:rPr lang="en-GB" i="1" dirty="0" smtClean="0"/>
              <a:t>Base</a:t>
            </a:r>
            <a:r>
              <a:rPr lang="en-GB" dirty="0" smtClean="0"/>
              <a:t> and </a:t>
            </a:r>
            <a:r>
              <a:rPr lang="en-GB" i="1" dirty="0" smtClean="0"/>
              <a:t>Derived</a:t>
            </a:r>
            <a:r>
              <a:rPr lang="en-GB" dirty="0" smtClean="0"/>
              <a:t> classes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All </a:t>
            </a:r>
            <a:r>
              <a:rPr lang="en-GB" sz="2400" i="1" dirty="0" smtClean="0">
                <a:solidFill>
                  <a:srgbClr val="0070C0"/>
                </a:solidFill>
              </a:rPr>
              <a:t>public:</a:t>
            </a:r>
            <a:r>
              <a:rPr lang="en-GB" sz="2400" i="1" dirty="0" smtClean="0">
                <a:solidFill>
                  <a:schemeClr val="tx1"/>
                </a:solidFill>
              </a:rPr>
              <a:t> </a:t>
            </a:r>
            <a:r>
              <a:rPr lang="en-GB" sz="2400" dirty="0" smtClean="0">
                <a:solidFill>
                  <a:schemeClr val="tx1"/>
                </a:solidFill>
              </a:rPr>
              <a:t>data contained within the </a:t>
            </a:r>
            <a:r>
              <a:rPr lang="en-GB" sz="2400" i="1" dirty="0" smtClean="0">
                <a:solidFill>
                  <a:schemeClr val="tx1"/>
                </a:solidFill>
              </a:rPr>
              <a:t>base</a:t>
            </a:r>
            <a:r>
              <a:rPr lang="en-GB" sz="2400" dirty="0" smtClean="0">
                <a:solidFill>
                  <a:schemeClr val="tx1"/>
                </a:solidFill>
              </a:rPr>
              <a:t> class is accessible to the </a:t>
            </a:r>
            <a:r>
              <a:rPr lang="en-GB" sz="2400" i="1" dirty="0" smtClean="0">
                <a:solidFill>
                  <a:schemeClr val="tx1"/>
                </a:solidFill>
              </a:rPr>
              <a:t>derived</a:t>
            </a:r>
            <a:r>
              <a:rPr lang="en-GB" sz="2400" dirty="0" smtClean="0">
                <a:solidFill>
                  <a:schemeClr val="tx1"/>
                </a:solidFill>
              </a:rPr>
              <a:t> class.</a:t>
            </a:r>
          </a:p>
          <a:p>
            <a:pPr algn="l"/>
            <a:endParaRPr lang="en-GB" sz="2400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However, if the </a:t>
            </a:r>
            <a:r>
              <a:rPr lang="en-GB" sz="2400" i="1" dirty="0" smtClean="0">
                <a:solidFill>
                  <a:schemeClr val="tx1"/>
                </a:solidFill>
              </a:rPr>
              <a:t>base</a:t>
            </a:r>
            <a:r>
              <a:rPr lang="en-GB" sz="2400" dirty="0" smtClean="0">
                <a:solidFill>
                  <a:schemeClr val="tx1"/>
                </a:solidFill>
              </a:rPr>
              <a:t> class has </a:t>
            </a:r>
            <a:r>
              <a:rPr lang="en-GB" sz="2400" dirty="0" smtClean="0">
                <a:solidFill>
                  <a:srgbClr val="0070C0"/>
                </a:solidFill>
              </a:rPr>
              <a:t>public:</a:t>
            </a:r>
            <a:r>
              <a:rPr lang="en-GB" sz="2400" dirty="0" smtClean="0">
                <a:solidFill>
                  <a:schemeClr val="tx1"/>
                </a:solidFill>
              </a:rPr>
              <a:t> get/set() functions to access private data then these functions can be called by the </a:t>
            </a:r>
            <a:r>
              <a:rPr lang="en-GB" sz="2400" i="1" dirty="0" smtClean="0">
                <a:solidFill>
                  <a:schemeClr val="tx1"/>
                </a:solidFill>
              </a:rPr>
              <a:t>derived</a:t>
            </a:r>
            <a:r>
              <a:rPr lang="en-GB" sz="2400" dirty="0" smtClean="0">
                <a:solidFill>
                  <a:schemeClr val="tx1"/>
                </a:solidFill>
              </a:rPr>
              <a:t> class.</a:t>
            </a:r>
          </a:p>
          <a:p>
            <a:pPr algn="l"/>
            <a:endParaRPr lang="en-GB" sz="2400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This mechanism provide the </a:t>
            </a:r>
            <a:r>
              <a:rPr lang="en-GB" sz="2400" i="1" dirty="0" smtClean="0">
                <a:solidFill>
                  <a:schemeClr val="tx1"/>
                </a:solidFill>
              </a:rPr>
              <a:t>derived</a:t>
            </a:r>
            <a:r>
              <a:rPr lang="en-GB" sz="2400" dirty="0" smtClean="0">
                <a:solidFill>
                  <a:schemeClr val="tx1"/>
                </a:solidFill>
              </a:rPr>
              <a:t> class with access to private data stored within the </a:t>
            </a:r>
            <a:r>
              <a:rPr lang="en-GB" sz="2400" i="1" dirty="0" smtClean="0">
                <a:solidFill>
                  <a:schemeClr val="tx1"/>
                </a:solidFill>
              </a:rPr>
              <a:t>base</a:t>
            </a:r>
            <a:r>
              <a:rPr lang="en-GB" sz="2400" dirty="0" smtClean="0">
                <a:solidFill>
                  <a:schemeClr val="tx1"/>
                </a:solidFill>
              </a:rPr>
              <a:t> class</a:t>
            </a:r>
            <a:endParaRPr lang="en-GB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69044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Sharing data – example code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1981200" y="1497623"/>
            <a:ext cx="4572000" cy="4524315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en-GB" sz="900" dirty="0" smtClean="0">
              <a:solidFill>
                <a:srgbClr val="0000FF"/>
              </a:solidFill>
              <a:latin typeface="Consolas" panose="020B0609020204030204" pitchFamily="49" charset="0"/>
            </a:endParaRPr>
          </a:p>
          <a:p>
            <a:r>
              <a:rPr lang="en-GB" sz="900" dirty="0" smtClean="0">
                <a:solidFill>
                  <a:srgbClr val="00B050"/>
                </a:solidFill>
                <a:latin typeface="Consolas" panose="020B0609020204030204" pitchFamily="49" charset="0"/>
              </a:rPr>
              <a:t>// Base class </a:t>
            </a:r>
            <a:r>
              <a:rPr lang="en-GB" sz="900" dirty="0" err="1" smtClean="0">
                <a:solidFill>
                  <a:srgbClr val="00B050"/>
                </a:solidFill>
                <a:latin typeface="Consolas" panose="020B0609020204030204" pitchFamily="49" charset="0"/>
              </a:rPr>
              <a:t>cShape</a:t>
            </a:r>
            <a:endParaRPr lang="en-GB" sz="900" dirty="0">
              <a:solidFill>
                <a:srgbClr val="00B050"/>
              </a:solidFill>
              <a:latin typeface="Consolas" panose="020B0609020204030204" pitchFamily="49" charset="0"/>
            </a:endParaRPr>
          </a:p>
          <a:p>
            <a:r>
              <a:rPr lang="en-GB" sz="9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sz="9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900" dirty="0" err="1">
                <a:solidFill>
                  <a:srgbClr val="2B91AF"/>
                </a:solidFill>
                <a:latin typeface="Consolas" panose="020B0609020204030204" pitchFamily="49" charset="0"/>
              </a:rPr>
              <a:t>cShape</a:t>
            </a:r>
            <a:endParaRPr lang="en-GB" sz="9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9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r>
              <a:rPr lang="en-GB" sz="9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900" dirty="0">
                <a:solidFill>
                  <a:srgbClr val="000000"/>
                </a:solidFill>
                <a:latin typeface="Consolas" panose="020B0609020204030204" pitchFamily="49" charset="0"/>
              </a:rPr>
              <a:t>:</a:t>
            </a:r>
          </a:p>
          <a:p>
            <a:r>
              <a:rPr lang="en-GB" sz="9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	</a:t>
            </a:r>
            <a:r>
              <a:rPr lang="en-GB" sz="9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cShape</a:t>
            </a:r>
            <a:r>
              <a:rPr lang="en-GB" sz="9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900" dirty="0" err="1" smtClean="0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sz="9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900" dirty="0" err="1">
                <a:solidFill>
                  <a:srgbClr val="808080"/>
                </a:solidFill>
                <a:latin typeface="Consolas" panose="020B0609020204030204" pitchFamily="49" charset="0"/>
              </a:rPr>
              <a:t>vc</a:t>
            </a:r>
            <a:r>
              <a:rPr lang="en-GB" sz="900" dirty="0">
                <a:solidFill>
                  <a:srgbClr val="000000"/>
                </a:solidFill>
                <a:latin typeface="Consolas" panose="020B0609020204030204" pitchFamily="49" charset="0"/>
              </a:rPr>
              <a:t>){ </a:t>
            </a:r>
            <a:r>
              <a:rPr lang="en-GB" sz="900" dirty="0" err="1">
                <a:solidFill>
                  <a:srgbClr val="000000"/>
                </a:solidFill>
                <a:latin typeface="Consolas" panose="020B0609020204030204" pitchFamily="49" charset="0"/>
              </a:rPr>
              <a:t>m_vCount</a:t>
            </a:r>
            <a:r>
              <a:rPr lang="en-GB" sz="900" dirty="0">
                <a:solidFill>
                  <a:srgbClr val="000000"/>
                </a:solidFill>
                <a:latin typeface="Consolas" panose="020B0609020204030204" pitchFamily="49" charset="0"/>
              </a:rPr>
              <a:t> = </a:t>
            </a:r>
            <a:r>
              <a:rPr lang="en-GB" sz="900" dirty="0" err="1">
                <a:solidFill>
                  <a:srgbClr val="808080"/>
                </a:solidFill>
                <a:latin typeface="Consolas" panose="020B0609020204030204" pitchFamily="49" charset="0"/>
              </a:rPr>
              <a:t>vc</a:t>
            </a:r>
            <a:r>
              <a:rPr lang="en-GB" sz="900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</a:p>
          <a:p>
            <a:r>
              <a:rPr lang="en-GB" sz="9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	void</a:t>
            </a:r>
            <a:r>
              <a:rPr lang="en-GB" sz="9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900" dirty="0" err="1">
                <a:solidFill>
                  <a:srgbClr val="000000"/>
                </a:solidFill>
                <a:latin typeface="Consolas" panose="020B0609020204030204" pitchFamily="49" charset="0"/>
              </a:rPr>
              <a:t>setVertexCount</a:t>
            </a:r>
            <a:r>
              <a:rPr lang="en-GB" sz="9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900" dirty="0" err="1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sz="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900" dirty="0" err="1">
                <a:solidFill>
                  <a:srgbClr val="808080"/>
                </a:solidFill>
                <a:latin typeface="Consolas" panose="020B0609020204030204" pitchFamily="49" charset="0"/>
              </a:rPr>
              <a:t>vc</a:t>
            </a:r>
            <a:r>
              <a:rPr lang="en-GB" sz="900" dirty="0">
                <a:solidFill>
                  <a:srgbClr val="000000"/>
                </a:solidFill>
                <a:latin typeface="Consolas" panose="020B0609020204030204" pitchFamily="49" charset="0"/>
              </a:rPr>
              <a:t>){ </a:t>
            </a:r>
            <a:r>
              <a:rPr lang="en-GB" sz="900" dirty="0" err="1">
                <a:solidFill>
                  <a:srgbClr val="000000"/>
                </a:solidFill>
                <a:latin typeface="Consolas" panose="020B0609020204030204" pitchFamily="49" charset="0"/>
              </a:rPr>
              <a:t>m_vCount</a:t>
            </a:r>
            <a:r>
              <a:rPr lang="en-GB" sz="900" dirty="0">
                <a:solidFill>
                  <a:srgbClr val="000000"/>
                </a:solidFill>
                <a:latin typeface="Consolas" panose="020B0609020204030204" pitchFamily="49" charset="0"/>
              </a:rPr>
              <a:t> = </a:t>
            </a:r>
            <a:r>
              <a:rPr lang="en-GB" sz="900" dirty="0" err="1">
                <a:solidFill>
                  <a:srgbClr val="808080"/>
                </a:solidFill>
                <a:latin typeface="Consolas" panose="020B0609020204030204" pitchFamily="49" charset="0"/>
              </a:rPr>
              <a:t>vc</a:t>
            </a:r>
            <a:r>
              <a:rPr lang="en-GB" sz="900" dirty="0">
                <a:solidFill>
                  <a:srgbClr val="000000"/>
                </a:solidFill>
                <a:latin typeface="Consolas" panose="020B0609020204030204" pitchFamily="49" charset="0"/>
              </a:rPr>
              <a:t>;}</a:t>
            </a:r>
          </a:p>
          <a:p>
            <a:r>
              <a:rPr lang="en-GB" sz="9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	</a:t>
            </a:r>
            <a:r>
              <a:rPr lang="en-GB" sz="900" dirty="0" err="1" smtClean="0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sz="9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900" dirty="0" err="1">
                <a:solidFill>
                  <a:srgbClr val="000000"/>
                </a:solidFill>
                <a:latin typeface="Consolas" panose="020B0609020204030204" pitchFamily="49" charset="0"/>
              </a:rPr>
              <a:t>getVertexCount</a:t>
            </a:r>
            <a:r>
              <a:rPr lang="en-GB" sz="900" dirty="0">
                <a:solidFill>
                  <a:srgbClr val="000000"/>
                </a:solidFill>
                <a:latin typeface="Consolas" panose="020B0609020204030204" pitchFamily="49" charset="0"/>
              </a:rPr>
              <a:t>(){ </a:t>
            </a:r>
            <a:r>
              <a:rPr lang="en-GB" sz="900" dirty="0">
                <a:solidFill>
                  <a:srgbClr val="0000FF"/>
                </a:solidFill>
                <a:latin typeface="Consolas" panose="020B0609020204030204" pitchFamily="49" charset="0"/>
              </a:rPr>
              <a:t>return</a:t>
            </a:r>
            <a:r>
              <a:rPr lang="en-GB" sz="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900" dirty="0" err="1">
                <a:solidFill>
                  <a:srgbClr val="000000"/>
                </a:solidFill>
                <a:latin typeface="Consolas" panose="020B0609020204030204" pitchFamily="49" charset="0"/>
              </a:rPr>
              <a:t>m_vCount</a:t>
            </a:r>
            <a:r>
              <a:rPr lang="en-GB" sz="900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</a:p>
          <a:p>
            <a:endParaRPr lang="en-GB" sz="9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900" dirty="0">
                <a:solidFill>
                  <a:srgbClr val="0000FF"/>
                </a:solidFill>
                <a:latin typeface="Consolas" panose="020B0609020204030204" pitchFamily="49" charset="0"/>
              </a:rPr>
              <a:t>private</a:t>
            </a:r>
            <a:r>
              <a:rPr lang="en-GB" sz="900" dirty="0">
                <a:solidFill>
                  <a:srgbClr val="000000"/>
                </a:solidFill>
                <a:latin typeface="Consolas" panose="020B0609020204030204" pitchFamily="49" charset="0"/>
              </a:rPr>
              <a:t>:</a:t>
            </a:r>
          </a:p>
          <a:p>
            <a:r>
              <a:rPr lang="en-GB" sz="9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	</a:t>
            </a:r>
            <a:r>
              <a:rPr lang="en-GB" sz="900" dirty="0" err="1" smtClean="0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sz="9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900" dirty="0" err="1">
                <a:solidFill>
                  <a:srgbClr val="000000"/>
                </a:solidFill>
                <a:latin typeface="Consolas" panose="020B0609020204030204" pitchFamily="49" charset="0"/>
              </a:rPr>
              <a:t>m_vCount</a:t>
            </a:r>
            <a:r>
              <a:rPr lang="en-GB" sz="9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900" dirty="0">
                <a:solidFill>
                  <a:srgbClr val="000000"/>
                </a:solidFill>
                <a:latin typeface="Consolas" panose="020B0609020204030204" pitchFamily="49" charset="0"/>
              </a:rPr>
              <a:t>};</a:t>
            </a:r>
          </a:p>
          <a:p>
            <a:endParaRPr lang="en-GB" sz="900" dirty="0" smtClean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endParaRPr lang="en-GB" sz="9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900" dirty="0" smtClean="0">
                <a:solidFill>
                  <a:srgbClr val="00B050"/>
                </a:solidFill>
                <a:latin typeface="Consolas" panose="020B0609020204030204" pitchFamily="49" charset="0"/>
              </a:rPr>
              <a:t>// Derived </a:t>
            </a:r>
            <a:r>
              <a:rPr lang="en-GB" sz="900" dirty="0">
                <a:solidFill>
                  <a:srgbClr val="00B050"/>
                </a:solidFill>
                <a:latin typeface="Consolas" panose="020B0609020204030204" pitchFamily="49" charset="0"/>
              </a:rPr>
              <a:t>class </a:t>
            </a:r>
            <a:r>
              <a:rPr lang="en-GB" sz="900" dirty="0" err="1" smtClean="0">
                <a:solidFill>
                  <a:srgbClr val="00B050"/>
                </a:solidFill>
                <a:latin typeface="Consolas" panose="020B0609020204030204" pitchFamily="49" charset="0"/>
              </a:rPr>
              <a:t>cTriangle</a:t>
            </a:r>
            <a:endParaRPr lang="en-GB" sz="9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900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sz="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900" dirty="0" err="1">
                <a:solidFill>
                  <a:srgbClr val="2B91AF"/>
                </a:solidFill>
                <a:latin typeface="Consolas" panose="020B0609020204030204" pitchFamily="49" charset="0"/>
              </a:rPr>
              <a:t>cTriangle</a:t>
            </a:r>
            <a:r>
              <a:rPr lang="en-GB" sz="900" dirty="0">
                <a:solidFill>
                  <a:srgbClr val="000000"/>
                </a:solidFill>
                <a:latin typeface="Consolas" panose="020B0609020204030204" pitchFamily="49" charset="0"/>
              </a:rPr>
              <a:t> : </a:t>
            </a:r>
            <a:r>
              <a:rPr lang="en-GB" sz="9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900" dirty="0" err="1">
                <a:solidFill>
                  <a:srgbClr val="2B91AF"/>
                </a:solidFill>
                <a:latin typeface="Consolas" panose="020B0609020204030204" pitchFamily="49" charset="0"/>
              </a:rPr>
              <a:t>cShape</a:t>
            </a:r>
            <a:endParaRPr lang="en-GB" sz="9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9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r>
              <a:rPr lang="en-GB" sz="9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900" dirty="0">
                <a:solidFill>
                  <a:srgbClr val="000000"/>
                </a:solidFill>
                <a:latin typeface="Consolas" panose="020B0609020204030204" pitchFamily="49" charset="0"/>
              </a:rPr>
              <a:t>:</a:t>
            </a:r>
          </a:p>
          <a:p>
            <a:r>
              <a:rPr lang="en-GB" sz="9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	</a:t>
            </a:r>
            <a:r>
              <a:rPr lang="en-GB" sz="9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cTriangle</a:t>
            </a:r>
            <a:r>
              <a:rPr lang="en-GB" sz="9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900" dirty="0" err="1" smtClean="0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sz="9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900" dirty="0" err="1">
                <a:solidFill>
                  <a:srgbClr val="808080"/>
                </a:solidFill>
                <a:latin typeface="Consolas" panose="020B0609020204030204" pitchFamily="49" charset="0"/>
              </a:rPr>
              <a:t>vc</a:t>
            </a:r>
            <a:r>
              <a:rPr lang="en-GB" sz="900" dirty="0">
                <a:solidFill>
                  <a:srgbClr val="000000"/>
                </a:solidFill>
                <a:latin typeface="Consolas" panose="020B0609020204030204" pitchFamily="49" charset="0"/>
              </a:rPr>
              <a:t>) : </a:t>
            </a:r>
            <a:r>
              <a:rPr lang="en-GB" sz="900" dirty="0" err="1">
                <a:solidFill>
                  <a:srgbClr val="2B91AF"/>
                </a:solidFill>
                <a:latin typeface="Consolas" panose="020B0609020204030204" pitchFamily="49" charset="0"/>
              </a:rPr>
              <a:t>cShape</a:t>
            </a:r>
            <a:r>
              <a:rPr lang="en-GB" sz="9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900" dirty="0" err="1">
                <a:solidFill>
                  <a:srgbClr val="808080"/>
                </a:solidFill>
                <a:latin typeface="Consolas" panose="020B0609020204030204" pitchFamily="49" charset="0"/>
              </a:rPr>
              <a:t>vc</a:t>
            </a:r>
            <a:r>
              <a:rPr lang="en-GB" sz="900" dirty="0">
                <a:solidFill>
                  <a:srgbClr val="000000"/>
                </a:solidFill>
                <a:latin typeface="Consolas" panose="020B0609020204030204" pitchFamily="49" charset="0"/>
              </a:rPr>
              <a:t>){ </a:t>
            </a:r>
            <a:r>
              <a:rPr lang="en-GB" sz="900" dirty="0" err="1">
                <a:solidFill>
                  <a:srgbClr val="000000"/>
                </a:solidFill>
                <a:latin typeface="Consolas" panose="020B0609020204030204" pitchFamily="49" charset="0"/>
              </a:rPr>
              <a:t>setVertexCount</a:t>
            </a:r>
            <a:r>
              <a:rPr lang="en-GB" sz="9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900" dirty="0" err="1">
                <a:solidFill>
                  <a:srgbClr val="808080"/>
                </a:solidFill>
                <a:latin typeface="Consolas" panose="020B0609020204030204" pitchFamily="49" charset="0"/>
              </a:rPr>
              <a:t>vc</a:t>
            </a:r>
            <a:r>
              <a:rPr lang="en-GB" sz="900" dirty="0">
                <a:solidFill>
                  <a:srgbClr val="000000"/>
                </a:solidFill>
                <a:latin typeface="Consolas" panose="020B0609020204030204" pitchFamily="49" charset="0"/>
              </a:rPr>
              <a:t>); }</a:t>
            </a:r>
          </a:p>
          <a:p>
            <a:r>
              <a:rPr lang="en-GB" sz="900" dirty="0">
                <a:solidFill>
                  <a:srgbClr val="000000"/>
                </a:solidFill>
                <a:latin typeface="Consolas" panose="020B0609020204030204" pitchFamily="49" charset="0"/>
              </a:rPr>
              <a:t>};</a:t>
            </a:r>
          </a:p>
          <a:p>
            <a:endParaRPr lang="en-GB" sz="9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endParaRPr lang="en-GB" sz="9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900" dirty="0" err="1" smtClean="0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sz="9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900" dirty="0" smtClean="0">
                <a:solidFill>
                  <a:srgbClr val="6F008A"/>
                </a:solidFill>
                <a:latin typeface="Consolas" panose="020B0609020204030204" pitchFamily="49" charset="0"/>
              </a:rPr>
              <a:t>main</a:t>
            </a:r>
            <a:r>
              <a:rPr lang="en-GB" sz="9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()</a:t>
            </a:r>
            <a:endParaRPr lang="en-GB" sz="9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9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r>
              <a:rPr lang="en-GB" sz="900" dirty="0" smtClean="0">
                <a:solidFill>
                  <a:srgbClr val="2B91AF"/>
                </a:solidFill>
                <a:latin typeface="Consolas" panose="020B0609020204030204" pitchFamily="49" charset="0"/>
              </a:rPr>
              <a:t>     	</a:t>
            </a:r>
            <a:r>
              <a:rPr lang="en-GB" sz="900" dirty="0" err="1" smtClean="0">
                <a:solidFill>
                  <a:srgbClr val="2B91AF"/>
                </a:solidFill>
                <a:latin typeface="Consolas" panose="020B0609020204030204" pitchFamily="49" charset="0"/>
              </a:rPr>
              <a:t>cTriangle</a:t>
            </a:r>
            <a:r>
              <a:rPr lang="en-GB" sz="9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900" dirty="0">
                <a:solidFill>
                  <a:srgbClr val="000000"/>
                </a:solidFill>
                <a:latin typeface="Consolas" panose="020B0609020204030204" pitchFamily="49" charset="0"/>
              </a:rPr>
              <a:t>tri(3);</a:t>
            </a:r>
          </a:p>
          <a:p>
            <a:endParaRPr lang="en-GB" sz="900" dirty="0" smtClean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900" dirty="0" smtClean="0">
                <a:solidFill>
                  <a:srgbClr val="00B050"/>
                </a:solidFill>
                <a:latin typeface="Consolas" panose="020B0609020204030204" pitchFamily="49" charset="0"/>
              </a:rPr>
              <a:t>	// Derived class gains access to private member 	// variables using Base class get/set() functions</a:t>
            </a:r>
            <a:endParaRPr lang="en-GB" sz="9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9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     	</a:t>
            </a:r>
            <a:r>
              <a:rPr lang="en-GB" sz="900" dirty="0" err="1" smtClean="0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sz="9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900" dirty="0" err="1">
                <a:solidFill>
                  <a:srgbClr val="000000"/>
                </a:solidFill>
                <a:latin typeface="Consolas" panose="020B0609020204030204" pitchFamily="49" charset="0"/>
              </a:rPr>
              <a:t>num</a:t>
            </a:r>
            <a:r>
              <a:rPr lang="en-GB" sz="900" dirty="0">
                <a:solidFill>
                  <a:srgbClr val="000000"/>
                </a:solidFill>
                <a:latin typeface="Consolas" panose="020B0609020204030204" pitchFamily="49" charset="0"/>
              </a:rPr>
              <a:t> = </a:t>
            </a:r>
            <a:r>
              <a:rPr lang="en-GB" sz="900" dirty="0" err="1">
                <a:solidFill>
                  <a:srgbClr val="000000"/>
                </a:solidFill>
                <a:latin typeface="Consolas" panose="020B0609020204030204" pitchFamily="49" charset="0"/>
              </a:rPr>
              <a:t>tri.getVertexCount</a:t>
            </a:r>
            <a:r>
              <a:rPr lang="en-GB" sz="900" dirty="0">
                <a:solidFill>
                  <a:srgbClr val="000000"/>
                </a:solidFill>
                <a:latin typeface="Consolas" panose="020B0609020204030204" pitchFamily="49" charset="0"/>
              </a:rPr>
              <a:t>();</a:t>
            </a:r>
          </a:p>
          <a:p>
            <a:r>
              <a:rPr lang="en-GB" sz="9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    	</a:t>
            </a:r>
            <a:r>
              <a:rPr lang="en-GB" sz="9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tri.setVertexCount</a:t>
            </a:r>
            <a:r>
              <a:rPr lang="en-GB" sz="9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9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num</a:t>
            </a:r>
            <a:r>
              <a:rPr lang="en-GB" sz="9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900" dirty="0">
                <a:solidFill>
                  <a:srgbClr val="000000"/>
                </a:solidFill>
                <a:latin typeface="Consolas" panose="020B0609020204030204" pitchFamily="49" charset="0"/>
              </a:rPr>
              <a:t>+ 2);</a:t>
            </a:r>
          </a:p>
          <a:p>
            <a:r>
              <a:rPr lang="en-GB" sz="9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	return</a:t>
            </a:r>
            <a:r>
              <a:rPr lang="en-GB" sz="9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900" dirty="0">
                <a:solidFill>
                  <a:srgbClr val="000000"/>
                </a:solidFill>
                <a:latin typeface="Consolas" panose="020B0609020204030204" pitchFamily="49" charset="0"/>
              </a:rPr>
              <a:t>0;</a:t>
            </a:r>
          </a:p>
          <a:p>
            <a:r>
              <a:rPr lang="en-GB" sz="9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43614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dirty="0" smtClean="0"/>
              <a:t>EXERCISES: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r>
              <a:rPr lang="en-US" sz="1800" dirty="0"/>
              <a:t> </a:t>
            </a:r>
            <a:endParaRPr lang="en-GB" sz="18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r>
              <a:rPr lang="en-GB" sz="2400" dirty="0"/>
              <a:t> </a:t>
            </a:r>
          </a:p>
        </p:txBody>
      </p:sp>
      <p:sp>
        <p:nvSpPr>
          <p:cNvPr id="4" name="Rectangle 3"/>
          <p:cNvSpPr/>
          <p:nvPr/>
        </p:nvSpPr>
        <p:spPr>
          <a:xfrm>
            <a:off x="762000" y="1582341"/>
            <a:ext cx="8077200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smtClean="0"/>
              <a:t>Practice implementing a basic class </a:t>
            </a:r>
            <a:r>
              <a:rPr lang="en-US" sz="2400" dirty="0"/>
              <a:t>structure based on the requirements of Figure </a:t>
            </a:r>
            <a:r>
              <a:rPr lang="en-US" sz="2400" dirty="0" smtClean="0"/>
              <a:t>1.0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Add to each class specific data members </a:t>
            </a:r>
            <a:r>
              <a:rPr lang="en-US" sz="2400" dirty="0" smtClean="0"/>
              <a:t>associated with each </a:t>
            </a:r>
            <a:r>
              <a:rPr lang="en-US" sz="2400" dirty="0"/>
              <a:t>shape. i.e. </a:t>
            </a:r>
            <a:r>
              <a:rPr lang="en-US" sz="2400" dirty="0" smtClean="0"/>
              <a:t>position, </a:t>
            </a:r>
            <a:r>
              <a:rPr lang="en-US" sz="2400" dirty="0" err="1" smtClean="0"/>
              <a:t>colour</a:t>
            </a:r>
            <a:r>
              <a:rPr lang="en-US" sz="2400" dirty="0" smtClean="0"/>
              <a:t>, vertex count, </a:t>
            </a:r>
            <a:r>
              <a:rPr lang="en-US" sz="2400" dirty="0"/>
              <a:t>edge </a:t>
            </a:r>
            <a:r>
              <a:rPr lang="en-US" sz="2400" dirty="0" smtClean="0"/>
              <a:t>count, </a:t>
            </a:r>
            <a:r>
              <a:rPr lang="en-US" sz="2400" dirty="0" err="1"/>
              <a:t>etc</a:t>
            </a:r>
            <a:endParaRPr lang="en-GB" sz="2400" dirty="0"/>
          </a:p>
          <a:p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33400" y="2514600"/>
            <a:ext cx="9520086" cy="1762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519667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dirty="0" smtClean="0"/>
              <a:t>EXERCISES: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r>
              <a:rPr lang="en-US" sz="1800" dirty="0"/>
              <a:t> </a:t>
            </a:r>
            <a:endParaRPr lang="en-GB" sz="18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r>
              <a:rPr lang="en-GB" sz="2400" dirty="0"/>
              <a:t> </a:t>
            </a:r>
          </a:p>
        </p:txBody>
      </p:sp>
      <p:sp>
        <p:nvSpPr>
          <p:cNvPr id="4" name="Rectangle 3"/>
          <p:cNvSpPr/>
          <p:nvPr/>
        </p:nvSpPr>
        <p:spPr>
          <a:xfrm>
            <a:off x="762000" y="1582341"/>
            <a:ext cx="8077200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400" dirty="0"/>
              <a:t>Create a render call within each of the derived classes to draw the shape. 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sz="2400" dirty="0" smtClean="0"/>
              <a:t>NB&gt; do not worry </a:t>
            </a:r>
            <a:r>
              <a:rPr lang="en-US" sz="2400" dirty="0"/>
              <a:t>about actually drawing the shape. This function </a:t>
            </a:r>
            <a:r>
              <a:rPr lang="en-US" sz="2400" dirty="0" smtClean="0"/>
              <a:t>should simply </a:t>
            </a:r>
            <a:r>
              <a:rPr lang="en-US" sz="2400" dirty="0"/>
              <a:t>print out debug data from the base &amp; derived </a:t>
            </a:r>
            <a:r>
              <a:rPr lang="en-US" sz="2400" dirty="0" smtClean="0"/>
              <a:t>classes</a:t>
            </a:r>
            <a:r>
              <a:rPr lang="en-US" sz="2400" dirty="0" smtClean="0"/>
              <a:t>, i.e. “drawing object #3”</a:t>
            </a:r>
            <a:endParaRPr lang="en-US" sz="2400" dirty="0" smtClean="0"/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sz="2400" b="1" dirty="0"/>
              <a:t>HINT:</a:t>
            </a:r>
            <a:r>
              <a:rPr lang="en-US" sz="2400" dirty="0"/>
              <a:t> Refer back to </a:t>
            </a:r>
            <a:r>
              <a:rPr lang="en-US" sz="2400" i="1" dirty="0"/>
              <a:t>Lecture 4 – Composition</a:t>
            </a:r>
            <a:r>
              <a:rPr lang="en-US" sz="2400" dirty="0"/>
              <a:t>. The constructor used in the class </a:t>
            </a:r>
            <a:r>
              <a:rPr lang="en-US" sz="2400" i="1" dirty="0" err="1"/>
              <a:t>cPupil</a:t>
            </a:r>
            <a:r>
              <a:rPr lang="en-US" sz="2400" dirty="0"/>
              <a:t> is used to initialize its base class </a:t>
            </a:r>
            <a:r>
              <a:rPr lang="en-US" sz="2400" i="1" dirty="0" err="1" smtClean="0"/>
              <a:t>cDate</a:t>
            </a:r>
            <a:endParaRPr lang="en-US" sz="2400" i="1" dirty="0" smtClean="0"/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US" sz="2400" i="1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400" dirty="0"/>
              <a:t>Print out all base and derived class data to the console </a:t>
            </a:r>
            <a:r>
              <a:rPr lang="en-US" sz="2400" dirty="0" smtClean="0"/>
              <a:t>window</a:t>
            </a:r>
            <a:endParaRPr lang="en-GB" sz="2400" dirty="0"/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94529826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302</TotalTime>
  <Words>596</Words>
  <Application>Microsoft Office PowerPoint</Application>
  <PresentationFormat>On-screen Show (4:3)</PresentationFormat>
  <Paragraphs>135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Calibri</vt:lpstr>
      <vt:lpstr>Consolas</vt:lpstr>
      <vt:lpstr>Courier New</vt:lpstr>
      <vt:lpstr>Times New Roman</vt:lpstr>
      <vt:lpstr>Office Theme</vt:lpstr>
      <vt:lpstr>Advanced Software Development</vt:lpstr>
      <vt:lpstr>Inheritance</vt:lpstr>
      <vt:lpstr>Base Class &amp; Derived Classes</vt:lpstr>
      <vt:lpstr>Specifying a Derived Classes</vt:lpstr>
      <vt:lpstr>Object Commonality</vt:lpstr>
      <vt:lpstr>Inherited Attributes</vt:lpstr>
      <vt:lpstr>Parent/Child</vt:lpstr>
      <vt:lpstr>Transform / Shape</vt:lpstr>
      <vt:lpstr>Sharing data between Base and Derived classes</vt:lpstr>
      <vt:lpstr>Sharing data – example code</vt:lpstr>
      <vt:lpstr>EXERCISES:</vt:lpstr>
      <vt:lpstr>EXERCISES: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Advanced Software Development</dc:title>
  <dc:creator>Andrew Baker</dc:creator>
  <cp:lastModifiedBy>Andrew Baker</cp:lastModifiedBy>
  <cp:revision>32</cp:revision>
  <dcterms:created xsi:type="dcterms:W3CDTF">2006-08-16T00:00:00Z</dcterms:created>
  <dcterms:modified xsi:type="dcterms:W3CDTF">2019-11-18T12:08:49Z</dcterms:modified>
</cp:coreProperties>
</file>