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5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146" d="100"/>
          <a:sy n="146" d="100"/>
        </p:scale>
        <p:origin x="59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220293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467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23B59"/>
          </a:solidFill>
          <a:ln w="12700">
            <a:solidFill>
              <a:srgbClr val="023B5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4572000" y="2743200"/>
            <a:ext cx="4572000" cy="2400300"/>
          </a:xfrm>
          <a:prstGeom prst="rect">
            <a:avLst/>
          </a:prstGeom>
          <a:solidFill>
            <a:srgbClr val="004F9F">
              <a:alpha val="35000"/>
            </a:srgbClr>
          </a:solidFill>
          <a:ln w="12700">
            <a:solidFill>
              <a:srgbClr val="004F9F">
                <a:alpha val="3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0" y="0"/>
            <a:ext cx="9144000" cy="109728"/>
          </a:xfrm>
          <a:prstGeom prst="rect">
            <a:avLst/>
          </a:prstGeom>
          <a:solidFill>
            <a:srgbClr val="FFD400"/>
          </a:solidFill>
          <a:ln w="12700">
            <a:solidFill>
              <a:srgbClr val="FFD4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0" y="5033772"/>
            <a:ext cx="9144000" cy="109728"/>
          </a:xfrm>
          <a:prstGeom prst="rect">
            <a:avLst/>
          </a:prstGeom>
          <a:solidFill>
            <a:srgbClr val="FFD400"/>
          </a:solidFill>
          <a:ln w="12700">
            <a:solidFill>
              <a:srgbClr val="FFD4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040" y="201168"/>
            <a:ext cx="2286000" cy="768096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320040" y="1051560"/>
            <a:ext cx="8503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500" dirty="0">
                <a:solidFill>
                  <a:srgbClr val="FFD4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DRAFT WORKSHOP</a:t>
            </a:r>
            <a:endParaRPr lang="en-US" sz="1300" dirty="0"/>
          </a:p>
        </p:txBody>
      </p:sp>
      <p:sp>
        <p:nvSpPr>
          <p:cNvPr id="9" name="Text 6"/>
          <p:cNvSpPr/>
          <p:nvPr/>
        </p:nvSpPr>
        <p:spPr>
          <a:xfrm>
            <a:off x="320040" y="1417320"/>
            <a:ext cx="850392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 to Public Health</a:t>
            </a:r>
            <a:endParaRPr lang="en-US" sz="4400" dirty="0"/>
          </a:p>
        </p:txBody>
      </p:sp>
      <p:sp>
        <p:nvSpPr>
          <p:cNvPr id="10" name="Text 7"/>
          <p:cNvSpPr/>
          <p:nvPr/>
        </p:nvSpPr>
        <p:spPr>
          <a:xfrm>
            <a:off x="320040" y="2542032"/>
            <a:ext cx="85039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i="1" dirty="0">
                <a:solidFill>
                  <a:srgbClr val="FFD4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 to Public Health – Group Discussion – Component 1</a:t>
            </a:r>
            <a:endParaRPr lang="en-US" sz="2000" dirty="0"/>
          </a:p>
        </p:txBody>
      </p:sp>
      <p:sp>
        <p:nvSpPr>
          <p:cNvPr id="11" name="Shape 8"/>
          <p:cNvSpPr/>
          <p:nvPr/>
        </p:nvSpPr>
        <p:spPr>
          <a:xfrm>
            <a:off x="320040" y="3017520"/>
            <a:ext cx="5029200" cy="0"/>
          </a:xfrm>
          <a:prstGeom prst="line">
            <a:avLst/>
          </a:prstGeom>
          <a:noFill/>
          <a:ln w="19050">
            <a:solidFill>
              <a:srgbClr val="FFD4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320040" y="3127248"/>
            <a:ext cx="8503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Formative Session – Verbal Feedback Only  |  Not Graded</a:t>
            </a:r>
            <a:endParaRPr lang="en-US" sz="1200" dirty="0"/>
          </a:p>
        </p:txBody>
      </p:sp>
      <p:sp>
        <p:nvSpPr>
          <p:cNvPr id="13" name="Text 10"/>
          <p:cNvSpPr/>
          <p:nvPr/>
        </p:nvSpPr>
        <p:spPr>
          <a:xfrm>
            <a:off x="320040" y="3456432"/>
            <a:ext cx="85039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FD4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[Term 2  |  Week 5  |  W/B 8</a:t>
            </a:r>
            <a:r>
              <a:rPr lang="en-US" sz="1200" baseline="30000" dirty="0">
                <a:solidFill>
                  <a:srgbClr val="FFD4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</a:t>
            </a:r>
            <a:r>
              <a:rPr lang="en-US" sz="1200" dirty="0">
                <a:solidFill>
                  <a:srgbClr val="FFD4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June 2026]</a:t>
            </a:r>
            <a:endParaRPr lang="en-US" sz="1200" dirty="0"/>
          </a:p>
        </p:txBody>
      </p:sp>
      <p:sp>
        <p:nvSpPr>
          <p:cNvPr id="14" name="Shape 11"/>
          <p:cNvSpPr/>
          <p:nvPr/>
        </p:nvSpPr>
        <p:spPr>
          <a:xfrm>
            <a:off x="320040" y="4251960"/>
            <a:ext cx="6400800" cy="512064"/>
          </a:xfrm>
          <a:prstGeom prst="rect">
            <a:avLst/>
          </a:prstGeom>
          <a:solidFill>
            <a:srgbClr val="00467C">
              <a:alpha val="60000"/>
            </a:srgbClr>
          </a:solidFill>
          <a:ln w="12700">
            <a:solidFill>
              <a:srgbClr val="FFD4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411480" y="4297680"/>
            <a:ext cx="621792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FFD4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</a:t>
            </a:r>
            <a:r>
              <a:rPr lang="en-US" sz="1000" i="1" dirty="0">
                <a:solidFill>
                  <a:srgbClr val="FF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 Lead: G Weaver</a:t>
            </a:r>
            <a:endParaRPr lang="en-US" sz="1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0467C"/>
          </a:solidFill>
          <a:ln w="12700">
            <a:solidFill>
              <a:srgbClr val="0046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4983480"/>
            <a:ext cx="9144000" cy="160020"/>
          </a:xfrm>
          <a:prstGeom prst="rect">
            <a:avLst/>
          </a:prstGeom>
          <a:solidFill>
            <a:srgbClr val="FFD400"/>
          </a:solidFill>
          <a:ln w="12700">
            <a:solidFill>
              <a:srgbClr val="FFD4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032" y="109728"/>
            <a:ext cx="1920240" cy="64008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256032" y="841248"/>
            <a:ext cx="859536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Is This Session?</a:t>
            </a:r>
            <a:endParaRPr lang="en-US" sz="2800" dirty="0"/>
          </a:p>
        </p:txBody>
      </p:sp>
      <p:sp>
        <p:nvSpPr>
          <p:cNvPr id="7" name="Shape 4"/>
          <p:cNvSpPr/>
          <p:nvPr/>
        </p:nvSpPr>
        <p:spPr>
          <a:xfrm>
            <a:off x="256032" y="1719072"/>
            <a:ext cx="4041648" cy="2761488"/>
          </a:xfrm>
          <a:prstGeom prst="rect">
            <a:avLst/>
          </a:prstGeom>
          <a:solidFill>
            <a:srgbClr val="E4EBF0"/>
          </a:solidFill>
          <a:ln w="12700">
            <a:solidFill>
              <a:srgbClr val="E4EBF0"/>
            </a:solidFill>
            <a:prstDash val="solid"/>
          </a:ln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Shape 5"/>
          <p:cNvSpPr/>
          <p:nvPr/>
        </p:nvSpPr>
        <p:spPr>
          <a:xfrm>
            <a:off x="256032" y="1719072"/>
            <a:ext cx="4041648" cy="365760"/>
          </a:xfrm>
          <a:prstGeom prst="rect">
            <a:avLst/>
          </a:prstGeom>
          <a:solidFill>
            <a:srgbClr val="00467C"/>
          </a:solidFill>
          <a:ln w="12700">
            <a:solidFill>
              <a:srgbClr val="0046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6"/>
          <p:cNvSpPr/>
          <p:nvPr/>
        </p:nvSpPr>
        <p:spPr>
          <a:xfrm>
            <a:off x="256032" y="1719072"/>
            <a:ext cx="4041648" cy="64008"/>
          </a:xfrm>
          <a:prstGeom prst="rect">
            <a:avLst/>
          </a:prstGeom>
          <a:solidFill>
            <a:srgbClr val="FFD400"/>
          </a:solidFill>
          <a:ln w="12700">
            <a:solidFill>
              <a:srgbClr val="FFD4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256032" y="1783080"/>
            <a:ext cx="404164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IS…</a:t>
            </a:r>
            <a:endParaRPr lang="en-US" sz="1400" dirty="0"/>
          </a:p>
        </p:txBody>
      </p:sp>
      <p:sp>
        <p:nvSpPr>
          <p:cNvPr id="11" name="Shape 8"/>
          <p:cNvSpPr/>
          <p:nvPr/>
        </p:nvSpPr>
        <p:spPr>
          <a:xfrm>
            <a:off x="365760" y="2267712"/>
            <a:ext cx="146304" cy="146304"/>
          </a:xfrm>
          <a:prstGeom prst="ellipse">
            <a:avLst/>
          </a:prstGeom>
          <a:solidFill>
            <a:srgbClr val="00467C"/>
          </a:solidFill>
          <a:ln w="12700">
            <a:solidFill>
              <a:srgbClr val="0046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585216" y="2212848"/>
            <a:ext cx="356616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formative (not graded) draft session</a:t>
            </a:r>
            <a:endParaRPr lang="en-US" sz="1100" dirty="0"/>
          </a:p>
        </p:txBody>
      </p:sp>
      <p:sp>
        <p:nvSpPr>
          <p:cNvPr id="13" name="Text 10"/>
          <p:cNvSpPr/>
          <p:nvPr/>
        </p:nvSpPr>
        <p:spPr>
          <a:xfrm>
            <a:off x="585216" y="2468880"/>
            <a:ext cx="35661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A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Your chance to share progress and get feedback before it counts.</a:t>
            </a:r>
            <a:endParaRPr lang="en-US" sz="1000" dirty="0"/>
          </a:p>
        </p:txBody>
      </p:sp>
      <p:sp>
        <p:nvSpPr>
          <p:cNvPr id="14" name="Shape 11"/>
          <p:cNvSpPr/>
          <p:nvPr/>
        </p:nvSpPr>
        <p:spPr>
          <a:xfrm>
            <a:off x="365760" y="2926080"/>
            <a:ext cx="146304" cy="146304"/>
          </a:xfrm>
          <a:prstGeom prst="ellipse">
            <a:avLst/>
          </a:prstGeom>
          <a:solidFill>
            <a:srgbClr val="00467C"/>
          </a:solidFill>
          <a:ln w="12700">
            <a:solidFill>
              <a:srgbClr val="0046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585216" y="2871216"/>
            <a:ext cx="356616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verbal feedback session</a:t>
            </a:r>
            <a:endParaRPr lang="en-US" sz="1100" dirty="0"/>
          </a:p>
        </p:txBody>
      </p:sp>
      <p:sp>
        <p:nvSpPr>
          <p:cNvPr id="16" name="Text 13"/>
          <p:cNvSpPr/>
          <p:nvPr/>
        </p:nvSpPr>
        <p:spPr>
          <a:xfrm>
            <a:off x="585216" y="3127248"/>
            <a:ext cx="35661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A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Your tutor will speak with you directly — no written marks.</a:t>
            </a:r>
            <a:endParaRPr lang="en-US" sz="1000" dirty="0"/>
          </a:p>
        </p:txBody>
      </p:sp>
      <p:sp>
        <p:nvSpPr>
          <p:cNvPr id="17" name="Shape 14"/>
          <p:cNvSpPr/>
          <p:nvPr/>
        </p:nvSpPr>
        <p:spPr>
          <a:xfrm>
            <a:off x="365760" y="3584448"/>
            <a:ext cx="146304" cy="146304"/>
          </a:xfrm>
          <a:prstGeom prst="ellipse">
            <a:avLst/>
          </a:prstGeom>
          <a:solidFill>
            <a:srgbClr val="00467C"/>
          </a:solidFill>
          <a:ln w="12700">
            <a:solidFill>
              <a:srgbClr val="0046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5"/>
          <p:cNvSpPr/>
          <p:nvPr/>
        </p:nvSpPr>
        <p:spPr>
          <a:xfrm>
            <a:off x="585216" y="3529584"/>
            <a:ext cx="356616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peer learning opportunity</a:t>
            </a:r>
            <a:endParaRPr lang="en-US" sz="1100" dirty="0"/>
          </a:p>
        </p:txBody>
      </p:sp>
      <p:sp>
        <p:nvSpPr>
          <p:cNvPr id="19" name="Text 16"/>
          <p:cNvSpPr/>
          <p:nvPr/>
        </p:nvSpPr>
        <p:spPr>
          <a:xfrm>
            <a:off x="585216" y="3785616"/>
            <a:ext cx="35661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A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You'll also hear from classmates — use it.</a:t>
            </a:r>
            <a:endParaRPr lang="en-US" sz="1000" dirty="0"/>
          </a:p>
        </p:txBody>
      </p:sp>
      <p:sp>
        <p:nvSpPr>
          <p:cNvPr id="20" name="Shape 17"/>
          <p:cNvSpPr/>
          <p:nvPr/>
        </p:nvSpPr>
        <p:spPr>
          <a:xfrm>
            <a:off x="365760" y="4242816"/>
            <a:ext cx="146304" cy="146304"/>
          </a:xfrm>
          <a:prstGeom prst="ellipse">
            <a:avLst/>
          </a:prstGeom>
          <a:solidFill>
            <a:srgbClr val="00467C"/>
          </a:solidFill>
          <a:ln w="12700">
            <a:solidFill>
              <a:srgbClr val="0046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8"/>
          <p:cNvSpPr/>
          <p:nvPr/>
        </p:nvSpPr>
        <p:spPr>
          <a:xfrm>
            <a:off x="585216" y="4187952"/>
            <a:ext cx="356616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Compulsory</a:t>
            </a:r>
            <a:endParaRPr lang="en-US" sz="1100" dirty="0"/>
          </a:p>
        </p:txBody>
      </p:sp>
      <p:sp>
        <p:nvSpPr>
          <p:cNvPr id="22" name="Text 19"/>
          <p:cNvSpPr/>
          <p:nvPr/>
        </p:nvSpPr>
        <p:spPr>
          <a:xfrm>
            <a:off x="585216" y="4443984"/>
            <a:ext cx="35661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A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Attendance and draft submission are both required.</a:t>
            </a:r>
            <a:endParaRPr lang="en-US" sz="1000" dirty="0"/>
          </a:p>
        </p:txBody>
      </p:sp>
      <p:sp>
        <p:nvSpPr>
          <p:cNvPr id="23" name="Shape 20"/>
          <p:cNvSpPr/>
          <p:nvPr/>
        </p:nvSpPr>
        <p:spPr>
          <a:xfrm>
            <a:off x="4645152" y="1719072"/>
            <a:ext cx="4242816" cy="2761488"/>
          </a:xfrm>
          <a:prstGeom prst="rect">
            <a:avLst/>
          </a:prstGeom>
          <a:solidFill>
            <a:srgbClr val="E4EBF0"/>
          </a:solidFill>
          <a:ln w="12700">
            <a:solidFill>
              <a:srgbClr val="E4EBF0"/>
            </a:solidFill>
            <a:prstDash val="solid"/>
          </a:ln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Shape 21"/>
          <p:cNvSpPr/>
          <p:nvPr/>
        </p:nvSpPr>
        <p:spPr>
          <a:xfrm>
            <a:off x="4645152" y="1719072"/>
            <a:ext cx="4242816" cy="365760"/>
          </a:xfrm>
          <a:prstGeom prst="rect">
            <a:avLst/>
          </a:prstGeom>
          <a:solidFill>
            <a:srgbClr val="006B8A"/>
          </a:solidFill>
          <a:ln w="12700">
            <a:solidFill>
              <a:srgbClr val="006B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Shape 22"/>
          <p:cNvSpPr/>
          <p:nvPr/>
        </p:nvSpPr>
        <p:spPr>
          <a:xfrm>
            <a:off x="4645152" y="1719072"/>
            <a:ext cx="4242816" cy="64008"/>
          </a:xfrm>
          <a:prstGeom prst="rect">
            <a:avLst/>
          </a:prstGeom>
          <a:solidFill>
            <a:srgbClr val="FFD400"/>
          </a:solidFill>
          <a:ln w="12700">
            <a:solidFill>
              <a:srgbClr val="FFD4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3"/>
          <p:cNvSpPr/>
          <p:nvPr/>
        </p:nvSpPr>
        <p:spPr>
          <a:xfrm>
            <a:off x="4645152" y="1783080"/>
            <a:ext cx="424281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is NOT…</a:t>
            </a:r>
            <a:endParaRPr lang="en-US" sz="1400" dirty="0"/>
          </a:p>
        </p:txBody>
      </p:sp>
      <p:sp>
        <p:nvSpPr>
          <p:cNvPr id="27" name="Shape 24"/>
          <p:cNvSpPr/>
          <p:nvPr/>
        </p:nvSpPr>
        <p:spPr>
          <a:xfrm>
            <a:off x="4754880" y="2267712"/>
            <a:ext cx="146304" cy="146304"/>
          </a:xfrm>
          <a:prstGeom prst="ellipse">
            <a:avLst/>
          </a:prstGeom>
          <a:solidFill>
            <a:srgbClr val="006B8A"/>
          </a:solidFill>
          <a:ln w="12700">
            <a:solidFill>
              <a:srgbClr val="006B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5"/>
          <p:cNvSpPr/>
          <p:nvPr/>
        </p:nvSpPr>
        <p:spPr>
          <a:xfrm>
            <a:off x="4974336" y="2212848"/>
            <a:ext cx="374904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Graded or marked</a:t>
            </a:r>
            <a:endParaRPr lang="en-US" sz="1100" dirty="0"/>
          </a:p>
        </p:txBody>
      </p:sp>
      <p:sp>
        <p:nvSpPr>
          <p:cNvPr id="29" name="Text 26"/>
          <p:cNvSpPr/>
          <p:nvPr/>
        </p:nvSpPr>
        <p:spPr>
          <a:xfrm>
            <a:off x="4974336" y="2468880"/>
            <a:ext cx="3749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A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Nothing here counts toward your final grade.</a:t>
            </a:r>
            <a:endParaRPr lang="en-US" sz="1000" dirty="0"/>
          </a:p>
        </p:txBody>
      </p:sp>
      <p:sp>
        <p:nvSpPr>
          <p:cNvPr id="30" name="Shape 27"/>
          <p:cNvSpPr/>
          <p:nvPr/>
        </p:nvSpPr>
        <p:spPr>
          <a:xfrm>
            <a:off x="4754880" y="2926080"/>
            <a:ext cx="146304" cy="146304"/>
          </a:xfrm>
          <a:prstGeom prst="ellipse">
            <a:avLst/>
          </a:prstGeom>
          <a:solidFill>
            <a:srgbClr val="006B8A"/>
          </a:solidFill>
          <a:ln w="12700">
            <a:solidFill>
              <a:srgbClr val="006B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8"/>
          <p:cNvSpPr/>
          <p:nvPr/>
        </p:nvSpPr>
        <p:spPr>
          <a:xfrm>
            <a:off x="4974336" y="2871216"/>
            <a:ext cx="374904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chance for written feedback</a:t>
            </a:r>
            <a:endParaRPr lang="en-US" sz="1100" dirty="0"/>
          </a:p>
        </p:txBody>
      </p:sp>
      <p:sp>
        <p:nvSpPr>
          <p:cNvPr id="32" name="Text 29"/>
          <p:cNvSpPr/>
          <p:nvPr/>
        </p:nvSpPr>
        <p:spPr>
          <a:xfrm>
            <a:off x="4974336" y="3127248"/>
            <a:ext cx="3749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A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Tutors will not write on or annotate your draft.</a:t>
            </a:r>
            <a:endParaRPr lang="en-US" sz="1000" dirty="0"/>
          </a:p>
        </p:txBody>
      </p:sp>
      <p:sp>
        <p:nvSpPr>
          <p:cNvPr id="33" name="Shape 30"/>
          <p:cNvSpPr/>
          <p:nvPr/>
        </p:nvSpPr>
        <p:spPr>
          <a:xfrm>
            <a:off x="4754880" y="3584448"/>
            <a:ext cx="146304" cy="146304"/>
          </a:xfrm>
          <a:prstGeom prst="ellipse">
            <a:avLst/>
          </a:prstGeom>
          <a:solidFill>
            <a:srgbClr val="006B8A"/>
          </a:solidFill>
          <a:ln w="12700">
            <a:solidFill>
              <a:srgbClr val="006B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Text 31"/>
          <p:cNvSpPr/>
          <p:nvPr/>
        </p:nvSpPr>
        <p:spPr>
          <a:xfrm>
            <a:off x="4974336" y="3529584"/>
            <a:ext cx="374904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Optional</a:t>
            </a:r>
            <a:endParaRPr lang="en-US" sz="1100" dirty="0"/>
          </a:p>
        </p:txBody>
      </p:sp>
      <p:sp>
        <p:nvSpPr>
          <p:cNvPr id="35" name="Text 32"/>
          <p:cNvSpPr/>
          <p:nvPr/>
        </p:nvSpPr>
        <p:spPr>
          <a:xfrm>
            <a:off x="4974336" y="3785616"/>
            <a:ext cx="3749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A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Submitting a draft and attending is compulsory for all students.</a:t>
            </a:r>
            <a:endParaRPr lang="en-US" sz="1000" dirty="0"/>
          </a:p>
        </p:txBody>
      </p:sp>
      <p:sp>
        <p:nvSpPr>
          <p:cNvPr id="36" name="Shape 33"/>
          <p:cNvSpPr/>
          <p:nvPr/>
        </p:nvSpPr>
        <p:spPr>
          <a:xfrm>
            <a:off x="4754880" y="4242816"/>
            <a:ext cx="146304" cy="146304"/>
          </a:xfrm>
          <a:prstGeom prst="ellipse">
            <a:avLst/>
          </a:prstGeom>
          <a:solidFill>
            <a:srgbClr val="006B8A"/>
          </a:solidFill>
          <a:ln w="12700">
            <a:solidFill>
              <a:srgbClr val="006B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7" name="Text 34"/>
          <p:cNvSpPr/>
          <p:nvPr/>
        </p:nvSpPr>
        <p:spPr>
          <a:xfrm>
            <a:off x="4974336" y="4187952"/>
            <a:ext cx="374904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final submission</a:t>
            </a:r>
            <a:endParaRPr lang="en-US" sz="1100" dirty="0"/>
          </a:p>
        </p:txBody>
      </p:sp>
      <p:sp>
        <p:nvSpPr>
          <p:cNvPr id="38" name="Text 35"/>
          <p:cNvSpPr/>
          <p:nvPr/>
        </p:nvSpPr>
        <p:spPr>
          <a:xfrm>
            <a:off x="4974336" y="4443984"/>
            <a:ext cx="3749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A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Your actual submission is in Week 6 — this is practice.</a:t>
            </a:r>
            <a:endParaRPr lang="en-US" sz="1000" dirty="0"/>
          </a:p>
        </p:txBody>
      </p:sp>
      <p:sp>
        <p:nvSpPr>
          <p:cNvPr id="39" name="Shape 36"/>
          <p:cNvSpPr/>
          <p:nvPr/>
        </p:nvSpPr>
        <p:spPr>
          <a:xfrm>
            <a:off x="4352544" y="1719072"/>
            <a:ext cx="0" cy="3127248"/>
          </a:xfrm>
          <a:prstGeom prst="line">
            <a:avLst/>
          </a:prstGeom>
          <a:noFill/>
          <a:ln w="12700">
            <a:solidFill>
              <a:srgbClr val="BBCC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467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23B59"/>
          </a:solidFill>
          <a:ln w="12700">
            <a:solidFill>
              <a:srgbClr val="023B5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4572000" y="2743200"/>
            <a:ext cx="4572000" cy="2400300"/>
          </a:xfrm>
          <a:prstGeom prst="rect">
            <a:avLst/>
          </a:prstGeom>
          <a:solidFill>
            <a:srgbClr val="004F9F">
              <a:alpha val="35000"/>
            </a:srgbClr>
          </a:solidFill>
          <a:ln w="12700">
            <a:solidFill>
              <a:srgbClr val="004F9F">
                <a:alpha val="3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0" y="0"/>
            <a:ext cx="9144000" cy="109728"/>
          </a:xfrm>
          <a:prstGeom prst="rect">
            <a:avLst/>
          </a:prstGeom>
          <a:solidFill>
            <a:srgbClr val="FFD400"/>
          </a:solidFill>
          <a:ln w="12700">
            <a:solidFill>
              <a:srgbClr val="FFD4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0" y="5033772"/>
            <a:ext cx="9144000" cy="109728"/>
          </a:xfrm>
          <a:prstGeom prst="rect">
            <a:avLst/>
          </a:prstGeom>
          <a:solidFill>
            <a:srgbClr val="FFD400"/>
          </a:solidFill>
          <a:ln w="12700">
            <a:solidFill>
              <a:srgbClr val="FFD4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040" y="201168"/>
            <a:ext cx="2286000" cy="768096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320040" y="4828032"/>
            <a:ext cx="3657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E4EB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www.uwtsd.ac.uk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320040" y="1005840"/>
            <a:ext cx="8503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Workshop Objectives</a:t>
            </a:r>
            <a:endParaRPr lang="en-US" sz="3200" dirty="0"/>
          </a:p>
        </p:txBody>
      </p:sp>
      <p:sp>
        <p:nvSpPr>
          <p:cNvPr id="9" name="Text 6"/>
          <p:cNvSpPr/>
          <p:nvPr/>
        </p:nvSpPr>
        <p:spPr>
          <a:xfrm>
            <a:off x="320040" y="1536192"/>
            <a:ext cx="85039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FD4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By the end of this session, you will be able to:</a:t>
            </a:r>
            <a:endParaRPr lang="en-US" sz="1200" dirty="0"/>
          </a:p>
        </p:txBody>
      </p:sp>
      <p:sp>
        <p:nvSpPr>
          <p:cNvPr id="10" name="Shape 7"/>
          <p:cNvSpPr/>
          <p:nvPr/>
        </p:nvSpPr>
        <p:spPr>
          <a:xfrm>
            <a:off x="320040" y="1874520"/>
            <a:ext cx="8503920" cy="548640"/>
          </a:xfrm>
          <a:prstGeom prst="rect">
            <a:avLst/>
          </a:prstGeom>
          <a:solidFill>
            <a:srgbClr val="FFFFFF">
              <a:alpha val="8000"/>
            </a:srgbClr>
          </a:solidFill>
          <a:ln w="12700">
            <a:solidFill>
              <a:srgbClr val="0046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8"/>
          <p:cNvSpPr/>
          <p:nvPr/>
        </p:nvSpPr>
        <p:spPr>
          <a:xfrm>
            <a:off x="320040" y="1874520"/>
            <a:ext cx="621792" cy="548640"/>
          </a:xfrm>
          <a:prstGeom prst="rect">
            <a:avLst/>
          </a:prstGeom>
          <a:solidFill>
            <a:srgbClr val="00467C"/>
          </a:solidFill>
          <a:ln w="12700">
            <a:solidFill>
              <a:srgbClr val="0046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320040" y="1874520"/>
            <a:ext cx="621792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D4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</a:t>
            </a:r>
            <a:endParaRPr lang="en-US" sz="1300" dirty="0"/>
          </a:p>
        </p:txBody>
      </p:sp>
      <p:sp>
        <p:nvSpPr>
          <p:cNvPr id="13" name="Text 10"/>
          <p:cNvSpPr/>
          <p:nvPr/>
        </p:nvSpPr>
        <p:spPr>
          <a:xfrm>
            <a:off x="1042416" y="2020824"/>
            <a:ext cx="7680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Share the progress of your draft information for Component 1 Group discussion with your tutor and group members</a:t>
            </a:r>
            <a:endParaRPr lang="en-US" sz="1200" dirty="0"/>
          </a:p>
        </p:txBody>
      </p:sp>
      <p:sp>
        <p:nvSpPr>
          <p:cNvPr id="14" name="Shape 11"/>
          <p:cNvSpPr/>
          <p:nvPr/>
        </p:nvSpPr>
        <p:spPr>
          <a:xfrm>
            <a:off x="320040" y="2496312"/>
            <a:ext cx="8503920" cy="548640"/>
          </a:xfrm>
          <a:prstGeom prst="rect">
            <a:avLst/>
          </a:prstGeom>
          <a:solidFill>
            <a:srgbClr val="FFFFFF">
              <a:alpha val="8000"/>
            </a:srgbClr>
          </a:solidFill>
          <a:ln w="12700">
            <a:solidFill>
              <a:srgbClr val="0046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2"/>
          <p:cNvSpPr/>
          <p:nvPr/>
        </p:nvSpPr>
        <p:spPr>
          <a:xfrm>
            <a:off x="320040" y="2496312"/>
            <a:ext cx="621792" cy="548640"/>
          </a:xfrm>
          <a:prstGeom prst="rect">
            <a:avLst/>
          </a:prstGeom>
          <a:solidFill>
            <a:srgbClr val="00467C"/>
          </a:solidFill>
          <a:ln w="12700">
            <a:solidFill>
              <a:srgbClr val="0046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320040" y="2496312"/>
            <a:ext cx="621792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D4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1300" dirty="0"/>
          </a:p>
        </p:txBody>
      </p:sp>
      <p:sp>
        <p:nvSpPr>
          <p:cNvPr id="17" name="Text 14"/>
          <p:cNvSpPr/>
          <p:nvPr/>
        </p:nvSpPr>
        <p:spPr>
          <a:xfrm>
            <a:off x="1042416" y="2642616"/>
            <a:ext cx="7680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Demonstrate your understanding of the assignment brief and what is required</a:t>
            </a:r>
            <a:endParaRPr lang="en-US" sz="1200" dirty="0"/>
          </a:p>
        </p:txBody>
      </p:sp>
      <p:sp>
        <p:nvSpPr>
          <p:cNvPr id="18" name="Shape 15"/>
          <p:cNvSpPr/>
          <p:nvPr/>
        </p:nvSpPr>
        <p:spPr>
          <a:xfrm>
            <a:off x="320040" y="3118104"/>
            <a:ext cx="8503920" cy="548640"/>
          </a:xfrm>
          <a:prstGeom prst="rect">
            <a:avLst/>
          </a:prstGeom>
          <a:solidFill>
            <a:srgbClr val="FFFFFF">
              <a:alpha val="8000"/>
            </a:srgbClr>
          </a:solidFill>
          <a:ln w="12700">
            <a:solidFill>
              <a:srgbClr val="0046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6"/>
          <p:cNvSpPr/>
          <p:nvPr/>
        </p:nvSpPr>
        <p:spPr>
          <a:xfrm>
            <a:off x="320040" y="3118104"/>
            <a:ext cx="621792" cy="548640"/>
          </a:xfrm>
          <a:prstGeom prst="rect">
            <a:avLst/>
          </a:prstGeom>
          <a:solidFill>
            <a:srgbClr val="00467C"/>
          </a:solidFill>
          <a:ln w="12700">
            <a:solidFill>
              <a:srgbClr val="0046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/>
          <p:nvPr/>
        </p:nvSpPr>
        <p:spPr>
          <a:xfrm>
            <a:off x="320040" y="3118104"/>
            <a:ext cx="621792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D4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1300" dirty="0"/>
          </a:p>
        </p:txBody>
      </p:sp>
      <p:sp>
        <p:nvSpPr>
          <p:cNvPr id="21" name="Text 18"/>
          <p:cNvSpPr/>
          <p:nvPr/>
        </p:nvSpPr>
        <p:spPr>
          <a:xfrm>
            <a:off x="1042416" y="3264408"/>
            <a:ext cx="7680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Receive formative verbal feedback on your draft and group discussion practice from your tutor</a:t>
            </a:r>
            <a:endParaRPr lang="en-US" sz="1200" dirty="0"/>
          </a:p>
        </p:txBody>
      </p:sp>
      <p:sp>
        <p:nvSpPr>
          <p:cNvPr id="22" name="Shape 19"/>
          <p:cNvSpPr/>
          <p:nvPr/>
        </p:nvSpPr>
        <p:spPr>
          <a:xfrm>
            <a:off x="320040" y="3739896"/>
            <a:ext cx="8503920" cy="548640"/>
          </a:xfrm>
          <a:prstGeom prst="rect">
            <a:avLst/>
          </a:prstGeom>
          <a:solidFill>
            <a:srgbClr val="FFFFFF">
              <a:alpha val="8000"/>
            </a:srgbClr>
          </a:solidFill>
          <a:ln w="12700">
            <a:solidFill>
              <a:srgbClr val="0046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Shape 20"/>
          <p:cNvSpPr/>
          <p:nvPr/>
        </p:nvSpPr>
        <p:spPr>
          <a:xfrm>
            <a:off x="320040" y="3739896"/>
            <a:ext cx="621792" cy="548640"/>
          </a:xfrm>
          <a:prstGeom prst="rect">
            <a:avLst/>
          </a:prstGeom>
          <a:solidFill>
            <a:srgbClr val="00467C"/>
          </a:solidFill>
          <a:ln w="12700">
            <a:solidFill>
              <a:srgbClr val="0046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1"/>
          <p:cNvSpPr/>
          <p:nvPr/>
        </p:nvSpPr>
        <p:spPr>
          <a:xfrm>
            <a:off x="320040" y="3739896"/>
            <a:ext cx="621792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D4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</a:t>
            </a:r>
            <a:endParaRPr lang="en-US" sz="1300" dirty="0"/>
          </a:p>
        </p:txBody>
      </p:sp>
      <p:sp>
        <p:nvSpPr>
          <p:cNvPr id="25" name="Text 22"/>
          <p:cNvSpPr/>
          <p:nvPr/>
        </p:nvSpPr>
        <p:spPr>
          <a:xfrm>
            <a:off x="1042416" y="3886200"/>
            <a:ext cx="7680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Identify at least two specific actions to improve your work before final submission</a:t>
            </a:r>
            <a:endParaRPr lang="en-US" sz="1200" dirty="0"/>
          </a:p>
        </p:txBody>
      </p:sp>
      <p:sp>
        <p:nvSpPr>
          <p:cNvPr id="26" name="Shape 23"/>
          <p:cNvSpPr/>
          <p:nvPr/>
        </p:nvSpPr>
        <p:spPr>
          <a:xfrm>
            <a:off x="320040" y="4361688"/>
            <a:ext cx="8503920" cy="548640"/>
          </a:xfrm>
          <a:prstGeom prst="rect">
            <a:avLst/>
          </a:prstGeom>
          <a:solidFill>
            <a:srgbClr val="FFFFFF">
              <a:alpha val="8000"/>
            </a:srgbClr>
          </a:solidFill>
          <a:ln w="12700">
            <a:solidFill>
              <a:srgbClr val="0046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Shape 24"/>
          <p:cNvSpPr/>
          <p:nvPr/>
        </p:nvSpPr>
        <p:spPr>
          <a:xfrm>
            <a:off x="320040" y="4361688"/>
            <a:ext cx="621792" cy="548640"/>
          </a:xfrm>
          <a:prstGeom prst="rect">
            <a:avLst/>
          </a:prstGeom>
          <a:solidFill>
            <a:srgbClr val="00467C"/>
          </a:solidFill>
          <a:ln w="12700">
            <a:solidFill>
              <a:srgbClr val="0046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5"/>
          <p:cNvSpPr/>
          <p:nvPr/>
        </p:nvSpPr>
        <p:spPr>
          <a:xfrm>
            <a:off x="320040" y="4361688"/>
            <a:ext cx="621792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D4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</a:t>
            </a:r>
            <a:endParaRPr lang="en-US" sz="1300" dirty="0"/>
          </a:p>
        </p:txBody>
      </p:sp>
      <p:sp>
        <p:nvSpPr>
          <p:cNvPr id="29" name="Text 26"/>
          <p:cNvSpPr/>
          <p:nvPr/>
        </p:nvSpPr>
        <p:spPr>
          <a:xfrm>
            <a:off x="1042416" y="4507992"/>
            <a:ext cx="7680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chemeClr val="bg1"/>
                </a:solidFill>
              </a:rPr>
              <a:t>No submission is needed for this assignment but you MUST attend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0467C"/>
          </a:solidFill>
          <a:ln w="12700">
            <a:solidFill>
              <a:srgbClr val="0046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4983480"/>
            <a:ext cx="9144000" cy="160020"/>
          </a:xfrm>
          <a:prstGeom prst="rect">
            <a:avLst/>
          </a:prstGeom>
          <a:solidFill>
            <a:srgbClr val="FFD400"/>
          </a:solidFill>
          <a:ln w="12700">
            <a:solidFill>
              <a:srgbClr val="FFD4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032" y="109728"/>
            <a:ext cx="1920240" cy="64008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256032" y="4818888"/>
            <a:ext cx="36576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0244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www.uwtsd.ac.uk</a:t>
            </a:r>
            <a:endParaRPr lang="en-US" sz="900" dirty="0"/>
          </a:p>
        </p:txBody>
      </p:sp>
      <p:sp>
        <p:nvSpPr>
          <p:cNvPr id="6" name="Text 3"/>
          <p:cNvSpPr/>
          <p:nvPr/>
        </p:nvSpPr>
        <p:spPr>
          <a:xfrm>
            <a:off x="256032" y="841248"/>
            <a:ext cx="859536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Assignment Brief Recap – Component [1/2]</a:t>
            </a:r>
            <a:endParaRPr lang="en-US" sz="2800" dirty="0"/>
          </a:p>
        </p:txBody>
      </p:sp>
      <p:sp>
        <p:nvSpPr>
          <p:cNvPr id="7" name="Text 4"/>
          <p:cNvSpPr/>
          <p:nvPr/>
        </p:nvSpPr>
        <p:spPr>
          <a:xfrm>
            <a:off x="256032" y="1389888"/>
            <a:ext cx="8595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5A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this slide to remind students of the key assignment details. Delete slide 4 or 5 depending on your assignment type.</a:t>
            </a:r>
            <a:endParaRPr lang="en-US" sz="1100" dirty="0"/>
          </a:p>
        </p:txBody>
      </p:sp>
      <p:sp>
        <p:nvSpPr>
          <p:cNvPr id="8" name="Shape 5"/>
          <p:cNvSpPr/>
          <p:nvPr/>
        </p:nvSpPr>
        <p:spPr>
          <a:xfrm>
            <a:off x="256032" y="1664208"/>
            <a:ext cx="2606040" cy="292608"/>
          </a:xfrm>
          <a:prstGeom prst="rect">
            <a:avLst/>
          </a:prstGeom>
          <a:solidFill>
            <a:srgbClr val="00467C"/>
          </a:solidFill>
          <a:ln w="12700">
            <a:solidFill>
              <a:srgbClr val="0046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256032" y="1664208"/>
            <a:ext cx="26060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kern="0" spc="100" dirty="0">
                <a:solidFill>
                  <a:srgbClr val="FFD4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INDIVIDUAL ASSIGNMENT</a:t>
            </a:r>
            <a:endParaRPr lang="en-US" sz="1000" dirty="0"/>
          </a:p>
        </p:txBody>
      </p:sp>
      <p:sp>
        <p:nvSpPr>
          <p:cNvPr id="10" name="Shape 7"/>
          <p:cNvSpPr/>
          <p:nvPr/>
        </p:nvSpPr>
        <p:spPr>
          <a:xfrm>
            <a:off x="256032" y="2048256"/>
            <a:ext cx="4187952" cy="493776"/>
          </a:xfrm>
          <a:prstGeom prst="rect">
            <a:avLst/>
          </a:prstGeom>
          <a:solidFill>
            <a:srgbClr val="FFFFFF"/>
          </a:solidFill>
          <a:ln w="12700">
            <a:solidFill>
              <a:srgbClr val="C8D8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365760" y="2084832"/>
            <a:ext cx="3931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046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Assignment Title</a:t>
            </a:r>
            <a:endParaRPr lang="en-US" sz="950" dirty="0"/>
          </a:p>
        </p:txBody>
      </p:sp>
      <p:sp>
        <p:nvSpPr>
          <p:cNvPr id="12" name="Text 9"/>
          <p:cNvSpPr/>
          <p:nvPr/>
        </p:nvSpPr>
        <p:spPr>
          <a:xfrm>
            <a:off x="365760" y="2304288"/>
            <a:ext cx="3931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[Introduction to Public Health Component 1 - Discussion</a:t>
            </a:r>
            <a:endParaRPr lang="en-US" sz="1000" dirty="0"/>
          </a:p>
        </p:txBody>
      </p:sp>
      <p:sp>
        <p:nvSpPr>
          <p:cNvPr id="13" name="Shape 10"/>
          <p:cNvSpPr/>
          <p:nvPr/>
        </p:nvSpPr>
        <p:spPr>
          <a:xfrm>
            <a:off x="4681728" y="2048256"/>
            <a:ext cx="4187952" cy="493776"/>
          </a:xfrm>
          <a:prstGeom prst="rect">
            <a:avLst/>
          </a:prstGeom>
          <a:solidFill>
            <a:srgbClr val="FFFFFF"/>
          </a:solidFill>
          <a:ln w="12700">
            <a:solidFill>
              <a:srgbClr val="C8D8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4791456" y="2084832"/>
            <a:ext cx="3931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046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Word Count</a:t>
            </a:r>
            <a:endParaRPr lang="en-US" sz="950" dirty="0"/>
          </a:p>
        </p:txBody>
      </p:sp>
      <p:sp>
        <p:nvSpPr>
          <p:cNvPr id="15" name="Text 12"/>
          <p:cNvSpPr/>
          <p:nvPr/>
        </p:nvSpPr>
        <p:spPr>
          <a:xfrm>
            <a:off x="4791456" y="2304288"/>
            <a:ext cx="3931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[N/A </a:t>
            </a:r>
            <a:endParaRPr lang="en-US" sz="1000" dirty="0"/>
          </a:p>
        </p:txBody>
      </p:sp>
      <p:sp>
        <p:nvSpPr>
          <p:cNvPr id="16" name="Shape 13"/>
          <p:cNvSpPr/>
          <p:nvPr/>
        </p:nvSpPr>
        <p:spPr>
          <a:xfrm>
            <a:off x="256032" y="2615184"/>
            <a:ext cx="4187952" cy="493776"/>
          </a:xfrm>
          <a:prstGeom prst="rect">
            <a:avLst/>
          </a:prstGeom>
          <a:solidFill>
            <a:srgbClr val="E4EBF0"/>
          </a:solidFill>
          <a:ln w="12700">
            <a:solidFill>
              <a:srgbClr val="C8D8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365760" y="2651760"/>
            <a:ext cx="3931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046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Component</a:t>
            </a:r>
            <a:endParaRPr lang="en-US" sz="950" dirty="0"/>
          </a:p>
        </p:txBody>
      </p:sp>
      <p:sp>
        <p:nvSpPr>
          <p:cNvPr id="18" name="Text 15"/>
          <p:cNvSpPr/>
          <p:nvPr/>
        </p:nvSpPr>
        <p:spPr>
          <a:xfrm>
            <a:off x="365760" y="2871216"/>
            <a:ext cx="3931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[Component 1 </a:t>
            </a:r>
            <a:endParaRPr lang="en-US" sz="1000" dirty="0"/>
          </a:p>
        </p:txBody>
      </p:sp>
      <p:sp>
        <p:nvSpPr>
          <p:cNvPr id="19" name="Shape 16"/>
          <p:cNvSpPr/>
          <p:nvPr/>
        </p:nvSpPr>
        <p:spPr>
          <a:xfrm>
            <a:off x="4681728" y="2615184"/>
            <a:ext cx="4187952" cy="493776"/>
          </a:xfrm>
          <a:prstGeom prst="rect">
            <a:avLst/>
          </a:prstGeom>
          <a:solidFill>
            <a:srgbClr val="E4EBF0"/>
          </a:solidFill>
          <a:ln w="12700">
            <a:solidFill>
              <a:srgbClr val="C8D8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/>
          <p:nvPr/>
        </p:nvSpPr>
        <p:spPr>
          <a:xfrm>
            <a:off x="4791456" y="2651760"/>
            <a:ext cx="3931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046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Assignment Type</a:t>
            </a:r>
            <a:endParaRPr lang="en-US" sz="950" dirty="0"/>
          </a:p>
        </p:txBody>
      </p:sp>
      <p:sp>
        <p:nvSpPr>
          <p:cNvPr id="21" name="Text 18"/>
          <p:cNvSpPr/>
          <p:nvPr/>
        </p:nvSpPr>
        <p:spPr>
          <a:xfrm>
            <a:off x="4791456" y="2871216"/>
            <a:ext cx="3931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Group </a:t>
            </a:r>
            <a:endParaRPr lang="en-US" sz="1000" dirty="0"/>
          </a:p>
        </p:txBody>
      </p:sp>
      <p:sp>
        <p:nvSpPr>
          <p:cNvPr id="22" name="Shape 19"/>
          <p:cNvSpPr/>
          <p:nvPr/>
        </p:nvSpPr>
        <p:spPr>
          <a:xfrm>
            <a:off x="256032" y="3182112"/>
            <a:ext cx="4187952" cy="493776"/>
          </a:xfrm>
          <a:prstGeom prst="rect">
            <a:avLst/>
          </a:prstGeom>
          <a:solidFill>
            <a:srgbClr val="FFFFFF"/>
          </a:solidFill>
          <a:ln w="12700">
            <a:solidFill>
              <a:srgbClr val="C8D8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0"/>
          <p:cNvSpPr/>
          <p:nvPr/>
        </p:nvSpPr>
        <p:spPr>
          <a:xfrm>
            <a:off x="365760" y="3218688"/>
            <a:ext cx="3931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046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Format</a:t>
            </a:r>
            <a:endParaRPr lang="en-US" sz="950" dirty="0"/>
          </a:p>
        </p:txBody>
      </p:sp>
      <p:sp>
        <p:nvSpPr>
          <p:cNvPr id="24" name="Text 21"/>
          <p:cNvSpPr/>
          <p:nvPr/>
        </p:nvSpPr>
        <p:spPr>
          <a:xfrm>
            <a:off x="365760" y="3438144"/>
            <a:ext cx="3931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[Group Discussion</a:t>
            </a:r>
            <a:endParaRPr lang="en-US" sz="1000" dirty="0"/>
          </a:p>
        </p:txBody>
      </p:sp>
      <p:sp>
        <p:nvSpPr>
          <p:cNvPr id="25" name="Shape 22"/>
          <p:cNvSpPr/>
          <p:nvPr/>
        </p:nvSpPr>
        <p:spPr>
          <a:xfrm>
            <a:off x="4681728" y="3182112"/>
            <a:ext cx="4187952" cy="493776"/>
          </a:xfrm>
          <a:prstGeom prst="rect">
            <a:avLst/>
          </a:prstGeom>
          <a:solidFill>
            <a:srgbClr val="FFFFFF"/>
          </a:solidFill>
          <a:ln w="12700">
            <a:solidFill>
              <a:srgbClr val="C8D8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3"/>
          <p:cNvSpPr/>
          <p:nvPr/>
        </p:nvSpPr>
        <p:spPr>
          <a:xfrm>
            <a:off x="4791456" y="3218688"/>
            <a:ext cx="3931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046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Submission Deadline</a:t>
            </a:r>
            <a:endParaRPr lang="en-US" sz="950" dirty="0"/>
          </a:p>
        </p:txBody>
      </p:sp>
      <p:sp>
        <p:nvSpPr>
          <p:cNvPr id="27" name="Text 24"/>
          <p:cNvSpPr/>
          <p:nvPr/>
        </p:nvSpPr>
        <p:spPr>
          <a:xfrm>
            <a:off x="4791456" y="3438144"/>
            <a:ext cx="3931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[W/B 15</a:t>
            </a:r>
            <a:r>
              <a:rPr lang="en-US" sz="1000" baseline="300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</a:t>
            </a:r>
            <a:r>
              <a:rPr lang="en-US" sz="10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June 2026</a:t>
            </a:r>
            <a:endParaRPr lang="en-US" sz="1000" dirty="0"/>
          </a:p>
        </p:txBody>
      </p:sp>
      <p:sp>
        <p:nvSpPr>
          <p:cNvPr id="28" name="Shape 25"/>
          <p:cNvSpPr/>
          <p:nvPr/>
        </p:nvSpPr>
        <p:spPr>
          <a:xfrm>
            <a:off x="256032" y="3749040"/>
            <a:ext cx="4187952" cy="493776"/>
          </a:xfrm>
          <a:prstGeom prst="rect">
            <a:avLst/>
          </a:prstGeom>
          <a:solidFill>
            <a:srgbClr val="E4EBF0"/>
          </a:solidFill>
          <a:ln w="12700">
            <a:solidFill>
              <a:srgbClr val="C8D8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6"/>
          <p:cNvSpPr/>
          <p:nvPr/>
        </p:nvSpPr>
        <p:spPr>
          <a:xfrm>
            <a:off x="365760" y="3785616"/>
            <a:ext cx="3931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046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Draft Deadline</a:t>
            </a:r>
            <a:endParaRPr lang="en-US" sz="950" dirty="0"/>
          </a:p>
        </p:txBody>
      </p:sp>
      <p:sp>
        <p:nvSpPr>
          <p:cNvPr id="30" name="Text 27"/>
          <p:cNvSpPr/>
          <p:nvPr/>
        </p:nvSpPr>
        <p:spPr>
          <a:xfrm>
            <a:off x="365760" y="4005072"/>
            <a:ext cx="3931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[W/B 8</a:t>
            </a:r>
            <a:r>
              <a:rPr lang="en-US" sz="1000" baseline="300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</a:t>
            </a:r>
            <a:r>
              <a:rPr lang="en-US" sz="10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June 2026</a:t>
            </a:r>
            <a:endParaRPr lang="en-US" sz="1000" dirty="0"/>
          </a:p>
        </p:txBody>
      </p:sp>
      <p:sp>
        <p:nvSpPr>
          <p:cNvPr id="31" name="Shape 28"/>
          <p:cNvSpPr/>
          <p:nvPr/>
        </p:nvSpPr>
        <p:spPr>
          <a:xfrm>
            <a:off x="4681728" y="3749040"/>
            <a:ext cx="4187952" cy="493776"/>
          </a:xfrm>
          <a:prstGeom prst="rect">
            <a:avLst/>
          </a:prstGeom>
          <a:solidFill>
            <a:srgbClr val="E4EBF0"/>
          </a:solidFill>
          <a:ln w="12700">
            <a:solidFill>
              <a:srgbClr val="C8D8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29"/>
          <p:cNvSpPr/>
          <p:nvPr/>
        </p:nvSpPr>
        <p:spPr>
          <a:xfrm>
            <a:off x="4791456" y="3785616"/>
            <a:ext cx="3931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046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Submission Method</a:t>
            </a:r>
            <a:endParaRPr lang="en-US" sz="950" dirty="0"/>
          </a:p>
        </p:txBody>
      </p:sp>
      <p:sp>
        <p:nvSpPr>
          <p:cNvPr id="33" name="Text 30"/>
          <p:cNvSpPr/>
          <p:nvPr/>
        </p:nvSpPr>
        <p:spPr>
          <a:xfrm>
            <a:off x="4791456" y="4005072"/>
            <a:ext cx="3931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[Group discussion in classroom </a:t>
            </a:r>
            <a:endParaRPr lang="en-US" sz="1000" dirty="0"/>
          </a:p>
        </p:txBody>
      </p:sp>
      <p:sp>
        <p:nvSpPr>
          <p:cNvPr id="34" name="Shape 31"/>
          <p:cNvSpPr/>
          <p:nvPr/>
        </p:nvSpPr>
        <p:spPr>
          <a:xfrm>
            <a:off x="256032" y="4315968"/>
            <a:ext cx="4187952" cy="493776"/>
          </a:xfrm>
          <a:prstGeom prst="rect">
            <a:avLst/>
          </a:prstGeom>
          <a:solidFill>
            <a:srgbClr val="FFFFFF"/>
          </a:solidFill>
          <a:ln w="12700">
            <a:solidFill>
              <a:srgbClr val="C8D8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Text 32"/>
          <p:cNvSpPr/>
          <p:nvPr/>
        </p:nvSpPr>
        <p:spPr>
          <a:xfrm>
            <a:off x="365760" y="4352544"/>
            <a:ext cx="3931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046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Referencing</a:t>
            </a:r>
            <a:endParaRPr lang="en-US" sz="950" dirty="0"/>
          </a:p>
        </p:txBody>
      </p:sp>
      <p:sp>
        <p:nvSpPr>
          <p:cNvPr id="36" name="Text 33"/>
          <p:cNvSpPr/>
          <p:nvPr/>
        </p:nvSpPr>
        <p:spPr>
          <a:xfrm>
            <a:off x="365760" y="4572000"/>
            <a:ext cx="3931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[verbal referencing according to information presented</a:t>
            </a:r>
            <a:endParaRPr lang="en-US" sz="1000" dirty="0"/>
          </a:p>
        </p:txBody>
      </p:sp>
      <p:sp>
        <p:nvSpPr>
          <p:cNvPr id="37" name="Shape 34"/>
          <p:cNvSpPr/>
          <p:nvPr/>
        </p:nvSpPr>
        <p:spPr>
          <a:xfrm>
            <a:off x="4681728" y="4315968"/>
            <a:ext cx="4187952" cy="493776"/>
          </a:xfrm>
          <a:prstGeom prst="rect">
            <a:avLst/>
          </a:prstGeom>
          <a:solidFill>
            <a:srgbClr val="FFFFFF"/>
          </a:solidFill>
          <a:ln w="12700">
            <a:solidFill>
              <a:srgbClr val="C8D8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Text 35"/>
          <p:cNvSpPr/>
          <p:nvPr/>
        </p:nvSpPr>
        <p:spPr>
          <a:xfrm>
            <a:off x="4791456" y="4352544"/>
            <a:ext cx="3931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046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 Policy</a:t>
            </a:r>
            <a:endParaRPr lang="en-US" sz="950" dirty="0"/>
          </a:p>
        </p:txBody>
      </p:sp>
      <p:sp>
        <p:nvSpPr>
          <p:cNvPr id="39" name="Text 36"/>
          <p:cNvSpPr/>
          <p:nvPr/>
        </p:nvSpPr>
        <p:spPr>
          <a:xfrm>
            <a:off x="4791456" y="4572000"/>
            <a:ext cx="3931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Proofreading only. Not for research, writing or structure.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0467C"/>
          </a:solidFill>
          <a:ln w="12700">
            <a:solidFill>
              <a:srgbClr val="0046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4983480"/>
            <a:ext cx="9144000" cy="160020"/>
          </a:xfrm>
          <a:prstGeom prst="rect">
            <a:avLst/>
          </a:prstGeom>
          <a:solidFill>
            <a:srgbClr val="FFD400"/>
          </a:solidFill>
          <a:ln w="12700">
            <a:solidFill>
              <a:srgbClr val="FFD4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032" y="109728"/>
            <a:ext cx="1920240" cy="64008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256032" y="841248"/>
            <a:ext cx="859536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Assignment Brief Recap – Component [1/2]</a:t>
            </a:r>
            <a:endParaRPr lang="en-US" sz="2800" dirty="0"/>
          </a:p>
        </p:txBody>
      </p:sp>
      <p:sp>
        <p:nvSpPr>
          <p:cNvPr id="7" name="Text 4"/>
          <p:cNvSpPr/>
          <p:nvPr/>
        </p:nvSpPr>
        <p:spPr>
          <a:xfrm>
            <a:off x="256032" y="1389888"/>
            <a:ext cx="8595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5A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this slide for group assignments. Delete slide 4 or 5 depending on your assignment type.</a:t>
            </a:r>
            <a:endParaRPr lang="en-US" sz="1100" dirty="0"/>
          </a:p>
        </p:txBody>
      </p:sp>
      <p:sp>
        <p:nvSpPr>
          <p:cNvPr id="8" name="Shape 5"/>
          <p:cNvSpPr/>
          <p:nvPr/>
        </p:nvSpPr>
        <p:spPr>
          <a:xfrm>
            <a:off x="256032" y="1664208"/>
            <a:ext cx="2606040" cy="292608"/>
          </a:xfrm>
          <a:prstGeom prst="rect">
            <a:avLst/>
          </a:prstGeom>
          <a:solidFill>
            <a:srgbClr val="006B8A"/>
          </a:solidFill>
          <a:ln w="12700">
            <a:solidFill>
              <a:srgbClr val="006B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256032" y="1664208"/>
            <a:ext cx="26060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kern="0" spc="100" dirty="0">
                <a:solidFill>
                  <a:srgbClr val="FFD4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GROUP ASSIGNMENT</a:t>
            </a:r>
            <a:endParaRPr lang="en-US" sz="1000" dirty="0"/>
          </a:p>
        </p:txBody>
      </p:sp>
      <p:sp>
        <p:nvSpPr>
          <p:cNvPr id="10" name="Shape 7"/>
          <p:cNvSpPr/>
          <p:nvPr/>
        </p:nvSpPr>
        <p:spPr>
          <a:xfrm>
            <a:off x="256032" y="2048256"/>
            <a:ext cx="4187952" cy="493776"/>
          </a:xfrm>
          <a:prstGeom prst="rect">
            <a:avLst/>
          </a:prstGeom>
          <a:solidFill>
            <a:srgbClr val="FFFFFF"/>
          </a:solidFill>
          <a:ln w="12700">
            <a:solidFill>
              <a:srgbClr val="C8D8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365760" y="2084832"/>
            <a:ext cx="3931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06B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Assignment Title</a:t>
            </a:r>
            <a:endParaRPr lang="en-US" sz="950" dirty="0"/>
          </a:p>
        </p:txBody>
      </p:sp>
      <p:sp>
        <p:nvSpPr>
          <p:cNvPr id="12" name="Text 9"/>
          <p:cNvSpPr/>
          <p:nvPr/>
        </p:nvSpPr>
        <p:spPr>
          <a:xfrm>
            <a:off x="365760" y="2304288"/>
            <a:ext cx="3931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[Insert full title of group assignment]</a:t>
            </a:r>
            <a:endParaRPr lang="en-US" sz="1000" dirty="0"/>
          </a:p>
        </p:txBody>
      </p:sp>
      <p:sp>
        <p:nvSpPr>
          <p:cNvPr id="13" name="Shape 10"/>
          <p:cNvSpPr/>
          <p:nvPr/>
        </p:nvSpPr>
        <p:spPr>
          <a:xfrm>
            <a:off x="4681728" y="2048256"/>
            <a:ext cx="4187952" cy="493776"/>
          </a:xfrm>
          <a:prstGeom prst="rect">
            <a:avLst/>
          </a:prstGeom>
          <a:solidFill>
            <a:srgbClr val="FFFFFF"/>
          </a:solidFill>
          <a:ln w="12700">
            <a:solidFill>
              <a:srgbClr val="C8D8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4791456" y="2084832"/>
            <a:ext cx="3931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06B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Word Count / Output</a:t>
            </a:r>
            <a:endParaRPr lang="en-US" sz="950" dirty="0"/>
          </a:p>
        </p:txBody>
      </p:sp>
      <p:sp>
        <p:nvSpPr>
          <p:cNvPr id="15" name="Text 12"/>
          <p:cNvSpPr/>
          <p:nvPr/>
        </p:nvSpPr>
        <p:spPr>
          <a:xfrm>
            <a:off x="4791456" y="2304288"/>
            <a:ext cx="3931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[e.g. 5/10-min group presentation + written report]</a:t>
            </a:r>
            <a:endParaRPr lang="en-US" sz="1000" dirty="0"/>
          </a:p>
        </p:txBody>
      </p:sp>
      <p:sp>
        <p:nvSpPr>
          <p:cNvPr id="16" name="Shape 13"/>
          <p:cNvSpPr/>
          <p:nvPr/>
        </p:nvSpPr>
        <p:spPr>
          <a:xfrm>
            <a:off x="256032" y="2615184"/>
            <a:ext cx="4187952" cy="493776"/>
          </a:xfrm>
          <a:prstGeom prst="rect">
            <a:avLst/>
          </a:prstGeom>
          <a:solidFill>
            <a:srgbClr val="E4EBF0"/>
          </a:solidFill>
          <a:ln w="12700">
            <a:solidFill>
              <a:srgbClr val="C8D8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365760" y="2651760"/>
            <a:ext cx="3931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06B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Component</a:t>
            </a:r>
            <a:endParaRPr lang="en-US" sz="950" dirty="0"/>
          </a:p>
        </p:txBody>
      </p:sp>
      <p:sp>
        <p:nvSpPr>
          <p:cNvPr id="18" name="Text 15"/>
          <p:cNvSpPr/>
          <p:nvPr/>
        </p:nvSpPr>
        <p:spPr>
          <a:xfrm>
            <a:off x="365760" y="2871216"/>
            <a:ext cx="3931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[Component 1 / Component 2]</a:t>
            </a:r>
            <a:endParaRPr lang="en-US" sz="1000" dirty="0"/>
          </a:p>
        </p:txBody>
      </p:sp>
      <p:sp>
        <p:nvSpPr>
          <p:cNvPr id="19" name="Shape 16"/>
          <p:cNvSpPr/>
          <p:nvPr/>
        </p:nvSpPr>
        <p:spPr>
          <a:xfrm>
            <a:off x="4681728" y="2615184"/>
            <a:ext cx="4187952" cy="493776"/>
          </a:xfrm>
          <a:prstGeom prst="rect">
            <a:avLst/>
          </a:prstGeom>
          <a:solidFill>
            <a:srgbClr val="E4EBF0"/>
          </a:solidFill>
          <a:ln w="12700">
            <a:solidFill>
              <a:srgbClr val="C8D8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/>
          <p:nvPr/>
        </p:nvSpPr>
        <p:spPr>
          <a:xfrm>
            <a:off x="4791456" y="2651760"/>
            <a:ext cx="3931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06B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Assignment Type</a:t>
            </a:r>
            <a:endParaRPr lang="en-US" sz="950" dirty="0"/>
          </a:p>
        </p:txBody>
      </p:sp>
      <p:sp>
        <p:nvSpPr>
          <p:cNvPr id="21" name="Text 18"/>
          <p:cNvSpPr/>
          <p:nvPr/>
        </p:nvSpPr>
        <p:spPr>
          <a:xfrm>
            <a:off x="4791456" y="2871216"/>
            <a:ext cx="3931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Group — all member names required on submission</a:t>
            </a:r>
            <a:endParaRPr lang="en-US" sz="1000" dirty="0"/>
          </a:p>
        </p:txBody>
      </p:sp>
      <p:sp>
        <p:nvSpPr>
          <p:cNvPr id="22" name="Shape 19"/>
          <p:cNvSpPr/>
          <p:nvPr/>
        </p:nvSpPr>
        <p:spPr>
          <a:xfrm>
            <a:off x="256032" y="3182112"/>
            <a:ext cx="4187952" cy="493776"/>
          </a:xfrm>
          <a:prstGeom prst="rect">
            <a:avLst/>
          </a:prstGeom>
          <a:solidFill>
            <a:srgbClr val="FFFFFF"/>
          </a:solidFill>
          <a:ln w="12700">
            <a:solidFill>
              <a:srgbClr val="C8D8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0"/>
          <p:cNvSpPr/>
          <p:nvPr/>
        </p:nvSpPr>
        <p:spPr>
          <a:xfrm>
            <a:off x="365760" y="3218688"/>
            <a:ext cx="3931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06B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Group Size</a:t>
            </a:r>
            <a:endParaRPr lang="en-US" sz="950" dirty="0"/>
          </a:p>
        </p:txBody>
      </p:sp>
      <p:sp>
        <p:nvSpPr>
          <p:cNvPr id="24" name="Text 21"/>
          <p:cNvSpPr/>
          <p:nvPr/>
        </p:nvSpPr>
        <p:spPr>
          <a:xfrm>
            <a:off x="365760" y="3438144"/>
            <a:ext cx="3931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[e.g. Groups of 3–4 students]</a:t>
            </a:r>
            <a:endParaRPr lang="en-US" sz="1000" dirty="0"/>
          </a:p>
        </p:txBody>
      </p:sp>
      <p:sp>
        <p:nvSpPr>
          <p:cNvPr id="25" name="Shape 22"/>
          <p:cNvSpPr/>
          <p:nvPr/>
        </p:nvSpPr>
        <p:spPr>
          <a:xfrm>
            <a:off x="4681728" y="3182112"/>
            <a:ext cx="4187952" cy="493776"/>
          </a:xfrm>
          <a:prstGeom prst="rect">
            <a:avLst/>
          </a:prstGeom>
          <a:solidFill>
            <a:srgbClr val="FFFFFF"/>
          </a:solidFill>
          <a:ln w="12700">
            <a:solidFill>
              <a:srgbClr val="C8D8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3"/>
          <p:cNvSpPr/>
          <p:nvPr/>
        </p:nvSpPr>
        <p:spPr>
          <a:xfrm>
            <a:off x="4791456" y="3218688"/>
            <a:ext cx="3931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06B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Submission Deadline</a:t>
            </a:r>
            <a:endParaRPr lang="en-US" sz="950" dirty="0"/>
          </a:p>
        </p:txBody>
      </p:sp>
      <p:sp>
        <p:nvSpPr>
          <p:cNvPr id="27" name="Text 24"/>
          <p:cNvSpPr/>
          <p:nvPr/>
        </p:nvSpPr>
        <p:spPr>
          <a:xfrm>
            <a:off x="4791456" y="3438144"/>
            <a:ext cx="3931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[Insert final deadline date]</a:t>
            </a:r>
            <a:endParaRPr lang="en-US" sz="1000" dirty="0"/>
          </a:p>
        </p:txBody>
      </p:sp>
      <p:sp>
        <p:nvSpPr>
          <p:cNvPr id="28" name="Shape 25"/>
          <p:cNvSpPr/>
          <p:nvPr/>
        </p:nvSpPr>
        <p:spPr>
          <a:xfrm>
            <a:off x="256032" y="3749040"/>
            <a:ext cx="4187952" cy="493776"/>
          </a:xfrm>
          <a:prstGeom prst="rect">
            <a:avLst/>
          </a:prstGeom>
          <a:solidFill>
            <a:srgbClr val="E4EBF0"/>
          </a:solidFill>
          <a:ln w="12700">
            <a:solidFill>
              <a:srgbClr val="C8D8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6"/>
          <p:cNvSpPr/>
          <p:nvPr/>
        </p:nvSpPr>
        <p:spPr>
          <a:xfrm>
            <a:off x="365760" y="3785616"/>
            <a:ext cx="3931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06B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Draft Deadline</a:t>
            </a:r>
            <a:endParaRPr lang="en-US" sz="950" dirty="0"/>
          </a:p>
        </p:txBody>
      </p:sp>
      <p:sp>
        <p:nvSpPr>
          <p:cNvPr id="30" name="Text 27"/>
          <p:cNvSpPr/>
          <p:nvPr/>
        </p:nvSpPr>
        <p:spPr>
          <a:xfrm>
            <a:off x="365760" y="4005072"/>
            <a:ext cx="3931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 week before final — submitted by group leader]</a:t>
            </a:r>
            <a:endParaRPr lang="en-US" sz="1000" dirty="0"/>
          </a:p>
        </p:txBody>
      </p:sp>
      <p:sp>
        <p:nvSpPr>
          <p:cNvPr id="31" name="Shape 28"/>
          <p:cNvSpPr/>
          <p:nvPr/>
        </p:nvSpPr>
        <p:spPr>
          <a:xfrm>
            <a:off x="4681728" y="3749040"/>
            <a:ext cx="4187952" cy="493776"/>
          </a:xfrm>
          <a:prstGeom prst="rect">
            <a:avLst/>
          </a:prstGeom>
          <a:solidFill>
            <a:srgbClr val="E4EBF0"/>
          </a:solidFill>
          <a:ln w="12700">
            <a:solidFill>
              <a:srgbClr val="C8D8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29"/>
          <p:cNvSpPr/>
          <p:nvPr/>
        </p:nvSpPr>
        <p:spPr>
          <a:xfrm>
            <a:off x="4791456" y="3785616"/>
            <a:ext cx="3931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06B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Submission Method</a:t>
            </a:r>
            <a:endParaRPr lang="en-US" sz="950" dirty="0"/>
          </a:p>
        </p:txBody>
      </p:sp>
      <p:sp>
        <p:nvSpPr>
          <p:cNvPr id="33" name="Text 30"/>
          <p:cNvSpPr/>
          <p:nvPr/>
        </p:nvSpPr>
        <p:spPr>
          <a:xfrm>
            <a:off x="4791456" y="4005072"/>
            <a:ext cx="3931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[One submission per group via Turnitin/Moodle — all names on cover]</a:t>
            </a:r>
            <a:endParaRPr lang="en-US" sz="1000" dirty="0"/>
          </a:p>
        </p:txBody>
      </p:sp>
      <p:sp>
        <p:nvSpPr>
          <p:cNvPr id="34" name="Shape 31"/>
          <p:cNvSpPr/>
          <p:nvPr/>
        </p:nvSpPr>
        <p:spPr>
          <a:xfrm>
            <a:off x="256032" y="4315968"/>
            <a:ext cx="4187952" cy="493776"/>
          </a:xfrm>
          <a:prstGeom prst="rect">
            <a:avLst/>
          </a:prstGeom>
          <a:solidFill>
            <a:srgbClr val="FFFFFF"/>
          </a:solidFill>
          <a:ln w="12700">
            <a:solidFill>
              <a:srgbClr val="C8D8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Text 32"/>
          <p:cNvSpPr/>
          <p:nvPr/>
        </p:nvSpPr>
        <p:spPr>
          <a:xfrm>
            <a:off x="365760" y="4352544"/>
            <a:ext cx="3931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06B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Referencing</a:t>
            </a:r>
            <a:endParaRPr lang="en-US" sz="950" dirty="0"/>
          </a:p>
        </p:txBody>
      </p:sp>
      <p:sp>
        <p:nvSpPr>
          <p:cNvPr id="36" name="Text 33"/>
          <p:cNvSpPr/>
          <p:nvPr/>
        </p:nvSpPr>
        <p:spPr>
          <a:xfrm>
            <a:off x="365760" y="4572000"/>
            <a:ext cx="3931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 Cite a minimum 4 credible academic sources</a:t>
            </a:r>
            <a:endParaRPr lang="en-US" sz="1000" dirty="0"/>
          </a:p>
        </p:txBody>
      </p:sp>
      <p:sp>
        <p:nvSpPr>
          <p:cNvPr id="37" name="Shape 34"/>
          <p:cNvSpPr/>
          <p:nvPr/>
        </p:nvSpPr>
        <p:spPr>
          <a:xfrm>
            <a:off x="4681728" y="4315968"/>
            <a:ext cx="4187952" cy="493776"/>
          </a:xfrm>
          <a:prstGeom prst="rect">
            <a:avLst/>
          </a:prstGeom>
          <a:solidFill>
            <a:srgbClr val="FFFFFF"/>
          </a:solidFill>
          <a:ln w="12700">
            <a:solidFill>
              <a:srgbClr val="C8D8E4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38" name="Text 35"/>
          <p:cNvSpPr/>
          <p:nvPr/>
        </p:nvSpPr>
        <p:spPr>
          <a:xfrm>
            <a:off x="4791456" y="4352544"/>
            <a:ext cx="3931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06B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Group Responsibility/Speaker plan</a:t>
            </a:r>
            <a:endParaRPr lang="en-US" sz="950" dirty="0"/>
          </a:p>
        </p:txBody>
      </p:sp>
      <p:sp>
        <p:nvSpPr>
          <p:cNvPr id="39" name="Text 36"/>
          <p:cNvSpPr/>
          <p:nvPr/>
        </p:nvSpPr>
        <p:spPr>
          <a:xfrm>
            <a:off x="4791456" y="4572000"/>
            <a:ext cx="3931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Every member must contribute. Group leader coordinates draft.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0467C"/>
          </a:solidFill>
          <a:ln w="12700">
            <a:solidFill>
              <a:srgbClr val="0046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4983480"/>
            <a:ext cx="9144000" cy="160020"/>
          </a:xfrm>
          <a:prstGeom prst="rect">
            <a:avLst/>
          </a:prstGeom>
          <a:solidFill>
            <a:srgbClr val="FFD400"/>
          </a:solidFill>
          <a:ln w="12700">
            <a:solidFill>
              <a:srgbClr val="FFD4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032" y="109728"/>
            <a:ext cx="1920240" cy="64008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256032" y="841248"/>
            <a:ext cx="859536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You Should Have by Now (Modified as per your module)</a:t>
            </a:r>
            <a:endParaRPr lang="en-US" sz="2400" dirty="0"/>
          </a:p>
        </p:txBody>
      </p:sp>
      <p:sp>
        <p:nvSpPr>
          <p:cNvPr id="7" name="Text 4"/>
          <p:cNvSpPr/>
          <p:nvPr/>
        </p:nvSpPr>
        <p:spPr>
          <a:xfrm>
            <a:off x="256032" y="1389888"/>
            <a:ext cx="8595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5A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 Lead: adapt this checklist to reflect your specific assignment structure</a:t>
            </a:r>
            <a:endParaRPr lang="en-US" sz="1100" dirty="0"/>
          </a:p>
        </p:txBody>
      </p:sp>
      <p:sp>
        <p:nvSpPr>
          <p:cNvPr id="8" name="Shape 5"/>
          <p:cNvSpPr/>
          <p:nvPr/>
        </p:nvSpPr>
        <p:spPr>
          <a:xfrm>
            <a:off x="256032" y="1719072"/>
            <a:ext cx="4041648" cy="329184"/>
          </a:xfrm>
          <a:prstGeom prst="rect">
            <a:avLst/>
          </a:prstGeom>
          <a:solidFill>
            <a:srgbClr val="00467C"/>
          </a:solidFill>
          <a:ln w="12700">
            <a:solidFill>
              <a:srgbClr val="0046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6"/>
          <p:cNvSpPr/>
          <p:nvPr/>
        </p:nvSpPr>
        <p:spPr>
          <a:xfrm>
            <a:off x="256032" y="1719072"/>
            <a:ext cx="4041648" cy="64008"/>
          </a:xfrm>
          <a:prstGeom prst="rect">
            <a:avLst/>
          </a:prstGeom>
          <a:solidFill>
            <a:srgbClr val="FFD400"/>
          </a:solidFill>
          <a:ln w="12700">
            <a:solidFill>
              <a:srgbClr val="FFD4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256032" y="1783080"/>
            <a:ext cx="4041648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INDIVIDUAL</a:t>
            </a:r>
            <a:endParaRPr lang="en-US" sz="1100" dirty="0"/>
          </a:p>
        </p:txBody>
      </p:sp>
      <p:sp>
        <p:nvSpPr>
          <p:cNvPr id="11" name="Shape 8"/>
          <p:cNvSpPr/>
          <p:nvPr/>
        </p:nvSpPr>
        <p:spPr>
          <a:xfrm>
            <a:off x="4645152" y="1719072"/>
            <a:ext cx="4242816" cy="329184"/>
          </a:xfrm>
          <a:prstGeom prst="rect">
            <a:avLst/>
          </a:prstGeom>
          <a:solidFill>
            <a:srgbClr val="006B8A"/>
          </a:solidFill>
          <a:ln w="12700">
            <a:solidFill>
              <a:srgbClr val="006B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9"/>
          <p:cNvSpPr/>
          <p:nvPr/>
        </p:nvSpPr>
        <p:spPr>
          <a:xfrm>
            <a:off x="4645152" y="1719072"/>
            <a:ext cx="4242816" cy="64008"/>
          </a:xfrm>
          <a:prstGeom prst="rect">
            <a:avLst/>
          </a:prstGeom>
          <a:solidFill>
            <a:srgbClr val="FFD400"/>
          </a:solidFill>
          <a:ln w="12700">
            <a:solidFill>
              <a:srgbClr val="FFD4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4645152" y="1783080"/>
            <a:ext cx="4242816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GROUP</a:t>
            </a:r>
            <a:endParaRPr lang="en-US" sz="1100" dirty="0"/>
          </a:p>
        </p:txBody>
      </p:sp>
      <p:sp>
        <p:nvSpPr>
          <p:cNvPr id="14" name="Shape 11"/>
          <p:cNvSpPr/>
          <p:nvPr/>
        </p:nvSpPr>
        <p:spPr>
          <a:xfrm>
            <a:off x="256032" y="2176272"/>
            <a:ext cx="4041648" cy="402336"/>
          </a:xfrm>
          <a:prstGeom prst="rect">
            <a:avLst/>
          </a:prstGeom>
          <a:solidFill>
            <a:srgbClr val="EAF0F6"/>
          </a:solidFill>
          <a:ln w="12700">
            <a:solidFill>
              <a:srgbClr val="C8D8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292608" y="2176272"/>
            <a:ext cx="347472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000000"/>
                </a:solidFill>
              </a:rPr>
              <a:t>✅</a:t>
            </a:r>
            <a:endParaRPr lang="en-US" sz="1100" dirty="0"/>
          </a:p>
        </p:txBody>
      </p:sp>
      <p:sp>
        <p:nvSpPr>
          <p:cNvPr id="16" name="Text 13"/>
          <p:cNvSpPr/>
          <p:nvPr/>
        </p:nvSpPr>
        <p:spPr>
          <a:xfrm>
            <a:off x="658368" y="2267712"/>
            <a:ext cx="352044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clear understanding of the assignment question/brief</a:t>
            </a:r>
            <a:endParaRPr lang="en-US" sz="1000" dirty="0"/>
          </a:p>
        </p:txBody>
      </p:sp>
      <p:sp>
        <p:nvSpPr>
          <p:cNvPr id="17" name="Shape 14"/>
          <p:cNvSpPr/>
          <p:nvPr/>
        </p:nvSpPr>
        <p:spPr>
          <a:xfrm>
            <a:off x="256032" y="2633472"/>
            <a:ext cx="4041648" cy="402336"/>
          </a:xfrm>
          <a:prstGeom prst="rect">
            <a:avLst/>
          </a:prstGeom>
          <a:solidFill>
            <a:srgbClr val="FFFFFF"/>
          </a:solidFill>
          <a:ln w="12700">
            <a:solidFill>
              <a:srgbClr val="C8D8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5"/>
          <p:cNvSpPr/>
          <p:nvPr/>
        </p:nvSpPr>
        <p:spPr>
          <a:xfrm>
            <a:off x="292608" y="2633472"/>
            <a:ext cx="347472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000000"/>
                </a:solidFill>
              </a:rPr>
              <a:t>✅</a:t>
            </a:r>
            <a:endParaRPr lang="en-US" sz="1100" dirty="0"/>
          </a:p>
        </p:txBody>
      </p:sp>
      <p:sp>
        <p:nvSpPr>
          <p:cNvPr id="19" name="Text 16"/>
          <p:cNvSpPr/>
          <p:nvPr/>
        </p:nvSpPr>
        <p:spPr>
          <a:xfrm>
            <a:off x="658368" y="2724912"/>
            <a:ext cx="352044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working draft introduction (even if incomplete)</a:t>
            </a:r>
            <a:endParaRPr lang="en-US" sz="1000" dirty="0"/>
          </a:p>
        </p:txBody>
      </p:sp>
      <p:sp>
        <p:nvSpPr>
          <p:cNvPr id="20" name="Shape 17"/>
          <p:cNvSpPr/>
          <p:nvPr/>
        </p:nvSpPr>
        <p:spPr>
          <a:xfrm>
            <a:off x="256032" y="3090672"/>
            <a:ext cx="4041648" cy="402336"/>
          </a:xfrm>
          <a:prstGeom prst="rect">
            <a:avLst/>
          </a:prstGeom>
          <a:solidFill>
            <a:srgbClr val="EAF0F6"/>
          </a:solidFill>
          <a:ln w="12700">
            <a:solidFill>
              <a:srgbClr val="C8D8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8"/>
          <p:cNvSpPr/>
          <p:nvPr/>
        </p:nvSpPr>
        <p:spPr>
          <a:xfrm>
            <a:off x="292608" y="3090672"/>
            <a:ext cx="347472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000000"/>
                </a:solidFill>
              </a:rPr>
              <a:t>✅</a:t>
            </a:r>
            <a:endParaRPr lang="en-US" sz="1100" dirty="0"/>
          </a:p>
        </p:txBody>
      </p:sp>
      <p:sp>
        <p:nvSpPr>
          <p:cNvPr id="22" name="Text 19"/>
          <p:cNvSpPr/>
          <p:nvPr/>
        </p:nvSpPr>
        <p:spPr>
          <a:xfrm>
            <a:off x="658368" y="3182112"/>
            <a:ext cx="352044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 least 3 sources identified and noted in your draft</a:t>
            </a:r>
            <a:endParaRPr lang="en-US" sz="1000" dirty="0"/>
          </a:p>
        </p:txBody>
      </p:sp>
      <p:sp>
        <p:nvSpPr>
          <p:cNvPr id="23" name="Shape 20"/>
          <p:cNvSpPr/>
          <p:nvPr/>
        </p:nvSpPr>
        <p:spPr>
          <a:xfrm>
            <a:off x="256032" y="3547872"/>
            <a:ext cx="4041648" cy="402336"/>
          </a:xfrm>
          <a:prstGeom prst="rect">
            <a:avLst/>
          </a:prstGeom>
          <a:solidFill>
            <a:srgbClr val="FFFFFF"/>
          </a:solidFill>
          <a:ln w="12700">
            <a:solidFill>
              <a:srgbClr val="C8D8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1"/>
          <p:cNvSpPr/>
          <p:nvPr/>
        </p:nvSpPr>
        <p:spPr>
          <a:xfrm>
            <a:off x="292608" y="3547872"/>
            <a:ext cx="347472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000000"/>
                </a:solidFill>
              </a:rPr>
              <a:t>✅</a:t>
            </a:r>
            <a:endParaRPr lang="en-US" sz="1100" dirty="0"/>
          </a:p>
        </p:txBody>
      </p:sp>
      <p:sp>
        <p:nvSpPr>
          <p:cNvPr id="25" name="Text 22"/>
          <p:cNvSpPr/>
          <p:nvPr/>
        </p:nvSpPr>
        <p:spPr>
          <a:xfrm>
            <a:off x="658368" y="3639312"/>
            <a:ext cx="352044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basic structure or plan for the main body</a:t>
            </a:r>
            <a:endParaRPr lang="en-US" sz="1000" dirty="0"/>
          </a:p>
        </p:txBody>
      </p:sp>
      <p:sp>
        <p:nvSpPr>
          <p:cNvPr id="26" name="Shape 23"/>
          <p:cNvSpPr/>
          <p:nvPr/>
        </p:nvSpPr>
        <p:spPr>
          <a:xfrm>
            <a:off x="256032" y="4005072"/>
            <a:ext cx="4041648" cy="402336"/>
          </a:xfrm>
          <a:prstGeom prst="rect">
            <a:avLst/>
          </a:prstGeom>
          <a:solidFill>
            <a:srgbClr val="EAF0F6"/>
          </a:solidFill>
          <a:ln w="12700">
            <a:solidFill>
              <a:srgbClr val="C8D8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4"/>
          <p:cNvSpPr/>
          <p:nvPr/>
        </p:nvSpPr>
        <p:spPr>
          <a:xfrm>
            <a:off x="292608" y="4005072"/>
            <a:ext cx="347472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000000"/>
                </a:solidFill>
              </a:rPr>
              <a:t>✅</a:t>
            </a:r>
            <a:endParaRPr lang="en-US" sz="1100" dirty="0"/>
          </a:p>
        </p:txBody>
      </p:sp>
      <p:sp>
        <p:nvSpPr>
          <p:cNvPr id="28" name="Text 25"/>
          <p:cNvSpPr/>
          <p:nvPr/>
        </p:nvSpPr>
        <p:spPr>
          <a:xfrm>
            <a:off x="658368" y="4096512"/>
            <a:ext cx="352044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 least one completed section of the assignment</a:t>
            </a:r>
            <a:endParaRPr lang="en-US" sz="1000" dirty="0"/>
          </a:p>
        </p:txBody>
      </p:sp>
      <p:sp>
        <p:nvSpPr>
          <p:cNvPr id="29" name="Shape 26"/>
          <p:cNvSpPr/>
          <p:nvPr/>
        </p:nvSpPr>
        <p:spPr>
          <a:xfrm>
            <a:off x="256032" y="4462272"/>
            <a:ext cx="4041648" cy="402336"/>
          </a:xfrm>
          <a:prstGeom prst="rect">
            <a:avLst/>
          </a:prstGeom>
          <a:solidFill>
            <a:srgbClr val="FFFFFF"/>
          </a:solidFill>
          <a:ln w="12700">
            <a:solidFill>
              <a:srgbClr val="C8D8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7"/>
          <p:cNvSpPr/>
          <p:nvPr/>
        </p:nvSpPr>
        <p:spPr>
          <a:xfrm>
            <a:off x="292608" y="4462272"/>
            <a:ext cx="347472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000000"/>
                </a:solidFill>
              </a:rPr>
              <a:t>✅</a:t>
            </a:r>
            <a:endParaRPr lang="en-US" sz="1100" dirty="0"/>
          </a:p>
        </p:txBody>
      </p:sp>
      <p:sp>
        <p:nvSpPr>
          <p:cNvPr id="31" name="Text 28"/>
          <p:cNvSpPr/>
          <p:nvPr/>
        </p:nvSpPr>
        <p:spPr>
          <a:xfrm>
            <a:off x="658368" y="4553712"/>
            <a:ext cx="352044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[Add specific checkpoint for your module]</a:t>
            </a:r>
            <a:endParaRPr lang="en-US" sz="1000" dirty="0"/>
          </a:p>
        </p:txBody>
      </p:sp>
      <p:sp>
        <p:nvSpPr>
          <p:cNvPr id="32" name="Shape 29"/>
          <p:cNvSpPr/>
          <p:nvPr/>
        </p:nvSpPr>
        <p:spPr>
          <a:xfrm>
            <a:off x="4645152" y="2176272"/>
            <a:ext cx="4242816" cy="402336"/>
          </a:xfrm>
          <a:prstGeom prst="rect">
            <a:avLst/>
          </a:prstGeom>
          <a:solidFill>
            <a:srgbClr val="E6F2F6"/>
          </a:solidFill>
          <a:ln w="12700">
            <a:solidFill>
              <a:srgbClr val="C8D8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Text 30"/>
          <p:cNvSpPr/>
          <p:nvPr/>
        </p:nvSpPr>
        <p:spPr>
          <a:xfrm>
            <a:off x="4681728" y="2176272"/>
            <a:ext cx="347472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000000"/>
                </a:solidFill>
              </a:rPr>
              <a:t>✅</a:t>
            </a:r>
            <a:endParaRPr lang="en-US" sz="1100" dirty="0"/>
          </a:p>
        </p:txBody>
      </p:sp>
      <p:sp>
        <p:nvSpPr>
          <p:cNvPr id="34" name="Text 31"/>
          <p:cNvSpPr/>
          <p:nvPr/>
        </p:nvSpPr>
        <p:spPr>
          <a:xfrm>
            <a:off x="5047488" y="2267712"/>
            <a:ext cx="374904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Group formed and roles/tasks allocated to all members</a:t>
            </a:r>
            <a:endParaRPr lang="en-US" sz="1000" dirty="0"/>
          </a:p>
        </p:txBody>
      </p:sp>
      <p:sp>
        <p:nvSpPr>
          <p:cNvPr id="35" name="Shape 32"/>
          <p:cNvSpPr/>
          <p:nvPr/>
        </p:nvSpPr>
        <p:spPr>
          <a:xfrm>
            <a:off x="4645152" y="2633472"/>
            <a:ext cx="4242816" cy="402336"/>
          </a:xfrm>
          <a:prstGeom prst="rect">
            <a:avLst/>
          </a:prstGeom>
          <a:solidFill>
            <a:srgbClr val="FFFFFF"/>
          </a:solidFill>
          <a:ln w="12700">
            <a:solidFill>
              <a:srgbClr val="C8D8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Text 33"/>
          <p:cNvSpPr/>
          <p:nvPr/>
        </p:nvSpPr>
        <p:spPr>
          <a:xfrm>
            <a:off x="4681728" y="2633472"/>
            <a:ext cx="347472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000000"/>
                </a:solidFill>
              </a:rPr>
              <a:t>✅</a:t>
            </a:r>
            <a:endParaRPr lang="en-US" sz="1100" dirty="0"/>
          </a:p>
        </p:txBody>
      </p:sp>
      <p:sp>
        <p:nvSpPr>
          <p:cNvPr id="37" name="Text 34"/>
          <p:cNvSpPr/>
          <p:nvPr/>
        </p:nvSpPr>
        <p:spPr>
          <a:xfrm>
            <a:off x="5047488" y="2724912"/>
            <a:ext cx="374904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shared working document accessible to all members</a:t>
            </a:r>
            <a:endParaRPr lang="en-US" sz="1000" dirty="0"/>
          </a:p>
        </p:txBody>
      </p:sp>
      <p:sp>
        <p:nvSpPr>
          <p:cNvPr id="38" name="Shape 35"/>
          <p:cNvSpPr/>
          <p:nvPr/>
        </p:nvSpPr>
        <p:spPr>
          <a:xfrm>
            <a:off x="4645152" y="3090672"/>
            <a:ext cx="4242816" cy="402336"/>
          </a:xfrm>
          <a:prstGeom prst="rect">
            <a:avLst/>
          </a:prstGeom>
          <a:solidFill>
            <a:srgbClr val="E6F2F6"/>
          </a:solidFill>
          <a:ln w="12700">
            <a:solidFill>
              <a:srgbClr val="C8D8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9" name="Text 36"/>
          <p:cNvSpPr/>
          <p:nvPr/>
        </p:nvSpPr>
        <p:spPr>
          <a:xfrm>
            <a:off x="4681728" y="3090672"/>
            <a:ext cx="347472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000000"/>
                </a:solidFill>
              </a:rPr>
              <a:t>✅</a:t>
            </a:r>
            <a:endParaRPr lang="en-US" sz="1100" dirty="0"/>
          </a:p>
        </p:txBody>
      </p:sp>
      <p:sp>
        <p:nvSpPr>
          <p:cNvPr id="40" name="Text 37"/>
          <p:cNvSpPr/>
          <p:nvPr/>
        </p:nvSpPr>
        <p:spPr>
          <a:xfrm>
            <a:off x="5047488" y="3182112"/>
            <a:ext cx="374904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divided — at least 4 sources identified collectively</a:t>
            </a:r>
            <a:endParaRPr lang="en-US" sz="1000" dirty="0"/>
          </a:p>
        </p:txBody>
      </p:sp>
      <p:sp>
        <p:nvSpPr>
          <p:cNvPr id="41" name="Shape 38"/>
          <p:cNvSpPr/>
          <p:nvPr/>
        </p:nvSpPr>
        <p:spPr>
          <a:xfrm>
            <a:off x="4645152" y="3547872"/>
            <a:ext cx="4242816" cy="402336"/>
          </a:xfrm>
          <a:prstGeom prst="rect">
            <a:avLst/>
          </a:prstGeom>
          <a:solidFill>
            <a:srgbClr val="FFFFFF"/>
          </a:solidFill>
          <a:ln w="12700">
            <a:solidFill>
              <a:srgbClr val="C8D8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2" name="Text 39"/>
          <p:cNvSpPr/>
          <p:nvPr/>
        </p:nvSpPr>
        <p:spPr>
          <a:xfrm>
            <a:off x="4681728" y="3547872"/>
            <a:ext cx="347472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000000"/>
                </a:solidFill>
              </a:rPr>
              <a:t>✅</a:t>
            </a:r>
            <a:endParaRPr lang="en-US" sz="1100" dirty="0"/>
          </a:p>
        </p:txBody>
      </p:sp>
      <p:sp>
        <p:nvSpPr>
          <p:cNvPr id="43" name="Text 40"/>
          <p:cNvSpPr/>
          <p:nvPr/>
        </p:nvSpPr>
        <p:spPr>
          <a:xfrm>
            <a:off x="5047488" y="3639312"/>
            <a:ext cx="374904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structure or outline agreed by the group</a:t>
            </a:r>
            <a:endParaRPr lang="en-US" sz="1000" dirty="0"/>
          </a:p>
        </p:txBody>
      </p:sp>
      <p:sp>
        <p:nvSpPr>
          <p:cNvPr id="44" name="Shape 41"/>
          <p:cNvSpPr/>
          <p:nvPr/>
        </p:nvSpPr>
        <p:spPr>
          <a:xfrm>
            <a:off x="4645152" y="4005072"/>
            <a:ext cx="4242816" cy="402336"/>
          </a:xfrm>
          <a:prstGeom prst="rect">
            <a:avLst/>
          </a:prstGeom>
          <a:solidFill>
            <a:srgbClr val="E6F2F6"/>
          </a:solidFill>
          <a:ln w="12700">
            <a:solidFill>
              <a:srgbClr val="C8D8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5" name="Text 42"/>
          <p:cNvSpPr/>
          <p:nvPr/>
        </p:nvSpPr>
        <p:spPr>
          <a:xfrm>
            <a:off x="4681728" y="4005072"/>
            <a:ext cx="347472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000000"/>
                </a:solidFill>
              </a:rPr>
              <a:t>✅</a:t>
            </a:r>
            <a:endParaRPr lang="en-US" sz="1100" dirty="0"/>
          </a:p>
        </p:txBody>
      </p:sp>
      <p:sp>
        <p:nvSpPr>
          <p:cNvPr id="46" name="Text 43"/>
          <p:cNvSpPr/>
          <p:nvPr/>
        </p:nvSpPr>
        <p:spPr>
          <a:xfrm>
            <a:off x="5047488" y="4096512"/>
            <a:ext cx="374904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Draft sections written by each member and compiled</a:t>
            </a:r>
            <a:endParaRPr lang="en-US" sz="1000" dirty="0"/>
          </a:p>
        </p:txBody>
      </p:sp>
      <p:sp>
        <p:nvSpPr>
          <p:cNvPr id="47" name="Shape 44"/>
          <p:cNvSpPr/>
          <p:nvPr/>
        </p:nvSpPr>
        <p:spPr>
          <a:xfrm>
            <a:off x="4645152" y="4462272"/>
            <a:ext cx="4242816" cy="402336"/>
          </a:xfrm>
          <a:prstGeom prst="rect">
            <a:avLst/>
          </a:prstGeom>
          <a:solidFill>
            <a:srgbClr val="FFFFFF"/>
          </a:solidFill>
          <a:ln w="12700">
            <a:solidFill>
              <a:srgbClr val="C8D8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8" name="Text 45"/>
          <p:cNvSpPr/>
          <p:nvPr/>
        </p:nvSpPr>
        <p:spPr>
          <a:xfrm>
            <a:off x="4681728" y="4462272"/>
            <a:ext cx="347472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000000"/>
                </a:solidFill>
              </a:rPr>
              <a:t>✅</a:t>
            </a:r>
            <a:endParaRPr lang="en-US" sz="1100" dirty="0"/>
          </a:p>
        </p:txBody>
      </p:sp>
      <p:sp>
        <p:nvSpPr>
          <p:cNvPr id="49" name="Text 46"/>
          <p:cNvSpPr/>
          <p:nvPr/>
        </p:nvSpPr>
        <p:spPr>
          <a:xfrm>
            <a:off x="5047488" y="4553712"/>
            <a:ext cx="374904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[All group members to have information to contribute as agreed with the group</a:t>
            </a:r>
            <a:endParaRPr lang="en-US" sz="1000" dirty="0"/>
          </a:p>
        </p:txBody>
      </p:sp>
      <p:sp>
        <p:nvSpPr>
          <p:cNvPr id="50" name="Shape 47"/>
          <p:cNvSpPr/>
          <p:nvPr/>
        </p:nvSpPr>
        <p:spPr>
          <a:xfrm>
            <a:off x="4352544" y="1719072"/>
            <a:ext cx="0" cy="2926080"/>
          </a:xfrm>
          <a:prstGeom prst="line">
            <a:avLst/>
          </a:prstGeom>
          <a:noFill/>
          <a:ln w="12700">
            <a:solidFill>
              <a:srgbClr val="BBCC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467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23B59"/>
          </a:solidFill>
          <a:ln w="12700">
            <a:solidFill>
              <a:srgbClr val="023B5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4572000" y="2743200"/>
            <a:ext cx="4572000" cy="2400300"/>
          </a:xfrm>
          <a:prstGeom prst="rect">
            <a:avLst/>
          </a:prstGeom>
          <a:solidFill>
            <a:srgbClr val="004F9F">
              <a:alpha val="35000"/>
            </a:srgbClr>
          </a:solidFill>
          <a:ln w="12700">
            <a:solidFill>
              <a:srgbClr val="004F9F">
                <a:alpha val="3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0" y="0"/>
            <a:ext cx="9144000" cy="109728"/>
          </a:xfrm>
          <a:prstGeom prst="rect">
            <a:avLst/>
          </a:prstGeom>
          <a:solidFill>
            <a:srgbClr val="FFD400"/>
          </a:solidFill>
          <a:ln w="12700">
            <a:solidFill>
              <a:srgbClr val="FFD4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0" y="5033772"/>
            <a:ext cx="9144000" cy="109728"/>
          </a:xfrm>
          <a:prstGeom prst="rect">
            <a:avLst/>
          </a:prstGeom>
          <a:solidFill>
            <a:srgbClr val="FFD400"/>
          </a:solidFill>
          <a:ln w="12700">
            <a:solidFill>
              <a:srgbClr val="FFD4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040" y="201168"/>
            <a:ext cx="2286000" cy="768096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320040" y="4828032"/>
            <a:ext cx="3657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E4EB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www.uwtsd.ac.uk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320040" y="1005840"/>
            <a:ext cx="8503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Today's Session Plan (Suggestions)</a:t>
            </a:r>
            <a:endParaRPr lang="en-US" sz="3200" dirty="0"/>
          </a:p>
        </p:txBody>
      </p:sp>
      <p:sp>
        <p:nvSpPr>
          <p:cNvPr id="9" name="Text 6"/>
          <p:cNvSpPr/>
          <p:nvPr/>
        </p:nvSpPr>
        <p:spPr>
          <a:xfrm>
            <a:off x="320040" y="1536192"/>
            <a:ext cx="85039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FFD4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Approximately 60 minutes  |  Module Lead: adapt timing as needed</a:t>
            </a:r>
            <a:endParaRPr lang="en-US" sz="1200" dirty="0"/>
          </a:p>
        </p:txBody>
      </p:sp>
      <p:sp>
        <p:nvSpPr>
          <p:cNvPr id="10" name="Shape 7"/>
          <p:cNvSpPr/>
          <p:nvPr/>
        </p:nvSpPr>
        <p:spPr>
          <a:xfrm>
            <a:off x="320040" y="1901952"/>
            <a:ext cx="8503920" cy="548640"/>
          </a:xfrm>
          <a:prstGeom prst="rect">
            <a:avLst/>
          </a:prstGeom>
          <a:solidFill>
            <a:srgbClr val="FFFFFF">
              <a:alpha val="8000"/>
            </a:srgbClr>
          </a:solidFill>
          <a:ln w="12700">
            <a:solidFill>
              <a:srgbClr val="02446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8"/>
          <p:cNvSpPr/>
          <p:nvPr/>
        </p:nvSpPr>
        <p:spPr>
          <a:xfrm>
            <a:off x="320040" y="1901952"/>
            <a:ext cx="1078992" cy="548640"/>
          </a:xfrm>
          <a:prstGeom prst="rect">
            <a:avLst/>
          </a:prstGeom>
          <a:solidFill>
            <a:srgbClr val="02446E"/>
          </a:solidFill>
          <a:ln w="12700">
            <a:solidFill>
              <a:srgbClr val="02446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9"/>
          <p:cNvSpPr/>
          <p:nvPr/>
        </p:nvSpPr>
        <p:spPr>
          <a:xfrm>
            <a:off x="320040" y="1901952"/>
            <a:ext cx="1078992" cy="64008"/>
          </a:xfrm>
          <a:prstGeom prst="rect">
            <a:avLst/>
          </a:prstGeom>
          <a:solidFill>
            <a:srgbClr val="FFD400"/>
          </a:solidFill>
          <a:ln w="12700">
            <a:solidFill>
              <a:srgbClr val="FFD4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320040" y="1965960"/>
            <a:ext cx="1078992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0–5 min</a:t>
            </a:r>
            <a:endParaRPr lang="en-US" sz="950" dirty="0"/>
          </a:p>
        </p:txBody>
      </p:sp>
      <p:sp>
        <p:nvSpPr>
          <p:cNvPr id="14" name="Text 11"/>
          <p:cNvSpPr/>
          <p:nvPr/>
        </p:nvSpPr>
        <p:spPr>
          <a:xfrm>
            <a:off x="1508760" y="1975104"/>
            <a:ext cx="27432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 &amp; Objectives</a:t>
            </a:r>
            <a:endParaRPr lang="en-US" sz="1200" dirty="0"/>
          </a:p>
        </p:txBody>
      </p:sp>
      <p:sp>
        <p:nvSpPr>
          <p:cNvPr id="15" name="Text 12"/>
          <p:cNvSpPr/>
          <p:nvPr/>
        </p:nvSpPr>
        <p:spPr>
          <a:xfrm>
            <a:off x="1508760" y="2212848"/>
            <a:ext cx="7178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E4EB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Set the scene. Explain what this session is and isn't. Reassure students it's not graded.</a:t>
            </a:r>
            <a:endParaRPr lang="en-US" sz="950" dirty="0"/>
          </a:p>
        </p:txBody>
      </p:sp>
      <p:sp>
        <p:nvSpPr>
          <p:cNvPr id="16" name="Shape 13"/>
          <p:cNvSpPr/>
          <p:nvPr/>
        </p:nvSpPr>
        <p:spPr>
          <a:xfrm>
            <a:off x="320040" y="2523744"/>
            <a:ext cx="8503920" cy="548640"/>
          </a:xfrm>
          <a:prstGeom prst="rect">
            <a:avLst/>
          </a:prstGeom>
          <a:solidFill>
            <a:srgbClr val="FFFFFF">
              <a:alpha val="8000"/>
            </a:srgbClr>
          </a:solidFill>
          <a:ln w="12700">
            <a:solidFill>
              <a:srgbClr val="0046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4"/>
          <p:cNvSpPr/>
          <p:nvPr/>
        </p:nvSpPr>
        <p:spPr>
          <a:xfrm>
            <a:off x="320040" y="2523744"/>
            <a:ext cx="1078992" cy="548640"/>
          </a:xfrm>
          <a:prstGeom prst="rect">
            <a:avLst/>
          </a:prstGeom>
          <a:solidFill>
            <a:srgbClr val="00467C"/>
          </a:solidFill>
          <a:ln w="12700">
            <a:solidFill>
              <a:srgbClr val="0046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5"/>
          <p:cNvSpPr/>
          <p:nvPr/>
        </p:nvSpPr>
        <p:spPr>
          <a:xfrm>
            <a:off x="320040" y="2523744"/>
            <a:ext cx="1078992" cy="64008"/>
          </a:xfrm>
          <a:prstGeom prst="rect">
            <a:avLst/>
          </a:prstGeom>
          <a:solidFill>
            <a:srgbClr val="FFD400"/>
          </a:solidFill>
          <a:ln w="12700">
            <a:solidFill>
              <a:srgbClr val="FFD4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6"/>
          <p:cNvSpPr/>
          <p:nvPr/>
        </p:nvSpPr>
        <p:spPr>
          <a:xfrm>
            <a:off x="320040" y="2587752"/>
            <a:ext cx="1078992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5–25 min</a:t>
            </a:r>
            <a:endParaRPr lang="en-US" sz="950" dirty="0"/>
          </a:p>
        </p:txBody>
      </p:sp>
      <p:sp>
        <p:nvSpPr>
          <p:cNvPr id="20" name="Text 17"/>
          <p:cNvSpPr/>
          <p:nvPr/>
        </p:nvSpPr>
        <p:spPr>
          <a:xfrm>
            <a:off x="1508760" y="2596896"/>
            <a:ext cx="27432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Structured Writing Time</a:t>
            </a:r>
            <a:endParaRPr lang="en-US" sz="1200" dirty="0"/>
          </a:p>
        </p:txBody>
      </p:sp>
      <p:sp>
        <p:nvSpPr>
          <p:cNvPr id="21" name="Text 18"/>
          <p:cNvSpPr/>
          <p:nvPr/>
        </p:nvSpPr>
        <p:spPr>
          <a:xfrm>
            <a:off x="1508760" y="2834640"/>
            <a:ext cx="7178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E4EB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Students write/develop their information independently as allocated and agreed with the group. Tutor circulates giving brief verbal feedback.</a:t>
            </a:r>
            <a:endParaRPr lang="en-US" sz="950" dirty="0"/>
          </a:p>
        </p:txBody>
      </p:sp>
      <p:sp>
        <p:nvSpPr>
          <p:cNvPr id="22" name="Shape 19"/>
          <p:cNvSpPr/>
          <p:nvPr/>
        </p:nvSpPr>
        <p:spPr>
          <a:xfrm>
            <a:off x="320040" y="3145536"/>
            <a:ext cx="8503920" cy="548640"/>
          </a:xfrm>
          <a:prstGeom prst="rect">
            <a:avLst/>
          </a:prstGeom>
          <a:solidFill>
            <a:srgbClr val="FFFFFF">
              <a:alpha val="8000"/>
            </a:srgbClr>
          </a:solidFill>
          <a:ln w="12700">
            <a:solidFill>
              <a:srgbClr val="006B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Shape 20"/>
          <p:cNvSpPr/>
          <p:nvPr/>
        </p:nvSpPr>
        <p:spPr>
          <a:xfrm>
            <a:off x="320040" y="3145536"/>
            <a:ext cx="1078992" cy="548640"/>
          </a:xfrm>
          <a:prstGeom prst="rect">
            <a:avLst/>
          </a:prstGeom>
          <a:solidFill>
            <a:srgbClr val="006B8A"/>
          </a:solidFill>
          <a:ln w="12700">
            <a:solidFill>
              <a:srgbClr val="006B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Shape 21"/>
          <p:cNvSpPr/>
          <p:nvPr/>
        </p:nvSpPr>
        <p:spPr>
          <a:xfrm>
            <a:off x="320040" y="3145536"/>
            <a:ext cx="1078992" cy="64008"/>
          </a:xfrm>
          <a:prstGeom prst="rect">
            <a:avLst/>
          </a:prstGeom>
          <a:solidFill>
            <a:srgbClr val="FFD400"/>
          </a:solidFill>
          <a:ln w="12700">
            <a:solidFill>
              <a:srgbClr val="FFD4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2"/>
          <p:cNvSpPr/>
          <p:nvPr/>
        </p:nvSpPr>
        <p:spPr>
          <a:xfrm>
            <a:off x="320040" y="3209544"/>
            <a:ext cx="1078992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25–40 min</a:t>
            </a:r>
            <a:endParaRPr lang="en-US" sz="950" dirty="0"/>
          </a:p>
        </p:txBody>
      </p:sp>
      <p:sp>
        <p:nvSpPr>
          <p:cNvPr id="26" name="Text 23"/>
          <p:cNvSpPr/>
          <p:nvPr/>
        </p:nvSpPr>
        <p:spPr>
          <a:xfrm>
            <a:off x="1508760" y="3218688"/>
            <a:ext cx="27432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Group Activity</a:t>
            </a:r>
            <a:endParaRPr lang="en-US" sz="1200" dirty="0"/>
          </a:p>
        </p:txBody>
      </p:sp>
      <p:sp>
        <p:nvSpPr>
          <p:cNvPr id="27" name="Text 24"/>
          <p:cNvSpPr/>
          <p:nvPr/>
        </p:nvSpPr>
        <p:spPr>
          <a:xfrm>
            <a:off x="1508760" y="3456432"/>
            <a:ext cx="7178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E4EB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Group: Practice discussion  - 3-min summary + peer group feedback.</a:t>
            </a:r>
            <a:endParaRPr lang="en-US" sz="950" dirty="0"/>
          </a:p>
        </p:txBody>
      </p:sp>
      <p:sp>
        <p:nvSpPr>
          <p:cNvPr id="28" name="Shape 25"/>
          <p:cNvSpPr/>
          <p:nvPr/>
        </p:nvSpPr>
        <p:spPr>
          <a:xfrm>
            <a:off x="320040" y="3767328"/>
            <a:ext cx="8503920" cy="548640"/>
          </a:xfrm>
          <a:prstGeom prst="rect">
            <a:avLst/>
          </a:prstGeom>
          <a:solidFill>
            <a:srgbClr val="FFFFFF">
              <a:alpha val="8000"/>
            </a:srgbClr>
          </a:solidFill>
          <a:ln w="12700">
            <a:solidFill>
              <a:srgbClr val="00507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Shape 26"/>
          <p:cNvSpPr/>
          <p:nvPr/>
        </p:nvSpPr>
        <p:spPr>
          <a:xfrm>
            <a:off x="320040" y="3767328"/>
            <a:ext cx="1078992" cy="548640"/>
          </a:xfrm>
          <a:prstGeom prst="rect">
            <a:avLst/>
          </a:prstGeom>
          <a:solidFill>
            <a:srgbClr val="005070"/>
          </a:solidFill>
          <a:ln w="12700">
            <a:solidFill>
              <a:srgbClr val="00507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Shape 27"/>
          <p:cNvSpPr/>
          <p:nvPr/>
        </p:nvSpPr>
        <p:spPr>
          <a:xfrm>
            <a:off x="320040" y="3767328"/>
            <a:ext cx="1078992" cy="64008"/>
          </a:xfrm>
          <a:prstGeom prst="rect">
            <a:avLst/>
          </a:prstGeom>
          <a:solidFill>
            <a:srgbClr val="FFD400"/>
          </a:solidFill>
          <a:ln w="12700">
            <a:solidFill>
              <a:srgbClr val="FFD4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8"/>
          <p:cNvSpPr/>
          <p:nvPr/>
        </p:nvSpPr>
        <p:spPr>
          <a:xfrm>
            <a:off x="320040" y="3831336"/>
            <a:ext cx="1078992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40–52 min</a:t>
            </a:r>
            <a:endParaRPr lang="en-US" sz="950" dirty="0"/>
          </a:p>
        </p:txBody>
      </p:sp>
      <p:sp>
        <p:nvSpPr>
          <p:cNvPr id="32" name="Text 29"/>
          <p:cNvSpPr/>
          <p:nvPr/>
        </p:nvSpPr>
        <p:spPr>
          <a:xfrm>
            <a:off x="1508760" y="3840480"/>
            <a:ext cx="27432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Marking Criteria Review</a:t>
            </a:r>
            <a:endParaRPr lang="en-US" sz="1200" dirty="0"/>
          </a:p>
        </p:txBody>
      </p:sp>
      <p:sp>
        <p:nvSpPr>
          <p:cNvPr id="33" name="Text 30"/>
          <p:cNvSpPr/>
          <p:nvPr/>
        </p:nvSpPr>
        <p:spPr>
          <a:xfrm>
            <a:off x="1508760" y="4078224"/>
            <a:ext cx="7178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E4EB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Display criteria. Ask: which criterion are you least confident about? Students self-assess.</a:t>
            </a:r>
            <a:endParaRPr lang="en-US" sz="950" dirty="0"/>
          </a:p>
        </p:txBody>
      </p:sp>
      <p:sp>
        <p:nvSpPr>
          <p:cNvPr id="34" name="Shape 31"/>
          <p:cNvSpPr/>
          <p:nvPr/>
        </p:nvSpPr>
        <p:spPr>
          <a:xfrm>
            <a:off x="320040" y="4389120"/>
            <a:ext cx="8503920" cy="548640"/>
          </a:xfrm>
          <a:prstGeom prst="rect">
            <a:avLst/>
          </a:prstGeom>
          <a:solidFill>
            <a:srgbClr val="FFFFFF">
              <a:alpha val="8000"/>
            </a:srgbClr>
          </a:solidFill>
          <a:ln w="12700">
            <a:solidFill>
              <a:srgbClr val="023B59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35" name="Shape 32"/>
          <p:cNvSpPr/>
          <p:nvPr/>
        </p:nvSpPr>
        <p:spPr>
          <a:xfrm>
            <a:off x="320040" y="4389120"/>
            <a:ext cx="1078992" cy="548640"/>
          </a:xfrm>
          <a:prstGeom prst="rect">
            <a:avLst/>
          </a:prstGeom>
          <a:solidFill>
            <a:srgbClr val="023B59"/>
          </a:solidFill>
          <a:ln w="12700">
            <a:solidFill>
              <a:srgbClr val="023B5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Shape 33"/>
          <p:cNvSpPr/>
          <p:nvPr/>
        </p:nvSpPr>
        <p:spPr>
          <a:xfrm>
            <a:off x="320040" y="4389120"/>
            <a:ext cx="1078992" cy="64008"/>
          </a:xfrm>
          <a:prstGeom prst="rect">
            <a:avLst/>
          </a:prstGeom>
          <a:solidFill>
            <a:srgbClr val="FFD400"/>
          </a:solidFill>
          <a:ln w="12700">
            <a:solidFill>
              <a:srgbClr val="FFD4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7" name="Text 34"/>
          <p:cNvSpPr/>
          <p:nvPr/>
        </p:nvSpPr>
        <p:spPr>
          <a:xfrm>
            <a:off x="320040" y="4453128"/>
            <a:ext cx="1078992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52–60 min</a:t>
            </a:r>
            <a:endParaRPr lang="en-US" sz="950" dirty="0"/>
          </a:p>
        </p:txBody>
      </p:sp>
      <p:sp>
        <p:nvSpPr>
          <p:cNvPr id="38" name="Text 35"/>
          <p:cNvSpPr/>
          <p:nvPr/>
        </p:nvSpPr>
        <p:spPr>
          <a:xfrm>
            <a:off x="1508760" y="4462272"/>
            <a:ext cx="27432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200" dirty="0"/>
          </a:p>
        </p:txBody>
      </p:sp>
      <p:sp>
        <p:nvSpPr>
          <p:cNvPr id="39" name="Text 36"/>
          <p:cNvSpPr/>
          <p:nvPr/>
        </p:nvSpPr>
        <p:spPr>
          <a:xfrm>
            <a:off x="1399032" y="4700016"/>
            <a:ext cx="728776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E4EB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Students complete practice session                                                       Confirm next steps and final submission date.</a:t>
            </a:r>
            <a:endParaRPr lang="en-US" sz="9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0467C"/>
          </a:solidFill>
          <a:ln w="12700">
            <a:solidFill>
              <a:srgbClr val="0046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4983480"/>
            <a:ext cx="9144000" cy="160020"/>
          </a:xfrm>
          <a:prstGeom prst="rect">
            <a:avLst/>
          </a:prstGeom>
          <a:solidFill>
            <a:srgbClr val="FFD400"/>
          </a:solidFill>
          <a:ln w="12700">
            <a:solidFill>
              <a:srgbClr val="FFD4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032" y="109728"/>
            <a:ext cx="1920240" cy="64008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256032" y="841248"/>
            <a:ext cx="859536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Your Verbal Feedback</a:t>
            </a:r>
            <a:endParaRPr lang="en-US" sz="2800" dirty="0"/>
          </a:p>
        </p:txBody>
      </p:sp>
      <p:sp>
        <p:nvSpPr>
          <p:cNvPr id="7" name="Text 4"/>
          <p:cNvSpPr/>
          <p:nvPr/>
        </p:nvSpPr>
        <p:spPr>
          <a:xfrm>
            <a:off x="256032" y="1389888"/>
            <a:ext cx="8595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5A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your tutor will focus on — and how to make the most of it</a:t>
            </a:r>
            <a:endParaRPr lang="en-US" sz="1100" dirty="0"/>
          </a:p>
        </p:txBody>
      </p:sp>
      <p:sp>
        <p:nvSpPr>
          <p:cNvPr id="8" name="Shape 5"/>
          <p:cNvSpPr/>
          <p:nvPr/>
        </p:nvSpPr>
        <p:spPr>
          <a:xfrm>
            <a:off x="256032" y="1719072"/>
            <a:ext cx="2743200" cy="1188720"/>
          </a:xfrm>
          <a:prstGeom prst="rect">
            <a:avLst/>
          </a:prstGeom>
          <a:solidFill>
            <a:srgbClr val="00467C"/>
          </a:solidFill>
          <a:ln w="12700">
            <a:solidFill>
              <a:srgbClr val="00467C"/>
            </a:solidFill>
            <a:prstDash val="solid"/>
          </a:ln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6"/>
          <p:cNvSpPr/>
          <p:nvPr/>
        </p:nvSpPr>
        <p:spPr>
          <a:xfrm>
            <a:off x="256032" y="1719072"/>
            <a:ext cx="2743200" cy="64008"/>
          </a:xfrm>
          <a:prstGeom prst="rect">
            <a:avLst/>
          </a:prstGeom>
          <a:solidFill>
            <a:srgbClr val="FFD400"/>
          </a:solidFill>
          <a:ln w="12700">
            <a:solidFill>
              <a:srgbClr val="FFD4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256032" y="1810512"/>
            <a:ext cx="2743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D4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Clarity</a:t>
            </a:r>
            <a:endParaRPr lang="en-US" sz="1200" dirty="0"/>
          </a:p>
        </p:txBody>
      </p:sp>
      <p:sp>
        <p:nvSpPr>
          <p:cNvPr id="11" name="Shape 8"/>
          <p:cNvSpPr/>
          <p:nvPr/>
        </p:nvSpPr>
        <p:spPr>
          <a:xfrm>
            <a:off x="438912" y="2139696"/>
            <a:ext cx="2377440" cy="0"/>
          </a:xfrm>
          <a:prstGeom prst="line">
            <a:avLst/>
          </a:prstGeom>
          <a:noFill/>
          <a:ln w="6350">
            <a:solidFill>
              <a:srgbClr val="FFD400">
                <a:alpha val="5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347472" y="2194560"/>
            <a:ext cx="2560320" cy="621792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 your main argument or answer clear from reading your draft?</a:t>
            </a:r>
            <a:endParaRPr lang="en-US" sz="1000" dirty="0"/>
          </a:p>
        </p:txBody>
      </p:sp>
      <p:sp>
        <p:nvSpPr>
          <p:cNvPr id="13" name="Shape 10"/>
          <p:cNvSpPr/>
          <p:nvPr/>
        </p:nvSpPr>
        <p:spPr>
          <a:xfrm>
            <a:off x="3218688" y="1719072"/>
            <a:ext cx="2743200" cy="1188720"/>
          </a:xfrm>
          <a:prstGeom prst="rect">
            <a:avLst/>
          </a:prstGeom>
          <a:solidFill>
            <a:srgbClr val="00467C"/>
          </a:solidFill>
          <a:ln w="12700">
            <a:solidFill>
              <a:srgbClr val="00467C"/>
            </a:solidFill>
            <a:prstDash val="solid"/>
          </a:ln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3218688" y="1719072"/>
            <a:ext cx="2743200" cy="64008"/>
          </a:xfrm>
          <a:prstGeom prst="rect">
            <a:avLst/>
          </a:prstGeom>
          <a:solidFill>
            <a:srgbClr val="FFD400"/>
          </a:solidFill>
          <a:ln w="12700">
            <a:solidFill>
              <a:srgbClr val="FFD4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3218688" y="1810512"/>
            <a:ext cx="2743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D4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</a:t>
            </a:r>
            <a:endParaRPr lang="en-US" sz="1200" dirty="0"/>
          </a:p>
        </p:txBody>
      </p:sp>
      <p:sp>
        <p:nvSpPr>
          <p:cNvPr id="16" name="Shape 13"/>
          <p:cNvSpPr/>
          <p:nvPr/>
        </p:nvSpPr>
        <p:spPr>
          <a:xfrm>
            <a:off x="3401568" y="2139696"/>
            <a:ext cx="2377440" cy="0"/>
          </a:xfrm>
          <a:prstGeom prst="line">
            <a:avLst/>
          </a:prstGeom>
          <a:noFill/>
          <a:ln w="6350">
            <a:solidFill>
              <a:srgbClr val="FFD400">
                <a:alpha val="5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3310128" y="2194560"/>
            <a:ext cx="2560320" cy="621792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Does </a:t>
            </a:r>
            <a:r>
              <a:rPr lang="en-US" sz="100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discussion flow </a:t>
            </a: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logically and follow the brief?</a:t>
            </a:r>
            <a:endParaRPr lang="en-US" sz="1000" dirty="0"/>
          </a:p>
        </p:txBody>
      </p:sp>
      <p:sp>
        <p:nvSpPr>
          <p:cNvPr id="18" name="Shape 15"/>
          <p:cNvSpPr/>
          <p:nvPr/>
        </p:nvSpPr>
        <p:spPr>
          <a:xfrm>
            <a:off x="6181344" y="1719072"/>
            <a:ext cx="2743200" cy="1188720"/>
          </a:xfrm>
          <a:prstGeom prst="rect">
            <a:avLst/>
          </a:prstGeom>
          <a:solidFill>
            <a:srgbClr val="00467C"/>
          </a:solidFill>
          <a:ln w="12700">
            <a:solidFill>
              <a:srgbClr val="00467C"/>
            </a:solidFill>
            <a:prstDash val="solid"/>
          </a:ln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Shape 16"/>
          <p:cNvSpPr/>
          <p:nvPr/>
        </p:nvSpPr>
        <p:spPr>
          <a:xfrm>
            <a:off x="6181344" y="1719072"/>
            <a:ext cx="2743200" cy="64008"/>
          </a:xfrm>
          <a:prstGeom prst="rect">
            <a:avLst/>
          </a:prstGeom>
          <a:solidFill>
            <a:srgbClr val="FFD400"/>
          </a:solidFill>
          <a:ln w="12700">
            <a:solidFill>
              <a:srgbClr val="FFD4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/>
          <p:nvPr/>
        </p:nvSpPr>
        <p:spPr>
          <a:xfrm>
            <a:off x="6181344" y="1810512"/>
            <a:ext cx="2743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D4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</a:t>
            </a:r>
            <a:endParaRPr lang="en-US" sz="1200" dirty="0"/>
          </a:p>
        </p:txBody>
      </p:sp>
      <p:sp>
        <p:nvSpPr>
          <p:cNvPr id="21" name="Shape 18"/>
          <p:cNvSpPr/>
          <p:nvPr/>
        </p:nvSpPr>
        <p:spPr>
          <a:xfrm>
            <a:off x="6364224" y="2139696"/>
            <a:ext cx="2377440" cy="0"/>
          </a:xfrm>
          <a:prstGeom prst="line">
            <a:avLst/>
          </a:prstGeom>
          <a:noFill/>
          <a:ln w="6350">
            <a:solidFill>
              <a:srgbClr val="FFD400">
                <a:alpha val="5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19"/>
          <p:cNvSpPr/>
          <p:nvPr/>
        </p:nvSpPr>
        <p:spPr>
          <a:xfrm>
            <a:off x="6272784" y="2194560"/>
            <a:ext cx="2560320" cy="621792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Are you using credible, relevant academic sources?</a:t>
            </a:r>
            <a:endParaRPr lang="en-US" sz="1000" dirty="0"/>
          </a:p>
        </p:txBody>
      </p:sp>
      <p:sp>
        <p:nvSpPr>
          <p:cNvPr id="23" name="Shape 20"/>
          <p:cNvSpPr/>
          <p:nvPr/>
        </p:nvSpPr>
        <p:spPr>
          <a:xfrm>
            <a:off x="256032" y="3090672"/>
            <a:ext cx="2743200" cy="1188720"/>
          </a:xfrm>
          <a:prstGeom prst="rect">
            <a:avLst/>
          </a:prstGeom>
          <a:solidFill>
            <a:srgbClr val="006B8A"/>
          </a:solidFill>
          <a:ln w="12700">
            <a:solidFill>
              <a:srgbClr val="006B8A"/>
            </a:solidFill>
            <a:prstDash val="solid"/>
          </a:ln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Shape 21"/>
          <p:cNvSpPr/>
          <p:nvPr/>
        </p:nvSpPr>
        <p:spPr>
          <a:xfrm>
            <a:off x="256032" y="3090672"/>
            <a:ext cx="2743200" cy="64008"/>
          </a:xfrm>
          <a:prstGeom prst="rect">
            <a:avLst/>
          </a:prstGeom>
          <a:solidFill>
            <a:srgbClr val="FFD400"/>
          </a:solidFill>
          <a:ln w="12700">
            <a:solidFill>
              <a:srgbClr val="FFD4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2"/>
          <p:cNvSpPr/>
          <p:nvPr/>
        </p:nvSpPr>
        <p:spPr>
          <a:xfrm>
            <a:off x="256032" y="3182112"/>
            <a:ext cx="2743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D4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Academic Tone</a:t>
            </a:r>
            <a:endParaRPr lang="en-US" sz="1200" dirty="0"/>
          </a:p>
        </p:txBody>
      </p:sp>
      <p:sp>
        <p:nvSpPr>
          <p:cNvPr id="26" name="Shape 23"/>
          <p:cNvSpPr/>
          <p:nvPr/>
        </p:nvSpPr>
        <p:spPr>
          <a:xfrm>
            <a:off x="438912" y="3511296"/>
            <a:ext cx="2377440" cy="0"/>
          </a:xfrm>
          <a:prstGeom prst="line">
            <a:avLst/>
          </a:prstGeom>
          <a:noFill/>
          <a:ln w="6350">
            <a:solidFill>
              <a:srgbClr val="FFD400">
                <a:alpha val="5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4"/>
          <p:cNvSpPr/>
          <p:nvPr/>
        </p:nvSpPr>
        <p:spPr>
          <a:xfrm>
            <a:off x="347472" y="3566160"/>
            <a:ext cx="2560320" cy="621792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 your work formal, objective and appropriately referenced?</a:t>
            </a:r>
            <a:endParaRPr lang="en-US" sz="1000" dirty="0"/>
          </a:p>
        </p:txBody>
      </p:sp>
      <p:sp>
        <p:nvSpPr>
          <p:cNvPr id="28" name="Shape 25"/>
          <p:cNvSpPr/>
          <p:nvPr/>
        </p:nvSpPr>
        <p:spPr>
          <a:xfrm>
            <a:off x="3218688" y="3090672"/>
            <a:ext cx="2743200" cy="1188720"/>
          </a:xfrm>
          <a:prstGeom prst="rect">
            <a:avLst/>
          </a:prstGeom>
          <a:solidFill>
            <a:srgbClr val="006B8A"/>
          </a:solidFill>
          <a:ln w="12700">
            <a:solidFill>
              <a:srgbClr val="006B8A"/>
            </a:solidFill>
            <a:prstDash val="solid"/>
          </a:ln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9" name="Shape 26"/>
          <p:cNvSpPr/>
          <p:nvPr/>
        </p:nvSpPr>
        <p:spPr>
          <a:xfrm>
            <a:off x="3218688" y="3090672"/>
            <a:ext cx="2743200" cy="64008"/>
          </a:xfrm>
          <a:prstGeom prst="rect">
            <a:avLst/>
          </a:prstGeom>
          <a:solidFill>
            <a:srgbClr val="FFD400"/>
          </a:solidFill>
          <a:ln w="12700">
            <a:solidFill>
              <a:srgbClr val="FFD4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7"/>
          <p:cNvSpPr/>
          <p:nvPr/>
        </p:nvSpPr>
        <p:spPr>
          <a:xfrm>
            <a:off x="3218688" y="3182112"/>
            <a:ext cx="2743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D4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Progress</a:t>
            </a:r>
            <a:endParaRPr lang="en-US" sz="1200" dirty="0"/>
          </a:p>
        </p:txBody>
      </p:sp>
      <p:sp>
        <p:nvSpPr>
          <p:cNvPr id="31" name="Shape 28"/>
          <p:cNvSpPr/>
          <p:nvPr/>
        </p:nvSpPr>
        <p:spPr>
          <a:xfrm>
            <a:off x="3401568" y="3511296"/>
            <a:ext cx="2377440" cy="0"/>
          </a:xfrm>
          <a:prstGeom prst="line">
            <a:avLst/>
          </a:prstGeom>
          <a:noFill/>
          <a:ln w="6350">
            <a:solidFill>
              <a:srgbClr val="FFD400">
                <a:alpha val="5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29"/>
          <p:cNvSpPr/>
          <p:nvPr/>
        </p:nvSpPr>
        <p:spPr>
          <a:xfrm>
            <a:off x="3310128" y="3566160"/>
            <a:ext cx="2560320" cy="621792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Are you on track for a strong final submission?</a:t>
            </a:r>
            <a:endParaRPr lang="en-US" sz="1000" dirty="0"/>
          </a:p>
        </p:txBody>
      </p:sp>
      <p:sp>
        <p:nvSpPr>
          <p:cNvPr id="33" name="Shape 30"/>
          <p:cNvSpPr/>
          <p:nvPr/>
        </p:nvSpPr>
        <p:spPr>
          <a:xfrm>
            <a:off x="6181344" y="3090672"/>
            <a:ext cx="2743200" cy="1188720"/>
          </a:xfrm>
          <a:prstGeom prst="rect">
            <a:avLst/>
          </a:prstGeom>
          <a:solidFill>
            <a:srgbClr val="006B8A"/>
          </a:solidFill>
          <a:ln w="12700">
            <a:solidFill>
              <a:srgbClr val="006B8A"/>
            </a:solidFill>
            <a:prstDash val="solid"/>
          </a:ln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4" name="Shape 31"/>
          <p:cNvSpPr/>
          <p:nvPr/>
        </p:nvSpPr>
        <p:spPr>
          <a:xfrm>
            <a:off x="6181344" y="3090672"/>
            <a:ext cx="2743200" cy="64008"/>
          </a:xfrm>
          <a:prstGeom prst="rect">
            <a:avLst/>
          </a:prstGeom>
          <a:solidFill>
            <a:srgbClr val="FFD400"/>
          </a:solidFill>
          <a:ln w="12700">
            <a:solidFill>
              <a:srgbClr val="FFD4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Text 32"/>
          <p:cNvSpPr/>
          <p:nvPr/>
        </p:nvSpPr>
        <p:spPr>
          <a:xfrm>
            <a:off x="6181344" y="3182112"/>
            <a:ext cx="2743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200" dirty="0"/>
          </a:p>
        </p:txBody>
      </p:sp>
      <p:sp>
        <p:nvSpPr>
          <p:cNvPr id="36" name="Shape 33"/>
          <p:cNvSpPr/>
          <p:nvPr/>
        </p:nvSpPr>
        <p:spPr>
          <a:xfrm>
            <a:off x="6364224" y="3511296"/>
            <a:ext cx="2377440" cy="0"/>
          </a:xfrm>
          <a:prstGeom prst="line">
            <a:avLst/>
          </a:prstGeom>
          <a:noFill/>
          <a:ln w="6350">
            <a:solidFill>
              <a:srgbClr val="FFD400">
                <a:alpha val="5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7" name="Text 34"/>
          <p:cNvSpPr/>
          <p:nvPr/>
        </p:nvSpPr>
        <p:spPr>
          <a:xfrm>
            <a:off x="6272784" y="3566160"/>
            <a:ext cx="2560320" cy="621792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 algn="ctr">
              <a:buNone/>
            </a:pPr>
            <a:endParaRPr lang="en-US" sz="1000" dirty="0"/>
          </a:p>
        </p:txBody>
      </p:sp>
      <p:sp>
        <p:nvSpPr>
          <p:cNvPr id="38" name="Shape 35"/>
          <p:cNvSpPr/>
          <p:nvPr/>
        </p:nvSpPr>
        <p:spPr>
          <a:xfrm>
            <a:off x="201168" y="4681728"/>
            <a:ext cx="8631936" cy="237744"/>
          </a:xfrm>
          <a:prstGeom prst="rect">
            <a:avLst/>
          </a:prstGeom>
          <a:solidFill>
            <a:srgbClr val="00467C"/>
          </a:solidFill>
          <a:ln w="12700">
            <a:solidFill>
              <a:srgbClr val="0046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9" name="Text 36"/>
          <p:cNvSpPr/>
          <p:nvPr/>
        </p:nvSpPr>
        <p:spPr>
          <a:xfrm>
            <a:off x="347472" y="4681728"/>
            <a:ext cx="8449056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FFD4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💡  Write down your tutor's verbal feedback during the session — these are YOUR improvement actions for the final submission.</a:t>
            </a:r>
            <a:endParaRPr lang="en-US" sz="9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0467C"/>
          </a:solidFill>
          <a:ln w="12700">
            <a:solidFill>
              <a:srgbClr val="0046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4983480"/>
            <a:ext cx="9144000" cy="160020"/>
          </a:xfrm>
          <a:prstGeom prst="rect">
            <a:avLst/>
          </a:prstGeom>
          <a:solidFill>
            <a:srgbClr val="FFD400"/>
          </a:solidFill>
          <a:ln w="12700">
            <a:solidFill>
              <a:srgbClr val="FFD4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032" y="109728"/>
            <a:ext cx="1920240" cy="64008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256032" y="841248"/>
            <a:ext cx="859536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Important Reminders</a:t>
            </a:r>
            <a:endParaRPr lang="en-US" sz="2800" dirty="0"/>
          </a:p>
        </p:txBody>
      </p:sp>
      <p:sp>
        <p:nvSpPr>
          <p:cNvPr id="7" name="Text 4"/>
          <p:cNvSpPr/>
          <p:nvPr/>
        </p:nvSpPr>
        <p:spPr>
          <a:xfrm>
            <a:off x="256032" y="1389888"/>
            <a:ext cx="8595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5A70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 Lead: fill in all [bracketed placeholders] before presenting</a:t>
            </a:r>
            <a:endParaRPr lang="en-US" sz="1100" dirty="0"/>
          </a:p>
        </p:txBody>
      </p:sp>
      <p:sp>
        <p:nvSpPr>
          <p:cNvPr id="8" name="Shape 5"/>
          <p:cNvSpPr/>
          <p:nvPr/>
        </p:nvSpPr>
        <p:spPr>
          <a:xfrm>
            <a:off x="256032" y="1719072"/>
            <a:ext cx="4169664" cy="658368"/>
          </a:xfrm>
          <a:prstGeom prst="rect">
            <a:avLst/>
          </a:prstGeom>
          <a:solidFill>
            <a:srgbClr val="FFFFFF"/>
          </a:solidFill>
          <a:ln w="12700">
            <a:solidFill>
              <a:srgbClr val="E4EBF0"/>
            </a:solidFill>
            <a:prstDash val="solid"/>
          </a:ln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6"/>
          <p:cNvSpPr/>
          <p:nvPr/>
        </p:nvSpPr>
        <p:spPr>
          <a:xfrm>
            <a:off x="256032" y="1719072"/>
            <a:ext cx="566928" cy="658368"/>
          </a:xfrm>
          <a:prstGeom prst="rect">
            <a:avLst/>
          </a:prstGeom>
          <a:solidFill>
            <a:srgbClr val="00467C"/>
          </a:solidFill>
          <a:ln w="12700">
            <a:solidFill>
              <a:srgbClr val="0046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256032" y="1719072"/>
            <a:ext cx="566928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000000"/>
                </a:solidFill>
              </a:rPr>
              <a:t>📝</a:t>
            </a:r>
            <a:endParaRPr lang="en-US" sz="1800" dirty="0"/>
          </a:p>
        </p:txBody>
      </p:sp>
      <p:sp>
        <p:nvSpPr>
          <p:cNvPr id="11" name="Text 8"/>
          <p:cNvSpPr/>
          <p:nvPr/>
        </p:nvSpPr>
        <p:spPr>
          <a:xfrm>
            <a:off x="914400" y="1773936"/>
            <a:ext cx="338328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046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Word Count</a:t>
            </a:r>
            <a:endParaRPr lang="en-US" sz="1100" dirty="0"/>
          </a:p>
        </p:txBody>
      </p:sp>
      <p:sp>
        <p:nvSpPr>
          <p:cNvPr id="12" name="Text 9"/>
          <p:cNvSpPr/>
          <p:nvPr/>
        </p:nvSpPr>
        <p:spPr>
          <a:xfrm>
            <a:off x="914400" y="2048256"/>
            <a:ext cx="3383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[e.g. 1,500 words ±10%]</a:t>
            </a:r>
            <a:endParaRPr lang="en-US" sz="950" dirty="0"/>
          </a:p>
        </p:txBody>
      </p:sp>
      <p:sp>
        <p:nvSpPr>
          <p:cNvPr id="13" name="Shape 10"/>
          <p:cNvSpPr/>
          <p:nvPr/>
        </p:nvSpPr>
        <p:spPr>
          <a:xfrm>
            <a:off x="4645152" y="1719072"/>
            <a:ext cx="4169664" cy="658368"/>
          </a:xfrm>
          <a:prstGeom prst="rect">
            <a:avLst/>
          </a:prstGeom>
          <a:solidFill>
            <a:srgbClr val="FFFFFF"/>
          </a:solidFill>
          <a:ln w="12700">
            <a:solidFill>
              <a:srgbClr val="E4EBF0"/>
            </a:solidFill>
            <a:prstDash val="solid"/>
          </a:ln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4645152" y="1719072"/>
            <a:ext cx="566928" cy="658368"/>
          </a:xfrm>
          <a:prstGeom prst="rect">
            <a:avLst/>
          </a:prstGeom>
          <a:solidFill>
            <a:srgbClr val="02446E"/>
          </a:solidFill>
          <a:ln w="12700">
            <a:solidFill>
              <a:srgbClr val="02446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4645152" y="1719072"/>
            <a:ext cx="566928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000000"/>
                </a:solidFill>
              </a:rPr>
              <a:t>🖋</a:t>
            </a:r>
            <a:endParaRPr lang="en-US" sz="1800" dirty="0"/>
          </a:p>
        </p:txBody>
      </p:sp>
      <p:sp>
        <p:nvSpPr>
          <p:cNvPr id="16" name="Text 13"/>
          <p:cNvSpPr/>
          <p:nvPr/>
        </p:nvSpPr>
        <p:spPr>
          <a:xfrm>
            <a:off x="5303520" y="1773936"/>
            <a:ext cx="338328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244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Formatting</a:t>
            </a:r>
            <a:endParaRPr lang="en-US" sz="1100" dirty="0"/>
          </a:p>
        </p:txBody>
      </p:sp>
      <p:sp>
        <p:nvSpPr>
          <p:cNvPr id="17" name="Text 14"/>
          <p:cNvSpPr/>
          <p:nvPr/>
        </p:nvSpPr>
        <p:spPr>
          <a:xfrm>
            <a:off x="5303520" y="2048256"/>
            <a:ext cx="3383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[e.g. Arial size 11, 1.5line spacing]</a:t>
            </a:r>
            <a:endParaRPr lang="en-US" sz="950" dirty="0"/>
          </a:p>
        </p:txBody>
      </p:sp>
      <p:sp>
        <p:nvSpPr>
          <p:cNvPr id="18" name="Shape 15"/>
          <p:cNvSpPr/>
          <p:nvPr/>
        </p:nvSpPr>
        <p:spPr>
          <a:xfrm>
            <a:off x="256032" y="2468880"/>
            <a:ext cx="4169664" cy="658368"/>
          </a:xfrm>
          <a:prstGeom prst="rect">
            <a:avLst/>
          </a:prstGeom>
          <a:solidFill>
            <a:srgbClr val="FFFFFF"/>
          </a:solidFill>
          <a:ln w="12700">
            <a:solidFill>
              <a:srgbClr val="E4EBF0"/>
            </a:solidFill>
            <a:prstDash val="solid"/>
          </a:ln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Shape 16"/>
          <p:cNvSpPr/>
          <p:nvPr/>
        </p:nvSpPr>
        <p:spPr>
          <a:xfrm>
            <a:off x="256032" y="2468880"/>
            <a:ext cx="566928" cy="658368"/>
          </a:xfrm>
          <a:prstGeom prst="rect">
            <a:avLst/>
          </a:prstGeom>
          <a:solidFill>
            <a:srgbClr val="006B8A"/>
          </a:solidFill>
          <a:ln w="12700">
            <a:solidFill>
              <a:srgbClr val="006B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/>
          <p:nvPr/>
        </p:nvSpPr>
        <p:spPr>
          <a:xfrm>
            <a:off x="256032" y="2468880"/>
            <a:ext cx="566928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000000"/>
                </a:solidFill>
              </a:rPr>
              <a:t>📚</a:t>
            </a:r>
            <a:endParaRPr lang="en-US" sz="1800" dirty="0"/>
          </a:p>
        </p:txBody>
      </p:sp>
      <p:sp>
        <p:nvSpPr>
          <p:cNvPr id="21" name="Text 18"/>
          <p:cNvSpPr/>
          <p:nvPr/>
        </p:nvSpPr>
        <p:spPr>
          <a:xfrm>
            <a:off x="914400" y="2523744"/>
            <a:ext cx="338328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06B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Referencing</a:t>
            </a:r>
            <a:endParaRPr lang="en-US" sz="1100" dirty="0"/>
          </a:p>
        </p:txBody>
      </p:sp>
      <p:sp>
        <p:nvSpPr>
          <p:cNvPr id="22" name="Text 19"/>
          <p:cNvSpPr/>
          <p:nvPr/>
        </p:nvSpPr>
        <p:spPr>
          <a:xfrm>
            <a:off x="914400" y="2798064"/>
            <a:ext cx="3383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[e.g. Harvard – minimum 6 credible academic sources]</a:t>
            </a:r>
            <a:endParaRPr lang="en-US" sz="950" dirty="0"/>
          </a:p>
        </p:txBody>
      </p:sp>
      <p:sp>
        <p:nvSpPr>
          <p:cNvPr id="23" name="Shape 20"/>
          <p:cNvSpPr/>
          <p:nvPr/>
        </p:nvSpPr>
        <p:spPr>
          <a:xfrm>
            <a:off x="4645152" y="2468880"/>
            <a:ext cx="4169664" cy="658368"/>
          </a:xfrm>
          <a:prstGeom prst="rect">
            <a:avLst/>
          </a:prstGeom>
          <a:solidFill>
            <a:srgbClr val="FFFFFF"/>
          </a:solidFill>
          <a:ln w="12700">
            <a:solidFill>
              <a:srgbClr val="E4EBF0"/>
            </a:solidFill>
            <a:prstDash val="solid"/>
          </a:ln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Shape 21"/>
          <p:cNvSpPr/>
          <p:nvPr/>
        </p:nvSpPr>
        <p:spPr>
          <a:xfrm>
            <a:off x="4645152" y="2468880"/>
            <a:ext cx="566928" cy="658368"/>
          </a:xfrm>
          <a:prstGeom prst="rect">
            <a:avLst/>
          </a:prstGeom>
          <a:solidFill>
            <a:srgbClr val="E8A020"/>
          </a:solidFill>
          <a:ln w="12700">
            <a:solidFill>
              <a:srgbClr val="E8A02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2"/>
          <p:cNvSpPr/>
          <p:nvPr/>
        </p:nvSpPr>
        <p:spPr>
          <a:xfrm>
            <a:off x="4645152" y="2468880"/>
            <a:ext cx="566928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000000"/>
                </a:solidFill>
              </a:rPr>
              <a:t>📅</a:t>
            </a:r>
            <a:endParaRPr lang="en-US" sz="1800" dirty="0"/>
          </a:p>
        </p:txBody>
      </p:sp>
      <p:sp>
        <p:nvSpPr>
          <p:cNvPr id="26" name="Text 23"/>
          <p:cNvSpPr/>
          <p:nvPr/>
        </p:nvSpPr>
        <p:spPr>
          <a:xfrm>
            <a:off x="5303520" y="2523744"/>
            <a:ext cx="338328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E8A02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Draft Deadline</a:t>
            </a:r>
            <a:endParaRPr lang="en-US" sz="1100" dirty="0"/>
          </a:p>
        </p:txBody>
      </p:sp>
      <p:sp>
        <p:nvSpPr>
          <p:cNvPr id="27" name="Text 24"/>
          <p:cNvSpPr/>
          <p:nvPr/>
        </p:nvSpPr>
        <p:spPr>
          <a:xfrm>
            <a:off x="5303520" y="2798064"/>
            <a:ext cx="3383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[Date] – submit your draft to the Moodle on the said date</a:t>
            </a:r>
            <a:endParaRPr lang="en-US" sz="950" dirty="0"/>
          </a:p>
        </p:txBody>
      </p:sp>
      <p:sp>
        <p:nvSpPr>
          <p:cNvPr id="28" name="Shape 25"/>
          <p:cNvSpPr/>
          <p:nvPr/>
        </p:nvSpPr>
        <p:spPr>
          <a:xfrm>
            <a:off x="256032" y="3218688"/>
            <a:ext cx="4169664" cy="658368"/>
          </a:xfrm>
          <a:prstGeom prst="rect">
            <a:avLst/>
          </a:prstGeom>
          <a:solidFill>
            <a:srgbClr val="FFFFFF"/>
          </a:solidFill>
          <a:ln w="12700">
            <a:solidFill>
              <a:srgbClr val="E4EBF0"/>
            </a:solidFill>
            <a:prstDash val="solid"/>
          </a:ln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9" name="Shape 26"/>
          <p:cNvSpPr/>
          <p:nvPr/>
        </p:nvSpPr>
        <p:spPr>
          <a:xfrm>
            <a:off x="256032" y="3218688"/>
            <a:ext cx="566928" cy="658368"/>
          </a:xfrm>
          <a:prstGeom prst="rect">
            <a:avLst/>
          </a:prstGeom>
          <a:solidFill>
            <a:srgbClr val="023B59"/>
          </a:solidFill>
          <a:ln w="12700">
            <a:solidFill>
              <a:srgbClr val="023B5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7"/>
          <p:cNvSpPr/>
          <p:nvPr/>
        </p:nvSpPr>
        <p:spPr>
          <a:xfrm>
            <a:off x="256032" y="3218688"/>
            <a:ext cx="566928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000000"/>
                </a:solidFill>
              </a:rPr>
              <a:t>📅</a:t>
            </a:r>
            <a:endParaRPr lang="en-US" sz="1800" dirty="0"/>
          </a:p>
        </p:txBody>
      </p:sp>
      <p:sp>
        <p:nvSpPr>
          <p:cNvPr id="31" name="Text 28"/>
          <p:cNvSpPr/>
          <p:nvPr/>
        </p:nvSpPr>
        <p:spPr>
          <a:xfrm>
            <a:off x="914400" y="3273552"/>
            <a:ext cx="338328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Final Deadline</a:t>
            </a:r>
            <a:endParaRPr lang="en-US" sz="1100" dirty="0"/>
          </a:p>
        </p:txBody>
      </p:sp>
      <p:sp>
        <p:nvSpPr>
          <p:cNvPr id="32" name="Text 29"/>
          <p:cNvSpPr/>
          <p:nvPr/>
        </p:nvSpPr>
        <p:spPr>
          <a:xfrm>
            <a:off x="914400" y="3547872"/>
            <a:ext cx="3383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[Insert final submission date and method]</a:t>
            </a:r>
            <a:endParaRPr lang="en-US" sz="950" dirty="0"/>
          </a:p>
        </p:txBody>
      </p:sp>
      <p:sp>
        <p:nvSpPr>
          <p:cNvPr id="33" name="Shape 30"/>
          <p:cNvSpPr/>
          <p:nvPr/>
        </p:nvSpPr>
        <p:spPr>
          <a:xfrm>
            <a:off x="4645152" y="3218688"/>
            <a:ext cx="4169664" cy="658368"/>
          </a:xfrm>
          <a:prstGeom prst="rect">
            <a:avLst/>
          </a:prstGeom>
          <a:solidFill>
            <a:srgbClr val="FFFFFF"/>
          </a:solidFill>
          <a:ln w="12700">
            <a:solidFill>
              <a:srgbClr val="E4EBF0"/>
            </a:solidFill>
            <a:prstDash val="solid"/>
          </a:ln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4" name="Shape 31"/>
          <p:cNvSpPr/>
          <p:nvPr/>
        </p:nvSpPr>
        <p:spPr>
          <a:xfrm>
            <a:off x="4645152" y="3218688"/>
            <a:ext cx="566928" cy="658368"/>
          </a:xfrm>
          <a:prstGeom prst="rect">
            <a:avLst/>
          </a:prstGeom>
          <a:solidFill>
            <a:srgbClr val="00467C"/>
          </a:solidFill>
          <a:ln w="12700">
            <a:solidFill>
              <a:srgbClr val="0046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Text 32"/>
          <p:cNvSpPr/>
          <p:nvPr/>
        </p:nvSpPr>
        <p:spPr>
          <a:xfrm>
            <a:off x="4645152" y="3218688"/>
            <a:ext cx="566928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000000"/>
                </a:solidFill>
              </a:rPr>
              <a:t>🤖</a:t>
            </a:r>
            <a:endParaRPr lang="en-US" sz="1800" dirty="0"/>
          </a:p>
        </p:txBody>
      </p:sp>
      <p:sp>
        <p:nvSpPr>
          <p:cNvPr id="36" name="Text 33"/>
          <p:cNvSpPr/>
          <p:nvPr/>
        </p:nvSpPr>
        <p:spPr>
          <a:xfrm>
            <a:off x="5303520" y="3273552"/>
            <a:ext cx="338328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046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 Policy</a:t>
            </a:r>
            <a:endParaRPr lang="en-US" sz="1100" dirty="0"/>
          </a:p>
        </p:txBody>
      </p:sp>
      <p:sp>
        <p:nvSpPr>
          <p:cNvPr id="37" name="Text 34"/>
          <p:cNvSpPr/>
          <p:nvPr/>
        </p:nvSpPr>
        <p:spPr>
          <a:xfrm>
            <a:off x="5303520" y="3547872"/>
            <a:ext cx="3383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Proofreading only. No AI for research, writing or structure.</a:t>
            </a:r>
            <a:endParaRPr lang="en-US" sz="950" dirty="0"/>
          </a:p>
        </p:txBody>
      </p:sp>
      <p:sp>
        <p:nvSpPr>
          <p:cNvPr id="38" name="Shape 35"/>
          <p:cNvSpPr/>
          <p:nvPr/>
        </p:nvSpPr>
        <p:spPr>
          <a:xfrm>
            <a:off x="256032" y="3968496"/>
            <a:ext cx="4169664" cy="658368"/>
          </a:xfrm>
          <a:prstGeom prst="rect">
            <a:avLst/>
          </a:prstGeom>
          <a:solidFill>
            <a:srgbClr val="FFFFFF"/>
          </a:solidFill>
          <a:ln w="12700">
            <a:solidFill>
              <a:srgbClr val="E4EBF0"/>
            </a:solidFill>
            <a:prstDash val="solid"/>
          </a:ln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9" name="Shape 36"/>
          <p:cNvSpPr/>
          <p:nvPr/>
        </p:nvSpPr>
        <p:spPr>
          <a:xfrm>
            <a:off x="256032" y="3968496"/>
            <a:ext cx="566928" cy="658368"/>
          </a:xfrm>
          <a:prstGeom prst="rect">
            <a:avLst/>
          </a:prstGeom>
          <a:solidFill>
            <a:srgbClr val="006B8A"/>
          </a:solidFill>
          <a:ln w="12700">
            <a:solidFill>
              <a:srgbClr val="006B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0" name="Text 37"/>
          <p:cNvSpPr/>
          <p:nvPr/>
        </p:nvSpPr>
        <p:spPr>
          <a:xfrm>
            <a:off x="256032" y="3968496"/>
            <a:ext cx="566928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000000"/>
                </a:solidFill>
              </a:rPr>
              <a:t>🔍</a:t>
            </a:r>
            <a:endParaRPr lang="en-US" sz="1800" dirty="0"/>
          </a:p>
        </p:txBody>
      </p:sp>
      <p:sp>
        <p:nvSpPr>
          <p:cNvPr id="41" name="Text 38"/>
          <p:cNvSpPr/>
          <p:nvPr/>
        </p:nvSpPr>
        <p:spPr>
          <a:xfrm>
            <a:off x="914400" y="4023360"/>
            <a:ext cx="338328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06B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Plagiarism Check</a:t>
            </a:r>
            <a:endParaRPr lang="en-US" sz="1100" dirty="0"/>
          </a:p>
        </p:txBody>
      </p:sp>
      <p:sp>
        <p:nvSpPr>
          <p:cNvPr id="42" name="Text 39"/>
          <p:cNvSpPr/>
          <p:nvPr/>
        </p:nvSpPr>
        <p:spPr>
          <a:xfrm>
            <a:off x="914400" y="4297680"/>
            <a:ext cx="3383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[e.g. Turnitin – aim for &lt;30% similarity score]</a:t>
            </a:r>
            <a:endParaRPr lang="en-US" sz="950" dirty="0"/>
          </a:p>
        </p:txBody>
      </p:sp>
      <p:sp>
        <p:nvSpPr>
          <p:cNvPr id="43" name="Shape 40"/>
          <p:cNvSpPr/>
          <p:nvPr/>
        </p:nvSpPr>
        <p:spPr>
          <a:xfrm>
            <a:off x="4645152" y="3968496"/>
            <a:ext cx="4169664" cy="658368"/>
          </a:xfrm>
          <a:prstGeom prst="rect">
            <a:avLst/>
          </a:prstGeom>
          <a:solidFill>
            <a:srgbClr val="FFFFFF"/>
          </a:solidFill>
          <a:ln w="12700">
            <a:solidFill>
              <a:srgbClr val="E4EBF0"/>
            </a:solidFill>
            <a:prstDash val="solid"/>
          </a:ln>
          <a:effectLst>
            <a:outerShdw blurRad="762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4" name="Shape 41"/>
          <p:cNvSpPr/>
          <p:nvPr/>
        </p:nvSpPr>
        <p:spPr>
          <a:xfrm>
            <a:off x="4645152" y="3968496"/>
            <a:ext cx="566928" cy="658368"/>
          </a:xfrm>
          <a:prstGeom prst="rect">
            <a:avLst/>
          </a:prstGeom>
          <a:solidFill>
            <a:srgbClr val="02446E"/>
          </a:solidFill>
          <a:ln w="12700">
            <a:solidFill>
              <a:srgbClr val="02446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5" name="Text 42"/>
          <p:cNvSpPr/>
          <p:nvPr/>
        </p:nvSpPr>
        <p:spPr>
          <a:xfrm>
            <a:off x="4645152" y="3968496"/>
            <a:ext cx="566928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000000"/>
                </a:solidFill>
              </a:rPr>
              <a:t>👥</a:t>
            </a:r>
            <a:endParaRPr lang="en-US" sz="1800" dirty="0"/>
          </a:p>
        </p:txBody>
      </p:sp>
      <p:sp>
        <p:nvSpPr>
          <p:cNvPr id="46" name="Text 43"/>
          <p:cNvSpPr/>
          <p:nvPr/>
        </p:nvSpPr>
        <p:spPr>
          <a:xfrm>
            <a:off x="5303520" y="4023360"/>
            <a:ext cx="338328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244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Group Note</a:t>
            </a:r>
            <a:endParaRPr lang="en-US" sz="1100" dirty="0"/>
          </a:p>
        </p:txBody>
      </p:sp>
      <p:sp>
        <p:nvSpPr>
          <p:cNvPr id="47" name="Text 44"/>
          <p:cNvSpPr/>
          <p:nvPr/>
        </p:nvSpPr>
        <p:spPr>
          <a:xfrm>
            <a:off x="5303520" y="4297680"/>
            <a:ext cx="3383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Submit ONE draft per group. Include ALL member names.</a:t>
            </a:r>
            <a:endParaRPr lang="en-US" sz="9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467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23B59"/>
          </a:solidFill>
          <a:ln w="12700">
            <a:solidFill>
              <a:srgbClr val="023B5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4572000" y="2743200"/>
            <a:ext cx="4572000" cy="2400300"/>
          </a:xfrm>
          <a:prstGeom prst="rect">
            <a:avLst/>
          </a:prstGeom>
          <a:solidFill>
            <a:srgbClr val="004F9F">
              <a:alpha val="35000"/>
            </a:srgbClr>
          </a:solidFill>
          <a:ln w="12700">
            <a:solidFill>
              <a:srgbClr val="004F9F">
                <a:alpha val="3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0" y="0"/>
            <a:ext cx="9144000" cy="109728"/>
          </a:xfrm>
          <a:prstGeom prst="rect">
            <a:avLst/>
          </a:prstGeom>
          <a:solidFill>
            <a:srgbClr val="FFD400"/>
          </a:solidFill>
          <a:ln w="12700">
            <a:solidFill>
              <a:srgbClr val="FFD4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0" y="5033772"/>
            <a:ext cx="9144000" cy="109728"/>
          </a:xfrm>
          <a:prstGeom prst="rect">
            <a:avLst/>
          </a:prstGeom>
          <a:solidFill>
            <a:srgbClr val="FFD400"/>
          </a:solidFill>
          <a:ln w="12700">
            <a:solidFill>
              <a:srgbClr val="FFD4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040" y="201168"/>
            <a:ext cx="2286000" cy="768096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320040" y="1005840"/>
            <a:ext cx="85039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Before You Leave Today</a:t>
            </a:r>
            <a:endParaRPr lang="en-US" sz="3400" dirty="0"/>
          </a:p>
        </p:txBody>
      </p:sp>
      <p:sp>
        <p:nvSpPr>
          <p:cNvPr id="9" name="Text 6"/>
          <p:cNvSpPr/>
          <p:nvPr/>
        </p:nvSpPr>
        <p:spPr>
          <a:xfrm>
            <a:off x="320040" y="1572768"/>
            <a:ext cx="8503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FD4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 things every student must do right now:</a:t>
            </a:r>
            <a:endParaRPr lang="en-US" sz="1300" dirty="0"/>
          </a:p>
        </p:txBody>
      </p:sp>
      <p:sp>
        <p:nvSpPr>
          <p:cNvPr id="10" name="Shape 7"/>
          <p:cNvSpPr/>
          <p:nvPr/>
        </p:nvSpPr>
        <p:spPr>
          <a:xfrm>
            <a:off x="320040" y="1965960"/>
            <a:ext cx="8503920" cy="804672"/>
          </a:xfrm>
          <a:prstGeom prst="rect">
            <a:avLst/>
          </a:prstGeom>
          <a:solidFill>
            <a:srgbClr val="FFFFFF">
              <a:alpha val="10000"/>
            </a:srgbClr>
          </a:solidFill>
          <a:ln w="12700">
            <a:solidFill>
              <a:srgbClr val="0046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8"/>
          <p:cNvSpPr/>
          <p:nvPr/>
        </p:nvSpPr>
        <p:spPr>
          <a:xfrm>
            <a:off x="384048" y="2093976"/>
            <a:ext cx="512064" cy="512064"/>
          </a:xfrm>
          <a:prstGeom prst="ellipse">
            <a:avLst/>
          </a:prstGeom>
          <a:solidFill>
            <a:srgbClr val="FFD400"/>
          </a:solidFill>
          <a:ln w="12700">
            <a:solidFill>
              <a:srgbClr val="FFD4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384048" y="2093976"/>
            <a:ext cx="512064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800" dirty="0"/>
          </a:p>
        </p:txBody>
      </p:sp>
      <p:sp>
        <p:nvSpPr>
          <p:cNvPr id="13" name="Text 10"/>
          <p:cNvSpPr/>
          <p:nvPr/>
        </p:nvSpPr>
        <p:spPr>
          <a:xfrm>
            <a:off x="1024128" y="2057400"/>
            <a:ext cx="7680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Submit your draft to the Moodle submission inbox</a:t>
            </a:r>
          </a:p>
        </p:txBody>
      </p:sp>
      <p:sp>
        <p:nvSpPr>
          <p:cNvPr id="14" name="Text 11"/>
          <p:cNvSpPr/>
          <p:nvPr/>
        </p:nvSpPr>
        <p:spPr>
          <a:xfrm>
            <a:off x="1024128" y="2386584"/>
            <a:ext cx="7680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FD4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Even if it is not complete — submit what you have. Compulsory.</a:t>
            </a:r>
            <a:endParaRPr lang="en-US" sz="1100" dirty="0"/>
          </a:p>
        </p:txBody>
      </p:sp>
      <p:sp>
        <p:nvSpPr>
          <p:cNvPr id="15" name="Shape 12"/>
          <p:cNvSpPr/>
          <p:nvPr/>
        </p:nvSpPr>
        <p:spPr>
          <a:xfrm>
            <a:off x="320040" y="2880360"/>
            <a:ext cx="8503920" cy="804672"/>
          </a:xfrm>
          <a:prstGeom prst="rect">
            <a:avLst/>
          </a:prstGeom>
          <a:solidFill>
            <a:srgbClr val="FFFFFF">
              <a:alpha val="10000"/>
            </a:srgbClr>
          </a:solidFill>
          <a:ln w="12700">
            <a:solidFill>
              <a:srgbClr val="0046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3"/>
          <p:cNvSpPr/>
          <p:nvPr/>
        </p:nvSpPr>
        <p:spPr>
          <a:xfrm>
            <a:off x="384048" y="3008376"/>
            <a:ext cx="512064" cy="512064"/>
          </a:xfrm>
          <a:prstGeom prst="ellipse">
            <a:avLst/>
          </a:prstGeom>
          <a:solidFill>
            <a:srgbClr val="FFD400"/>
          </a:solidFill>
          <a:ln w="12700">
            <a:solidFill>
              <a:srgbClr val="FFD4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384048" y="3008376"/>
            <a:ext cx="512064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800" dirty="0"/>
          </a:p>
        </p:txBody>
      </p:sp>
      <p:sp>
        <p:nvSpPr>
          <p:cNvPr id="18" name="Text 15"/>
          <p:cNvSpPr/>
          <p:nvPr/>
        </p:nvSpPr>
        <p:spPr>
          <a:xfrm>
            <a:off x="1024128" y="2971800"/>
            <a:ext cx="7680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Write down your verbal feedback</a:t>
            </a:r>
            <a:endParaRPr lang="en-US" sz="1400" dirty="0"/>
          </a:p>
        </p:txBody>
      </p:sp>
      <p:sp>
        <p:nvSpPr>
          <p:cNvPr id="19" name="Text 16"/>
          <p:cNvSpPr/>
          <p:nvPr/>
        </p:nvSpPr>
        <p:spPr>
          <a:xfrm>
            <a:off x="1024128" y="3300984"/>
            <a:ext cx="7680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FD4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Note at least two things your tutor said. These are your improvement actions.</a:t>
            </a:r>
            <a:endParaRPr lang="en-US" sz="1100" dirty="0"/>
          </a:p>
        </p:txBody>
      </p:sp>
      <p:sp>
        <p:nvSpPr>
          <p:cNvPr id="20" name="Shape 17"/>
          <p:cNvSpPr/>
          <p:nvPr/>
        </p:nvSpPr>
        <p:spPr>
          <a:xfrm>
            <a:off x="320040" y="3794760"/>
            <a:ext cx="8503920" cy="804672"/>
          </a:xfrm>
          <a:prstGeom prst="rect">
            <a:avLst/>
          </a:prstGeom>
          <a:solidFill>
            <a:srgbClr val="FFFFFF">
              <a:alpha val="10000"/>
            </a:srgbClr>
          </a:solidFill>
          <a:ln w="12700">
            <a:solidFill>
              <a:srgbClr val="0046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Shape 18"/>
          <p:cNvSpPr/>
          <p:nvPr/>
        </p:nvSpPr>
        <p:spPr>
          <a:xfrm>
            <a:off x="384048" y="3922776"/>
            <a:ext cx="512064" cy="512064"/>
          </a:xfrm>
          <a:prstGeom prst="ellipse">
            <a:avLst/>
          </a:prstGeom>
          <a:solidFill>
            <a:srgbClr val="FFD400"/>
          </a:solidFill>
          <a:ln w="12700">
            <a:solidFill>
              <a:srgbClr val="FFD4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19"/>
          <p:cNvSpPr/>
          <p:nvPr/>
        </p:nvSpPr>
        <p:spPr>
          <a:xfrm>
            <a:off x="384048" y="3922776"/>
            <a:ext cx="512064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800" dirty="0"/>
          </a:p>
        </p:txBody>
      </p:sp>
      <p:sp>
        <p:nvSpPr>
          <p:cNvPr id="23" name="Text 20"/>
          <p:cNvSpPr/>
          <p:nvPr/>
        </p:nvSpPr>
        <p:spPr>
          <a:xfrm>
            <a:off x="1024128" y="3886200"/>
            <a:ext cx="7680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Know your final deadline</a:t>
            </a:r>
            <a:endParaRPr lang="en-US" sz="1400" dirty="0"/>
          </a:p>
        </p:txBody>
      </p:sp>
      <p:sp>
        <p:nvSpPr>
          <p:cNvPr id="24" name="Text 21"/>
          <p:cNvSpPr/>
          <p:nvPr/>
        </p:nvSpPr>
        <p:spPr>
          <a:xfrm>
            <a:off x="1024128" y="4215384"/>
            <a:ext cx="7680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FD4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Your final submission is due: [insert date]. Plan your time from today.</a:t>
            </a:r>
            <a:endParaRPr lang="en-US" sz="1100" dirty="0"/>
          </a:p>
        </p:txBody>
      </p:sp>
      <p:sp>
        <p:nvSpPr>
          <p:cNvPr id="25" name="Text 22"/>
          <p:cNvSpPr/>
          <p:nvPr/>
        </p:nvSpPr>
        <p:spPr>
          <a:xfrm>
            <a:off x="320040" y="4709160"/>
            <a:ext cx="85039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i="1" dirty="0">
                <a:solidFill>
                  <a:srgbClr val="E4EB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Good luck with your final submission — you've got this.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379F4DF4C23D64BB72CCA2EBD7C55DA" ma:contentTypeVersion="3" ma:contentTypeDescription="Create a new document." ma:contentTypeScope="" ma:versionID="2d9ffc67fa9f6bd22e91cf18b1707b61">
  <xsd:schema xmlns:xsd="http://www.w3.org/2001/XMLSchema" xmlns:xs="http://www.w3.org/2001/XMLSchema" xmlns:p="http://schemas.microsoft.com/office/2006/metadata/properties" xmlns:ns2="c9412f1f-c5de-433b-90f0-e30b35783b17" targetNamespace="http://schemas.microsoft.com/office/2006/metadata/properties" ma:root="true" ma:fieldsID="9b7f66f5d6e70ebc3ceecab8f2f0f6cf" ns2:_="">
    <xsd:import namespace="c9412f1f-c5de-433b-90f0-e30b35783b1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9412f1f-c5de-433b-90f0-e30b35783b1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ACF4C25-6F74-404C-A46B-DBF4C736152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E8EAB67-C78A-47BC-A1BC-26E2E8AD574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E076A510-67B0-4418-833C-CB35B057D0B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9412f1f-c5de-433b-90f0-e30b35783b1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1122</Words>
  <Application>Microsoft Office PowerPoint</Application>
  <PresentationFormat>On-screen Show (16:9)</PresentationFormat>
  <Paragraphs>191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Draft Workshop – Module Lead Template</dc:title>
  <dc:subject>PptxGenJS Presentation</dc:subject>
  <dc:creator>PptxGenJS</dc:creator>
  <cp:lastModifiedBy>Gillian Weaver</cp:lastModifiedBy>
  <cp:revision>15</cp:revision>
  <dcterms:created xsi:type="dcterms:W3CDTF">2026-04-23T00:16:15Z</dcterms:created>
  <dcterms:modified xsi:type="dcterms:W3CDTF">2026-05-08T08:51:13Z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0x010100B379F4DF4C23D64BB72CCA2EBD7C55DA</vt:lpwstr>
  </property>
</Properties>
</file>