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0436C2-6ACC-4823-CED6-0555E7D33669}" v="2031" dt="2024-11-15T08:50:28.021"/>
    <p1510:client id="{BBBA878F-0004-4E6D-9833-F260643E8776}" v="4" dt="2024-11-15T08:59:49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e Phillips (2404786)" userId="104f740e-769b-4f22-b074-9c180b8fdf80" providerId="ADAL" clId="{BBBA878F-0004-4E6D-9833-F260643E8776}"/>
    <pc:docChg chg="modSld">
      <pc:chgData name="Jessie Phillips (2404786)" userId="104f740e-769b-4f22-b074-9c180b8fdf80" providerId="ADAL" clId="{BBBA878F-0004-4E6D-9833-F260643E8776}" dt="2024-11-15T08:59:49.172" v="5"/>
      <pc:docMkLst>
        <pc:docMk/>
      </pc:docMkLst>
      <pc:sldChg chg="addSp modSp modTransition">
        <pc:chgData name="Jessie Phillips (2404786)" userId="104f740e-769b-4f22-b074-9c180b8fdf80" providerId="ADAL" clId="{BBBA878F-0004-4E6D-9833-F260643E8776}" dt="2024-11-15T08:59:49.172" v="5"/>
        <pc:sldMkLst>
          <pc:docMk/>
          <pc:sldMk cId="109857222" sldId="256"/>
        </pc:sldMkLst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109857222" sldId="256"/>
            <ac:picMk id="7" creationId="{9AF455C0-3B74-9FAC-498A-49C2F14B3BC1}"/>
          </ac:picMkLst>
        </pc:picChg>
      </pc:sldChg>
      <pc:sldChg chg="addSp delSp modSp mod modTransition modAnim">
        <pc:chgData name="Jessie Phillips (2404786)" userId="104f740e-769b-4f22-b074-9c180b8fdf80" providerId="ADAL" clId="{BBBA878F-0004-4E6D-9833-F260643E8776}" dt="2024-11-15T08:59:49.172" v="5"/>
        <pc:sldMkLst>
          <pc:docMk/>
          <pc:sldMk cId="2599601220" sldId="257"/>
        </pc:sldMkLst>
        <pc:picChg chg="add del mod">
          <ac:chgData name="Jessie Phillips (2404786)" userId="104f740e-769b-4f22-b074-9c180b8fdf80" providerId="ADAL" clId="{BBBA878F-0004-4E6D-9833-F260643E8776}" dt="2024-11-15T08:54:26.902" v="4"/>
          <ac:picMkLst>
            <pc:docMk/>
            <pc:sldMk cId="2599601220" sldId="257"/>
            <ac:picMk id="11" creationId="{6DD8CC24-5995-E7EA-007F-336942F76529}"/>
          </ac:picMkLst>
        </pc:picChg>
        <pc:picChg chg="add del mod or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2599601220" sldId="257"/>
            <ac:picMk id="14" creationId="{A96DBE28-3BC8-F7A3-4795-6EFE063432A8}"/>
          </ac:picMkLst>
        </pc:picChg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2599601220" sldId="257"/>
            <ac:picMk id="15" creationId="{30810D0A-6526-2DF7-04F2-21F813911368}"/>
          </ac:picMkLst>
        </pc:picChg>
      </pc:sldChg>
      <pc:sldChg chg="addSp delSp modSp mod modTransition modAnim">
        <pc:chgData name="Jessie Phillips (2404786)" userId="104f740e-769b-4f22-b074-9c180b8fdf80" providerId="ADAL" clId="{BBBA878F-0004-4E6D-9833-F260643E8776}" dt="2024-11-15T08:59:49.172" v="5"/>
        <pc:sldMkLst>
          <pc:docMk/>
          <pc:sldMk cId="4089808261" sldId="258"/>
        </pc:sldMkLst>
        <pc:picChg chg="add del mod">
          <ac:chgData name="Jessie Phillips (2404786)" userId="104f740e-769b-4f22-b074-9c180b8fdf80" providerId="ADAL" clId="{BBBA878F-0004-4E6D-9833-F260643E8776}" dt="2024-11-15T08:54:26.902" v="4"/>
          <ac:picMkLst>
            <pc:docMk/>
            <pc:sldMk cId="4089808261" sldId="258"/>
            <ac:picMk id="11" creationId="{386CC4B7-08BF-D95D-C84E-39A706EC8EC6}"/>
          </ac:picMkLst>
        </pc:picChg>
        <pc:picChg chg="add del mod or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4089808261" sldId="258"/>
            <ac:picMk id="12" creationId="{A11F10DF-2819-9AAC-AC92-9E569F0B1B39}"/>
          </ac:picMkLst>
        </pc:picChg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4089808261" sldId="258"/>
            <ac:picMk id="13" creationId="{8001FCEF-CC0D-5EE4-8681-784E02BE5905}"/>
          </ac:picMkLst>
        </pc:picChg>
      </pc:sldChg>
      <pc:sldChg chg="addSp modSp modTransition">
        <pc:chgData name="Jessie Phillips (2404786)" userId="104f740e-769b-4f22-b074-9c180b8fdf80" providerId="ADAL" clId="{BBBA878F-0004-4E6D-9833-F260643E8776}" dt="2024-11-15T08:59:49.172" v="5"/>
        <pc:sldMkLst>
          <pc:docMk/>
          <pc:sldMk cId="36360897" sldId="259"/>
        </pc:sldMkLst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36360897" sldId="259"/>
            <ac:picMk id="11" creationId="{413D4E63-F130-B983-9881-9C147355D859}"/>
          </ac:picMkLst>
        </pc:picChg>
      </pc:sldChg>
      <pc:sldChg chg="addSp modSp modTransition">
        <pc:chgData name="Jessie Phillips (2404786)" userId="104f740e-769b-4f22-b074-9c180b8fdf80" providerId="ADAL" clId="{BBBA878F-0004-4E6D-9833-F260643E8776}" dt="2024-11-15T08:59:49.172" v="5"/>
        <pc:sldMkLst>
          <pc:docMk/>
          <pc:sldMk cId="2198302522" sldId="260"/>
        </pc:sldMkLst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2198302522" sldId="260"/>
            <ac:picMk id="9" creationId="{19F3D13D-451A-1EDB-BFCA-1BBFC7C2F9F4}"/>
          </ac:picMkLst>
        </pc:picChg>
      </pc:sldChg>
      <pc:sldChg chg="addSp modSp modTransition">
        <pc:chgData name="Jessie Phillips (2404786)" userId="104f740e-769b-4f22-b074-9c180b8fdf80" providerId="ADAL" clId="{BBBA878F-0004-4E6D-9833-F260643E8776}" dt="2024-11-15T08:59:49.172" v="5"/>
        <pc:sldMkLst>
          <pc:docMk/>
          <pc:sldMk cId="3152185883" sldId="261"/>
        </pc:sldMkLst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3152185883" sldId="261"/>
            <ac:picMk id="9" creationId="{85F0BF7B-7AAB-A4B0-2B9A-A1972B13E90A}"/>
          </ac:picMkLst>
        </pc:picChg>
      </pc:sldChg>
      <pc:sldChg chg="addSp modSp modTransition">
        <pc:chgData name="Jessie Phillips (2404786)" userId="104f740e-769b-4f22-b074-9c180b8fdf80" providerId="ADAL" clId="{BBBA878F-0004-4E6D-9833-F260643E8776}" dt="2024-11-15T08:59:49.172" v="5"/>
        <pc:sldMkLst>
          <pc:docMk/>
          <pc:sldMk cId="2776481267" sldId="262"/>
        </pc:sldMkLst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2776481267" sldId="262"/>
            <ac:picMk id="9" creationId="{86040B0F-EEB2-B922-18E9-B243433FD70E}"/>
          </ac:picMkLst>
        </pc:picChg>
      </pc:sldChg>
      <pc:sldChg chg="addSp delSp modSp mod modTransition modAnim">
        <pc:chgData name="Jessie Phillips (2404786)" userId="104f740e-769b-4f22-b074-9c180b8fdf80" providerId="ADAL" clId="{BBBA878F-0004-4E6D-9833-F260643E8776}" dt="2024-11-15T08:59:49.172" v="5"/>
        <pc:sldMkLst>
          <pc:docMk/>
          <pc:sldMk cId="946185758" sldId="263"/>
        </pc:sldMkLst>
        <pc:picChg chg="add del mod">
          <ac:chgData name="Jessie Phillips (2404786)" userId="104f740e-769b-4f22-b074-9c180b8fdf80" providerId="ADAL" clId="{BBBA878F-0004-4E6D-9833-F260643E8776}" dt="2024-11-15T08:54:26.902" v="4"/>
          <ac:picMkLst>
            <pc:docMk/>
            <pc:sldMk cId="946185758" sldId="263"/>
            <ac:picMk id="8" creationId="{4B21A178-A070-551E-79C5-F8F38A706393}"/>
          </ac:picMkLst>
        </pc:picChg>
        <pc:picChg chg="add del mod or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946185758" sldId="263"/>
            <ac:picMk id="12" creationId="{80C1C471-BD08-7F42-115E-DE4F3ED87925}"/>
          </ac:picMkLst>
        </pc:picChg>
        <pc:picChg chg="add mod">
          <ac:chgData name="Jessie Phillips (2404786)" userId="104f740e-769b-4f22-b074-9c180b8fdf80" providerId="ADAL" clId="{BBBA878F-0004-4E6D-9833-F260643E8776}" dt="2024-11-15T08:59:49.172" v="5"/>
          <ac:picMkLst>
            <pc:docMk/>
            <pc:sldMk cId="946185758" sldId="263"/>
            <ac:picMk id="13" creationId="{8E17905E-3755-5D21-926B-10FF0984D9E3}"/>
          </ac:picMkLst>
        </pc:picChg>
      </pc:sldChg>
    </pc:docChg>
  </pc:docChgLst>
  <pc:docChgLst>
    <pc:chgData name="Jessie Phillips (2404786)" userId="S::2404786@student.uwtsd.ac.uk::104f740e-769b-4f22-b074-9c180b8fdf80" providerId="AD" clId="Web-{3E0436C2-6ACC-4823-CED6-0555E7D33669}"/>
    <pc:docChg chg="addSld modSld addMainMaster delMainMaster">
      <pc:chgData name="Jessie Phillips (2404786)" userId="S::2404786@student.uwtsd.ac.uk::104f740e-769b-4f22-b074-9c180b8fdf80" providerId="AD" clId="Web-{3E0436C2-6ACC-4823-CED6-0555E7D33669}" dt="2024-11-15T08:50:28.021" v="2017"/>
      <pc:docMkLst>
        <pc:docMk/>
      </pc:docMkLst>
      <pc:sldChg chg="addSp delSp modSp mod modClrScheme chgLayout">
        <pc:chgData name="Jessie Phillips (2404786)" userId="S::2404786@student.uwtsd.ac.uk::104f740e-769b-4f22-b074-9c180b8fdf80" providerId="AD" clId="Web-{3E0436C2-6ACC-4823-CED6-0555E7D33669}" dt="2024-11-15T08:50:28.021" v="2017"/>
        <pc:sldMkLst>
          <pc:docMk/>
          <pc:sldMk cId="109857222" sldId="256"/>
        </pc:sldMkLst>
        <pc:spChg chg="mod ord">
          <ac:chgData name="Jessie Phillips (2404786)" userId="S::2404786@student.uwtsd.ac.uk::104f740e-769b-4f22-b074-9c180b8fdf80" providerId="AD" clId="Web-{3E0436C2-6ACC-4823-CED6-0555E7D33669}" dt="2024-11-15T06:14:59.094" v="2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essie Phillips (2404786)" userId="S::2404786@student.uwtsd.ac.uk::104f740e-769b-4f22-b074-9c180b8fdf80" providerId="AD" clId="Web-{3E0436C2-6ACC-4823-CED6-0555E7D33669}" dt="2024-11-15T06:16:05.910" v="52" actId="14100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Jessie Phillips (2404786)" userId="S::2404786@student.uwtsd.ac.uk::104f740e-769b-4f22-b074-9c180b8fdf80" providerId="AD" clId="Web-{3E0436C2-6ACC-4823-CED6-0555E7D33669}" dt="2024-11-15T08:48:17.768" v="2015"/>
          <ac:picMkLst>
            <pc:docMk/>
            <pc:sldMk cId="109857222" sldId="256"/>
            <ac:picMk id="4" creationId="{3AC25C5F-1FD1-ED6A-CDAC-209937BF5B18}"/>
          </ac:picMkLst>
        </pc:picChg>
        <pc:picChg chg="add del mod">
          <ac:chgData name="Jessie Phillips (2404786)" userId="S::2404786@student.uwtsd.ac.uk::104f740e-769b-4f22-b074-9c180b8fdf80" providerId="AD" clId="Web-{3E0436C2-6ACC-4823-CED6-0555E7D33669}" dt="2024-11-15T08:50:28.021" v="2017"/>
          <ac:picMkLst>
            <pc:docMk/>
            <pc:sldMk cId="109857222" sldId="256"/>
            <ac:picMk id="5" creationId="{90FCDC34-FD26-118B-7CF7-A3B52959192F}"/>
          </ac:picMkLst>
        </pc:picChg>
      </pc:sldChg>
      <pc:sldChg chg="modSp new">
        <pc:chgData name="Jessie Phillips (2404786)" userId="S::2404786@student.uwtsd.ac.uk::104f740e-769b-4f22-b074-9c180b8fdf80" providerId="AD" clId="Web-{3E0436C2-6ACC-4823-CED6-0555E7D33669}" dt="2024-11-15T07:13:21.343" v="1205" actId="20577"/>
        <pc:sldMkLst>
          <pc:docMk/>
          <pc:sldMk cId="2599601220" sldId="257"/>
        </pc:sldMkLst>
        <pc:spChg chg="mod">
          <ac:chgData name="Jessie Phillips (2404786)" userId="S::2404786@student.uwtsd.ac.uk::104f740e-769b-4f22-b074-9c180b8fdf80" providerId="AD" clId="Web-{3E0436C2-6ACC-4823-CED6-0555E7D33669}" dt="2024-11-15T06:16:34.848" v="62" actId="20577"/>
          <ac:spMkLst>
            <pc:docMk/>
            <pc:sldMk cId="2599601220" sldId="257"/>
            <ac:spMk id="2" creationId="{A4B260D3-B0BD-650F-E230-3D166F8E64B9}"/>
          </ac:spMkLst>
        </pc:spChg>
        <pc:spChg chg="mod">
          <ac:chgData name="Jessie Phillips (2404786)" userId="S::2404786@student.uwtsd.ac.uk::104f740e-769b-4f22-b074-9c180b8fdf80" providerId="AD" clId="Web-{3E0436C2-6ACC-4823-CED6-0555E7D33669}" dt="2024-11-15T07:13:21.343" v="1205" actId="20577"/>
          <ac:spMkLst>
            <pc:docMk/>
            <pc:sldMk cId="2599601220" sldId="257"/>
            <ac:spMk id="3" creationId="{CB366286-148D-0CA9-8855-E9BC3A27E829}"/>
          </ac:spMkLst>
        </pc:spChg>
      </pc:sldChg>
      <pc:sldChg chg="modSp new">
        <pc:chgData name="Jessie Phillips (2404786)" userId="S::2404786@student.uwtsd.ac.uk::104f740e-769b-4f22-b074-9c180b8fdf80" providerId="AD" clId="Web-{3E0436C2-6ACC-4823-CED6-0555E7D33669}" dt="2024-11-15T06:43:30.063" v="910" actId="20577"/>
        <pc:sldMkLst>
          <pc:docMk/>
          <pc:sldMk cId="4089808261" sldId="258"/>
        </pc:sldMkLst>
        <pc:spChg chg="mod">
          <ac:chgData name="Jessie Phillips (2404786)" userId="S::2404786@student.uwtsd.ac.uk::104f740e-769b-4f22-b074-9c180b8fdf80" providerId="AD" clId="Web-{3E0436C2-6ACC-4823-CED6-0555E7D33669}" dt="2024-11-15T06:43:01.155" v="897" actId="14100"/>
          <ac:spMkLst>
            <pc:docMk/>
            <pc:sldMk cId="4089808261" sldId="258"/>
            <ac:spMk id="2" creationId="{BCFAA73B-C7C8-704D-0934-59533BC47CB0}"/>
          </ac:spMkLst>
        </pc:spChg>
        <pc:spChg chg="mod">
          <ac:chgData name="Jessie Phillips (2404786)" userId="S::2404786@student.uwtsd.ac.uk::104f740e-769b-4f22-b074-9c180b8fdf80" providerId="AD" clId="Web-{3E0436C2-6ACC-4823-CED6-0555E7D33669}" dt="2024-11-15T06:43:30.063" v="910" actId="20577"/>
          <ac:spMkLst>
            <pc:docMk/>
            <pc:sldMk cId="4089808261" sldId="258"/>
            <ac:spMk id="3" creationId="{3BE0D816-87DE-870A-9DA0-465B5EB19D56}"/>
          </ac:spMkLst>
        </pc:spChg>
      </pc:sldChg>
      <pc:sldChg chg="modSp new">
        <pc:chgData name="Jessie Phillips (2404786)" userId="S::2404786@student.uwtsd.ac.uk::104f740e-769b-4f22-b074-9c180b8fdf80" providerId="AD" clId="Web-{3E0436C2-6ACC-4823-CED6-0555E7D33669}" dt="2024-11-15T07:53:57.389" v="1592" actId="20577"/>
        <pc:sldMkLst>
          <pc:docMk/>
          <pc:sldMk cId="36360897" sldId="259"/>
        </pc:sldMkLst>
        <pc:spChg chg="mod">
          <ac:chgData name="Jessie Phillips (2404786)" userId="S::2404786@student.uwtsd.ac.uk::104f740e-769b-4f22-b074-9c180b8fdf80" providerId="AD" clId="Web-{3E0436C2-6ACC-4823-CED6-0555E7D33669}" dt="2024-11-15T07:50:51.713" v="1461" actId="14100"/>
          <ac:spMkLst>
            <pc:docMk/>
            <pc:sldMk cId="36360897" sldId="259"/>
            <ac:spMk id="2" creationId="{27A8D078-ADB1-4575-B64E-CD8C9CE9D7AD}"/>
          </ac:spMkLst>
        </pc:spChg>
        <pc:spChg chg="mod">
          <ac:chgData name="Jessie Phillips (2404786)" userId="S::2404786@student.uwtsd.ac.uk::104f740e-769b-4f22-b074-9c180b8fdf80" providerId="AD" clId="Web-{3E0436C2-6ACC-4823-CED6-0555E7D33669}" dt="2024-11-15T07:53:57.389" v="1592" actId="20577"/>
          <ac:spMkLst>
            <pc:docMk/>
            <pc:sldMk cId="36360897" sldId="259"/>
            <ac:spMk id="3" creationId="{C00B1CD5-4E24-6AAC-72C6-B11B6042A420}"/>
          </ac:spMkLst>
        </pc:spChg>
      </pc:sldChg>
      <pc:sldChg chg="modSp new">
        <pc:chgData name="Jessie Phillips (2404786)" userId="S::2404786@student.uwtsd.ac.uk::104f740e-769b-4f22-b074-9c180b8fdf80" providerId="AD" clId="Web-{3E0436C2-6ACC-4823-CED6-0555E7D33669}" dt="2024-11-15T08:46:04.656" v="2012" actId="20577"/>
        <pc:sldMkLst>
          <pc:docMk/>
          <pc:sldMk cId="2198302522" sldId="260"/>
        </pc:sldMkLst>
        <pc:spChg chg="mod">
          <ac:chgData name="Jessie Phillips (2404786)" userId="S::2404786@student.uwtsd.ac.uk::104f740e-769b-4f22-b074-9c180b8fdf80" providerId="AD" clId="Web-{3E0436C2-6ACC-4823-CED6-0555E7D33669}" dt="2024-11-15T07:45:25.206" v="1323" actId="14100"/>
          <ac:spMkLst>
            <pc:docMk/>
            <pc:sldMk cId="2198302522" sldId="260"/>
            <ac:spMk id="2" creationId="{F0DEE814-44F9-5CCE-A32F-3F3C146DCA78}"/>
          </ac:spMkLst>
        </pc:spChg>
        <pc:spChg chg="mod">
          <ac:chgData name="Jessie Phillips (2404786)" userId="S::2404786@student.uwtsd.ac.uk::104f740e-769b-4f22-b074-9c180b8fdf80" providerId="AD" clId="Web-{3E0436C2-6ACC-4823-CED6-0555E7D33669}" dt="2024-11-15T08:46:04.656" v="2012" actId="20577"/>
          <ac:spMkLst>
            <pc:docMk/>
            <pc:sldMk cId="2198302522" sldId="260"/>
            <ac:spMk id="3" creationId="{4F09C4A1-C984-BB58-B999-BADBCC2C82AA}"/>
          </ac:spMkLst>
        </pc:spChg>
      </pc:sldChg>
      <pc:sldChg chg="modSp new">
        <pc:chgData name="Jessie Phillips (2404786)" userId="S::2404786@student.uwtsd.ac.uk::104f740e-769b-4f22-b074-9c180b8fdf80" providerId="AD" clId="Web-{3E0436C2-6ACC-4823-CED6-0555E7D33669}" dt="2024-11-15T07:44:20.924" v="1306" actId="20577"/>
        <pc:sldMkLst>
          <pc:docMk/>
          <pc:sldMk cId="3152185883" sldId="261"/>
        </pc:sldMkLst>
        <pc:spChg chg="mod">
          <ac:chgData name="Jessie Phillips (2404786)" userId="S::2404786@student.uwtsd.ac.uk::104f740e-769b-4f22-b074-9c180b8fdf80" providerId="AD" clId="Web-{3E0436C2-6ACC-4823-CED6-0555E7D33669}" dt="2024-11-15T06:18:54.214" v="139" actId="20577"/>
          <ac:spMkLst>
            <pc:docMk/>
            <pc:sldMk cId="3152185883" sldId="261"/>
            <ac:spMk id="2" creationId="{9AF99320-B350-7BE9-1B4F-565786EE3D5B}"/>
          </ac:spMkLst>
        </pc:spChg>
        <pc:spChg chg="mod">
          <ac:chgData name="Jessie Phillips (2404786)" userId="S::2404786@student.uwtsd.ac.uk::104f740e-769b-4f22-b074-9c180b8fdf80" providerId="AD" clId="Web-{3E0436C2-6ACC-4823-CED6-0555E7D33669}" dt="2024-11-15T07:44:20.924" v="1306" actId="20577"/>
          <ac:spMkLst>
            <pc:docMk/>
            <pc:sldMk cId="3152185883" sldId="261"/>
            <ac:spMk id="3" creationId="{02679138-D844-C522-613B-C5E602DE831A}"/>
          </ac:spMkLst>
        </pc:spChg>
      </pc:sldChg>
      <pc:sldChg chg="modSp new">
        <pc:chgData name="Jessie Phillips (2404786)" userId="S::2404786@student.uwtsd.ac.uk::104f740e-769b-4f22-b074-9c180b8fdf80" providerId="AD" clId="Web-{3E0436C2-6ACC-4823-CED6-0555E7D33669}" dt="2024-11-15T07:50:26.916" v="1454" actId="14100"/>
        <pc:sldMkLst>
          <pc:docMk/>
          <pc:sldMk cId="2776481267" sldId="262"/>
        </pc:sldMkLst>
        <pc:spChg chg="mod">
          <ac:chgData name="Jessie Phillips (2404786)" userId="S::2404786@student.uwtsd.ac.uk::104f740e-769b-4f22-b074-9c180b8fdf80" providerId="AD" clId="Web-{3E0436C2-6ACC-4823-CED6-0555E7D33669}" dt="2024-11-15T07:50:24.228" v="1453" actId="14100"/>
          <ac:spMkLst>
            <pc:docMk/>
            <pc:sldMk cId="2776481267" sldId="262"/>
            <ac:spMk id="2" creationId="{25FB26E2-9277-E19D-6A9F-8D4091919C26}"/>
          </ac:spMkLst>
        </pc:spChg>
        <pc:spChg chg="mod">
          <ac:chgData name="Jessie Phillips (2404786)" userId="S::2404786@student.uwtsd.ac.uk::104f740e-769b-4f22-b074-9c180b8fdf80" providerId="AD" clId="Web-{3E0436C2-6ACC-4823-CED6-0555E7D33669}" dt="2024-11-15T07:50:26.916" v="1454" actId="14100"/>
          <ac:spMkLst>
            <pc:docMk/>
            <pc:sldMk cId="2776481267" sldId="262"/>
            <ac:spMk id="3" creationId="{ACB0C345-FEE7-2AB1-4AAE-BE10575040CB}"/>
          </ac:spMkLst>
        </pc:spChg>
      </pc:sldChg>
      <pc:sldChg chg="addSp delSp modSp new">
        <pc:chgData name="Jessie Phillips (2404786)" userId="S::2404786@student.uwtsd.ac.uk::104f740e-769b-4f22-b074-9c180b8fdf80" providerId="AD" clId="Web-{3E0436C2-6ACC-4823-CED6-0555E7D33669}" dt="2024-11-15T07:03:25.754" v="1053" actId="1076"/>
        <pc:sldMkLst>
          <pc:docMk/>
          <pc:sldMk cId="946185758" sldId="263"/>
        </pc:sldMkLst>
        <pc:spChg chg="del">
          <ac:chgData name="Jessie Phillips (2404786)" userId="S::2404786@student.uwtsd.ac.uk::104f740e-769b-4f22-b074-9c180b8fdf80" providerId="AD" clId="Web-{3E0436C2-6ACC-4823-CED6-0555E7D33669}" dt="2024-11-15T06:58:51.721" v="1026"/>
          <ac:spMkLst>
            <pc:docMk/>
            <pc:sldMk cId="946185758" sldId="263"/>
            <ac:spMk id="2" creationId="{7DB3C68F-E56F-3A8F-75FC-B18A4DAA4649}"/>
          </ac:spMkLst>
        </pc:spChg>
        <pc:spChg chg="del">
          <ac:chgData name="Jessie Phillips (2404786)" userId="S::2404786@student.uwtsd.ac.uk::104f740e-769b-4f22-b074-9c180b8fdf80" providerId="AD" clId="Web-{3E0436C2-6ACC-4823-CED6-0555E7D33669}" dt="2024-11-15T06:58:54.002" v="1027"/>
          <ac:spMkLst>
            <pc:docMk/>
            <pc:sldMk cId="946185758" sldId="263"/>
            <ac:spMk id="3" creationId="{FECBE6D3-F1CD-CC97-1B26-3D9F2A1DB840}"/>
          </ac:spMkLst>
        </pc:spChg>
        <pc:spChg chg="add del">
          <ac:chgData name="Jessie Phillips (2404786)" userId="S::2404786@student.uwtsd.ac.uk::104f740e-769b-4f22-b074-9c180b8fdf80" providerId="AD" clId="Web-{3E0436C2-6ACC-4823-CED6-0555E7D33669}" dt="2024-11-15T06:59:41.004" v="1034"/>
          <ac:spMkLst>
            <pc:docMk/>
            <pc:sldMk cId="946185758" sldId="263"/>
            <ac:spMk id="8" creationId="{8C7A4CE5-FB0D-9B52-22A0-D95A68AC08FE}"/>
          </ac:spMkLst>
        </pc:spChg>
        <pc:spChg chg="add mod">
          <ac:chgData name="Jessie Phillips (2404786)" userId="S::2404786@student.uwtsd.ac.uk::104f740e-769b-4f22-b074-9c180b8fdf80" providerId="AD" clId="Web-{3E0436C2-6ACC-4823-CED6-0555E7D33669}" dt="2024-11-15T07:03:16.660" v="1050" actId="20577"/>
          <ac:spMkLst>
            <pc:docMk/>
            <pc:sldMk cId="946185758" sldId="263"/>
            <ac:spMk id="9" creationId="{C1AF25D5-7DFE-7E9C-2D04-BEB24E4064D7}"/>
          </ac:spMkLst>
        </pc:spChg>
        <pc:picChg chg="add mod">
          <ac:chgData name="Jessie Phillips (2404786)" userId="S::2404786@student.uwtsd.ac.uk::104f740e-769b-4f22-b074-9c180b8fdf80" providerId="AD" clId="Web-{3E0436C2-6ACC-4823-CED6-0555E7D33669}" dt="2024-11-15T06:59:25.535" v="1032" actId="1076"/>
          <ac:picMkLst>
            <pc:docMk/>
            <pc:sldMk cId="946185758" sldId="263"/>
            <ac:picMk id="7" creationId="{59E43C44-1C07-3D9C-C809-6F1395922B23}"/>
          </ac:picMkLst>
        </pc:picChg>
        <pc:picChg chg="add mod">
          <ac:chgData name="Jessie Phillips (2404786)" userId="S::2404786@student.uwtsd.ac.uk::104f740e-769b-4f22-b074-9c180b8fdf80" providerId="AD" clId="Web-{3E0436C2-6ACC-4823-CED6-0555E7D33669}" dt="2024-11-15T07:03:23.129" v="1052" actId="1076"/>
          <ac:picMkLst>
            <pc:docMk/>
            <pc:sldMk cId="946185758" sldId="263"/>
            <ac:picMk id="10" creationId="{15C16B50-F1B9-A63A-B3B2-7ACC4DA8851F}"/>
          </ac:picMkLst>
        </pc:picChg>
        <pc:picChg chg="add mod">
          <ac:chgData name="Jessie Phillips (2404786)" userId="S::2404786@student.uwtsd.ac.uk::104f740e-769b-4f22-b074-9c180b8fdf80" providerId="AD" clId="Web-{3E0436C2-6ACC-4823-CED6-0555E7D33669}" dt="2024-11-15T07:03:25.754" v="1053" actId="1076"/>
          <ac:picMkLst>
            <pc:docMk/>
            <pc:sldMk cId="946185758" sldId="263"/>
            <ac:picMk id="11" creationId="{0C464632-E492-4CDD-ADBB-CCEBE8F419CA}"/>
          </ac:picMkLst>
        </pc:picChg>
      </pc:sldChg>
      <pc:sldMasterChg chg="del delSldLayout">
        <pc:chgData name="Jessie Phillips (2404786)" userId="S::2404786@student.uwtsd.ac.uk::104f740e-769b-4f22-b074-9c180b8fdf80" providerId="AD" clId="Web-{3E0436C2-6ACC-4823-CED6-0555E7D33669}" dt="2024-11-15T06:13:46.601" v="0"/>
        <pc:sldMasterMkLst>
          <pc:docMk/>
          <pc:sldMasterMk cId="2460954070" sldId="2147483660"/>
        </pc:sldMasterMkLst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Jessie Phillips (2404786)" userId="S::2404786@student.uwtsd.ac.uk::104f740e-769b-4f22-b074-9c180b8fdf80" providerId="AD" clId="Web-{3E0436C2-6ACC-4823-CED6-0555E7D33669}" dt="2024-11-15T06:13:46.601" v="0"/>
        <pc:sldMasterMkLst>
          <pc:docMk/>
          <pc:sldMasterMk cId="2457425940" sldId="2147483672"/>
        </pc:sldMasterMkLst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2496865610" sldId="2147483673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1100700846" sldId="2147483674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910343658" sldId="2147483675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2707870511" sldId="2147483676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1267280241" sldId="2147483677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49660764" sldId="2147483678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270306196" sldId="2147483679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2559348560" sldId="2147483680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3403619066" sldId="2147483681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1326792802" sldId="2147483682"/>
          </pc:sldLayoutMkLst>
        </pc:sldLayoutChg>
        <pc:sldLayoutChg chg="add mod replId">
          <pc:chgData name="Jessie Phillips (2404786)" userId="S::2404786@student.uwtsd.ac.uk::104f740e-769b-4f22-b074-9c180b8fdf80" providerId="AD" clId="Web-{3E0436C2-6ACC-4823-CED6-0555E7D33669}" dt="2024-11-15T06:13:46.601" v="0"/>
          <pc:sldLayoutMkLst>
            <pc:docMk/>
            <pc:sldMasterMk cId="2457425940" sldId="2147483672"/>
            <pc:sldLayoutMk cId="1633923988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496865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700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34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870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28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60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06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348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619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32679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63392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457425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.png"/><Relationship Id="rId5" Type="http://schemas.openxmlformats.org/officeDocument/2006/relationships/hyperlink" Target="https://www.ucas.com/explore/subjects/criminology#careers-where-it-can-take-you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icieducation.co.uk/blog/8-skills-needed-for-criminology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forbes.com/advisor/education/law/criminology-careers/" TargetMode="Externa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hyperlink" Target="https://www.ucas.com/explore/subjects/criminology#careers-where-it-can-take-you" TargetMode="External"/><Relationship Id="rId5" Type="http://schemas.openxmlformats.org/officeDocument/2006/relationships/hyperlink" Target="https://www.thecompleteuniversityguide.co.uk/student-advice/what-to-study/five-reasons-to-study-criminology" TargetMode="External"/><Relationship Id="rId4" Type="http://schemas.openxmlformats.org/officeDocument/2006/relationships/hyperlink" Target="https://doi.org/10.1332/policypress/9781447323709.003.0001" TargetMode="External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9944815" cy="2894117"/>
          </a:xfrm>
        </p:spPr>
        <p:txBody>
          <a:bodyPr/>
          <a:lstStyle/>
          <a:p>
            <a:r>
              <a:rPr lang="en-US" dirty="0"/>
              <a:t>Criminology Portfolio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9196858" cy="149502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Introduction to criminology</a:t>
            </a:r>
          </a:p>
          <a:p>
            <a:r>
              <a:rPr lang="en-US" dirty="0"/>
              <a:t>ECPY4001</a:t>
            </a:r>
          </a:p>
          <a:p>
            <a:r>
              <a:rPr lang="en-US" dirty="0"/>
              <a:t>Laura Knight</a:t>
            </a:r>
          </a:p>
          <a:p>
            <a:r>
              <a:rPr lang="en-US" dirty="0"/>
              <a:t>Jessie Phillips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9AF455C0-3B74-9FAC-498A-49C2F14B3B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9"/>
    </mc:Choice>
    <mc:Fallback>
      <p:transition spd="slow" advTm="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260D3-B0BD-650F-E230-3D166F8E6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criminology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66286-148D-0CA9-8855-E9BC3A27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Criminology is the study of crime and criminal </a:t>
            </a:r>
            <a:r>
              <a:rPr lang="en-US" dirty="0" err="1"/>
              <a:t>behaviour</a:t>
            </a:r>
            <a:r>
              <a:rPr lang="en-US" dirty="0"/>
              <a:t>, which can also involve the understanding and motivation of why people commit crimes and how can they be prevented or reduced. </a:t>
            </a:r>
            <a:r>
              <a:rPr lang="en-US" sz="1700" dirty="0">
                <a:solidFill>
                  <a:srgbClr val="2A2A2A"/>
                </a:solidFill>
              </a:rPr>
              <a:t>Grey, S. (2024)</a:t>
            </a:r>
            <a:endParaRPr lang="en-US" dirty="0"/>
          </a:p>
          <a:p>
            <a:r>
              <a:rPr lang="en-US" dirty="0"/>
              <a:t>Criminology is a triad all surrounding crime.</a:t>
            </a:r>
          </a:p>
          <a:p>
            <a:r>
              <a:rPr lang="en-US" dirty="0"/>
              <a:t>Theres explanations, </a:t>
            </a:r>
            <a:r>
              <a:rPr lang="en-US" dirty="0" err="1"/>
              <a:t>defintions</a:t>
            </a:r>
            <a:r>
              <a:rPr lang="en-US" dirty="0"/>
              <a:t> and responses.</a:t>
            </a:r>
          </a:p>
          <a:p>
            <a:r>
              <a:rPr lang="en-US" dirty="0"/>
              <a:t>Criminology is a mix of many subjects as David Downes called </a:t>
            </a:r>
            <a:r>
              <a:rPr lang="en-US" err="1"/>
              <a:t>criminoology</a:t>
            </a:r>
            <a:r>
              <a:rPr lang="en-US" dirty="0"/>
              <a:t> "a rendezvous subject" (2008, in </a:t>
            </a:r>
            <a:r>
              <a:rPr lang="en-US" err="1"/>
              <a:t>millie</a:t>
            </a:r>
            <a:r>
              <a:rPr lang="en-US" dirty="0"/>
              <a:t>, 2016) this is stated as many subjects overlap. Such as the more common ones, social policy, law, sociology and psychology.  It also states that the </a:t>
            </a:r>
            <a:r>
              <a:rPr lang="en-US" err="1"/>
              <a:t>quesrtions</a:t>
            </a:r>
            <a:r>
              <a:rPr lang="en-US" dirty="0"/>
              <a:t> are the heart of criminological concerns.</a:t>
            </a:r>
          </a:p>
          <a:p>
            <a:r>
              <a:rPr lang="en-US" dirty="0"/>
              <a:t>Criminology is a subject where you have to be completely unbiased as it may </a:t>
            </a:r>
            <a:r>
              <a:rPr lang="en-US" dirty="0" err="1"/>
              <a:t>influece</a:t>
            </a:r>
            <a:r>
              <a:rPr lang="en-US" dirty="0"/>
              <a:t> your views and </a:t>
            </a:r>
            <a:r>
              <a:rPr lang="en-US" dirty="0" err="1"/>
              <a:t>opnions</a:t>
            </a:r>
            <a:r>
              <a:rPr lang="en-US" dirty="0"/>
              <a:t> and decisions.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6A60B-A937-F634-387E-D3CE80D9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FDC6-8D35-406E-9D1F-158B7E7A49A2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04653-AF1E-333A-E333-F02684A27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1EE1A-1DD9-A71F-37F6-F0C0D7AEC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 dirty="0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30810D0A-6526-2DF7-04F2-21F8139113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9601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105"/>
    </mc:Choice>
    <mc:Fallback>
      <p:transition spd="slow" advTm="54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AA73B-C7C8-704D-0934-59533BC47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567" y="365125"/>
            <a:ext cx="11953552" cy="906489"/>
          </a:xfrm>
        </p:spPr>
        <p:txBody>
          <a:bodyPr/>
          <a:lstStyle/>
          <a:p>
            <a:r>
              <a:rPr lang="en-US" dirty="0" err="1"/>
              <a:t>WHy</a:t>
            </a:r>
            <a:r>
              <a:rPr lang="en-US" dirty="0"/>
              <a:t> </a:t>
            </a:r>
            <a:r>
              <a:rPr lang="en-US" dirty="0" err="1"/>
              <a:t>appleal</a:t>
            </a:r>
            <a:r>
              <a:rPr lang="en-US" dirty="0"/>
              <a:t> to a potential applicant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0D816-87DE-870A-9DA0-465B5EB19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1329186"/>
            <a:ext cx="10357666" cy="499181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Criminology can based around criminals and </a:t>
            </a:r>
            <a:r>
              <a:rPr lang="en-US" dirty="0" err="1"/>
              <a:t>behavious</a:t>
            </a:r>
            <a:r>
              <a:rPr lang="en-US" dirty="0"/>
              <a:t> which gets shown by online sources, which many people are into, however with studying criminology </a:t>
            </a:r>
            <a:r>
              <a:rPr lang="en-US" dirty="0" err="1"/>
              <a:t>iy</a:t>
            </a:r>
            <a:r>
              <a:rPr lang="en-US" dirty="0"/>
              <a:t> also helps you </a:t>
            </a:r>
            <a:r>
              <a:rPr lang="en-US" dirty="0" err="1"/>
              <a:t>deveolp</a:t>
            </a:r>
            <a:r>
              <a:rPr lang="en-US" dirty="0"/>
              <a:t> a passion to resolve criminality. Leading on from different subjects these potential applicants have studied before they may have had knowledge and </a:t>
            </a:r>
            <a:r>
              <a:rPr lang="en-US" dirty="0" err="1"/>
              <a:t>understanduing</a:t>
            </a:r>
            <a:r>
              <a:rPr lang="en-US" dirty="0"/>
              <a:t> of more study cases </a:t>
            </a:r>
            <a:r>
              <a:rPr lang="en-US" dirty="0" err="1"/>
              <a:t>rarthert</a:t>
            </a:r>
            <a:r>
              <a:rPr lang="en-US" dirty="0"/>
              <a:t> </a:t>
            </a:r>
            <a:r>
              <a:rPr lang="en-US" dirty="0" err="1"/>
              <a:t>thsn</a:t>
            </a:r>
            <a:r>
              <a:rPr lang="en-US" dirty="0"/>
              <a:t> the law aspect for instance, or didn’t want to go into the </a:t>
            </a:r>
            <a:r>
              <a:rPr lang="en-US" dirty="0" err="1"/>
              <a:t>behavious</a:t>
            </a:r>
            <a:r>
              <a:rPr lang="en-US" dirty="0"/>
              <a:t> study of fraud in the psychology route ( in detail),  therefore finding a common ground with more variety of subjects to enjoy.</a:t>
            </a:r>
          </a:p>
          <a:p>
            <a:r>
              <a:rPr lang="en-US" dirty="0"/>
              <a:t>Criminology is a fast pace and </a:t>
            </a:r>
            <a:r>
              <a:rPr lang="en-US" dirty="0" err="1"/>
              <a:t>continuosly</a:t>
            </a:r>
            <a:r>
              <a:rPr lang="en-US" dirty="0"/>
              <a:t> changing subject as people are always finding new ways to break laws or new crimes </a:t>
            </a:r>
            <a:r>
              <a:rPr lang="en-US" dirty="0" err="1"/>
              <a:t>escpecically</a:t>
            </a:r>
            <a:r>
              <a:rPr lang="en-US" dirty="0"/>
              <a:t> with new technology, which for new applicants this can be dynamic and with all new research can be a new challenge.</a:t>
            </a:r>
          </a:p>
          <a:p>
            <a:r>
              <a:rPr lang="en-US" dirty="0">
                <a:solidFill>
                  <a:srgbClr val="000000"/>
                </a:solidFill>
                <a:ea typeface="+mj-lt"/>
                <a:cs typeface="+mj-lt"/>
              </a:rPr>
              <a:t>Aswell as subjects often cross over, With criminology you can </a:t>
            </a:r>
            <a:r>
              <a:rPr lang="en-US" dirty="0" err="1">
                <a:solidFill>
                  <a:srgbClr val="000000"/>
                </a:solidFill>
                <a:ea typeface="+mj-lt"/>
                <a:cs typeface="+mj-lt"/>
              </a:rPr>
              <a:t>taylor</a:t>
            </a:r>
            <a:r>
              <a:rPr lang="en-US" dirty="0">
                <a:solidFill>
                  <a:srgbClr val="000000"/>
                </a:solidFill>
                <a:ea typeface="+mj-lt"/>
                <a:cs typeface="+mj-lt"/>
              </a:rPr>
              <a:t> your </a:t>
            </a:r>
            <a:r>
              <a:rPr lang="en-US" dirty="0" err="1">
                <a:solidFill>
                  <a:srgbClr val="000000"/>
                </a:solidFill>
                <a:ea typeface="+mj-lt"/>
                <a:cs typeface="+mj-lt"/>
              </a:rPr>
              <a:t>intrestds</a:t>
            </a:r>
            <a:r>
              <a:rPr lang="en-US" dirty="0">
                <a:solidFill>
                  <a:srgbClr val="000000"/>
                </a:solidFill>
                <a:ea typeface="+mj-lt"/>
                <a:cs typeface="+mj-lt"/>
              </a:rPr>
              <a:t> to the course., for example you can bring more case </a:t>
            </a:r>
            <a:r>
              <a:rPr lang="en-US" dirty="0" err="1">
                <a:solidFill>
                  <a:srgbClr val="000000"/>
                </a:solidFill>
                <a:ea typeface="+mj-lt"/>
                <a:cs typeface="+mj-lt"/>
              </a:rPr>
              <a:t>studys</a:t>
            </a:r>
            <a:r>
              <a:rPr lang="en-US" dirty="0">
                <a:solidFill>
                  <a:srgbClr val="000000"/>
                </a:solidFill>
                <a:ea typeface="+mj-lt"/>
                <a:cs typeface="+mj-lt"/>
              </a:rPr>
              <a:t> from criminology into the course rather than wanting to go into detail with law or vise vera, you have </a:t>
            </a:r>
            <a:r>
              <a:rPr lang="en-US" dirty="0" err="1">
                <a:solidFill>
                  <a:srgbClr val="000000"/>
                </a:solidFill>
                <a:ea typeface="+mj-lt"/>
                <a:cs typeface="+mj-lt"/>
              </a:rPr>
              <a:t>creatuve</a:t>
            </a:r>
            <a:r>
              <a:rPr lang="en-US" dirty="0">
                <a:solidFill>
                  <a:srgbClr val="000000"/>
                </a:solidFill>
                <a:ea typeface="+mj-lt"/>
                <a:cs typeface="+mj-lt"/>
              </a:rPr>
              <a:t> freedom to research crimes, laws, or </a:t>
            </a:r>
            <a:r>
              <a:rPr lang="en-US" dirty="0" err="1">
                <a:solidFill>
                  <a:srgbClr val="000000"/>
                </a:solidFill>
                <a:ea typeface="+mj-lt"/>
                <a:cs typeface="+mj-lt"/>
              </a:rPr>
              <a:t>moduels</a:t>
            </a:r>
            <a:r>
              <a:rPr lang="en-US" dirty="0">
                <a:solidFill>
                  <a:srgbClr val="000000"/>
                </a:solidFill>
                <a:ea typeface="+mj-lt"/>
                <a:cs typeface="+mj-lt"/>
              </a:rPr>
              <a:t>.</a:t>
            </a:r>
          </a:p>
          <a:p>
            <a:r>
              <a:rPr lang="en-US" sz="1700" dirty="0" err="1">
                <a:ea typeface="+mj-lt"/>
                <a:cs typeface="+mj-lt"/>
              </a:rPr>
              <a:t>Curcuit</a:t>
            </a:r>
            <a:r>
              <a:rPr lang="en-US" sz="1700" dirty="0">
                <a:ea typeface="+mj-lt"/>
                <a:cs typeface="+mj-lt"/>
              </a:rPr>
              <a:t> P, (01 Feb 2024</a:t>
            </a:r>
            <a:endParaRPr 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79E4C-5BB8-473D-427F-4903E2A59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1120-F950-461D-8643-20FDCE933B1A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E50D1-A172-3889-2F84-BE9D7B231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70A0A-C0B5-95EF-3325-91E3E6CB7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8001FCEF-CC0D-5EE4-8681-784E02BE59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89808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340"/>
    </mc:Choice>
    <mc:Fallback>
      <p:transition spd="slow" advTm="81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66E99-54FF-467E-BBA8-BFB387058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B50D6-B642-40CD-B2DD-BEA013C60F16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25C03-9B76-C100-E005-234A0074B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F03FC-B20C-E7ED-1D20-1BF13D727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 dirty="0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E43C44-1C07-3D9C-C809-6F1395922B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736" y="180136"/>
            <a:ext cx="7228776" cy="30899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AF25D5-7DFE-7E9C-2D04-BEB24E4064D7}"/>
              </a:ext>
            </a:extLst>
          </p:cNvPr>
          <p:cNvSpPr txBox="1"/>
          <p:nvPr/>
        </p:nvSpPr>
        <p:spPr>
          <a:xfrm>
            <a:off x="8366640" y="690177"/>
            <a:ext cx="330496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2A2A2A"/>
                </a:solidFill>
                <a:latin typeface="Avenir Next LT Pro Light"/>
              </a:rPr>
              <a:t>Criminology</a:t>
            </a:r>
            <a:r>
              <a:rPr lang="en-US" sz="2000" dirty="0">
                <a:solidFill>
                  <a:srgbClr val="2A2A2A"/>
                </a:solidFill>
                <a:latin typeface="Avenir Next LT Pro Light"/>
              </a:rPr>
              <a:t> (2024) </a:t>
            </a:r>
            <a:r>
              <a:rPr lang="en-US" sz="2000" i="1" dirty="0">
                <a:solidFill>
                  <a:srgbClr val="2A2A2A"/>
                </a:solidFill>
                <a:latin typeface="Avenir Next LT Pro Light"/>
              </a:rPr>
              <a:t>UCAS</a:t>
            </a:r>
            <a:r>
              <a:rPr lang="en-US" sz="2000" dirty="0">
                <a:solidFill>
                  <a:srgbClr val="2A2A2A"/>
                </a:solidFill>
                <a:latin typeface="Avenir Next LT Pro Light"/>
              </a:rPr>
              <a:t>. Available at: </a:t>
            </a:r>
            <a:r>
              <a:rPr lang="en-US" sz="2000" dirty="0">
                <a:latin typeface="Avenir Next LT Pro Light"/>
                <a:hlinkClick r:id="rId5"/>
              </a:rPr>
              <a:t>https://www.ucas.com/explore/subjects/criminology#careers-where-it-can-take-you</a:t>
            </a:r>
            <a:r>
              <a:rPr lang="en-US" sz="2000" dirty="0">
                <a:solidFill>
                  <a:srgbClr val="2A2A2A"/>
                </a:solidFill>
                <a:latin typeface="Avenir Next LT Pro Light"/>
              </a:rPr>
              <a:t> (Accessed: 13 November 2024). </a:t>
            </a:r>
            <a:endParaRPr lang="en-US" sz="2000" dirty="0"/>
          </a:p>
        </p:txBody>
      </p:sp>
      <p:pic>
        <p:nvPicPr>
          <p:cNvPr id="10" name="Picture 9" descr="A blue background with black text and numbers&#10;&#10;Description automatically generated">
            <a:extLst>
              <a:ext uri="{FF2B5EF4-FFF2-40B4-BE49-F238E27FC236}">
                <a16:creationId xmlns:a16="http://schemas.microsoft.com/office/drawing/2014/main" id="{15C16B50-F1B9-A63A-B3B2-7ACC4DA885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2926" y="3857086"/>
            <a:ext cx="3996186" cy="2479375"/>
          </a:xfrm>
          <a:prstGeom prst="rect">
            <a:avLst/>
          </a:prstGeom>
        </p:spPr>
      </p:pic>
      <p:pic>
        <p:nvPicPr>
          <p:cNvPr id="11" name="Picture 10" descr="A pink background with black text&#10;&#10;Description automatically generated">
            <a:extLst>
              <a:ext uri="{FF2B5EF4-FFF2-40B4-BE49-F238E27FC236}">
                <a16:creationId xmlns:a16="http://schemas.microsoft.com/office/drawing/2014/main" id="{0C464632-E492-4CDD-ADBB-CCEBE8F419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5080" y="3854929"/>
            <a:ext cx="6025012" cy="2454935"/>
          </a:xfrm>
          <a:prstGeom prst="rect">
            <a:avLst/>
          </a:prstGeom>
        </p:spPr>
      </p:pic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8E17905E-3755-5D21-926B-10FF0984D9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6185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20"/>
    </mc:Choice>
    <mc:Fallback>
      <p:transition spd="slow" advTm="16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8D078-ADB1-4575-B64E-CD8C9CE9D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832" y="379502"/>
            <a:ext cx="9753816" cy="992752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What skills are required to study at criminology at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B1CD5-4E24-6AAC-72C6-B11B6042A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832" y="1372319"/>
            <a:ext cx="11105288" cy="50493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According to UCAS there </a:t>
            </a:r>
            <a:r>
              <a:rPr lang="en-US" dirty="0" err="1"/>
              <a:t>arre</a:t>
            </a:r>
            <a:r>
              <a:rPr lang="en-US" dirty="0"/>
              <a:t> many skills you will learn and </a:t>
            </a:r>
            <a:r>
              <a:rPr lang="en-US" dirty="0" err="1"/>
              <a:t>develp</a:t>
            </a:r>
            <a:r>
              <a:rPr lang="en-US" dirty="0"/>
              <a:t> which include</a:t>
            </a:r>
          </a:p>
          <a:p>
            <a:r>
              <a:rPr lang="en-US" dirty="0"/>
              <a:t>Critical thinking, empathy and cultural awareness, </a:t>
            </a:r>
            <a:r>
              <a:rPr lang="en-US" dirty="0" err="1"/>
              <a:t>evealuaton</a:t>
            </a:r>
            <a:r>
              <a:rPr lang="en-US" dirty="0"/>
              <a:t> of complex </a:t>
            </a:r>
            <a:r>
              <a:rPr lang="en-US" dirty="0" err="1"/>
              <a:t>sitautions</a:t>
            </a:r>
            <a:r>
              <a:rPr lang="en-US" dirty="0"/>
              <a:t>, statical </a:t>
            </a:r>
            <a:r>
              <a:rPr lang="en-US" dirty="0" err="1"/>
              <a:t>anaylyis</a:t>
            </a:r>
            <a:r>
              <a:rPr lang="en-US" dirty="0"/>
              <a:t>, </a:t>
            </a:r>
            <a:r>
              <a:rPr lang="en-US" dirty="0" err="1"/>
              <a:t>interpedating</a:t>
            </a:r>
            <a:r>
              <a:rPr lang="en-US" dirty="0"/>
              <a:t> data and being able to draw a conclusion, legal </a:t>
            </a:r>
            <a:r>
              <a:rPr lang="en-US" dirty="0" err="1"/>
              <a:t>reseach</a:t>
            </a:r>
            <a:r>
              <a:rPr lang="en-US" dirty="0"/>
              <a:t> </a:t>
            </a:r>
            <a:r>
              <a:rPr lang="en-US" dirty="0" err="1"/>
              <a:t>mentahns</a:t>
            </a:r>
            <a:r>
              <a:rPr lang="en-US" dirty="0"/>
              <a:t> and more. </a:t>
            </a:r>
            <a:r>
              <a:rPr lang="en-US" i="1" dirty="0">
                <a:ea typeface="+mj-lt"/>
                <a:cs typeface="+mj-lt"/>
              </a:rPr>
              <a:t>Criminology</a:t>
            </a:r>
            <a:r>
              <a:rPr lang="en-US" dirty="0">
                <a:ea typeface="+mj-lt"/>
                <a:cs typeface="+mj-lt"/>
              </a:rPr>
              <a:t> (2024) </a:t>
            </a:r>
            <a:r>
              <a:rPr lang="en-US" i="1" dirty="0">
                <a:ea typeface="+mj-lt"/>
                <a:cs typeface="+mj-lt"/>
              </a:rPr>
              <a:t>UCAS</a:t>
            </a:r>
            <a:endParaRPr lang="en-US" i="1"/>
          </a:p>
          <a:p>
            <a:r>
              <a:rPr lang="en-US" i="1" dirty="0"/>
              <a:t>When it comes to studying criminology, there is so many </a:t>
            </a:r>
            <a:r>
              <a:rPr lang="en-US" i="1" dirty="0" err="1"/>
              <a:t>diffferent</a:t>
            </a:r>
            <a:r>
              <a:rPr lang="en-US" i="1" dirty="0"/>
              <a:t> levels of degrees, which can help with the skill set </a:t>
            </a:r>
            <a:r>
              <a:rPr lang="en-US" i="1" dirty="0" err="1"/>
              <a:t>youll</a:t>
            </a:r>
            <a:r>
              <a:rPr lang="en-US" i="1" dirty="0"/>
              <a:t> learn and need for university such as bachelors degree often includes research methods, theories, technological crime meaning </a:t>
            </a:r>
            <a:r>
              <a:rPr lang="en-US" i="1" dirty="0" err="1"/>
              <a:t>youll</a:t>
            </a:r>
            <a:r>
              <a:rPr lang="en-US" i="1" dirty="0"/>
              <a:t> have to be able to research, find the information and reference all the information </a:t>
            </a:r>
            <a:r>
              <a:rPr lang="en-US" i="1" dirty="0" err="1"/>
              <a:t>correctlky</a:t>
            </a:r>
            <a:r>
              <a:rPr lang="en-US" i="1" dirty="0"/>
              <a:t> </a:t>
            </a:r>
            <a:r>
              <a:rPr lang="en-US" sz="1700" dirty="0">
                <a:solidFill>
                  <a:srgbClr val="2A2A2A"/>
                </a:solidFill>
              </a:rPr>
              <a:t>Grey, S. (2024)</a:t>
            </a:r>
            <a:endParaRPr lang="en-US" i="1" dirty="0"/>
          </a:p>
          <a:p>
            <a:r>
              <a:rPr lang="en-US" i="1" dirty="0">
                <a:solidFill>
                  <a:srgbClr val="2A2A2A"/>
                </a:solidFill>
              </a:rPr>
              <a:t>According to </a:t>
            </a:r>
            <a:r>
              <a:rPr lang="en-US" dirty="0">
                <a:solidFill>
                  <a:srgbClr val="2A2A2A"/>
                </a:solidFill>
                <a:ea typeface="+mj-lt"/>
                <a:cs typeface="+mj-lt"/>
              </a:rPr>
              <a:t>Mae, G. (2023) </a:t>
            </a:r>
            <a:r>
              <a:rPr lang="en-US" i="1" dirty="0">
                <a:solidFill>
                  <a:srgbClr val="2A2A2A"/>
                </a:solidFill>
                <a:ea typeface="+mj-lt"/>
                <a:cs typeface="+mj-lt"/>
              </a:rPr>
              <a:t>8 skills needed for criminology - ICI</a:t>
            </a:r>
            <a:r>
              <a:rPr lang="en-US" dirty="0">
                <a:solidFill>
                  <a:srgbClr val="2A2A2A"/>
                </a:solidFill>
                <a:ea typeface="+mj-lt"/>
                <a:cs typeface="+mj-lt"/>
              </a:rPr>
              <a:t>, </a:t>
            </a:r>
            <a:r>
              <a:rPr lang="en-US" i="1" dirty="0">
                <a:solidFill>
                  <a:srgbClr val="2A2A2A"/>
                </a:solidFill>
                <a:ea typeface="+mj-lt"/>
                <a:cs typeface="+mj-lt"/>
              </a:rPr>
              <a:t>International Career Institute Blog, there are 8 skills needed for criminology </a:t>
            </a:r>
            <a:r>
              <a:rPr lang="en-US" i="1" dirty="0" err="1">
                <a:solidFill>
                  <a:srgbClr val="2A2A2A"/>
                </a:solidFill>
                <a:ea typeface="+mj-lt"/>
                <a:cs typeface="+mj-lt"/>
              </a:rPr>
              <a:t>theres</a:t>
            </a:r>
            <a:r>
              <a:rPr lang="en-US" i="1" dirty="0">
                <a:solidFill>
                  <a:srgbClr val="2A2A2A"/>
                </a:solidFill>
                <a:ea typeface="+mj-lt"/>
                <a:cs typeface="+mj-lt"/>
              </a:rPr>
              <a:t> are as follows; attention to detail, problem solving, ability/willingness to learn, ability to act with ethics and integrity, strong communication, computer literacy, effective research skills and finally social awareness</a:t>
            </a:r>
            <a:endParaRPr lang="en-US" i="1" dirty="0">
              <a:solidFill>
                <a:srgbClr val="2A2A2A"/>
              </a:solidFill>
            </a:endParaRPr>
          </a:p>
          <a:p>
            <a:endParaRPr lang="en-US" i="1" dirty="0">
              <a:solidFill>
                <a:srgbClr val="2A2A2A"/>
              </a:solidFill>
            </a:endParaRPr>
          </a:p>
          <a:p>
            <a:endParaRPr lang="en-US" sz="1700" dirty="0">
              <a:solidFill>
                <a:srgbClr val="2A2A2A"/>
              </a:solidFill>
            </a:endParaRPr>
          </a:p>
          <a:p>
            <a:endParaRPr lang="en-US" i="1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1AEB3-A5DD-6051-EDB0-7F57FA622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F0AF-4DA4-489E-AD63-79FB8506A1A9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954FA-C2B5-A360-961C-549CD5534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09563-BF26-F824-58F3-3FD49BB66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 dirty="0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413D4E63-F130-B983-9881-9C147355D8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360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95"/>
    </mc:Choice>
    <mc:Fallback>
      <p:transition spd="slow" advTm="52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EE814-44F9-5CCE-A32F-3F3C146DC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659590" cy="1380941"/>
          </a:xfrm>
        </p:spPr>
        <p:txBody>
          <a:bodyPr>
            <a:normAutofit fontScale="90000"/>
          </a:bodyPr>
          <a:lstStyle/>
          <a:p>
            <a:r>
              <a:rPr lang="en-US" dirty="0"/>
              <a:t>How is criminology useful in terms of influencing policy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9C4A1-C984-BB58-B999-BADBCC2C8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Criminology has a crucial role in shaping public </a:t>
            </a:r>
            <a:r>
              <a:rPr lang="en-US" dirty="0" err="1"/>
              <a:t>polocy</a:t>
            </a:r>
            <a:r>
              <a:rPr lang="en-US" dirty="0"/>
              <a:t> and </a:t>
            </a:r>
            <a:r>
              <a:rPr lang="en-US" dirty="0" err="1"/>
              <a:t>inflencing</a:t>
            </a:r>
            <a:r>
              <a:rPr lang="en-US" dirty="0"/>
              <a:t> </a:t>
            </a:r>
            <a:r>
              <a:rPr lang="en-US" dirty="0" err="1"/>
              <a:t>practises</a:t>
            </a:r>
            <a:r>
              <a:rPr lang="en-US" dirty="0"/>
              <a:t> with the </a:t>
            </a:r>
            <a:r>
              <a:rPr lang="en-US" dirty="0" err="1"/>
              <a:t>juducal</a:t>
            </a:r>
            <a:r>
              <a:rPr lang="en-US" dirty="0"/>
              <a:t> system, and societal </a:t>
            </a:r>
            <a:r>
              <a:rPr lang="en-US" dirty="0" err="1"/>
              <a:t>reponses</a:t>
            </a:r>
            <a:r>
              <a:rPr lang="en-US" dirty="0"/>
              <a:t> to crime.</a:t>
            </a:r>
          </a:p>
          <a:p>
            <a:r>
              <a:rPr lang="en-US" dirty="0"/>
              <a:t>Criminology research provides data, patterns and trends by crime, which can inform policy decisions. Such as crime prevention </a:t>
            </a:r>
            <a:r>
              <a:rPr lang="en-US" err="1"/>
              <a:t>stratagies</a:t>
            </a:r>
            <a:r>
              <a:rPr lang="en-US" dirty="0"/>
              <a:t>, such as </a:t>
            </a:r>
            <a:r>
              <a:rPr lang="en-US" err="1"/>
              <a:t>enviromental</a:t>
            </a:r>
            <a:r>
              <a:rPr lang="en-US" dirty="0"/>
              <a:t> designs </a:t>
            </a:r>
            <a:r>
              <a:rPr lang="en-US" err="1"/>
              <a:t>eg</a:t>
            </a:r>
            <a:r>
              <a:rPr lang="en-US" dirty="0"/>
              <a:t> more streetlamps or even cutting down hedges in parks so </a:t>
            </a:r>
            <a:r>
              <a:rPr lang="en-US" err="1"/>
              <a:t>theres</a:t>
            </a:r>
            <a:r>
              <a:rPr lang="en-US" dirty="0"/>
              <a:t> no hiding places for crime to take place. Aswell as </a:t>
            </a:r>
            <a:r>
              <a:rPr lang="en-US"/>
              <a:t>environmental</a:t>
            </a:r>
            <a:r>
              <a:rPr lang="en-US" dirty="0"/>
              <a:t> and evidence based policies, there are also social policies which factors to criminal </a:t>
            </a:r>
            <a:r>
              <a:rPr lang="en-US" err="1"/>
              <a:t>behaviour</a:t>
            </a:r>
            <a:r>
              <a:rPr lang="en-US" dirty="0"/>
              <a:t>. This addresses underlying poverty, inequality, substance and </a:t>
            </a:r>
            <a:r>
              <a:rPr lang="en-US" err="1"/>
              <a:t>menal</a:t>
            </a:r>
            <a:r>
              <a:rPr lang="en-US" dirty="0"/>
              <a:t> health which are often linked to crime. Such as the </a:t>
            </a:r>
            <a:r>
              <a:rPr lang="en-US" err="1"/>
              <a:t>vagrany</a:t>
            </a:r>
            <a:r>
              <a:rPr lang="en-US" dirty="0"/>
              <a:t> act 1824 which "rough sleepers" is an offence but is so common has turned into an issue rather than an arrestable offence.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27C13-7B30-0D78-3AB8-2919A44E8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A72FF-E078-45F5-B6E2-DA7D6B1A0DCB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74905-91A3-4EB6-5B58-0610B1C6D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467025-A7D6-9B31-6DC5-087A28679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19F3D13D-451A-1EDB-BFCA-1BBFC7C2F9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98302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45"/>
    </mc:Choice>
    <mc:Fallback>
      <p:transition spd="slow" advTm="59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99320-B350-7BE9-1B4F-565786EE3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employment opportunities can a criminology degree lead to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79138-D844-C522-613B-C5E602DE8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There ae many employment opportunities and career pathways on which you can explore with criminology, some of which include immigration, </a:t>
            </a:r>
            <a:r>
              <a:rPr lang="en-US" dirty="0" err="1"/>
              <a:t>educartion</a:t>
            </a:r>
            <a:r>
              <a:rPr lang="en-US" dirty="0"/>
              <a:t>, law enforcement, people protection, policing public </a:t>
            </a:r>
            <a:r>
              <a:rPr lang="en-US" dirty="0" err="1"/>
              <a:t>administaor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sz="1600" err="1"/>
              <a:t>Curcuit</a:t>
            </a:r>
            <a:r>
              <a:rPr lang="en-US" sz="1600" dirty="0"/>
              <a:t> P, (01 Feb 2024</a:t>
            </a:r>
          </a:p>
          <a:p>
            <a:pPr marL="0" indent="0">
              <a:buNone/>
            </a:pPr>
            <a:r>
              <a:rPr lang="en-US" dirty="0"/>
              <a:t>According to UCAS criminology (2024) some of the career options you can go into is probation officers, welfare </a:t>
            </a:r>
            <a:r>
              <a:rPr lang="en-US" err="1"/>
              <a:t>profesionals</a:t>
            </a:r>
            <a:r>
              <a:rPr lang="en-US" dirty="0"/>
              <a:t>, solicitors/lawyers and legal </a:t>
            </a:r>
            <a:r>
              <a:rPr lang="en-US" err="1"/>
              <a:t>seceteries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Many of these jobs work with law enforcement, investigating, interviewing, creating records being </a:t>
            </a:r>
            <a:r>
              <a:rPr lang="en-US" dirty="0" err="1"/>
              <a:t>respeosnable</a:t>
            </a:r>
            <a:r>
              <a:rPr lang="en-US" dirty="0"/>
              <a:t> for tests </a:t>
            </a:r>
            <a:r>
              <a:rPr lang="en-US" dirty="0" err="1"/>
              <a:t>eg</a:t>
            </a:r>
            <a:r>
              <a:rPr lang="en-US" dirty="0"/>
              <a:t> drug, also dealing with </a:t>
            </a:r>
            <a:r>
              <a:rPr lang="en-US" dirty="0" err="1"/>
              <a:t>potencial</a:t>
            </a:r>
            <a:r>
              <a:rPr lang="en-US" dirty="0"/>
              <a:t> crimes such as theft all the way up to homicides. That can also help with crime scenes, forensics, toxicology and more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0442F-64B7-2D29-A60E-4462D6AB6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22794-DB0B-4731-90C7-8C95E8B8E026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ABC91-A808-FA97-8586-EA34BD01E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0EB23-997A-FBC7-71B3-E7419F41E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85F0BF7B-7AAB-A4B0-2B9A-A1972B13E9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2185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79"/>
    </mc:Choice>
    <mc:Fallback>
      <p:transition spd="slow" advTm="52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B26E2-9277-E19D-6A9F-8D4091919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9293742" cy="877734"/>
          </a:xfrm>
        </p:spPr>
        <p:txBody>
          <a:bodyPr/>
          <a:lstStyle/>
          <a:p>
            <a:r>
              <a:rPr lang="en-US" dirty="0" err="1"/>
              <a:t>Refernece</a:t>
            </a:r>
            <a:r>
              <a:rPr lang="en-US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0C345-FEE7-2AB1-4AAE-BE1057504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1286054"/>
            <a:ext cx="10357666" cy="484804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>
                <a:solidFill>
                  <a:srgbClr val="2A2A2A"/>
                </a:solidFill>
                <a:latin typeface="Source Sans Pro"/>
                <a:ea typeface="Source Sans Pro"/>
              </a:rPr>
              <a:t>Millie, Andrew, 'A philosophical criminology', </a:t>
            </a:r>
            <a:r>
              <a:rPr lang="en-US" sz="1600" i="1" dirty="0">
                <a:solidFill>
                  <a:srgbClr val="2A2A2A"/>
                </a:solidFill>
                <a:latin typeface="Source Sans Pro"/>
                <a:ea typeface="Source Sans Pro"/>
              </a:rPr>
              <a:t>Philosophical Criminology</a:t>
            </a:r>
            <a:r>
              <a:rPr lang="en-US" sz="1600" dirty="0">
                <a:solidFill>
                  <a:srgbClr val="2A2A2A"/>
                </a:solidFill>
                <a:latin typeface="Source Sans Pro"/>
                <a:ea typeface="Source Sans Pro"/>
              </a:rPr>
              <a:t> (Bristol, 2016; online </a:t>
            </a:r>
            <a:r>
              <a:rPr lang="en-US" sz="1600" err="1">
                <a:solidFill>
                  <a:srgbClr val="2A2A2A"/>
                </a:solidFill>
                <a:latin typeface="Source Sans Pro"/>
                <a:ea typeface="Source Sans Pro"/>
              </a:rPr>
              <a:t>edn</a:t>
            </a:r>
            <a:r>
              <a:rPr lang="en-US" sz="1600" dirty="0">
                <a:solidFill>
                  <a:srgbClr val="2A2A2A"/>
                </a:solidFill>
                <a:latin typeface="Source Sans Pro"/>
                <a:ea typeface="Source Sans Pro"/>
              </a:rPr>
              <a:t>, Policy Press Scholarship Online, 18 May 2017), </a:t>
            </a:r>
            <a:r>
              <a:rPr lang="en-US" sz="1600" dirty="0">
                <a:solidFill>
                  <a:srgbClr val="006FB7"/>
                </a:solidFill>
                <a:latin typeface="Source Sans Pro"/>
                <a:ea typeface="Source Sans Pro"/>
                <a:hlinkClick r:id="rId4"/>
              </a:rPr>
              <a:t>https://doi.org/10.1332/policypress/9781447323709.003.0001</a:t>
            </a:r>
            <a:r>
              <a:rPr lang="en-US" sz="1600" dirty="0">
                <a:solidFill>
                  <a:srgbClr val="2A2A2A"/>
                </a:solidFill>
                <a:latin typeface="Source Sans Pro"/>
                <a:ea typeface="Source Sans Pro"/>
              </a:rPr>
              <a:t>, accessed 15 Nov. 2024.</a:t>
            </a:r>
          </a:p>
          <a:p>
            <a:r>
              <a:rPr lang="en-US" sz="1600" dirty="0" err="1">
                <a:solidFill>
                  <a:srgbClr val="2A2A2A"/>
                </a:solidFill>
                <a:ea typeface="+mj-lt"/>
                <a:cs typeface="+mj-lt"/>
              </a:rPr>
              <a:t>CCuircuit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, P. (2024) </a:t>
            </a:r>
            <a:r>
              <a:rPr lang="en-US" sz="1600" i="1" dirty="0">
                <a:solidFill>
                  <a:srgbClr val="2A2A2A"/>
                </a:solidFill>
                <a:ea typeface="+mj-lt"/>
                <a:cs typeface="+mj-lt"/>
              </a:rPr>
              <a:t>Five reasons to study criminology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, </a:t>
            </a:r>
            <a:r>
              <a:rPr lang="en-US" sz="1600" i="1" dirty="0">
                <a:solidFill>
                  <a:srgbClr val="2A2A2A"/>
                </a:solidFill>
                <a:ea typeface="+mj-lt"/>
                <a:cs typeface="+mj-lt"/>
              </a:rPr>
              <a:t>Complete University Guide - University Rankings, Guides and Courses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. Available at: 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  <a:hlinkClick r:id="rId5"/>
              </a:rPr>
              <a:t>https://www.thecompleteuniversityguide.co.uk/student-advice/what-to-study/five-reasons-to-study-criminology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 (Accessed: 13 November 2024). </a:t>
            </a:r>
            <a:endParaRPr lang="en-US" sz="1600" dirty="0"/>
          </a:p>
          <a:p>
            <a:r>
              <a:rPr lang="en-US" sz="1600" i="1" dirty="0">
                <a:solidFill>
                  <a:srgbClr val="2A2A2A"/>
                </a:solidFill>
                <a:ea typeface="+mj-lt"/>
                <a:cs typeface="+mj-lt"/>
              </a:rPr>
              <a:t>Criminology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 (2024) </a:t>
            </a:r>
            <a:r>
              <a:rPr lang="en-US" sz="1600" i="1" dirty="0">
                <a:solidFill>
                  <a:srgbClr val="2A2A2A"/>
                </a:solidFill>
                <a:ea typeface="+mj-lt"/>
                <a:cs typeface="+mj-lt"/>
              </a:rPr>
              <a:t>UCAS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. Available at: 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  <a:hlinkClick r:id="rId6"/>
              </a:rPr>
              <a:t>https://www.ucas.com/explore/subjects/criminology#careers-where-it-can-take-you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 (Accessed: 13 November 2024). </a:t>
            </a:r>
            <a:endParaRPr lang="en-US" sz="1600" dirty="0">
              <a:solidFill>
                <a:srgbClr val="2A2A2A"/>
              </a:solidFill>
              <a:latin typeface="Avenir Next LT Pro Light"/>
              <a:ea typeface="Source Sans Pro"/>
            </a:endParaRPr>
          </a:p>
          <a:p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Grey, S. (2024) </a:t>
            </a:r>
            <a:r>
              <a:rPr lang="en-US" sz="1600" i="1" dirty="0">
                <a:solidFill>
                  <a:srgbClr val="2A2A2A"/>
                </a:solidFill>
                <a:ea typeface="+mj-lt"/>
                <a:cs typeface="+mj-lt"/>
              </a:rPr>
              <a:t>Criminology career options and earning potential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, </a:t>
            </a:r>
            <a:r>
              <a:rPr lang="en-US" sz="1600" i="1" dirty="0">
                <a:solidFill>
                  <a:srgbClr val="2A2A2A"/>
                </a:solidFill>
                <a:ea typeface="+mj-lt"/>
                <a:cs typeface="+mj-lt"/>
              </a:rPr>
              <a:t>Forbes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. Available at: 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  <a:hlinkClick r:id="rId7"/>
              </a:rPr>
              <a:t>https://www.forbes.com/advisor/education/law/criminology-careers/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</a:rPr>
              <a:t> (Accessed: 12 November 2024). </a:t>
            </a:r>
            <a:endParaRPr lang="en-US" sz="1600" dirty="0">
              <a:solidFill>
                <a:srgbClr val="2A2A2A"/>
              </a:solidFill>
              <a:latin typeface="Avenir Next LT Pro Light"/>
              <a:ea typeface="Source Sans Pro"/>
            </a:endParaRPr>
          </a:p>
          <a:p>
            <a:r>
              <a:rPr lang="en-US" sz="1600">
                <a:solidFill>
                  <a:srgbClr val="2A2A2A"/>
                </a:solidFill>
                <a:ea typeface="+mj-lt"/>
                <a:cs typeface="+mj-lt"/>
              </a:rPr>
              <a:t>Mae, G. (2023) </a:t>
            </a:r>
            <a:r>
              <a:rPr lang="en-US" sz="1600" i="1">
                <a:solidFill>
                  <a:srgbClr val="2A2A2A"/>
                </a:solidFill>
                <a:ea typeface="+mj-lt"/>
                <a:cs typeface="+mj-lt"/>
              </a:rPr>
              <a:t>8 skills needed for criminology - ICI</a:t>
            </a:r>
            <a:r>
              <a:rPr lang="en-US" sz="1600">
                <a:solidFill>
                  <a:srgbClr val="2A2A2A"/>
                </a:solidFill>
                <a:ea typeface="+mj-lt"/>
                <a:cs typeface="+mj-lt"/>
              </a:rPr>
              <a:t>, </a:t>
            </a:r>
            <a:r>
              <a:rPr lang="en-US" sz="1600" i="1">
                <a:solidFill>
                  <a:srgbClr val="2A2A2A"/>
                </a:solidFill>
                <a:ea typeface="+mj-lt"/>
                <a:cs typeface="+mj-lt"/>
              </a:rPr>
              <a:t>International Career Institute Blog</a:t>
            </a:r>
            <a:r>
              <a:rPr lang="en-US" sz="1600">
                <a:solidFill>
                  <a:srgbClr val="2A2A2A"/>
                </a:solidFill>
                <a:ea typeface="+mj-lt"/>
                <a:cs typeface="+mj-lt"/>
              </a:rPr>
              <a:t>. Available at: </a:t>
            </a:r>
            <a:r>
              <a:rPr lang="en-US" sz="1600" dirty="0">
                <a:solidFill>
                  <a:srgbClr val="2A2A2A"/>
                </a:solidFill>
                <a:ea typeface="+mj-lt"/>
                <a:cs typeface="+mj-lt"/>
                <a:hlinkClick r:id="rId8"/>
              </a:rPr>
              <a:t>https://icieducation.co.uk/blog/8-skills-needed-for-criminology/</a:t>
            </a:r>
            <a:r>
              <a:rPr lang="en-US" sz="1600">
                <a:solidFill>
                  <a:srgbClr val="2A2A2A"/>
                </a:solidFill>
                <a:ea typeface="+mj-lt"/>
                <a:cs typeface="+mj-lt"/>
              </a:rPr>
              <a:t> (Accessed: 15 November 2024). </a:t>
            </a:r>
            <a:endParaRPr lang="en-US" sz="1600" dirty="0">
              <a:solidFill>
                <a:srgbClr val="2A2A2A"/>
              </a:solidFill>
              <a:latin typeface="Avenir Next LT Pro Light"/>
              <a:ea typeface="Source Sans Pro"/>
            </a:endParaRPr>
          </a:p>
          <a:p>
            <a:endParaRPr lang="en-US" sz="1600" dirty="0">
              <a:solidFill>
                <a:srgbClr val="2A2A2A"/>
              </a:solidFill>
              <a:latin typeface="Avenir Next LT Pro Light"/>
              <a:ea typeface="Source Sans Pro"/>
            </a:endParaRPr>
          </a:p>
          <a:p>
            <a:endParaRPr lang="en-US" sz="1600" dirty="0">
              <a:solidFill>
                <a:srgbClr val="2A2A2A"/>
              </a:solidFill>
              <a:latin typeface="Avenir Next LT Pro Light"/>
              <a:ea typeface="Source Sans Pro"/>
            </a:endParaRPr>
          </a:p>
          <a:p>
            <a:endParaRPr lang="en-US" sz="1600" dirty="0">
              <a:solidFill>
                <a:srgbClr val="2A2A2A"/>
              </a:solidFill>
              <a:latin typeface="Avenir Next LT Pro Light"/>
              <a:ea typeface="Source Sans Pro"/>
            </a:endParaRPr>
          </a:p>
          <a:p>
            <a:pPr marL="0" indent="0">
              <a:buNone/>
            </a:pPr>
            <a:endParaRPr lang="en-US" sz="1100" dirty="0">
              <a:solidFill>
                <a:srgbClr val="2A2A2A"/>
              </a:solidFill>
              <a:latin typeface="Source Sans Pro"/>
              <a:ea typeface="Source Sans Pr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8A3D5-D098-930E-0FBA-659E2A454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F573-6BFD-4A24-B7AA-EEB997F488DB}" type="datetime1">
              <a:rPr lang="en-US"/>
              <a:t>11/15/2024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C78B8-04E2-594F-8319-9344313E9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6C301-814C-AFC7-91C1-2392A94BB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86040B0F-EEB2-B922-18E9-B243433FD7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6481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9"/>
    </mc:Choice>
    <mc:Fallback>
      <p:transition spd="slow" advTm="1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1107</Words>
  <Application>Microsoft Office PowerPoint</Application>
  <PresentationFormat>Widescreen</PresentationFormat>
  <Paragraphs>62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Avenir Next LT Pro Light</vt:lpstr>
      <vt:lpstr>Source Sans Pro</vt:lpstr>
      <vt:lpstr>VeniceBeachVTI</vt:lpstr>
      <vt:lpstr>Criminology Portfolio</vt:lpstr>
      <vt:lpstr>What is criminology</vt:lpstr>
      <vt:lpstr>WHy appleal to a potential applicant</vt:lpstr>
      <vt:lpstr>PowerPoint Presentation</vt:lpstr>
      <vt:lpstr>What skills are required to study at criminology at university</vt:lpstr>
      <vt:lpstr>How is criminology useful in terms of influencing policy and practice</vt:lpstr>
      <vt:lpstr>What employment opportunities can a criminology degree lead to </vt:lpstr>
      <vt:lpstr>Refernece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Jessie Phillips (2404786)</cp:lastModifiedBy>
  <cp:revision>445</cp:revision>
  <dcterms:created xsi:type="dcterms:W3CDTF">2024-11-15T06:13:37Z</dcterms:created>
  <dcterms:modified xsi:type="dcterms:W3CDTF">2024-11-15T08:59:58Z</dcterms:modified>
</cp:coreProperties>
</file>