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notesMasterIdLst>
    <p:notesMasterId r:id="rId13"/>
  </p:notesMasterIdLst>
  <p:sldIdLst>
    <p:sldId id="260" r:id="rId2"/>
    <p:sldId id="256" r:id="rId3"/>
    <p:sldId id="261" r:id="rId4"/>
    <p:sldId id="257" r:id="rId5"/>
    <p:sldId id="258" r:id="rId6"/>
    <p:sldId id="259" r:id="rId7"/>
    <p:sldId id="265" r:id="rId8"/>
    <p:sldId id="262" r:id="rId9"/>
    <p:sldId id="264"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3143"/>
  </p:normalViewPr>
  <p:slideViewPr>
    <p:cSldViewPr snapToGrid="0" snapToObjects="1">
      <p:cViewPr>
        <p:scale>
          <a:sx n="40" d="100"/>
          <a:sy n="40" d="100"/>
        </p:scale>
        <p:origin x="1572" y="12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51D158-1AE1-46D0-8DF4-4C970FAC9F7B}"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3CA3BEF0-0A76-4DB1-A7B4-947D07768B49}">
      <dgm:prSet/>
      <dgm:spPr/>
      <dgm:t>
        <a:bodyPr/>
        <a:lstStyle/>
        <a:p>
          <a:r>
            <a:rPr lang="cy-GB" noProof="0" dirty="0"/>
            <a:t>Nodau’r</a:t>
          </a:r>
          <a:r>
            <a:rPr lang="cy-GB" dirty="0"/>
            <a:t> sesiwn</a:t>
          </a:r>
          <a:r>
            <a:rPr lang="en-US" dirty="0"/>
            <a:t>:</a:t>
          </a:r>
        </a:p>
      </dgm:t>
    </dgm:pt>
    <dgm:pt modelId="{4DFA6BFA-9B8C-4A1B-BE69-D82DD5FD7CB2}" type="parTrans" cxnId="{B930F6FA-8B51-4F23-AF41-1A84F3206F63}">
      <dgm:prSet/>
      <dgm:spPr/>
      <dgm:t>
        <a:bodyPr/>
        <a:lstStyle/>
        <a:p>
          <a:endParaRPr lang="en-US"/>
        </a:p>
      </dgm:t>
    </dgm:pt>
    <dgm:pt modelId="{CBDD1FB7-4A8A-4729-9D3C-EE74D322EB77}" type="sibTrans" cxnId="{B930F6FA-8B51-4F23-AF41-1A84F3206F63}">
      <dgm:prSet/>
      <dgm:spPr/>
      <dgm:t>
        <a:bodyPr/>
        <a:lstStyle/>
        <a:p>
          <a:endParaRPr lang="en-US"/>
        </a:p>
      </dgm:t>
    </dgm:pt>
    <dgm:pt modelId="{9D6E44BA-37DD-45C2-B8CF-7DB40E0B1270}">
      <dgm:prSet/>
      <dgm:spPr/>
      <dgm:t>
        <a:bodyPr/>
        <a:lstStyle/>
        <a:p>
          <a:r>
            <a:rPr lang="cy-GB" noProof="0" dirty="0"/>
            <a:t>- datblygu eich dealltwriaeth o sut mae camau cynnydd yn cael eu defnyddio </a:t>
          </a:r>
          <a:r>
            <a:rPr lang="cy-GB" noProof="1"/>
            <a:t>ym MDPh </a:t>
          </a:r>
          <a:r>
            <a:rPr lang="cy-GB" noProof="0" dirty="0"/>
            <a:t>y Celfyddydau Mynegiannol</a:t>
          </a:r>
        </a:p>
      </dgm:t>
    </dgm:pt>
    <dgm:pt modelId="{DD7EEDC0-1A4A-482E-BB5E-39D9A7C637F2}" type="parTrans" cxnId="{A46C7E9A-F643-427E-AC02-A44669CE0985}">
      <dgm:prSet/>
      <dgm:spPr/>
      <dgm:t>
        <a:bodyPr/>
        <a:lstStyle/>
        <a:p>
          <a:endParaRPr lang="en-US"/>
        </a:p>
      </dgm:t>
    </dgm:pt>
    <dgm:pt modelId="{E864CAFB-BA22-435E-A357-CE3DED63C069}" type="sibTrans" cxnId="{A46C7E9A-F643-427E-AC02-A44669CE0985}">
      <dgm:prSet/>
      <dgm:spPr/>
      <dgm:t>
        <a:bodyPr/>
        <a:lstStyle/>
        <a:p>
          <a:endParaRPr lang="en-US"/>
        </a:p>
      </dgm:t>
    </dgm:pt>
    <dgm:pt modelId="{0458AB79-D18C-45A9-8A06-F42465D49EFB}">
      <dgm:prSet/>
      <dgm:spPr/>
      <dgm:t>
        <a:bodyPr/>
        <a:lstStyle/>
        <a:p>
          <a:r>
            <a:rPr lang="cy-GB" noProof="0" dirty="0"/>
            <a:t>- gallu defnyddio eich gwybodaeth am y Cwricwlwm i Gymru i lunio prosiectau’n seiliedig ar y celfyddydau</a:t>
          </a:r>
        </a:p>
      </dgm:t>
    </dgm:pt>
    <dgm:pt modelId="{A1374588-0C2C-43E3-BF45-26CB8C48837A}" type="parTrans" cxnId="{452E7A21-2A5B-4608-A624-781CF1006381}">
      <dgm:prSet/>
      <dgm:spPr/>
      <dgm:t>
        <a:bodyPr/>
        <a:lstStyle/>
        <a:p>
          <a:endParaRPr lang="en-US"/>
        </a:p>
      </dgm:t>
    </dgm:pt>
    <dgm:pt modelId="{07EAC6A1-AD9E-49CA-AD2D-0D6CA88A2DB6}" type="sibTrans" cxnId="{452E7A21-2A5B-4608-A624-781CF1006381}">
      <dgm:prSet/>
      <dgm:spPr/>
      <dgm:t>
        <a:bodyPr/>
        <a:lstStyle/>
        <a:p>
          <a:endParaRPr lang="en-US"/>
        </a:p>
      </dgm:t>
    </dgm:pt>
    <dgm:pt modelId="{A7752FF9-6508-4543-B42F-A9F71F216252}" type="pres">
      <dgm:prSet presAssocID="{8651D158-1AE1-46D0-8DF4-4C970FAC9F7B}" presName="hierChild1" presStyleCnt="0">
        <dgm:presLayoutVars>
          <dgm:chPref val="1"/>
          <dgm:dir/>
          <dgm:animOne val="branch"/>
          <dgm:animLvl val="lvl"/>
          <dgm:resizeHandles/>
        </dgm:presLayoutVars>
      </dgm:prSet>
      <dgm:spPr/>
    </dgm:pt>
    <dgm:pt modelId="{4572FB23-5EC6-3140-9ACC-BD0763D2869B}" type="pres">
      <dgm:prSet presAssocID="{3CA3BEF0-0A76-4DB1-A7B4-947D07768B49}" presName="hierRoot1" presStyleCnt="0"/>
      <dgm:spPr/>
    </dgm:pt>
    <dgm:pt modelId="{635AB8DF-C6FD-814D-8AD5-21018B646E4F}" type="pres">
      <dgm:prSet presAssocID="{3CA3BEF0-0A76-4DB1-A7B4-947D07768B49}" presName="composite" presStyleCnt="0"/>
      <dgm:spPr/>
    </dgm:pt>
    <dgm:pt modelId="{FE1DA53E-9E19-F04B-9456-2B1883983A75}" type="pres">
      <dgm:prSet presAssocID="{3CA3BEF0-0A76-4DB1-A7B4-947D07768B49}" presName="background" presStyleLbl="node0" presStyleIdx="0" presStyleCnt="3"/>
      <dgm:spPr/>
    </dgm:pt>
    <dgm:pt modelId="{8FDFFE6B-F64B-8748-8800-168950ACBA09}" type="pres">
      <dgm:prSet presAssocID="{3CA3BEF0-0A76-4DB1-A7B4-947D07768B49}" presName="text" presStyleLbl="fgAcc0" presStyleIdx="0" presStyleCnt="3">
        <dgm:presLayoutVars>
          <dgm:chPref val="3"/>
        </dgm:presLayoutVars>
      </dgm:prSet>
      <dgm:spPr/>
    </dgm:pt>
    <dgm:pt modelId="{8507F4DE-AFE1-FE4F-833E-C5201005B5FF}" type="pres">
      <dgm:prSet presAssocID="{3CA3BEF0-0A76-4DB1-A7B4-947D07768B49}" presName="hierChild2" presStyleCnt="0"/>
      <dgm:spPr/>
    </dgm:pt>
    <dgm:pt modelId="{7F8687CA-5FB5-BD40-B97B-BA77DD240673}" type="pres">
      <dgm:prSet presAssocID="{9D6E44BA-37DD-45C2-B8CF-7DB40E0B1270}" presName="hierRoot1" presStyleCnt="0"/>
      <dgm:spPr/>
    </dgm:pt>
    <dgm:pt modelId="{D9EB8F05-8EA1-6644-9346-27A4C0400A07}" type="pres">
      <dgm:prSet presAssocID="{9D6E44BA-37DD-45C2-B8CF-7DB40E0B1270}" presName="composite" presStyleCnt="0"/>
      <dgm:spPr/>
    </dgm:pt>
    <dgm:pt modelId="{53784BB4-3B89-774C-9760-E41636AADA1E}" type="pres">
      <dgm:prSet presAssocID="{9D6E44BA-37DD-45C2-B8CF-7DB40E0B1270}" presName="background" presStyleLbl="node0" presStyleIdx="1" presStyleCnt="3"/>
      <dgm:spPr/>
    </dgm:pt>
    <dgm:pt modelId="{7520C573-5CFD-1046-AE56-83157600F068}" type="pres">
      <dgm:prSet presAssocID="{9D6E44BA-37DD-45C2-B8CF-7DB40E0B1270}" presName="text" presStyleLbl="fgAcc0" presStyleIdx="1" presStyleCnt="3" custLinFactNeighborX="637" custLinFactNeighborY="-1003">
        <dgm:presLayoutVars>
          <dgm:chPref val="3"/>
        </dgm:presLayoutVars>
      </dgm:prSet>
      <dgm:spPr/>
    </dgm:pt>
    <dgm:pt modelId="{14373140-7654-DF4C-9A95-93FD961F4965}" type="pres">
      <dgm:prSet presAssocID="{9D6E44BA-37DD-45C2-B8CF-7DB40E0B1270}" presName="hierChild2" presStyleCnt="0"/>
      <dgm:spPr/>
    </dgm:pt>
    <dgm:pt modelId="{32026D3A-9AD4-3C49-98F7-77FBE0925AF5}" type="pres">
      <dgm:prSet presAssocID="{0458AB79-D18C-45A9-8A06-F42465D49EFB}" presName="hierRoot1" presStyleCnt="0"/>
      <dgm:spPr/>
    </dgm:pt>
    <dgm:pt modelId="{A0D7831B-6737-3A49-A660-A7D590594AC8}" type="pres">
      <dgm:prSet presAssocID="{0458AB79-D18C-45A9-8A06-F42465D49EFB}" presName="composite" presStyleCnt="0"/>
      <dgm:spPr/>
    </dgm:pt>
    <dgm:pt modelId="{B1C2224B-9D14-5641-A55C-6280BBC14689}" type="pres">
      <dgm:prSet presAssocID="{0458AB79-D18C-45A9-8A06-F42465D49EFB}" presName="background" presStyleLbl="node0" presStyleIdx="2" presStyleCnt="3"/>
      <dgm:spPr/>
    </dgm:pt>
    <dgm:pt modelId="{4780E7B2-ED29-7D41-B324-FA6BF78D5E9E}" type="pres">
      <dgm:prSet presAssocID="{0458AB79-D18C-45A9-8A06-F42465D49EFB}" presName="text" presStyleLbl="fgAcc0" presStyleIdx="2" presStyleCnt="3">
        <dgm:presLayoutVars>
          <dgm:chPref val="3"/>
        </dgm:presLayoutVars>
      </dgm:prSet>
      <dgm:spPr/>
    </dgm:pt>
    <dgm:pt modelId="{3C992F01-76B1-F247-8584-967A509AAA31}" type="pres">
      <dgm:prSet presAssocID="{0458AB79-D18C-45A9-8A06-F42465D49EFB}" presName="hierChild2" presStyleCnt="0"/>
      <dgm:spPr/>
    </dgm:pt>
  </dgm:ptLst>
  <dgm:cxnLst>
    <dgm:cxn modelId="{3344BE0B-74C1-4246-8C56-BF5E2A7FC015}" type="presOf" srcId="{0458AB79-D18C-45A9-8A06-F42465D49EFB}" destId="{4780E7B2-ED29-7D41-B324-FA6BF78D5E9E}" srcOrd="0" destOrd="0" presId="urn:microsoft.com/office/officeart/2005/8/layout/hierarchy1"/>
    <dgm:cxn modelId="{452E7A21-2A5B-4608-A624-781CF1006381}" srcId="{8651D158-1AE1-46D0-8DF4-4C970FAC9F7B}" destId="{0458AB79-D18C-45A9-8A06-F42465D49EFB}" srcOrd="2" destOrd="0" parTransId="{A1374588-0C2C-43E3-BF45-26CB8C48837A}" sibTransId="{07EAC6A1-AD9E-49CA-AD2D-0D6CA88A2DB6}"/>
    <dgm:cxn modelId="{73436B91-DA52-6741-925F-156432EB8F14}" type="presOf" srcId="{3CA3BEF0-0A76-4DB1-A7B4-947D07768B49}" destId="{8FDFFE6B-F64B-8748-8800-168950ACBA09}" srcOrd="0" destOrd="0" presId="urn:microsoft.com/office/officeart/2005/8/layout/hierarchy1"/>
    <dgm:cxn modelId="{A46C7E9A-F643-427E-AC02-A44669CE0985}" srcId="{8651D158-1AE1-46D0-8DF4-4C970FAC9F7B}" destId="{9D6E44BA-37DD-45C2-B8CF-7DB40E0B1270}" srcOrd="1" destOrd="0" parTransId="{DD7EEDC0-1A4A-482E-BB5E-39D9A7C637F2}" sibTransId="{E864CAFB-BA22-435E-A357-CE3DED63C069}"/>
    <dgm:cxn modelId="{D2C2BAB2-8AAC-7F44-8E46-01A7068C086B}" type="presOf" srcId="{8651D158-1AE1-46D0-8DF4-4C970FAC9F7B}" destId="{A7752FF9-6508-4543-B42F-A9F71F216252}" srcOrd="0" destOrd="0" presId="urn:microsoft.com/office/officeart/2005/8/layout/hierarchy1"/>
    <dgm:cxn modelId="{B434F2C0-4FB5-5E49-A402-88FFF0699FC1}" type="presOf" srcId="{9D6E44BA-37DD-45C2-B8CF-7DB40E0B1270}" destId="{7520C573-5CFD-1046-AE56-83157600F068}" srcOrd="0" destOrd="0" presId="urn:microsoft.com/office/officeart/2005/8/layout/hierarchy1"/>
    <dgm:cxn modelId="{B930F6FA-8B51-4F23-AF41-1A84F3206F63}" srcId="{8651D158-1AE1-46D0-8DF4-4C970FAC9F7B}" destId="{3CA3BEF0-0A76-4DB1-A7B4-947D07768B49}" srcOrd="0" destOrd="0" parTransId="{4DFA6BFA-9B8C-4A1B-BE69-D82DD5FD7CB2}" sibTransId="{CBDD1FB7-4A8A-4729-9D3C-EE74D322EB77}"/>
    <dgm:cxn modelId="{F635D1E6-0E7B-1647-BE0F-FC3547C0A5E4}" type="presParOf" srcId="{A7752FF9-6508-4543-B42F-A9F71F216252}" destId="{4572FB23-5EC6-3140-9ACC-BD0763D2869B}" srcOrd="0" destOrd="0" presId="urn:microsoft.com/office/officeart/2005/8/layout/hierarchy1"/>
    <dgm:cxn modelId="{1316A9CA-377B-FD48-8ACC-05F7636C2F60}" type="presParOf" srcId="{4572FB23-5EC6-3140-9ACC-BD0763D2869B}" destId="{635AB8DF-C6FD-814D-8AD5-21018B646E4F}" srcOrd="0" destOrd="0" presId="urn:microsoft.com/office/officeart/2005/8/layout/hierarchy1"/>
    <dgm:cxn modelId="{1A615EBA-B2DA-C54D-BA64-C17807FA9101}" type="presParOf" srcId="{635AB8DF-C6FD-814D-8AD5-21018B646E4F}" destId="{FE1DA53E-9E19-F04B-9456-2B1883983A75}" srcOrd="0" destOrd="0" presId="urn:microsoft.com/office/officeart/2005/8/layout/hierarchy1"/>
    <dgm:cxn modelId="{087138DB-6327-0B41-B327-F666F2FB1437}" type="presParOf" srcId="{635AB8DF-C6FD-814D-8AD5-21018B646E4F}" destId="{8FDFFE6B-F64B-8748-8800-168950ACBA09}" srcOrd="1" destOrd="0" presId="urn:microsoft.com/office/officeart/2005/8/layout/hierarchy1"/>
    <dgm:cxn modelId="{BC99A094-E08A-E746-9A90-F34C1781D02E}" type="presParOf" srcId="{4572FB23-5EC6-3140-9ACC-BD0763D2869B}" destId="{8507F4DE-AFE1-FE4F-833E-C5201005B5FF}" srcOrd="1" destOrd="0" presId="urn:microsoft.com/office/officeart/2005/8/layout/hierarchy1"/>
    <dgm:cxn modelId="{E1845FDC-F4D8-B64E-8EF8-13D194B50041}" type="presParOf" srcId="{A7752FF9-6508-4543-B42F-A9F71F216252}" destId="{7F8687CA-5FB5-BD40-B97B-BA77DD240673}" srcOrd="1" destOrd="0" presId="urn:microsoft.com/office/officeart/2005/8/layout/hierarchy1"/>
    <dgm:cxn modelId="{FDC86AF5-DB86-964D-BA68-0F1E1E61854A}" type="presParOf" srcId="{7F8687CA-5FB5-BD40-B97B-BA77DD240673}" destId="{D9EB8F05-8EA1-6644-9346-27A4C0400A07}" srcOrd="0" destOrd="0" presId="urn:microsoft.com/office/officeart/2005/8/layout/hierarchy1"/>
    <dgm:cxn modelId="{F8A528D2-C5A8-D84A-A7D0-E814E1A2E1F7}" type="presParOf" srcId="{D9EB8F05-8EA1-6644-9346-27A4C0400A07}" destId="{53784BB4-3B89-774C-9760-E41636AADA1E}" srcOrd="0" destOrd="0" presId="urn:microsoft.com/office/officeart/2005/8/layout/hierarchy1"/>
    <dgm:cxn modelId="{CE6E8C01-CB53-304A-8152-35AE89887464}" type="presParOf" srcId="{D9EB8F05-8EA1-6644-9346-27A4C0400A07}" destId="{7520C573-5CFD-1046-AE56-83157600F068}" srcOrd="1" destOrd="0" presId="urn:microsoft.com/office/officeart/2005/8/layout/hierarchy1"/>
    <dgm:cxn modelId="{F3CC2821-3C9B-C34F-973A-EDD6EBA2E4B8}" type="presParOf" srcId="{7F8687CA-5FB5-BD40-B97B-BA77DD240673}" destId="{14373140-7654-DF4C-9A95-93FD961F4965}" srcOrd="1" destOrd="0" presId="urn:microsoft.com/office/officeart/2005/8/layout/hierarchy1"/>
    <dgm:cxn modelId="{49C96E18-B28E-B147-A23F-0614EC036802}" type="presParOf" srcId="{A7752FF9-6508-4543-B42F-A9F71F216252}" destId="{32026D3A-9AD4-3C49-98F7-77FBE0925AF5}" srcOrd="2" destOrd="0" presId="urn:microsoft.com/office/officeart/2005/8/layout/hierarchy1"/>
    <dgm:cxn modelId="{B789DDFF-BD82-C944-AD7C-9384A8C2E11F}" type="presParOf" srcId="{32026D3A-9AD4-3C49-98F7-77FBE0925AF5}" destId="{A0D7831B-6737-3A49-A660-A7D590594AC8}" srcOrd="0" destOrd="0" presId="urn:microsoft.com/office/officeart/2005/8/layout/hierarchy1"/>
    <dgm:cxn modelId="{01972CD0-983E-3B48-9C53-9936469B4799}" type="presParOf" srcId="{A0D7831B-6737-3A49-A660-A7D590594AC8}" destId="{B1C2224B-9D14-5641-A55C-6280BBC14689}" srcOrd="0" destOrd="0" presId="urn:microsoft.com/office/officeart/2005/8/layout/hierarchy1"/>
    <dgm:cxn modelId="{AA75E451-E579-204E-A59E-9A7C9F4EEE6A}" type="presParOf" srcId="{A0D7831B-6737-3A49-A660-A7D590594AC8}" destId="{4780E7B2-ED29-7D41-B324-FA6BF78D5E9E}" srcOrd="1" destOrd="0" presId="urn:microsoft.com/office/officeart/2005/8/layout/hierarchy1"/>
    <dgm:cxn modelId="{5EFACAAD-FF08-C142-BFBE-ABDB53E4881F}" type="presParOf" srcId="{32026D3A-9AD4-3C49-98F7-77FBE0925AF5}" destId="{3C992F01-76B1-F247-8584-967A509AAA31}"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1DA53E-9E19-F04B-9456-2B1883983A75}">
      <dsp:nvSpPr>
        <dsp:cNvPr id="0" name=""/>
        <dsp:cNvSpPr/>
      </dsp:nvSpPr>
      <dsp:spPr>
        <a:xfrm>
          <a:off x="0" y="596948"/>
          <a:ext cx="2959460" cy="187925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DFFE6B-F64B-8748-8800-168950ACBA09}">
      <dsp:nvSpPr>
        <dsp:cNvPr id="0" name=""/>
        <dsp:cNvSpPr/>
      </dsp:nvSpPr>
      <dsp:spPr>
        <a:xfrm>
          <a:off x="328828" y="909335"/>
          <a:ext cx="2959460" cy="187925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cy-GB" sz="1900" kern="1200" noProof="0" dirty="0"/>
            <a:t>Nodau’r</a:t>
          </a:r>
          <a:r>
            <a:rPr lang="cy-GB" sz="1900" kern="1200" dirty="0"/>
            <a:t> sesiwn</a:t>
          </a:r>
          <a:r>
            <a:rPr lang="en-US" sz="1900" kern="1200" dirty="0"/>
            <a:t>:</a:t>
          </a:r>
        </a:p>
      </dsp:txBody>
      <dsp:txXfrm>
        <a:off x="383870" y="964377"/>
        <a:ext cx="2849376" cy="1769173"/>
      </dsp:txXfrm>
    </dsp:sp>
    <dsp:sp modelId="{53784BB4-3B89-774C-9760-E41636AADA1E}">
      <dsp:nvSpPr>
        <dsp:cNvPr id="0" name=""/>
        <dsp:cNvSpPr/>
      </dsp:nvSpPr>
      <dsp:spPr>
        <a:xfrm>
          <a:off x="3635970" y="578099"/>
          <a:ext cx="2959460" cy="187925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20C573-5CFD-1046-AE56-83157600F068}">
      <dsp:nvSpPr>
        <dsp:cNvPr id="0" name=""/>
        <dsp:cNvSpPr/>
      </dsp:nvSpPr>
      <dsp:spPr>
        <a:xfrm>
          <a:off x="3964799" y="890487"/>
          <a:ext cx="2959460" cy="187925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cy-GB" sz="1900" kern="1200" noProof="0" dirty="0"/>
            <a:t>- datblygu eich dealltwriaeth o sut mae camau cynnydd yn cael eu defnyddio </a:t>
          </a:r>
          <a:r>
            <a:rPr lang="cy-GB" sz="1900" kern="1200" noProof="1"/>
            <a:t>ym MDPh </a:t>
          </a:r>
          <a:r>
            <a:rPr lang="cy-GB" sz="1900" kern="1200" noProof="0" dirty="0"/>
            <a:t>y Celfyddydau Mynegiannol</a:t>
          </a:r>
        </a:p>
      </dsp:txBody>
      <dsp:txXfrm>
        <a:off x="4019841" y="945529"/>
        <a:ext cx="2849376" cy="1769173"/>
      </dsp:txXfrm>
    </dsp:sp>
    <dsp:sp modelId="{B1C2224B-9D14-5641-A55C-6280BBC14689}">
      <dsp:nvSpPr>
        <dsp:cNvPr id="0" name=""/>
        <dsp:cNvSpPr/>
      </dsp:nvSpPr>
      <dsp:spPr>
        <a:xfrm>
          <a:off x="7234237" y="596948"/>
          <a:ext cx="2959460" cy="187925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80E7B2-ED29-7D41-B324-FA6BF78D5E9E}">
      <dsp:nvSpPr>
        <dsp:cNvPr id="0" name=""/>
        <dsp:cNvSpPr/>
      </dsp:nvSpPr>
      <dsp:spPr>
        <a:xfrm>
          <a:off x="7563066" y="909335"/>
          <a:ext cx="2959460" cy="187925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cy-GB" sz="1900" kern="1200" noProof="0" dirty="0"/>
            <a:t>- gallu defnyddio eich gwybodaeth am y Cwricwlwm i Gymru i lunio prosiectau’n seiliedig ar y celfyddydau</a:t>
          </a:r>
        </a:p>
      </dsp:txBody>
      <dsp:txXfrm>
        <a:off x="7618108" y="964377"/>
        <a:ext cx="2849376" cy="176917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050446-8C34-2C40-84AC-16DED609E083}" type="datetimeFigureOut">
              <a:rPr lang="en-US" smtClean="0"/>
              <a:t>11/24/2022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F60CE4-81C6-0D42-AD71-BD4DF808734F}" type="slidenum">
              <a:rPr lang="en-US" smtClean="0"/>
              <a:t>‹#›</a:t>
            </a:fld>
            <a:endParaRPr lang="en-US"/>
          </a:p>
        </p:txBody>
      </p:sp>
    </p:spTree>
    <p:extLst>
      <p:ext uri="{BB962C8B-B14F-4D97-AF65-F5344CB8AC3E}">
        <p14:creationId xmlns:p14="http://schemas.microsoft.com/office/powerpoint/2010/main" val="636743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Calibri"/>
              </a:rPr>
              <a:t>All students to access Hwb Expressive Art </a:t>
            </a:r>
            <a:r>
              <a:rPr lang="en-US" dirty="0" err="1">
                <a:cs typeface="Calibri"/>
              </a:rPr>
              <a:t>AoLE</a:t>
            </a:r>
            <a:r>
              <a:rPr lang="en-US" dirty="0">
                <a:cs typeface="Calibri"/>
              </a:rPr>
              <a:t> </a:t>
            </a:r>
            <a:r>
              <a:rPr lang="en-US" dirty="0"/>
              <a:t>https://</a:t>
            </a:r>
            <a:r>
              <a:rPr lang="en-US" dirty="0" err="1"/>
              <a:t>hwb.gov.wales</a:t>
            </a:r>
            <a:r>
              <a:rPr lang="en-US" dirty="0"/>
              <a:t>/curriculum-for-</a:t>
            </a:r>
            <a:r>
              <a:rPr lang="en-US" dirty="0" err="1"/>
              <a:t>wales</a:t>
            </a:r>
            <a:r>
              <a:rPr lang="en-US" dirty="0"/>
              <a:t>/expressive-arts/statements-of-what-matters/</a:t>
            </a:r>
            <a:endParaRPr lang="en-US" dirty="0">
              <a:cs typeface="Calibri"/>
            </a:endParaRPr>
          </a:p>
          <a:p>
            <a:endParaRPr lang="en-US" dirty="0"/>
          </a:p>
        </p:txBody>
      </p:sp>
      <p:sp>
        <p:nvSpPr>
          <p:cNvPr id="4" name="Slide Number Placeholder 3"/>
          <p:cNvSpPr>
            <a:spLocks noGrp="1"/>
          </p:cNvSpPr>
          <p:nvPr>
            <p:ph type="sldNum" sz="quarter" idx="5"/>
          </p:nvPr>
        </p:nvSpPr>
        <p:spPr/>
        <p:txBody>
          <a:bodyPr/>
          <a:lstStyle/>
          <a:p>
            <a:fld id="{1AF60CE4-81C6-0D42-AD71-BD4DF808734F}" type="slidenum">
              <a:rPr lang="en-US" smtClean="0"/>
              <a:t>1</a:t>
            </a:fld>
            <a:endParaRPr lang="en-US"/>
          </a:p>
        </p:txBody>
      </p:sp>
    </p:spTree>
    <p:extLst>
      <p:ext uri="{BB962C8B-B14F-4D97-AF65-F5344CB8AC3E}">
        <p14:creationId xmlns:p14="http://schemas.microsoft.com/office/powerpoint/2010/main" val="23170534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task is to familiarize students with EA </a:t>
            </a:r>
            <a:r>
              <a:rPr lang="en-US" dirty="0" err="1"/>
              <a:t>AoLE</a:t>
            </a:r>
            <a:r>
              <a:rPr lang="en-US" dirty="0"/>
              <a:t> and vocabulary used. Additionally, this should encourage students to understand that as teachers there is a ‘creative process’ associated with the EA and components of each are required to provide a full &amp; meaningful EA experience.</a:t>
            </a:r>
          </a:p>
          <a:p>
            <a:endParaRPr lang="en-US" dirty="0"/>
          </a:p>
          <a:p>
            <a:r>
              <a:rPr lang="en-US" b="1" u="sng" dirty="0"/>
              <a:t>Task: </a:t>
            </a:r>
            <a:r>
              <a:rPr lang="en-US" dirty="0"/>
              <a:t>5 minutes discuss what are the 2-3 most important words within the statement headings</a:t>
            </a:r>
          </a:p>
          <a:p>
            <a:r>
              <a:rPr lang="en-US" dirty="0"/>
              <a:t>There is no exact answer and this is an opportunity to discuss and become familiar with the statements. I would choose;</a:t>
            </a:r>
          </a:p>
          <a:p>
            <a:pPr marL="171450" indent="-171450">
              <a:buFontTx/>
              <a:buChar char="-"/>
            </a:pPr>
            <a:r>
              <a:rPr lang="en-US" dirty="0"/>
              <a:t>EXPLORING</a:t>
            </a:r>
          </a:p>
          <a:p>
            <a:pPr marL="171450" indent="-171450">
              <a:buFontTx/>
              <a:buChar char="-"/>
            </a:pPr>
            <a:r>
              <a:rPr lang="en-US" dirty="0"/>
              <a:t>RESPONDING &amp; REFLECTING</a:t>
            </a:r>
          </a:p>
          <a:p>
            <a:pPr marL="171450" indent="-171450">
              <a:buFontTx/>
              <a:buChar char="-"/>
            </a:pPr>
            <a:r>
              <a:rPr lang="en-US" dirty="0"/>
              <a:t>CREATING</a:t>
            </a:r>
          </a:p>
          <a:p>
            <a:r>
              <a:rPr lang="en-US" b="1" u="sng" dirty="0"/>
              <a:t>Task: </a:t>
            </a:r>
            <a:r>
              <a:rPr lang="en-US" b="0" u="none" dirty="0"/>
              <a:t>Use the HWB area and the information below each of the statements to think about what types of activities you might need to plan for an EA project. For example, research an artist, compare two artists whose work is similar but different, </a:t>
            </a:r>
            <a:endParaRPr lang="en-US" b="1" u="sng" dirty="0"/>
          </a:p>
        </p:txBody>
      </p:sp>
      <p:sp>
        <p:nvSpPr>
          <p:cNvPr id="4" name="Slide Number Placeholder 3"/>
          <p:cNvSpPr>
            <a:spLocks noGrp="1"/>
          </p:cNvSpPr>
          <p:nvPr>
            <p:ph type="sldNum" sz="quarter" idx="5"/>
          </p:nvPr>
        </p:nvSpPr>
        <p:spPr/>
        <p:txBody>
          <a:bodyPr/>
          <a:lstStyle/>
          <a:p>
            <a:fld id="{1AF60CE4-81C6-0D42-AD71-BD4DF808734F}" type="slidenum">
              <a:rPr lang="en-US" smtClean="0"/>
              <a:t>2</a:t>
            </a:fld>
            <a:endParaRPr lang="en-US"/>
          </a:p>
        </p:txBody>
      </p:sp>
    </p:spTree>
    <p:extLst>
      <p:ext uri="{BB962C8B-B14F-4D97-AF65-F5344CB8AC3E}">
        <p14:creationId xmlns:p14="http://schemas.microsoft.com/office/powerpoint/2010/main" val="40193590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next slide shows some work by Year 6 inspired by the work of </a:t>
            </a:r>
            <a:r>
              <a:rPr lang="en-US" dirty="0" err="1"/>
              <a:t>Efa</a:t>
            </a:r>
            <a:r>
              <a:rPr lang="en-US" dirty="0"/>
              <a:t> Lois. Ask students to pick out the visual components that students will need to be aware of;</a:t>
            </a:r>
          </a:p>
          <a:p>
            <a:pPr marL="171450" indent="-171450">
              <a:buFontTx/>
              <a:buChar char="-"/>
            </a:pPr>
            <a:r>
              <a:rPr lang="en-US" dirty="0"/>
              <a:t>Subject matter: city/townscape</a:t>
            </a:r>
          </a:p>
          <a:p>
            <a:pPr marL="171450" indent="-171450">
              <a:buFontTx/>
              <a:buChar char="-"/>
            </a:pPr>
            <a:r>
              <a:rPr lang="en-US" dirty="0"/>
              <a:t>Line, outlines subject matter</a:t>
            </a:r>
          </a:p>
          <a:p>
            <a:pPr marL="171450" indent="-171450">
              <a:buFontTx/>
              <a:buChar char="-"/>
            </a:pPr>
            <a:r>
              <a:rPr lang="en-US" dirty="0"/>
              <a:t>Blocks of pastel </a:t>
            </a:r>
            <a:r>
              <a:rPr lang="en-US" dirty="0" err="1"/>
              <a:t>colour</a:t>
            </a:r>
            <a:endParaRPr lang="en-US" dirty="0"/>
          </a:p>
          <a:p>
            <a:pPr marL="171450" indent="-171450">
              <a:buFontTx/>
              <a:buChar char="-"/>
            </a:pPr>
            <a:r>
              <a:rPr lang="en-US" dirty="0" err="1"/>
              <a:t>Colour</a:t>
            </a:r>
            <a:r>
              <a:rPr lang="en-US" dirty="0"/>
              <a:t> distributed evenly throughout the pictures</a:t>
            </a:r>
          </a:p>
          <a:p>
            <a:pPr marL="171450" indent="-171450">
              <a:buFontTx/>
              <a:buChar char="-"/>
            </a:pPr>
            <a:r>
              <a:rPr lang="en-US" dirty="0"/>
              <a:t>Pattern within the buildings</a:t>
            </a:r>
          </a:p>
          <a:p>
            <a:pPr marL="171450" indent="-171450">
              <a:buFontTx/>
              <a:buChar char="-"/>
            </a:pPr>
            <a:r>
              <a:rPr lang="en-US" dirty="0"/>
              <a:t>Definite skyline</a:t>
            </a:r>
          </a:p>
          <a:p>
            <a:pPr marL="171450" indent="-171450">
              <a:buFontTx/>
              <a:buChar char="-"/>
            </a:pPr>
            <a:r>
              <a:rPr lang="en-US" dirty="0"/>
              <a:t>Advanced: Composition, sky makes up approximately 1/3 of the image of each</a:t>
            </a:r>
          </a:p>
        </p:txBody>
      </p:sp>
      <p:sp>
        <p:nvSpPr>
          <p:cNvPr id="4" name="Slide Number Placeholder 3"/>
          <p:cNvSpPr>
            <a:spLocks noGrp="1"/>
          </p:cNvSpPr>
          <p:nvPr>
            <p:ph type="sldNum" sz="quarter" idx="5"/>
          </p:nvPr>
        </p:nvSpPr>
        <p:spPr/>
        <p:txBody>
          <a:bodyPr/>
          <a:lstStyle/>
          <a:p>
            <a:fld id="{1AF60CE4-81C6-0D42-AD71-BD4DF808734F}" type="slidenum">
              <a:rPr lang="en-US" smtClean="0"/>
              <a:t>3</a:t>
            </a:fld>
            <a:endParaRPr lang="en-US"/>
          </a:p>
        </p:txBody>
      </p:sp>
    </p:spTree>
    <p:extLst>
      <p:ext uri="{BB962C8B-B14F-4D97-AF65-F5344CB8AC3E}">
        <p14:creationId xmlns:p14="http://schemas.microsoft.com/office/powerpoint/2010/main" val="7426846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all artworks created by Year 6 learners following research into </a:t>
            </a:r>
            <a:r>
              <a:rPr lang="en-US" dirty="0" err="1"/>
              <a:t>Efa</a:t>
            </a:r>
            <a:r>
              <a:rPr lang="en-US" dirty="0"/>
              <a:t> Lois</a:t>
            </a:r>
          </a:p>
        </p:txBody>
      </p:sp>
      <p:sp>
        <p:nvSpPr>
          <p:cNvPr id="4" name="Slide Number Placeholder 3"/>
          <p:cNvSpPr>
            <a:spLocks noGrp="1"/>
          </p:cNvSpPr>
          <p:nvPr>
            <p:ph type="sldNum" sz="quarter" idx="5"/>
          </p:nvPr>
        </p:nvSpPr>
        <p:spPr/>
        <p:txBody>
          <a:bodyPr/>
          <a:lstStyle/>
          <a:p>
            <a:fld id="{1AF60CE4-81C6-0D42-AD71-BD4DF808734F}" type="slidenum">
              <a:rPr lang="en-US" smtClean="0"/>
              <a:t>4</a:t>
            </a:fld>
            <a:endParaRPr lang="en-US"/>
          </a:p>
        </p:txBody>
      </p:sp>
    </p:spTree>
    <p:extLst>
      <p:ext uri="{BB962C8B-B14F-4D97-AF65-F5344CB8AC3E}">
        <p14:creationId xmlns:p14="http://schemas.microsoft.com/office/powerpoint/2010/main" val="18628584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Task: </a:t>
            </a:r>
            <a:r>
              <a:rPr lang="en-US" dirty="0"/>
              <a:t>Consider which artwork is most successful if the have been studying </a:t>
            </a:r>
            <a:r>
              <a:rPr lang="en-US" dirty="0" err="1"/>
              <a:t>Efa</a:t>
            </a:r>
            <a:r>
              <a:rPr lang="en-US" dirty="0"/>
              <a:t> Lois? They may wish to refer back to the visual components discussed in the previous slide. I would place them in this order;</a:t>
            </a:r>
          </a:p>
          <a:p>
            <a:pPr marL="228600" indent="-228600">
              <a:buAutoNum type="arabicPeriod"/>
            </a:pPr>
            <a:r>
              <a:rPr lang="en-US" dirty="0"/>
              <a:t>C: This learner has used the line, dispersed </a:t>
            </a:r>
            <a:r>
              <a:rPr lang="en-US" dirty="0" err="1"/>
              <a:t>colour</a:t>
            </a:r>
            <a:r>
              <a:rPr lang="en-US" dirty="0"/>
              <a:t> throughout the image and used the 1/3 of the image as sky/background</a:t>
            </a:r>
          </a:p>
          <a:p>
            <a:pPr marL="228600" indent="-228600">
              <a:buAutoNum type="arabicPeriod"/>
            </a:pPr>
            <a:r>
              <a:rPr lang="en-US" dirty="0"/>
              <a:t>A: This learners has dispersed the </a:t>
            </a:r>
            <a:r>
              <a:rPr lang="en-US" dirty="0" err="1"/>
              <a:t>colour</a:t>
            </a:r>
            <a:r>
              <a:rPr lang="en-US" dirty="0"/>
              <a:t> throughout. The drawings are less detailed however some use of pattern ( I actually like this image most however as a work imitating artist techniques it wouldn’t be considered as successful)</a:t>
            </a:r>
          </a:p>
          <a:p>
            <a:pPr marL="228600" indent="-228600">
              <a:buAutoNum type="arabicPeriod"/>
            </a:pPr>
            <a:r>
              <a:rPr lang="en-US" dirty="0"/>
              <a:t>B: The learner hasn’t connected the drawings but has imitated the use of line. The use of </a:t>
            </a:r>
            <a:r>
              <a:rPr lang="en-US" dirty="0" err="1"/>
              <a:t>colour</a:t>
            </a:r>
            <a:r>
              <a:rPr lang="en-US" dirty="0"/>
              <a:t> doesn’t show understanding of one </a:t>
            </a:r>
            <a:r>
              <a:rPr lang="en-US" dirty="0" err="1"/>
              <a:t>colour</a:t>
            </a:r>
            <a:r>
              <a:rPr lang="en-US" dirty="0"/>
              <a:t>.  </a:t>
            </a:r>
          </a:p>
          <a:p>
            <a:endParaRPr lang="en-US" dirty="0"/>
          </a:p>
          <a:p>
            <a:r>
              <a:rPr lang="en-US" dirty="0"/>
              <a:t>Task: Refer to the </a:t>
            </a:r>
            <a:r>
              <a:rPr lang="en-US" b="1" dirty="0"/>
              <a:t>descriptions of learning </a:t>
            </a:r>
            <a:r>
              <a:rPr lang="en-US" dirty="0"/>
              <a:t>including the </a:t>
            </a:r>
            <a:r>
              <a:rPr lang="en-US" b="1" dirty="0"/>
              <a:t>progression steps. </a:t>
            </a:r>
            <a:r>
              <a:rPr lang="en-US" b="0" dirty="0"/>
              <a:t>In groups or pairs, pick out which of the steps they have addressed in this task. Can they ‘place’ the works within one of the steps? What advice would they give each learner to make progress?</a:t>
            </a:r>
            <a:endParaRPr lang="en-US" b="1" dirty="0"/>
          </a:p>
        </p:txBody>
      </p:sp>
      <p:sp>
        <p:nvSpPr>
          <p:cNvPr id="4" name="Slide Number Placeholder 3"/>
          <p:cNvSpPr>
            <a:spLocks noGrp="1"/>
          </p:cNvSpPr>
          <p:nvPr>
            <p:ph type="sldNum" sz="quarter" idx="5"/>
          </p:nvPr>
        </p:nvSpPr>
        <p:spPr/>
        <p:txBody>
          <a:bodyPr/>
          <a:lstStyle/>
          <a:p>
            <a:fld id="{1AF60CE4-81C6-0D42-AD71-BD4DF808734F}" type="slidenum">
              <a:rPr lang="en-US" smtClean="0"/>
              <a:t>5</a:t>
            </a:fld>
            <a:endParaRPr lang="en-US"/>
          </a:p>
        </p:txBody>
      </p:sp>
    </p:spTree>
    <p:extLst>
      <p:ext uri="{BB962C8B-B14F-4D97-AF65-F5344CB8AC3E}">
        <p14:creationId xmlns:p14="http://schemas.microsoft.com/office/powerpoint/2010/main" val="13738592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Expressive Arts provision must not be tokenistic.  It must include opportunities for progression. This is an art project into textile designer William Morris. During the project learners have;</a:t>
            </a:r>
          </a:p>
          <a:p>
            <a:r>
              <a:rPr lang="en-US" dirty="0"/>
              <a:t>-  researched the artists (literacy)</a:t>
            </a:r>
          </a:p>
          <a:p>
            <a:pPr marL="171450" indent="-171450">
              <a:buFontTx/>
              <a:buChar char="-"/>
            </a:pPr>
            <a:r>
              <a:rPr lang="en-US" dirty="0"/>
              <a:t>made connections to his Welsh heritage</a:t>
            </a:r>
          </a:p>
          <a:p>
            <a:pPr marL="171450" indent="-171450">
              <a:buFontTx/>
              <a:buChar char="-"/>
            </a:pPr>
            <a:r>
              <a:rPr lang="en-US" dirty="0"/>
              <a:t>drawn from observation of organic form from their own environment (</a:t>
            </a:r>
            <a:r>
              <a:rPr lang="en-US" dirty="0" err="1"/>
              <a:t>Cynefin</a:t>
            </a:r>
            <a:r>
              <a:rPr lang="en-US" dirty="0"/>
              <a:t>)</a:t>
            </a:r>
          </a:p>
          <a:p>
            <a:pPr marL="171450" indent="-171450">
              <a:buFontTx/>
              <a:buChar char="-"/>
            </a:pPr>
            <a:r>
              <a:rPr lang="en-US" dirty="0"/>
              <a:t>Used numeracy skills to create pattern (next slide)</a:t>
            </a:r>
          </a:p>
          <a:p>
            <a:pPr marL="171450" indent="-171450">
              <a:buFontTx/>
              <a:buChar char="-"/>
            </a:pPr>
            <a:r>
              <a:rPr lang="en-US" dirty="0"/>
              <a:t>Explored printmaking </a:t>
            </a:r>
          </a:p>
          <a:p>
            <a:pPr marL="171450" indent="-171450">
              <a:buFontTx/>
              <a:buChar char="-"/>
            </a:pPr>
            <a:r>
              <a:rPr lang="en-US" dirty="0"/>
              <a:t>Had the opportunity to learn through exploration, trial and error of printmaking techniques, built </a:t>
            </a:r>
            <a:r>
              <a:rPr lang="en-US" dirty="0" err="1"/>
              <a:t>reslilence</a:t>
            </a:r>
            <a:endParaRPr lang="en-US" dirty="0"/>
          </a:p>
        </p:txBody>
      </p:sp>
      <p:sp>
        <p:nvSpPr>
          <p:cNvPr id="4" name="Slide Number Placeholder 3"/>
          <p:cNvSpPr>
            <a:spLocks noGrp="1"/>
          </p:cNvSpPr>
          <p:nvPr>
            <p:ph type="sldNum" sz="quarter" idx="5"/>
          </p:nvPr>
        </p:nvSpPr>
        <p:spPr/>
        <p:txBody>
          <a:bodyPr/>
          <a:lstStyle/>
          <a:p>
            <a:fld id="{1AF60CE4-81C6-0D42-AD71-BD4DF808734F}" type="slidenum">
              <a:rPr lang="en-US" smtClean="0"/>
              <a:t>6</a:t>
            </a:fld>
            <a:endParaRPr lang="en-US"/>
          </a:p>
        </p:txBody>
      </p:sp>
    </p:spTree>
    <p:extLst>
      <p:ext uri="{BB962C8B-B14F-4D97-AF65-F5344CB8AC3E}">
        <p14:creationId xmlns:p14="http://schemas.microsoft.com/office/powerpoint/2010/main" val="21465117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Investigation of symmetry and co-ordinates to create pattern</a:t>
            </a:r>
          </a:p>
        </p:txBody>
      </p:sp>
      <p:sp>
        <p:nvSpPr>
          <p:cNvPr id="4" name="Slide Number Placeholder 3"/>
          <p:cNvSpPr>
            <a:spLocks noGrp="1"/>
          </p:cNvSpPr>
          <p:nvPr>
            <p:ph type="sldNum" sz="quarter" idx="5"/>
          </p:nvPr>
        </p:nvSpPr>
        <p:spPr/>
        <p:txBody>
          <a:bodyPr/>
          <a:lstStyle/>
          <a:p>
            <a:fld id="{1AF60CE4-81C6-0D42-AD71-BD4DF808734F}" type="slidenum">
              <a:rPr lang="en-US" smtClean="0"/>
              <a:t>8</a:t>
            </a:fld>
            <a:endParaRPr lang="en-US"/>
          </a:p>
        </p:txBody>
      </p:sp>
    </p:spTree>
    <p:extLst>
      <p:ext uri="{BB962C8B-B14F-4D97-AF65-F5344CB8AC3E}">
        <p14:creationId xmlns:p14="http://schemas.microsoft.com/office/powerpoint/2010/main" val="1871518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the </a:t>
            </a:r>
            <a:r>
              <a:rPr lang="en-US" b="1" dirty="0"/>
              <a:t>what matters statements </a:t>
            </a:r>
            <a:r>
              <a:rPr lang="en-US" dirty="0"/>
              <a:t>to identify the creative process and learning illustrated in this Year 4 project</a:t>
            </a:r>
          </a:p>
        </p:txBody>
      </p:sp>
      <p:sp>
        <p:nvSpPr>
          <p:cNvPr id="4" name="Slide Number Placeholder 3"/>
          <p:cNvSpPr>
            <a:spLocks noGrp="1"/>
          </p:cNvSpPr>
          <p:nvPr>
            <p:ph type="sldNum" sz="quarter" idx="5"/>
          </p:nvPr>
        </p:nvSpPr>
        <p:spPr/>
        <p:txBody>
          <a:bodyPr/>
          <a:lstStyle/>
          <a:p>
            <a:fld id="{1AF60CE4-81C6-0D42-AD71-BD4DF808734F}" type="slidenum">
              <a:rPr lang="en-US" smtClean="0"/>
              <a:t>9</a:t>
            </a:fld>
            <a:endParaRPr lang="en-US"/>
          </a:p>
        </p:txBody>
      </p:sp>
    </p:spTree>
    <p:extLst>
      <p:ext uri="{BB962C8B-B14F-4D97-AF65-F5344CB8AC3E}">
        <p14:creationId xmlns:p14="http://schemas.microsoft.com/office/powerpoint/2010/main" val="32175761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Look at the </a:t>
            </a:r>
            <a:r>
              <a:rPr lang="en-US" b="1" dirty="0"/>
              <a:t>progression steps</a:t>
            </a:r>
            <a:r>
              <a:rPr lang="en-US" dirty="0"/>
              <a:t>. How would you advise each learner to make progression?</a:t>
            </a:r>
          </a:p>
        </p:txBody>
      </p:sp>
      <p:sp>
        <p:nvSpPr>
          <p:cNvPr id="4" name="Slide Number Placeholder 3"/>
          <p:cNvSpPr>
            <a:spLocks noGrp="1"/>
          </p:cNvSpPr>
          <p:nvPr>
            <p:ph type="sldNum" sz="quarter" idx="5"/>
          </p:nvPr>
        </p:nvSpPr>
        <p:spPr/>
        <p:txBody>
          <a:bodyPr/>
          <a:lstStyle/>
          <a:p>
            <a:fld id="{1AF60CE4-81C6-0D42-AD71-BD4DF808734F}" type="slidenum">
              <a:rPr lang="en-US" smtClean="0"/>
              <a:t>10</a:t>
            </a:fld>
            <a:endParaRPr lang="en-US"/>
          </a:p>
        </p:txBody>
      </p:sp>
    </p:spTree>
    <p:extLst>
      <p:ext uri="{BB962C8B-B14F-4D97-AF65-F5344CB8AC3E}">
        <p14:creationId xmlns:p14="http://schemas.microsoft.com/office/powerpoint/2010/main" val="31412380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just ONE way of planning an Art project….</a:t>
            </a:r>
            <a:r>
              <a:rPr lang="en-US" b="1" dirty="0"/>
              <a:t>there are many. </a:t>
            </a:r>
          </a:p>
          <a:p>
            <a:endParaRPr lang="en-US" dirty="0"/>
          </a:p>
          <a:p>
            <a:r>
              <a:rPr lang="en-US" dirty="0"/>
              <a:t>For this project we are going to start with two contextual starting points; The Red Dress project and Welsh blanket design. Over the next 30 minutes find out as much as you can about the artworks.</a:t>
            </a:r>
          </a:p>
          <a:p>
            <a:endParaRPr lang="en-US" dirty="0"/>
          </a:p>
          <a:p>
            <a:r>
              <a:rPr lang="en-US" b="1" dirty="0"/>
              <a:t>Task: 30 mins In pairs/groups</a:t>
            </a:r>
            <a:endParaRPr lang="en-US" dirty="0"/>
          </a:p>
          <a:p>
            <a:r>
              <a:rPr lang="en-US" dirty="0"/>
              <a:t>Research the starting points and populate the Venn diagram demonstrating individual facts and shared information. E.g. The Red Dress, random pattern designs Both, have pattern, Welsh Blanket, repeated pattern. Return and share information</a:t>
            </a:r>
          </a:p>
          <a:p>
            <a:endParaRPr lang="en-US" dirty="0"/>
          </a:p>
          <a:p>
            <a:r>
              <a:rPr lang="en-US" b="1" dirty="0"/>
              <a:t>Task 2: 30 minutes </a:t>
            </a:r>
            <a:r>
              <a:rPr lang="en-US" dirty="0"/>
              <a:t>Group students dependent on their phase or FP/</a:t>
            </a:r>
            <a:r>
              <a:rPr lang="en-US" dirty="0" err="1"/>
              <a:t>Yrs</a:t>
            </a:r>
            <a:r>
              <a:rPr lang="en-US" dirty="0"/>
              <a:t> 3-4/</a:t>
            </a:r>
            <a:r>
              <a:rPr lang="en-US" dirty="0" err="1"/>
              <a:t>Yrs</a:t>
            </a:r>
            <a:r>
              <a:rPr lang="en-US" dirty="0"/>
              <a:t> 5-6. Devise a creative and engaging task that would suit the phase you are working in to research one of the artworks. Share a description of this on the Padlet provided.</a:t>
            </a:r>
          </a:p>
          <a:p>
            <a:r>
              <a:rPr lang="en-US" dirty="0"/>
              <a:t>E.g. </a:t>
            </a:r>
          </a:p>
          <a:p>
            <a:r>
              <a:rPr lang="en-US" dirty="0"/>
              <a:t>Hot seating </a:t>
            </a:r>
          </a:p>
          <a:p>
            <a:r>
              <a:rPr lang="en-US" dirty="0"/>
              <a:t>Write a ‘listicle’</a:t>
            </a:r>
          </a:p>
          <a:p>
            <a:r>
              <a:rPr lang="en-US" dirty="0"/>
              <a:t>Interview the artist as a news reporter</a:t>
            </a:r>
          </a:p>
        </p:txBody>
      </p:sp>
      <p:sp>
        <p:nvSpPr>
          <p:cNvPr id="4" name="Slide Number Placeholder 3"/>
          <p:cNvSpPr>
            <a:spLocks noGrp="1"/>
          </p:cNvSpPr>
          <p:nvPr>
            <p:ph type="sldNum" sz="quarter" idx="5"/>
          </p:nvPr>
        </p:nvSpPr>
        <p:spPr/>
        <p:txBody>
          <a:bodyPr/>
          <a:lstStyle/>
          <a:p>
            <a:fld id="{1AF60CE4-81C6-0D42-AD71-BD4DF808734F}" type="slidenum">
              <a:rPr lang="en-US" smtClean="0"/>
              <a:t>11</a:t>
            </a:fld>
            <a:endParaRPr lang="en-US"/>
          </a:p>
        </p:txBody>
      </p:sp>
    </p:spTree>
    <p:extLst>
      <p:ext uri="{BB962C8B-B14F-4D97-AF65-F5344CB8AC3E}">
        <p14:creationId xmlns:p14="http://schemas.microsoft.com/office/powerpoint/2010/main" val="17228981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11/24/2022</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9278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11/24/2022</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0495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11/24/2022</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705182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11/24/2022</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645072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11/24/2022</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9590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11/24/2022</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98664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11/24/2022</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48700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11/24/2022</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634936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11/24/2022</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4529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11/24/2022</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5080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11/24/2022</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6385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11/24/2022</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1027848094"/>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hyperlink" Target="https://efalois.cymru/en/" TargetMode="Externa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descr="Paint in motion from the bottom of the view">
            <a:extLst>
              <a:ext uri="{FF2B5EF4-FFF2-40B4-BE49-F238E27FC236}">
                <a16:creationId xmlns:a16="http://schemas.microsoft.com/office/drawing/2014/main" id="{4F384DE9-230F-A2F6-C1B8-CBBB0E297009}"/>
              </a:ext>
            </a:extLst>
          </p:cNvPr>
          <p:cNvPicPr>
            <a:picLocks noChangeAspect="1"/>
          </p:cNvPicPr>
          <p:nvPr/>
        </p:nvPicPr>
        <p:blipFill rotWithShape="1">
          <a:blip r:embed="rId3"/>
          <a:srcRect l="1035" r="-1" b="-1"/>
          <a:stretch/>
        </p:blipFill>
        <p:spPr>
          <a:xfrm flipH="1">
            <a:off x="5332863" y="2387601"/>
            <a:ext cx="6859137" cy="4470399"/>
          </a:xfrm>
          <a:custGeom>
            <a:avLst/>
            <a:gdLst/>
            <a:ahLst/>
            <a:cxnLst/>
            <a:rect l="l" t="t" r="r" b="b"/>
            <a:pathLst>
              <a:path w="10522527" h="6858000">
                <a:moveTo>
                  <a:pt x="2882142" y="0"/>
                </a:moveTo>
                <a:lnTo>
                  <a:pt x="10522527" y="0"/>
                </a:lnTo>
                <a:lnTo>
                  <a:pt x="10522527" y="6858000"/>
                </a:lnTo>
                <a:lnTo>
                  <a:pt x="80697" y="6858000"/>
                </a:lnTo>
                <a:lnTo>
                  <a:pt x="37339" y="6516785"/>
                </a:lnTo>
                <a:cubicBezTo>
                  <a:pt x="12648" y="6273664"/>
                  <a:pt x="0" y="6026982"/>
                  <a:pt x="0" y="5777347"/>
                </a:cubicBezTo>
                <a:cubicBezTo>
                  <a:pt x="0" y="3530630"/>
                  <a:pt x="1024495" y="1523197"/>
                  <a:pt x="2631803" y="196728"/>
                </a:cubicBezTo>
                <a:close/>
              </a:path>
            </a:pathLst>
          </a:custGeom>
        </p:spPr>
      </p:pic>
      <p:graphicFrame>
        <p:nvGraphicFramePr>
          <p:cNvPr id="14" name="TextBox 11">
            <a:extLst>
              <a:ext uri="{FF2B5EF4-FFF2-40B4-BE49-F238E27FC236}">
                <a16:creationId xmlns:a16="http://schemas.microsoft.com/office/drawing/2014/main" id="{C26E3A27-A2DE-AFF2-87EE-A03C5E5613CE}"/>
              </a:ext>
            </a:extLst>
          </p:cNvPr>
          <p:cNvGraphicFramePr/>
          <p:nvPr>
            <p:extLst>
              <p:ext uri="{D42A27DB-BD31-4B8C-83A1-F6EECF244321}">
                <p14:modId xmlns:p14="http://schemas.microsoft.com/office/powerpoint/2010/main" val="2399667504"/>
              </p:ext>
            </p:extLst>
          </p:nvPr>
        </p:nvGraphicFramePr>
        <p:xfrm>
          <a:off x="834736" y="1736229"/>
          <a:ext cx="10522527" cy="33855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496950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AA5ED585-FEBB-4DAD-84C0-97BEE6C36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8933" y="4841194"/>
            <a:ext cx="1737401" cy="959536"/>
          </a:xfrm>
          <a:custGeom>
            <a:avLst/>
            <a:gdLst/>
            <a:ahLst/>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EF6AC352-A720-4DB3-87CA-A33B0607C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94433" y="2"/>
            <a:ext cx="849328" cy="357668"/>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8ECBFEF8-9038-4E5E-A5F1-E4DC230355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1" descr="Paint in motion from the bottom of the view">
            <a:extLst>
              <a:ext uri="{FF2B5EF4-FFF2-40B4-BE49-F238E27FC236}">
                <a16:creationId xmlns:a16="http://schemas.microsoft.com/office/drawing/2014/main" id="{4F384DE9-230F-A2F6-C1B8-CBBB0E297009}"/>
              </a:ext>
            </a:extLst>
          </p:cNvPr>
          <p:cNvPicPr>
            <a:picLocks noChangeAspect="1"/>
          </p:cNvPicPr>
          <p:nvPr/>
        </p:nvPicPr>
        <p:blipFill rotWithShape="1">
          <a:blip r:embed="rId3"/>
          <a:srcRect l="1035" r="-1" b="-1"/>
          <a:stretch/>
        </p:blipFill>
        <p:spPr>
          <a:xfrm>
            <a:off x="3930074" y="52624"/>
            <a:ext cx="10522527" cy="6857990"/>
          </a:xfrm>
          <a:custGeom>
            <a:avLst/>
            <a:gdLst/>
            <a:ahLst/>
            <a:cxnLst/>
            <a:rect l="l" t="t" r="r" b="b"/>
            <a:pathLst>
              <a:path w="10522527" h="6858000">
                <a:moveTo>
                  <a:pt x="2882142" y="0"/>
                </a:moveTo>
                <a:lnTo>
                  <a:pt x="10522527" y="0"/>
                </a:lnTo>
                <a:lnTo>
                  <a:pt x="10522527" y="6858000"/>
                </a:lnTo>
                <a:lnTo>
                  <a:pt x="80697" y="6858000"/>
                </a:lnTo>
                <a:lnTo>
                  <a:pt x="37339" y="6516785"/>
                </a:lnTo>
                <a:cubicBezTo>
                  <a:pt x="12648" y="6273664"/>
                  <a:pt x="0" y="6026982"/>
                  <a:pt x="0" y="5777347"/>
                </a:cubicBezTo>
                <a:cubicBezTo>
                  <a:pt x="0" y="3530630"/>
                  <a:pt x="1024495" y="1523197"/>
                  <a:pt x="2631803" y="196728"/>
                </a:cubicBezTo>
                <a:close/>
              </a:path>
            </a:pathLst>
          </a:custGeom>
        </p:spPr>
      </p:pic>
      <p:sp>
        <p:nvSpPr>
          <p:cNvPr id="13" name="Arc 12">
            <a:extLst>
              <a:ext uri="{FF2B5EF4-FFF2-40B4-BE49-F238E27FC236}">
                <a16:creationId xmlns:a16="http://schemas.microsoft.com/office/drawing/2014/main" id="{F37E8EB2-7BE0-4F3D-921C-F4E9C2C149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7715">
            <a:off x="1108520" y="775849"/>
            <a:ext cx="2987899" cy="2987899"/>
          </a:xfrm>
          <a:prstGeom prst="arc">
            <a:avLst>
              <a:gd name="adj1" fmla="val 16200000"/>
              <a:gd name="adj2" fmla="val 2287352"/>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E77AE46B-A945-4A7E-9911-903176079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742" y="5649686"/>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E9481414-11D3-43EB-8B96-1E1F127C7F2E}"/>
              </a:ext>
            </a:extLst>
          </p:cNvPr>
          <p:cNvSpPr txBox="1"/>
          <p:nvPr/>
        </p:nvSpPr>
        <p:spPr>
          <a:xfrm>
            <a:off x="609600" y="696762"/>
            <a:ext cx="6096000" cy="4524315"/>
          </a:xfrm>
          <a:prstGeom prst="rect">
            <a:avLst/>
          </a:prstGeom>
          <a:noFill/>
        </p:spPr>
        <p:txBody>
          <a:bodyPr wrap="square">
            <a:spAutoFit/>
          </a:bodyPr>
          <a:lstStyle/>
          <a:p>
            <a:r>
              <a:rPr lang="cy-GB" sz="1800" kern="1200" dirty="0">
                <a:solidFill>
                  <a:srgbClr val="000000"/>
                </a:solidFill>
                <a:effectLst/>
                <a:latin typeface="Avenir Next LT Pro" panose="020B0504020202020204" pitchFamily="34" charset="0"/>
                <a:ea typeface="+mn-ea"/>
                <a:cs typeface="Calibri" panose="020F0502020204030204" pitchFamily="34" charset="0"/>
              </a:rPr>
              <a:t>Dyma’r penawdau ar gyfer y </a:t>
            </a:r>
            <a:r>
              <a:rPr lang="cy-GB" sz="1800" b="1" kern="1200" dirty="0">
                <a:solidFill>
                  <a:srgbClr val="000000"/>
                </a:solidFill>
                <a:effectLst/>
                <a:latin typeface="Avenir Next LT Pro" panose="020B0504020202020204" pitchFamily="34" charset="0"/>
                <a:ea typeface="+mn-ea"/>
                <a:cs typeface="Calibri" panose="020F0502020204030204" pitchFamily="34" charset="0"/>
              </a:rPr>
              <a:t>datganiadau o’r hyn sy’n bwysig</a:t>
            </a:r>
            <a:r>
              <a:rPr lang="cy-GB" sz="1800" kern="1200" dirty="0">
                <a:solidFill>
                  <a:srgbClr val="000000"/>
                </a:solidFill>
                <a:effectLst/>
                <a:latin typeface="Avenir Next LT Pro" panose="020B0504020202020204" pitchFamily="34" charset="0"/>
                <a:ea typeface="+mn-ea"/>
                <a:cs typeface="Calibri" panose="020F0502020204030204" pitchFamily="34" charset="0"/>
              </a:rPr>
              <a:t> o fewn </a:t>
            </a:r>
            <a:r>
              <a:rPr lang="cy-GB" sz="1800" kern="1200" dirty="0" err="1">
                <a:solidFill>
                  <a:srgbClr val="000000"/>
                </a:solidFill>
                <a:effectLst/>
                <a:latin typeface="Avenir Next LT Pro" panose="020B0504020202020204" pitchFamily="34" charset="0"/>
                <a:ea typeface="+mn-ea"/>
                <a:cs typeface="Calibri" panose="020F0502020204030204" pitchFamily="34" charset="0"/>
              </a:rPr>
              <a:t>MDPh</a:t>
            </a:r>
            <a:r>
              <a:rPr lang="cy-GB" sz="1800" kern="1200" dirty="0">
                <a:solidFill>
                  <a:srgbClr val="000000"/>
                </a:solidFill>
                <a:effectLst/>
                <a:latin typeface="Avenir Next LT Pro" panose="020B0504020202020204" pitchFamily="34" charset="0"/>
                <a:ea typeface="+mn-ea"/>
                <a:cs typeface="Calibri" panose="020F0502020204030204" pitchFamily="34" charset="0"/>
              </a:rPr>
              <a:t> y Celfyddydau Mynegiannol. Mae’r datganiadau o’r hyn sy’n bwysig yn sail i’r holl weithgarwch o fewn y </a:t>
            </a:r>
            <a:r>
              <a:rPr lang="cy-GB" sz="1800" kern="1200" dirty="0" err="1">
                <a:solidFill>
                  <a:srgbClr val="000000"/>
                </a:solidFill>
                <a:effectLst/>
                <a:latin typeface="Avenir Next LT Pro" panose="020B0504020202020204" pitchFamily="34" charset="0"/>
                <a:ea typeface="+mn-ea"/>
                <a:cs typeface="Calibri" panose="020F0502020204030204" pitchFamily="34" charset="0"/>
              </a:rPr>
              <a:t>MDPh</a:t>
            </a:r>
            <a:r>
              <a:rPr lang="cy-GB" sz="1800" kern="1200" dirty="0">
                <a:solidFill>
                  <a:srgbClr val="000000"/>
                </a:solidFill>
                <a:effectLst/>
                <a:latin typeface="Avenir Next LT Pro" panose="020B0504020202020204" pitchFamily="34" charset="0"/>
                <a:ea typeface="+mn-ea"/>
                <a:cs typeface="Calibri" panose="020F0502020204030204" pitchFamily="34" charset="0"/>
              </a:rPr>
              <a:t>.</a:t>
            </a:r>
          </a:p>
          <a:p>
            <a:r>
              <a:rPr lang="cy-GB" sz="1800" kern="1200" dirty="0">
                <a:solidFill>
                  <a:srgbClr val="000000"/>
                </a:solidFill>
                <a:effectLst/>
                <a:latin typeface="Avenir Next LT Pro" panose="020B0504020202020204" pitchFamily="34" charset="0"/>
                <a:ea typeface="+mn-ea"/>
                <a:cs typeface="Calibri" panose="020F0502020204030204" pitchFamily="34" charset="0"/>
              </a:rPr>
              <a:t> </a:t>
            </a:r>
            <a:endParaRPr lang="cy-GB" sz="1800" dirty="0">
              <a:effectLst/>
              <a:latin typeface="Times New Roman" panose="02020603050405020304" pitchFamily="18" charset="0"/>
              <a:ea typeface="Times New Roman" panose="02020603050405020304" pitchFamily="18" charset="0"/>
            </a:endParaRPr>
          </a:p>
          <a:p>
            <a:r>
              <a:rPr lang="cy-GB" sz="1800" b="1" kern="1200" dirty="0">
                <a:solidFill>
                  <a:srgbClr val="1F1F1F"/>
                </a:solidFill>
                <a:effectLst/>
                <a:latin typeface="Avenir Next LT Pro" panose="020B0504020202020204" pitchFamily="34" charset="0"/>
                <a:ea typeface="+mn-ea"/>
                <a:cs typeface="Arial" panose="020B0604020202020204" pitchFamily="34" charset="0"/>
              </a:rPr>
              <a:t>Mae archwilio’r celfyddydau mynegiannol yn hanfodol er mwyn dyfnhau sgiliau a gwybodaeth </a:t>
            </a:r>
            <a:r>
              <a:rPr lang="cy-GB" b="1" dirty="0">
                <a:solidFill>
                  <a:srgbClr val="1F1F1F"/>
                </a:solidFill>
                <a:latin typeface="Avenir Next LT Pro" panose="020B0504020202020204" pitchFamily="34" charset="0"/>
                <a:cs typeface="Arial" panose="020B0604020202020204" pitchFamily="34" charset="0"/>
              </a:rPr>
              <a:t>gelfyddydol</a:t>
            </a:r>
            <a:r>
              <a:rPr lang="cy-GB" sz="1800" b="1" kern="1200" dirty="0">
                <a:solidFill>
                  <a:srgbClr val="1F1F1F"/>
                </a:solidFill>
                <a:effectLst/>
                <a:latin typeface="Avenir Next LT Pro" panose="020B0504020202020204" pitchFamily="34" charset="0"/>
                <a:ea typeface="+mn-ea"/>
                <a:cs typeface="Arial" panose="020B0604020202020204" pitchFamily="34" charset="0"/>
              </a:rPr>
              <a:t> ac mae’n galluogi dysgwyr i ddod yn unigolion chwilfrydig a chreadigol.</a:t>
            </a:r>
          </a:p>
          <a:p>
            <a:r>
              <a:rPr lang="cy-GB" sz="1800" b="1" kern="1200" dirty="0">
                <a:solidFill>
                  <a:srgbClr val="1F1F1F"/>
                </a:solidFill>
                <a:effectLst/>
                <a:latin typeface="Avenir Next LT Pro" panose="020B0504020202020204" pitchFamily="34" charset="0"/>
                <a:ea typeface="+mn-ea"/>
                <a:cs typeface="Arial" panose="020B0604020202020204" pitchFamily="34" charset="0"/>
              </a:rPr>
              <a:t> </a:t>
            </a:r>
            <a:endParaRPr lang="cy-GB" sz="1800" dirty="0">
              <a:effectLst/>
              <a:latin typeface="Times New Roman" panose="02020603050405020304" pitchFamily="18" charset="0"/>
              <a:ea typeface="Times New Roman" panose="02020603050405020304" pitchFamily="18" charset="0"/>
            </a:endParaRPr>
          </a:p>
          <a:p>
            <a:r>
              <a:rPr lang="cy-GB" sz="1800" b="1" kern="1200" dirty="0">
                <a:solidFill>
                  <a:srgbClr val="1F1F1F"/>
                </a:solidFill>
                <a:effectLst/>
                <a:latin typeface="Avenir Next LT Pro" panose="020B0504020202020204" pitchFamily="34" charset="0"/>
                <a:ea typeface="+mn-ea"/>
                <a:cs typeface="+mn-cs"/>
              </a:rPr>
              <a:t>Mae ymateb a myfyrio, fel artist a chynulleidfa, yn rhan hanfodol o ddysgu yn y celfyddydau mynegiannol. </a:t>
            </a:r>
          </a:p>
          <a:p>
            <a:endParaRPr lang="cy-GB" sz="1800" dirty="0">
              <a:effectLst/>
              <a:latin typeface="Times New Roman" panose="02020603050405020304" pitchFamily="18" charset="0"/>
              <a:ea typeface="Times New Roman" panose="02020603050405020304" pitchFamily="18" charset="0"/>
            </a:endParaRPr>
          </a:p>
          <a:p>
            <a:r>
              <a:rPr lang="cy-GB" sz="1800" b="1" kern="1200" dirty="0">
                <a:solidFill>
                  <a:srgbClr val="1F1F1F"/>
                </a:solidFill>
                <a:effectLst/>
                <a:latin typeface="Avenir Next LT Pro" panose="020B0504020202020204" pitchFamily="34" charset="0"/>
                <a:ea typeface="+mn-ea"/>
                <a:cs typeface="+mn-cs"/>
              </a:rPr>
              <a:t>Mae creu yn cyfuno sgiliau a gwybodaeth, gan dynnu ar y synhwyrau, ysbrydoliaeth a dychymyg.</a:t>
            </a:r>
            <a:endParaRPr lang="en-GB" sz="1800" dirty="0"/>
          </a:p>
        </p:txBody>
      </p:sp>
    </p:spTree>
    <p:extLst>
      <p:ext uri="{BB962C8B-B14F-4D97-AF65-F5344CB8AC3E}">
        <p14:creationId xmlns:p14="http://schemas.microsoft.com/office/powerpoint/2010/main" val="23011126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4CB7F8B-94A5-C95E-B602-C1E5767336AC}"/>
              </a:ext>
            </a:extLst>
          </p:cNvPr>
          <p:cNvPicPr>
            <a:picLocks noChangeAspect="1"/>
          </p:cNvPicPr>
          <p:nvPr/>
        </p:nvPicPr>
        <p:blipFill>
          <a:blip r:embed="rId3"/>
          <a:stretch>
            <a:fillRect/>
          </a:stretch>
        </p:blipFill>
        <p:spPr>
          <a:xfrm>
            <a:off x="289163" y="293297"/>
            <a:ext cx="4101371" cy="6012611"/>
          </a:xfrm>
          <a:prstGeom prst="rect">
            <a:avLst/>
          </a:prstGeom>
        </p:spPr>
      </p:pic>
      <p:pic>
        <p:nvPicPr>
          <p:cNvPr id="4" name="Picture 3">
            <a:extLst>
              <a:ext uri="{FF2B5EF4-FFF2-40B4-BE49-F238E27FC236}">
                <a16:creationId xmlns:a16="http://schemas.microsoft.com/office/drawing/2014/main" id="{F07BEA74-497E-9008-1095-EEE9335CAE15}"/>
              </a:ext>
            </a:extLst>
          </p:cNvPr>
          <p:cNvPicPr>
            <a:picLocks noChangeAspect="1"/>
          </p:cNvPicPr>
          <p:nvPr/>
        </p:nvPicPr>
        <p:blipFill>
          <a:blip r:embed="rId4"/>
          <a:stretch>
            <a:fillRect/>
          </a:stretch>
        </p:blipFill>
        <p:spPr>
          <a:xfrm>
            <a:off x="4465296" y="293297"/>
            <a:ext cx="4216417" cy="6012611"/>
          </a:xfrm>
          <a:prstGeom prst="rect">
            <a:avLst/>
          </a:prstGeom>
        </p:spPr>
      </p:pic>
      <p:sp>
        <p:nvSpPr>
          <p:cNvPr id="5" name="TextBox 4">
            <a:extLst>
              <a:ext uri="{FF2B5EF4-FFF2-40B4-BE49-F238E27FC236}">
                <a16:creationId xmlns:a16="http://schemas.microsoft.com/office/drawing/2014/main" id="{1C8A2575-D4FF-C11E-1101-E89B3AD6A482}"/>
              </a:ext>
            </a:extLst>
          </p:cNvPr>
          <p:cNvSpPr txBox="1"/>
          <p:nvPr/>
        </p:nvSpPr>
        <p:spPr>
          <a:xfrm>
            <a:off x="8919713" y="1015245"/>
            <a:ext cx="2983124" cy="4832092"/>
          </a:xfrm>
          <a:prstGeom prst="rect">
            <a:avLst/>
          </a:prstGeom>
          <a:noFill/>
        </p:spPr>
        <p:txBody>
          <a:bodyPr wrap="square" rtlCol="0">
            <a:spAutoFit/>
          </a:bodyPr>
          <a:lstStyle/>
          <a:p>
            <a:pPr algn="ctr"/>
            <a:r>
              <a:rPr lang="cy-GB" sz="2800" dirty="0"/>
              <a:t>Gwaith Blwyddyn 6 i’r Eisteddfod a ysbrydolwyd gan Efa Lois, darlunydd o Gymru</a:t>
            </a:r>
          </a:p>
          <a:p>
            <a:pPr algn="ctr"/>
            <a:endParaRPr lang="cy-GB" sz="2800" dirty="0"/>
          </a:p>
          <a:p>
            <a:pPr algn="ctr"/>
            <a:r>
              <a:rPr lang="cy-GB" sz="2800" dirty="0">
                <a:hlinkClick r:id="rId5"/>
              </a:rPr>
              <a:t>Efa Lois – Arlunydd | </a:t>
            </a:r>
            <a:r>
              <a:rPr lang="en-GB" sz="2800" dirty="0">
                <a:hlinkClick r:id="rId5"/>
              </a:rPr>
              <a:t>Illustrator</a:t>
            </a:r>
            <a:endParaRPr lang="en-GB" sz="2800" dirty="0"/>
          </a:p>
        </p:txBody>
      </p:sp>
    </p:spTree>
    <p:extLst>
      <p:ext uri="{BB962C8B-B14F-4D97-AF65-F5344CB8AC3E}">
        <p14:creationId xmlns:p14="http://schemas.microsoft.com/office/powerpoint/2010/main" val="2662998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2ABC4B-37D8-4218-BDD8-6DF6A00C0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1" descr="Paint in motion from the bottom of the view">
            <a:extLst>
              <a:ext uri="{FF2B5EF4-FFF2-40B4-BE49-F238E27FC236}">
                <a16:creationId xmlns:a16="http://schemas.microsoft.com/office/drawing/2014/main" id="{4F384DE9-230F-A2F6-C1B8-CBBB0E297009}"/>
              </a:ext>
            </a:extLst>
          </p:cNvPr>
          <p:cNvPicPr>
            <a:picLocks noChangeAspect="1"/>
          </p:cNvPicPr>
          <p:nvPr/>
        </p:nvPicPr>
        <p:blipFill rotWithShape="1">
          <a:blip r:embed="rId3"/>
          <a:srcRect t="17565" r="-2" b="-2"/>
          <a:stretch/>
        </p:blipFill>
        <p:spPr>
          <a:xfrm>
            <a:off x="321730" y="329742"/>
            <a:ext cx="5674897" cy="3017405"/>
          </a:xfrm>
          <a:prstGeom prst="rect">
            <a:avLst/>
          </a:prstGeom>
        </p:spPr>
      </p:pic>
      <p:pic>
        <p:nvPicPr>
          <p:cNvPr id="2" name="Picture 1">
            <a:extLst>
              <a:ext uri="{FF2B5EF4-FFF2-40B4-BE49-F238E27FC236}">
                <a16:creationId xmlns:a16="http://schemas.microsoft.com/office/drawing/2014/main" id="{0E55494F-37C4-54DA-6BB1-7CC35CC083F7}"/>
              </a:ext>
            </a:extLst>
          </p:cNvPr>
          <p:cNvPicPr>
            <a:picLocks noChangeAspect="1"/>
          </p:cNvPicPr>
          <p:nvPr/>
        </p:nvPicPr>
        <p:blipFill rotWithShape="1">
          <a:blip r:embed="rId4"/>
          <a:srcRect t="32464" r="-3" b="19724"/>
          <a:stretch/>
        </p:blipFill>
        <p:spPr>
          <a:xfrm>
            <a:off x="321730" y="3510853"/>
            <a:ext cx="5674897" cy="2789954"/>
          </a:xfrm>
          <a:prstGeom prst="rect">
            <a:avLst/>
          </a:prstGeom>
        </p:spPr>
      </p:pic>
      <p:pic>
        <p:nvPicPr>
          <p:cNvPr id="3" name="Picture 2">
            <a:extLst>
              <a:ext uri="{FF2B5EF4-FFF2-40B4-BE49-F238E27FC236}">
                <a16:creationId xmlns:a16="http://schemas.microsoft.com/office/drawing/2014/main" id="{899E3D71-D4F4-99B0-408C-5B405CE2B514}"/>
              </a:ext>
            </a:extLst>
          </p:cNvPr>
          <p:cNvPicPr>
            <a:picLocks noChangeAspect="1"/>
          </p:cNvPicPr>
          <p:nvPr/>
        </p:nvPicPr>
        <p:blipFill rotWithShape="1">
          <a:blip r:embed="rId5"/>
          <a:srcRect t="20233" r="-1" b="9702"/>
          <a:stretch/>
        </p:blipFill>
        <p:spPr>
          <a:xfrm>
            <a:off x="6195373" y="321733"/>
            <a:ext cx="5674897" cy="5979074"/>
          </a:xfrm>
          <a:prstGeom prst="rect">
            <a:avLst/>
          </a:prstGeom>
        </p:spPr>
      </p:pic>
    </p:spTree>
    <p:extLst>
      <p:ext uri="{BB962C8B-B14F-4D97-AF65-F5344CB8AC3E}">
        <p14:creationId xmlns:p14="http://schemas.microsoft.com/office/powerpoint/2010/main" val="5723325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F8C1CD2-E59C-42CC-91D0-39F8E0CF16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62FC01B0-DD26-44E1-B12F-9DE52EEC1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578600" cy="6858003"/>
          </a:xfrm>
          <a:custGeom>
            <a:avLst/>
            <a:gdLst>
              <a:gd name="connsiteX0" fmla="*/ 3840831 w 6450535"/>
              <a:gd name="connsiteY0" fmla="*/ 0 h 6858003"/>
              <a:gd name="connsiteX1" fmla="*/ 0 w 6450535"/>
              <a:gd name="connsiteY1" fmla="*/ 0 h 6858003"/>
              <a:gd name="connsiteX2" fmla="*/ 0 w 6450535"/>
              <a:gd name="connsiteY2" fmla="*/ 6858002 h 6858003"/>
              <a:gd name="connsiteX3" fmla="*/ 222478 w 6450535"/>
              <a:gd name="connsiteY3" fmla="*/ 6858002 h 6858003"/>
              <a:gd name="connsiteX4" fmla="*/ 222478 w 6450535"/>
              <a:gd name="connsiteY4" fmla="*/ 6858003 h 6858003"/>
              <a:gd name="connsiteX5" fmla="*/ 6450535 w 6450535"/>
              <a:gd name="connsiteY5" fmla="*/ 6858003 h 6858003"/>
              <a:gd name="connsiteX6" fmla="*/ 6450535 w 6450535"/>
              <a:gd name="connsiteY6" fmla="*/ 1 h 6858003"/>
              <a:gd name="connsiteX7" fmla="*/ 3840836 w 6450535"/>
              <a:gd name="connsiteY7" fmla="*/ 1 h 68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50535" h="6858003">
                <a:moveTo>
                  <a:pt x="3840831" y="0"/>
                </a:moveTo>
                <a:lnTo>
                  <a:pt x="0" y="0"/>
                </a:lnTo>
                <a:lnTo>
                  <a:pt x="0" y="6858002"/>
                </a:lnTo>
                <a:lnTo>
                  <a:pt x="222478" y="6858002"/>
                </a:lnTo>
                <a:lnTo>
                  <a:pt x="222478" y="6858003"/>
                </a:lnTo>
                <a:lnTo>
                  <a:pt x="6450535" y="6858003"/>
                </a:lnTo>
                <a:lnTo>
                  <a:pt x="6450535" y="1"/>
                </a:lnTo>
                <a:lnTo>
                  <a:pt x="3840836" y="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7773EF63-2ED2-B799-A636-BA2FC056C59C}"/>
              </a:ext>
            </a:extLst>
          </p:cNvPr>
          <p:cNvSpPr txBox="1"/>
          <p:nvPr/>
        </p:nvSpPr>
        <p:spPr>
          <a:xfrm>
            <a:off x="643466" y="753626"/>
            <a:ext cx="5081925" cy="3004145"/>
          </a:xfrm>
          <a:prstGeom prst="rect">
            <a:avLst/>
          </a:prstGeom>
        </p:spPr>
        <p:txBody>
          <a:bodyPr vert="horz" lIns="91440" tIns="45720" rIns="91440" bIns="45720" rtlCol="0" anchor="b">
            <a:normAutofit lnSpcReduction="10000"/>
          </a:bodyPr>
          <a:lstStyle/>
          <a:p>
            <a:pPr algn="ctr">
              <a:lnSpc>
                <a:spcPct val="90000"/>
              </a:lnSpc>
              <a:spcBef>
                <a:spcPct val="0"/>
              </a:spcBef>
              <a:spcAft>
                <a:spcPts val="600"/>
              </a:spcAft>
            </a:pPr>
            <a:r>
              <a:rPr lang="cy-GB" sz="5600" kern="1200" dirty="0">
                <a:solidFill>
                  <a:schemeClr val="bg1"/>
                </a:solidFill>
                <a:latin typeface="+mj-lt"/>
                <a:ea typeface="+mj-ea"/>
                <a:cs typeface="+mj-cs"/>
              </a:rPr>
              <a:t>Pa waith celf yw’r mwyaf llwyddiannus? </a:t>
            </a:r>
            <a:r>
              <a:rPr lang="cy-GB" sz="5600" dirty="0">
                <a:solidFill>
                  <a:schemeClr val="bg1"/>
                </a:solidFill>
                <a:latin typeface="+mj-lt"/>
                <a:ea typeface="+mj-ea"/>
                <a:cs typeface="+mj-cs"/>
              </a:rPr>
              <a:t>Pam</a:t>
            </a:r>
            <a:r>
              <a:rPr lang="cy-GB" sz="5600" kern="1200" dirty="0">
                <a:solidFill>
                  <a:schemeClr val="bg1"/>
                </a:solidFill>
                <a:latin typeface="+mj-lt"/>
                <a:ea typeface="+mj-ea"/>
                <a:cs typeface="+mj-cs"/>
              </a:rPr>
              <a:t>?</a:t>
            </a:r>
          </a:p>
        </p:txBody>
      </p:sp>
      <p:sp>
        <p:nvSpPr>
          <p:cNvPr id="15" name="Freeform: Shape 14">
            <a:extLst>
              <a:ext uri="{FF2B5EF4-FFF2-40B4-BE49-F238E27FC236}">
                <a16:creationId xmlns:a16="http://schemas.microsoft.com/office/drawing/2014/main" id="{07062BB1-E215-424E-80C4-7E1CF179A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37538" y="0"/>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197B563B-731A-04CB-0C2B-E68A7A4AF5E6}"/>
              </a:ext>
            </a:extLst>
          </p:cNvPr>
          <p:cNvPicPr>
            <a:picLocks noChangeAspect="1"/>
          </p:cNvPicPr>
          <p:nvPr/>
        </p:nvPicPr>
        <p:blipFill rotWithShape="1">
          <a:blip r:embed="rId3"/>
          <a:srcRect t="2551" r="50235" b="49973"/>
          <a:stretch/>
        </p:blipFill>
        <p:spPr>
          <a:xfrm>
            <a:off x="6844522" y="2025176"/>
            <a:ext cx="2516802" cy="3610586"/>
          </a:xfrm>
          <a:custGeom>
            <a:avLst/>
            <a:gdLst/>
            <a:ahLst/>
            <a:cxnLst/>
            <a:rect l="l" t="t" r="r" b="b"/>
            <a:pathLst>
              <a:path w="2565029" h="2588972">
                <a:moveTo>
                  <a:pt x="69897" y="0"/>
                </a:moveTo>
                <a:lnTo>
                  <a:pt x="2495132" y="0"/>
                </a:lnTo>
                <a:cubicBezTo>
                  <a:pt x="2533735" y="0"/>
                  <a:pt x="2565029" y="31294"/>
                  <a:pt x="2565029" y="69897"/>
                </a:cubicBezTo>
                <a:lnTo>
                  <a:pt x="2565029" y="2519075"/>
                </a:lnTo>
                <a:cubicBezTo>
                  <a:pt x="2565029" y="2557678"/>
                  <a:pt x="2533735" y="2588972"/>
                  <a:pt x="2495132" y="2588972"/>
                </a:cubicBezTo>
                <a:lnTo>
                  <a:pt x="69897" y="2588972"/>
                </a:lnTo>
                <a:cubicBezTo>
                  <a:pt x="31294" y="2588972"/>
                  <a:pt x="0" y="2557678"/>
                  <a:pt x="0" y="2519075"/>
                </a:cubicBezTo>
                <a:lnTo>
                  <a:pt x="0" y="69897"/>
                </a:lnTo>
                <a:cubicBezTo>
                  <a:pt x="0" y="31294"/>
                  <a:pt x="31294" y="0"/>
                  <a:pt x="69897" y="0"/>
                </a:cubicBezTo>
                <a:close/>
              </a:path>
            </a:pathLst>
          </a:custGeom>
        </p:spPr>
      </p:pic>
      <p:pic>
        <p:nvPicPr>
          <p:cNvPr id="5" name="Picture 4">
            <a:extLst>
              <a:ext uri="{FF2B5EF4-FFF2-40B4-BE49-F238E27FC236}">
                <a16:creationId xmlns:a16="http://schemas.microsoft.com/office/drawing/2014/main" id="{AAA77BEF-3643-0354-1658-0BBA546EA402}"/>
              </a:ext>
            </a:extLst>
          </p:cNvPr>
          <p:cNvPicPr>
            <a:picLocks noChangeAspect="1"/>
          </p:cNvPicPr>
          <p:nvPr/>
        </p:nvPicPr>
        <p:blipFill rotWithShape="1">
          <a:blip r:embed="rId4"/>
          <a:srcRect r="51009" b="52157"/>
          <a:stretch/>
        </p:blipFill>
        <p:spPr>
          <a:xfrm>
            <a:off x="9374080" y="366458"/>
            <a:ext cx="2715871" cy="2727230"/>
          </a:xfrm>
          <a:custGeom>
            <a:avLst/>
            <a:gdLst/>
            <a:ahLst/>
            <a:cxnLst/>
            <a:rect l="l" t="t" r="r" b="b"/>
            <a:pathLst>
              <a:path w="1964763" h="1856167">
                <a:moveTo>
                  <a:pt x="34265" y="0"/>
                </a:moveTo>
                <a:lnTo>
                  <a:pt x="1930498" y="0"/>
                </a:lnTo>
                <a:cubicBezTo>
                  <a:pt x="1949422" y="0"/>
                  <a:pt x="1964763" y="15341"/>
                  <a:pt x="1964763" y="34265"/>
                </a:cubicBezTo>
                <a:lnTo>
                  <a:pt x="1964763" y="1821902"/>
                </a:lnTo>
                <a:cubicBezTo>
                  <a:pt x="1964763" y="1840826"/>
                  <a:pt x="1949422" y="1856167"/>
                  <a:pt x="1930498" y="1856167"/>
                </a:cubicBezTo>
                <a:lnTo>
                  <a:pt x="34265" y="1856167"/>
                </a:lnTo>
                <a:cubicBezTo>
                  <a:pt x="15341" y="1856167"/>
                  <a:pt x="0" y="1840826"/>
                  <a:pt x="0" y="1821902"/>
                </a:cubicBezTo>
                <a:lnTo>
                  <a:pt x="0" y="34265"/>
                </a:lnTo>
                <a:cubicBezTo>
                  <a:pt x="0" y="15341"/>
                  <a:pt x="15341" y="0"/>
                  <a:pt x="34265" y="0"/>
                </a:cubicBezTo>
                <a:close/>
              </a:path>
            </a:pathLst>
          </a:custGeom>
        </p:spPr>
      </p:pic>
      <p:sp>
        <p:nvSpPr>
          <p:cNvPr id="17" name="Oval 16">
            <a:extLst>
              <a:ext uri="{FF2B5EF4-FFF2-40B4-BE49-F238E27FC236}">
                <a16:creationId xmlns:a16="http://schemas.microsoft.com/office/drawing/2014/main" id="{6FD0FBFA-B43E-40C1-A6E4-B88234171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4898" y="3244957"/>
            <a:ext cx="569514" cy="569514"/>
          </a:xfrm>
          <a:prstGeom prst="ellipse">
            <a:avLst/>
          </a:prstGeom>
          <a:noFill/>
          <a:ln w="1270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89131A82-8673-4601-A058-D05EBB938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68713" y="6039059"/>
            <a:ext cx="1978348" cy="818941"/>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FE9109A5-38CD-60ED-9324-9252E6D3A6D1}"/>
              </a:ext>
            </a:extLst>
          </p:cNvPr>
          <p:cNvPicPr>
            <a:picLocks noChangeAspect="1"/>
          </p:cNvPicPr>
          <p:nvPr/>
        </p:nvPicPr>
        <p:blipFill rotWithShape="1">
          <a:blip r:embed="rId3"/>
          <a:srcRect l="49764" t="50026" b="4027"/>
          <a:stretch/>
        </p:blipFill>
        <p:spPr>
          <a:xfrm>
            <a:off x="9592516" y="3455005"/>
            <a:ext cx="2385740" cy="3281282"/>
          </a:xfrm>
          <a:custGeom>
            <a:avLst/>
            <a:gdLst/>
            <a:ahLst/>
            <a:cxnLst/>
            <a:rect l="l" t="t" r="r" b="b"/>
            <a:pathLst>
              <a:path w="2565029" h="2588972">
                <a:moveTo>
                  <a:pt x="69897" y="0"/>
                </a:moveTo>
                <a:lnTo>
                  <a:pt x="2495132" y="0"/>
                </a:lnTo>
                <a:cubicBezTo>
                  <a:pt x="2533735" y="0"/>
                  <a:pt x="2565029" y="31294"/>
                  <a:pt x="2565029" y="69897"/>
                </a:cubicBezTo>
                <a:lnTo>
                  <a:pt x="2565029" y="2519075"/>
                </a:lnTo>
                <a:cubicBezTo>
                  <a:pt x="2565029" y="2557678"/>
                  <a:pt x="2533735" y="2588972"/>
                  <a:pt x="2495132" y="2588972"/>
                </a:cubicBezTo>
                <a:lnTo>
                  <a:pt x="69897" y="2588972"/>
                </a:lnTo>
                <a:cubicBezTo>
                  <a:pt x="31294" y="2588972"/>
                  <a:pt x="0" y="2557678"/>
                  <a:pt x="0" y="2519075"/>
                </a:cubicBezTo>
                <a:lnTo>
                  <a:pt x="0" y="69897"/>
                </a:lnTo>
                <a:cubicBezTo>
                  <a:pt x="0" y="31294"/>
                  <a:pt x="31294" y="0"/>
                  <a:pt x="69897" y="0"/>
                </a:cubicBezTo>
                <a:close/>
              </a:path>
            </a:pathLst>
          </a:custGeom>
        </p:spPr>
      </p:pic>
      <p:sp>
        <p:nvSpPr>
          <p:cNvPr id="8" name="TextBox 7">
            <a:extLst>
              <a:ext uri="{FF2B5EF4-FFF2-40B4-BE49-F238E27FC236}">
                <a16:creationId xmlns:a16="http://schemas.microsoft.com/office/drawing/2014/main" id="{601DB9C0-8226-174A-ECE3-6497F8CCB7AE}"/>
              </a:ext>
            </a:extLst>
          </p:cNvPr>
          <p:cNvSpPr txBox="1"/>
          <p:nvPr/>
        </p:nvSpPr>
        <p:spPr>
          <a:xfrm>
            <a:off x="9108158" y="372999"/>
            <a:ext cx="443843" cy="380627"/>
          </a:xfrm>
          <a:prstGeom prst="rect">
            <a:avLst/>
          </a:prstGeom>
          <a:noFill/>
        </p:spPr>
        <p:txBody>
          <a:bodyPr wrap="square" rtlCol="0">
            <a:spAutoFit/>
          </a:bodyPr>
          <a:lstStyle/>
          <a:p>
            <a:r>
              <a:rPr lang="en-US" dirty="0"/>
              <a:t>a.</a:t>
            </a:r>
          </a:p>
        </p:txBody>
      </p:sp>
      <p:sp>
        <p:nvSpPr>
          <p:cNvPr id="10" name="TextBox 9">
            <a:extLst>
              <a:ext uri="{FF2B5EF4-FFF2-40B4-BE49-F238E27FC236}">
                <a16:creationId xmlns:a16="http://schemas.microsoft.com/office/drawing/2014/main" id="{72FAF820-0B7A-28D4-ED91-9E6DC21235D2}"/>
              </a:ext>
            </a:extLst>
          </p:cNvPr>
          <p:cNvSpPr txBox="1"/>
          <p:nvPr/>
        </p:nvSpPr>
        <p:spPr>
          <a:xfrm>
            <a:off x="6937538" y="1638861"/>
            <a:ext cx="457200" cy="369332"/>
          </a:xfrm>
          <a:prstGeom prst="rect">
            <a:avLst/>
          </a:prstGeom>
          <a:noFill/>
        </p:spPr>
        <p:txBody>
          <a:bodyPr wrap="square" rtlCol="0">
            <a:spAutoFit/>
          </a:bodyPr>
          <a:lstStyle/>
          <a:p>
            <a:r>
              <a:rPr lang="en-US" dirty="0"/>
              <a:t>b.</a:t>
            </a:r>
          </a:p>
        </p:txBody>
      </p:sp>
      <p:sp>
        <p:nvSpPr>
          <p:cNvPr id="12" name="TextBox 11">
            <a:extLst>
              <a:ext uri="{FF2B5EF4-FFF2-40B4-BE49-F238E27FC236}">
                <a16:creationId xmlns:a16="http://schemas.microsoft.com/office/drawing/2014/main" id="{36E9F8D1-0D81-4D43-EA18-61601B9501E1}"/>
              </a:ext>
            </a:extLst>
          </p:cNvPr>
          <p:cNvSpPr txBox="1"/>
          <p:nvPr/>
        </p:nvSpPr>
        <p:spPr>
          <a:xfrm>
            <a:off x="11548534" y="3148626"/>
            <a:ext cx="429722" cy="369332"/>
          </a:xfrm>
          <a:prstGeom prst="rect">
            <a:avLst/>
          </a:prstGeom>
          <a:noFill/>
        </p:spPr>
        <p:txBody>
          <a:bodyPr wrap="square" rtlCol="0">
            <a:spAutoFit/>
          </a:bodyPr>
          <a:lstStyle/>
          <a:p>
            <a:r>
              <a:rPr lang="en-US" dirty="0"/>
              <a:t>c.</a:t>
            </a:r>
          </a:p>
        </p:txBody>
      </p:sp>
    </p:spTree>
    <p:extLst>
      <p:ext uri="{BB962C8B-B14F-4D97-AF65-F5344CB8AC3E}">
        <p14:creationId xmlns:p14="http://schemas.microsoft.com/office/powerpoint/2010/main" val="1218138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descr="Paint in motion from the bottom of the view">
            <a:extLst>
              <a:ext uri="{FF2B5EF4-FFF2-40B4-BE49-F238E27FC236}">
                <a16:creationId xmlns:a16="http://schemas.microsoft.com/office/drawing/2014/main" id="{4F384DE9-230F-A2F6-C1B8-CBBB0E297009}"/>
              </a:ext>
            </a:extLst>
          </p:cNvPr>
          <p:cNvPicPr>
            <a:picLocks noChangeAspect="1"/>
          </p:cNvPicPr>
          <p:nvPr/>
        </p:nvPicPr>
        <p:blipFill rotWithShape="1">
          <a:blip r:embed="rId3"/>
          <a:srcRect l="1035" r="-1" b="-1"/>
          <a:stretch/>
        </p:blipFill>
        <p:spPr>
          <a:xfrm>
            <a:off x="1669473" y="10"/>
            <a:ext cx="10522527" cy="6857990"/>
          </a:xfrm>
          <a:custGeom>
            <a:avLst/>
            <a:gdLst/>
            <a:ahLst/>
            <a:cxnLst/>
            <a:rect l="l" t="t" r="r" b="b"/>
            <a:pathLst>
              <a:path w="10522527" h="6858000">
                <a:moveTo>
                  <a:pt x="2882142" y="0"/>
                </a:moveTo>
                <a:lnTo>
                  <a:pt x="10522527" y="0"/>
                </a:lnTo>
                <a:lnTo>
                  <a:pt x="10522527" y="6858000"/>
                </a:lnTo>
                <a:lnTo>
                  <a:pt x="80697" y="6858000"/>
                </a:lnTo>
                <a:lnTo>
                  <a:pt x="37339" y="6516785"/>
                </a:lnTo>
                <a:cubicBezTo>
                  <a:pt x="12648" y="6273664"/>
                  <a:pt x="0" y="6026982"/>
                  <a:pt x="0" y="5777347"/>
                </a:cubicBezTo>
                <a:cubicBezTo>
                  <a:pt x="0" y="3530630"/>
                  <a:pt x="1024495" y="1523197"/>
                  <a:pt x="2631803" y="196728"/>
                </a:cubicBezTo>
                <a:close/>
              </a:path>
            </a:pathLst>
          </a:custGeom>
        </p:spPr>
      </p:pic>
      <p:pic>
        <p:nvPicPr>
          <p:cNvPr id="2" name="Picture 1">
            <a:extLst>
              <a:ext uri="{FF2B5EF4-FFF2-40B4-BE49-F238E27FC236}">
                <a16:creationId xmlns:a16="http://schemas.microsoft.com/office/drawing/2014/main" id="{FD5DC385-E9D1-B3CF-30EB-12F0901F7E70}"/>
              </a:ext>
            </a:extLst>
          </p:cNvPr>
          <p:cNvPicPr>
            <a:picLocks noChangeAspect="1"/>
          </p:cNvPicPr>
          <p:nvPr/>
        </p:nvPicPr>
        <p:blipFill rotWithShape="1">
          <a:blip r:embed="rId4"/>
          <a:srcRect l="8303" r="-3" b="-3"/>
          <a:stretch/>
        </p:blipFill>
        <p:spPr>
          <a:xfrm>
            <a:off x="0" y="171716"/>
            <a:ext cx="3793268" cy="6514565"/>
          </a:xfrm>
          <a:prstGeom prst="rect">
            <a:avLst/>
          </a:prstGeom>
        </p:spPr>
      </p:pic>
      <p:pic>
        <p:nvPicPr>
          <p:cNvPr id="3" name="Picture 2">
            <a:extLst>
              <a:ext uri="{FF2B5EF4-FFF2-40B4-BE49-F238E27FC236}">
                <a16:creationId xmlns:a16="http://schemas.microsoft.com/office/drawing/2014/main" id="{01A42A46-60B6-5D08-785B-9CDAD8708623}"/>
              </a:ext>
            </a:extLst>
          </p:cNvPr>
          <p:cNvPicPr>
            <a:picLocks noChangeAspect="1"/>
          </p:cNvPicPr>
          <p:nvPr/>
        </p:nvPicPr>
        <p:blipFill rotWithShape="1">
          <a:blip r:embed="rId5"/>
          <a:srcRect t="1" r="955" b="7712"/>
          <a:stretch/>
        </p:blipFill>
        <p:spPr>
          <a:xfrm>
            <a:off x="3793268" y="171715"/>
            <a:ext cx="4142568" cy="6514565"/>
          </a:xfrm>
          <a:prstGeom prst="rect">
            <a:avLst/>
          </a:prstGeom>
        </p:spPr>
      </p:pic>
      <p:pic>
        <p:nvPicPr>
          <p:cNvPr id="5" name="Picture 4">
            <a:extLst>
              <a:ext uri="{FF2B5EF4-FFF2-40B4-BE49-F238E27FC236}">
                <a16:creationId xmlns:a16="http://schemas.microsoft.com/office/drawing/2014/main" id="{53C999EF-0772-1A4C-CA57-AC795BC6F950}"/>
              </a:ext>
            </a:extLst>
          </p:cNvPr>
          <p:cNvPicPr>
            <a:picLocks noChangeAspect="1"/>
          </p:cNvPicPr>
          <p:nvPr/>
        </p:nvPicPr>
        <p:blipFill rotWithShape="1">
          <a:blip r:embed="rId6"/>
          <a:srcRect r="33076"/>
          <a:stretch/>
        </p:blipFill>
        <p:spPr>
          <a:xfrm>
            <a:off x="7935836" y="171715"/>
            <a:ext cx="4516510" cy="6514565"/>
          </a:xfrm>
          <a:prstGeom prst="rect">
            <a:avLst/>
          </a:prstGeom>
        </p:spPr>
      </p:pic>
    </p:spTree>
    <p:extLst>
      <p:ext uri="{BB962C8B-B14F-4D97-AF65-F5344CB8AC3E}">
        <p14:creationId xmlns:p14="http://schemas.microsoft.com/office/powerpoint/2010/main" val="5962842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 descr="Paint in motion from the bottom of the view">
            <a:extLst>
              <a:ext uri="{FF2B5EF4-FFF2-40B4-BE49-F238E27FC236}">
                <a16:creationId xmlns:a16="http://schemas.microsoft.com/office/drawing/2014/main" id="{622D75A5-31A0-8EA8-A43C-406F0425CE12}"/>
              </a:ext>
            </a:extLst>
          </p:cNvPr>
          <p:cNvPicPr>
            <a:picLocks noChangeAspect="1"/>
          </p:cNvPicPr>
          <p:nvPr/>
        </p:nvPicPr>
        <p:blipFill rotWithShape="1">
          <a:blip r:embed="rId2"/>
          <a:srcRect t="17565" r="-2" b="-2"/>
          <a:stretch/>
        </p:blipFill>
        <p:spPr>
          <a:xfrm>
            <a:off x="4362377" y="693962"/>
            <a:ext cx="6567893" cy="2735038"/>
          </a:xfrm>
          <a:prstGeom prst="rect">
            <a:avLst/>
          </a:prstGeom>
        </p:spPr>
      </p:pic>
      <p:pic>
        <p:nvPicPr>
          <p:cNvPr id="8" name="Picture 7" descr="A picture containing background pattern&#10;&#10;Description automatically generated">
            <a:extLst>
              <a:ext uri="{FF2B5EF4-FFF2-40B4-BE49-F238E27FC236}">
                <a16:creationId xmlns:a16="http://schemas.microsoft.com/office/drawing/2014/main" id="{8820996F-8541-1F8E-04E6-B0BB01CB8571}"/>
              </a:ext>
            </a:extLst>
          </p:cNvPr>
          <p:cNvPicPr>
            <a:picLocks noChangeAspect="1"/>
          </p:cNvPicPr>
          <p:nvPr/>
        </p:nvPicPr>
        <p:blipFill>
          <a:blip r:embed="rId3"/>
          <a:stretch>
            <a:fillRect/>
          </a:stretch>
        </p:blipFill>
        <p:spPr>
          <a:xfrm>
            <a:off x="407288" y="274868"/>
            <a:ext cx="6146819" cy="4920341"/>
          </a:xfrm>
          <a:prstGeom prst="rect">
            <a:avLst/>
          </a:prstGeom>
        </p:spPr>
      </p:pic>
      <p:pic>
        <p:nvPicPr>
          <p:cNvPr id="10" name="Picture 9" descr="A picture containing text, envelope, stationary&#10;&#10;Description automatically generated">
            <a:extLst>
              <a:ext uri="{FF2B5EF4-FFF2-40B4-BE49-F238E27FC236}">
                <a16:creationId xmlns:a16="http://schemas.microsoft.com/office/drawing/2014/main" id="{14C51521-7604-500F-5F08-2A44F0218521}"/>
              </a:ext>
            </a:extLst>
          </p:cNvPr>
          <p:cNvPicPr>
            <a:picLocks noChangeAspect="1"/>
          </p:cNvPicPr>
          <p:nvPr/>
        </p:nvPicPr>
        <p:blipFill>
          <a:blip r:embed="rId4"/>
          <a:stretch>
            <a:fillRect/>
          </a:stretch>
        </p:blipFill>
        <p:spPr>
          <a:xfrm>
            <a:off x="5637892" y="2864315"/>
            <a:ext cx="6228755" cy="3659550"/>
          </a:xfrm>
          <a:prstGeom prst="rect">
            <a:avLst/>
          </a:prstGeom>
        </p:spPr>
      </p:pic>
    </p:spTree>
    <p:extLst>
      <p:ext uri="{BB962C8B-B14F-4D97-AF65-F5344CB8AC3E}">
        <p14:creationId xmlns:p14="http://schemas.microsoft.com/office/powerpoint/2010/main" val="2634670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Freeform: Shape 11">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Arc 13">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26" name="Rectangle 15">
            <a:extLst>
              <a:ext uri="{FF2B5EF4-FFF2-40B4-BE49-F238E27FC236}">
                <a16:creationId xmlns:a16="http://schemas.microsoft.com/office/drawing/2014/main" id="{265517E6-731F-4E8F-9FC3-57499CC1D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Freeform: Shape 17">
            <a:extLst>
              <a:ext uri="{FF2B5EF4-FFF2-40B4-BE49-F238E27FC236}">
                <a16:creationId xmlns:a16="http://schemas.microsoft.com/office/drawing/2014/main" id="{6024FDB6-ADEE-441F-BE33-7FBD2998E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578600" cy="6858003"/>
          </a:xfrm>
          <a:custGeom>
            <a:avLst/>
            <a:gdLst>
              <a:gd name="connsiteX0" fmla="*/ 3840831 w 6450535"/>
              <a:gd name="connsiteY0" fmla="*/ 0 h 6858003"/>
              <a:gd name="connsiteX1" fmla="*/ 0 w 6450535"/>
              <a:gd name="connsiteY1" fmla="*/ 0 h 6858003"/>
              <a:gd name="connsiteX2" fmla="*/ 0 w 6450535"/>
              <a:gd name="connsiteY2" fmla="*/ 6858002 h 6858003"/>
              <a:gd name="connsiteX3" fmla="*/ 222478 w 6450535"/>
              <a:gd name="connsiteY3" fmla="*/ 6858002 h 6858003"/>
              <a:gd name="connsiteX4" fmla="*/ 222478 w 6450535"/>
              <a:gd name="connsiteY4" fmla="*/ 6858003 h 6858003"/>
              <a:gd name="connsiteX5" fmla="*/ 6450535 w 6450535"/>
              <a:gd name="connsiteY5" fmla="*/ 6858003 h 6858003"/>
              <a:gd name="connsiteX6" fmla="*/ 6450535 w 6450535"/>
              <a:gd name="connsiteY6" fmla="*/ 1 h 6858003"/>
              <a:gd name="connsiteX7" fmla="*/ 3840836 w 6450535"/>
              <a:gd name="connsiteY7" fmla="*/ 1 h 68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50535" h="6858003">
                <a:moveTo>
                  <a:pt x="3840831" y="0"/>
                </a:moveTo>
                <a:lnTo>
                  <a:pt x="0" y="0"/>
                </a:lnTo>
                <a:lnTo>
                  <a:pt x="0" y="6858002"/>
                </a:lnTo>
                <a:lnTo>
                  <a:pt x="222478" y="6858002"/>
                </a:lnTo>
                <a:lnTo>
                  <a:pt x="222478" y="6858003"/>
                </a:lnTo>
                <a:lnTo>
                  <a:pt x="6450535" y="6858003"/>
                </a:lnTo>
                <a:lnTo>
                  <a:pt x="6450535" y="1"/>
                </a:lnTo>
                <a:lnTo>
                  <a:pt x="3840836" y="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Arc 19">
            <a:extLst>
              <a:ext uri="{FF2B5EF4-FFF2-40B4-BE49-F238E27FC236}">
                <a16:creationId xmlns:a16="http://schemas.microsoft.com/office/drawing/2014/main" id="{18E928D9-3091-4385-B979-265D55AD0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3011">
            <a:off x="2974408" y="700861"/>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F6952D6D-EE05-8E58-14CE-D62D692F0696}"/>
              </a:ext>
            </a:extLst>
          </p:cNvPr>
          <p:cNvSpPr txBox="1"/>
          <p:nvPr/>
        </p:nvSpPr>
        <p:spPr>
          <a:xfrm>
            <a:off x="615660" y="879232"/>
            <a:ext cx="5271106" cy="2798604"/>
          </a:xfrm>
          <a:prstGeom prst="rect">
            <a:avLst/>
          </a:prstGeom>
        </p:spPr>
        <p:txBody>
          <a:bodyPr vert="horz" lIns="91440" tIns="45720" rIns="91440" bIns="45720" rtlCol="0" anchor="b">
            <a:normAutofit/>
          </a:bodyPr>
          <a:lstStyle/>
          <a:p>
            <a:pPr>
              <a:lnSpc>
                <a:spcPct val="90000"/>
              </a:lnSpc>
              <a:spcBef>
                <a:spcPct val="0"/>
              </a:spcBef>
              <a:spcAft>
                <a:spcPts val="600"/>
              </a:spcAft>
            </a:pPr>
            <a:r>
              <a:rPr lang="cy-GB" sz="6000" dirty="0">
                <a:solidFill>
                  <a:srgbClr val="FFFFFF"/>
                </a:solidFill>
                <a:latin typeface="+mj-lt"/>
                <a:ea typeface="+mj-ea"/>
                <a:cs typeface="+mj-cs"/>
              </a:rPr>
              <a:t>Rhifedd</a:t>
            </a:r>
            <a:endParaRPr lang="cy-GB" sz="6000" kern="1200" dirty="0">
              <a:solidFill>
                <a:srgbClr val="FFFFFF"/>
              </a:solidFill>
              <a:latin typeface="+mj-lt"/>
              <a:ea typeface="+mj-ea"/>
              <a:cs typeface="+mj-cs"/>
            </a:endParaRPr>
          </a:p>
        </p:txBody>
      </p:sp>
      <p:sp>
        <p:nvSpPr>
          <p:cNvPr id="29" name="Oval 21">
            <a:extLst>
              <a:ext uri="{FF2B5EF4-FFF2-40B4-BE49-F238E27FC236}">
                <a16:creationId xmlns:a16="http://schemas.microsoft.com/office/drawing/2014/main" id="{7D602432-D774-4CF5-94E8-7D52D0105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1186" y="5486807"/>
            <a:ext cx="491961" cy="491961"/>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631B99C7-E39C-578B-9D2E-8684407EB96A}"/>
              </a:ext>
            </a:extLst>
          </p:cNvPr>
          <p:cNvPicPr>
            <a:picLocks noChangeAspect="1"/>
          </p:cNvPicPr>
          <p:nvPr/>
        </p:nvPicPr>
        <p:blipFill>
          <a:blip r:embed="rId3"/>
          <a:stretch>
            <a:fillRect/>
          </a:stretch>
        </p:blipFill>
        <p:spPr>
          <a:xfrm>
            <a:off x="6851348" y="3502644"/>
            <a:ext cx="2135406" cy="3187173"/>
          </a:xfrm>
          <a:custGeom>
            <a:avLst/>
            <a:gdLst/>
            <a:ahLst/>
            <a:cxnLst/>
            <a:rect l="l" t="t" r="r" b="b"/>
            <a:pathLst>
              <a:path w="5096871" h="3143436">
                <a:moveTo>
                  <a:pt x="75600" y="0"/>
                </a:moveTo>
                <a:lnTo>
                  <a:pt x="5021271" y="0"/>
                </a:lnTo>
                <a:cubicBezTo>
                  <a:pt x="5063024" y="0"/>
                  <a:pt x="5096871" y="33847"/>
                  <a:pt x="5096871" y="75600"/>
                </a:cubicBezTo>
                <a:lnTo>
                  <a:pt x="5096871" y="3067836"/>
                </a:lnTo>
                <a:cubicBezTo>
                  <a:pt x="5096871" y="3109589"/>
                  <a:pt x="5063024" y="3143436"/>
                  <a:pt x="5021271" y="3143436"/>
                </a:cubicBezTo>
                <a:lnTo>
                  <a:pt x="75600" y="3143436"/>
                </a:lnTo>
                <a:cubicBezTo>
                  <a:pt x="33847" y="3143436"/>
                  <a:pt x="0" y="3109589"/>
                  <a:pt x="0" y="3067836"/>
                </a:cubicBezTo>
                <a:lnTo>
                  <a:pt x="0" y="75600"/>
                </a:lnTo>
                <a:cubicBezTo>
                  <a:pt x="0" y="33847"/>
                  <a:pt x="33847" y="0"/>
                  <a:pt x="75600" y="0"/>
                </a:cubicBezTo>
                <a:close/>
              </a:path>
            </a:pathLst>
          </a:custGeom>
        </p:spPr>
      </p:pic>
      <p:pic>
        <p:nvPicPr>
          <p:cNvPr id="10" name="Picture 1" descr="Paint in motion from the bottom of the view">
            <a:extLst>
              <a:ext uri="{FF2B5EF4-FFF2-40B4-BE49-F238E27FC236}">
                <a16:creationId xmlns:a16="http://schemas.microsoft.com/office/drawing/2014/main" id="{01DE88A2-77AF-8E62-1E87-88C3FB907316}"/>
              </a:ext>
            </a:extLst>
          </p:cNvPr>
          <p:cNvPicPr>
            <a:picLocks noChangeAspect="1"/>
          </p:cNvPicPr>
          <p:nvPr/>
        </p:nvPicPr>
        <p:blipFill rotWithShape="1">
          <a:blip r:embed="rId4"/>
          <a:srcRect t="17565" r="-2" b="-2"/>
          <a:stretch/>
        </p:blipFill>
        <p:spPr>
          <a:xfrm rot="16200000">
            <a:off x="7750404" y="2305768"/>
            <a:ext cx="5674897" cy="3017405"/>
          </a:xfrm>
          <a:prstGeom prst="rect">
            <a:avLst/>
          </a:prstGeom>
        </p:spPr>
      </p:pic>
      <p:pic>
        <p:nvPicPr>
          <p:cNvPr id="5" name="Picture 4">
            <a:extLst>
              <a:ext uri="{FF2B5EF4-FFF2-40B4-BE49-F238E27FC236}">
                <a16:creationId xmlns:a16="http://schemas.microsoft.com/office/drawing/2014/main" id="{A76BB21A-31C1-CB0B-0A45-AFF584CF2531}"/>
              </a:ext>
            </a:extLst>
          </p:cNvPr>
          <p:cNvPicPr>
            <a:picLocks noChangeAspect="1"/>
          </p:cNvPicPr>
          <p:nvPr/>
        </p:nvPicPr>
        <p:blipFill rotWithShape="1">
          <a:blip r:embed="rId5"/>
          <a:srcRect l="19670" r="15094" b="1808"/>
          <a:stretch/>
        </p:blipFill>
        <p:spPr>
          <a:xfrm>
            <a:off x="6864836" y="143441"/>
            <a:ext cx="4640913" cy="3143436"/>
          </a:xfrm>
          <a:custGeom>
            <a:avLst/>
            <a:gdLst/>
            <a:ahLst/>
            <a:cxnLst/>
            <a:rect l="l" t="t" r="r" b="b"/>
            <a:pathLst>
              <a:path w="5096871" h="3143436">
                <a:moveTo>
                  <a:pt x="75600" y="0"/>
                </a:moveTo>
                <a:lnTo>
                  <a:pt x="5021271" y="0"/>
                </a:lnTo>
                <a:cubicBezTo>
                  <a:pt x="5063024" y="0"/>
                  <a:pt x="5096871" y="33847"/>
                  <a:pt x="5096871" y="75600"/>
                </a:cubicBezTo>
                <a:lnTo>
                  <a:pt x="5096871" y="3067836"/>
                </a:lnTo>
                <a:cubicBezTo>
                  <a:pt x="5096871" y="3109589"/>
                  <a:pt x="5063024" y="3143436"/>
                  <a:pt x="5021271" y="3143436"/>
                </a:cubicBezTo>
                <a:lnTo>
                  <a:pt x="75600" y="3143436"/>
                </a:lnTo>
                <a:cubicBezTo>
                  <a:pt x="33847" y="3143436"/>
                  <a:pt x="0" y="3109589"/>
                  <a:pt x="0" y="3067836"/>
                </a:cubicBezTo>
                <a:lnTo>
                  <a:pt x="0" y="75600"/>
                </a:lnTo>
                <a:cubicBezTo>
                  <a:pt x="0" y="33847"/>
                  <a:pt x="33847" y="0"/>
                  <a:pt x="75600" y="0"/>
                </a:cubicBezTo>
                <a:close/>
              </a:path>
            </a:pathLst>
          </a:custGeom>
        </p:spPr>
      </p:pic>
    </p:spTree>
    <p:extLst>
      <p:ext uri="{BB962C8B-B14F-4D97-AF65-F5344CB8AC3E}">
        <p14:creationId xmlns:p14="http://schemas.microsoft.com/office/powerpoint/2010/main" val="3815945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49CF949-F780-3B67-DA6F-7DE863EBEEEC}"/>
              </a:ext>
            </a:extLst>
          </p:cNvPr>
          <p:cNvPicPr>
            <a:picLocks noChangeAspect="1"/>
          </p:cNvPicPr>
          <p:nvPr/>
        </p:nvPicPr>
        <p:blipFill>
          <a:blip r:embed="rId3"/>
          <a:stretch>
            <a:fillRect/>
          </a:stretch>
        </p:blipFill>
        <p:spPr>
          <a:xfrm>
            <a:off x="1211092" y="348342"/>
            <a:ext cx="4388765" cy="6161314"/>
          </a:xfrm>
          <a:prstGeom prst="rect">
            <a:avLst/>
          </a:prstGeom>
        </p:spPr>
      </p:pic>
      <p:pic>
        <p:nvPicPr>
          <p:cNvPr id="7" name="Picture 6" descr="A picture containing text, old&#10;&#10;Description automatically generated">
            <a:extLst>
              <a:ext uri="{FF2B5EF4-FFF2-40B4-BE49-F238E27FC236}">
                <a16:creationId xmlns:a16="http://schemas.microsoft.com/office/drawing/2014/main" id="{28EFF02B-5604-3CAF-E38A-E2B6F9158CC7}"/>
              </a:ext>
            </a:extLst>
          </p:cNvPr>
          <p:cNvPicPr>
            <a:picLocks noChangeAspect="1"/>
          </p:cNvPicPr>
          <p:nvPr/>
        </p:nvPicPr>
        <p:blipFill>
          <a:blip r:embed="rId4"/>
          <a:stretch>
            <a:fillRect/>
          </a:stretch>
        </p:blipFill>
        <p:spPr>
          <a:xfrm>
            <a:off x="6096000" y="348343"/>
            <a:ext cx="4413120" cy="6161313"/>
          </a:xfrm>
          <a:prstGeom prst="rect">
            <a:avLst/>
          </a:prstGeom>
        </p:spPr>
      </p:pic>
    </p:spTree>
    <p:extLst>
      <p:ext uri="{BB962C8B-B14F-4D97-AF65-F5344CB8AC3E}">
        <p14:creationId xmlns:p14="http://schemas.microsoft.com/office/powerpoint/2010/main" val="1770244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up of a painting&#10;&#10;Description automatically generated with low confidence">
            <a:extLst>
              <a:ext uri="{FF2B5EF4-FFF2-40B4-BE49-F238E27FC236}">
                <a16:creationId xmlns:a16="http://schemas.microsoft.com/office/drawing/2014/main" id="{66BF5BD5-D0E1-9181-A758-04CD487FD3E5}"/>
              </a:ext>
            </a:extLst>
          </p:cNvPr>
          <p:cNvPicPr>
            <a:picLocks noChangeAspect="1"/>
          </p:cNvPicPr>
          <p:nvPr/>
        </p:nvPicPr>
        <p:blipFill rotWithShape="1">
          <a:blip r:embed="rId3"/>
          <a:srcRect l="14904"/>
          <a:stretch/>
        </p:blipFill>
        <p:spPr>
          <a:xfrm>
            <a:off x="1568485" y="547916"/>
            <a:ext cx="4267201" cy="5843781"/>
          </a:xfrm>
          <a:prstGeom prst="rect">
            <a:avLst/>
          </a:prstGeom>
        </p:spPr>
      </p:pic>
      <p:pic>
        <p:nvPicPr>
          <p:cNvPr id="8" name="Picture 7" descr="A picture containing text, old, painted, painting&#10;&#10;Description automatically generated">
            <a:extLst>
              <a:ext uri="{FF2B5EF4-FFF2-40B4-BE49-F238E27FC236}">
                <a16:creationId xmlns:a16="http://schemas.microsoft.com/office/drawing/2014/main" id="{C5A4CF3F-C384-D755-4685-557B20ADF88A}"/>
              </a:ext>
            </a:extLst>
          </p:cNvPr>
          <p:cNvPicPr>
            <a:picLocks noChangeAspect="1"/>
          </p:cNvPicPr>
          <p:nvPr/>
        </p:nvPicPr>
        <p:blipFill rotWithShape="1">
          <a:blip r:embed="rId4"/>
          <a:srcRect l="10316"/>
          <a:stretch/>
        </p:blipFill>
        <p:spPr>
          <a:xfrm>
            <a:off x="6831879" y="547916"/>
            <a:ext cx="3791636" cy="5843782"/>
          </a:xfrm>
          <a:prstGeom prst="rect">
            <a:avLst/>
          </a:prstGeom>
        </p:spPr>
      </p:pic>
    </p:spTree>
    <p:extLst>
      <p:ext uri="{BB962C8B-B14F-4D97-AF65-F5344CB8AC3E}">
        <p14:creationId xmlns:p14="http://schemas.microsoft.com/office/powerpoint/2010/main" val="17188283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D90223E-A4F9-15C3-3FB7-CC0BFB471883}"/>
              </a:ext>
            </a:extLst>
          </p:cNvPr>
          <p:cNvSpPr txBox="1"/>
          <p:nvPr/>
        </p:nvSpPr>
        <p:spPr>
          <a:xfrm>
            <a:off x="682752" y="539301"/>
            <a:ext cx="10826496" cy="1200329"/>
          </a:xfrm>
          <a:prstGeom prst="rect">
            <a:avLst/>
          </a:prstGeom>
          <a:noFill/>
        </p:spPr>
        <p:txBody>
          <a:bodyPr wrap="square" rtlCol="0">
            <a:spAutoFit/>
          </a:bodyPr>
          <a:lstStyle/>
          <a:p>
            <a:pPr algn="ctr"/>
            <a:r>
              <a:rPr lang="cy-GB" sz="3600" dirty="0"/>
              <a:t>Cynllunio prosiect Celf</a:t>
            </a:r>
          </a:p>
          <a:p>
            <a:pPr algn="ctr"/>
            <a:r>
              <a:rPr lang="cy-GB" sz="3600" dirty="0"/>
              <a:t>Cam 1:  Ymchwil</a:t>
            </a:r>
          </a:p>
        </p:txBody>
      </p:sp>
      <p:pic>
        <p:nvPicPr>
          <p:cNvPr id="8" name="Picture 7" descr="Diagram, venn diagram&#10;&#10;Description automatically generated">
            <a:extLst>
              <a:ext uri="{FF2B5EF4-FFF2-40B4-BE49-F238E27FC236}">
                <a16:creationId xmlns:a16="http://schemas.microsoft.com/office/drawing/2014/main" id="{BEA88DA7-E24D-6627-F7B1-43FAA0A1FF91}"/>
              </a:ext>
            </a:extLst>
          </p:cNvPr>
          <p:cNvPicPr>
            <a:picLocks noChangeAspect="1"/>
          </p:cNvPicPr>
          <p:nvPr/>
        </p:nvPicPr>
        <p:blipFill>
          <a:blip r:embed="rId3"/>
          <a:stretch>
            <a:fillRect/>
          </a:stretch>
        </p:blipFill>
        <p:spPr>
          <a:xfrm>
            <a:off x="682752" y="1862750"/>
            <a:ext cx="10826496" cy="5016663"/>
          </a:xfrm>
          <a:prstGeom prst="rect">
            <a:avLst/>
          </a:prstGeom>
        </p:spPr>
      </p:pic>
      <p:sp>
        <p:nvSpPr>
          <p:cNvPr id="9" name="TextBox 8">
            <a:extLst>
              <a:ext uri="{FF2B5EF4-FFF2-40B4-BE49-F238E27FC236}">
                <a16:creationId xmlns:a16="http://schemas.microsoft.com/office/drawing/2014/main" id="{74BA8536-E5AA-02F1-22BC-2EF46739E3A7}"/>
              </a:ext>
            </a:extLst>
          </p:cNvPr>
          <p:cNvSpPr txBox="1"/>
          <p:nvPr/>
        </p:nvSpPr>
        <p:spPr>
          <a:xfrm>
            <a:off x="2133600" y="3936831"/>
            <a:ext cx="2267712" cy="646331"/>
          </a:xfrm>
          <a:prstGeom prst="rect">
            <a:avLst/>
          </a:prstGeom>
          <a:noFill/>
        </p:spPr>
        <p:txBody>
          <a:bodyPr wrap="square" rtlCol="0">
            <a:spAutoFit/>
          </a:bodyPr>
          <a:lstStyle/>
          <a:p>
            <a:pPr algn="ctr"/>
            <a:r>
              <a:rPr lang="cy-GB" dirty="0"/>
              <a:t>Prosiect y Ffrog Goch</a:t>
            </a:r>
          </a:p>
        </p:txBody>
      </p:sp>
      <p:sp>
        <p:nvSpPr>
          <p:cNvPr id="10" name="TextBox 9">
            <a:extLst>
              <a:ext uri="{FF2B5EF4-FFF2-40B4-BE49-F238E27FC236}">
                <a16:creationId xmlns:a16="http://schemas.microsoft.com/office/drawing/2014/main" id="{1308DA9B-EC9F-45A6-D830-F818823D67A5}"/>
              </a:ext>
            </a:extLst>
          </p:cNvPr>
          <p:cNvSpPr txBox="1"/>
          <p:nvPr/>
        </p:nvSpPr>
        <p:spPr>
          <a:xfrm>
            <a:off x="7790687" y="3825764"/>
            <a:ext cx="1877568" cy="646331"/>
          </a:xfrm>
          <a:prstGeom prst="rect">
            <a:avLst/>
          </a:prstGeom>
          <a:noFill/>
        </p:spPr>
        <p:txBody>
          <a:bodyPr wrap="square" rtlCol="0">
            <a:spAutoFit/>
          </a:bodyPr>
          <a:lstStyle/>
          <a:p>
            <a:pPr algn="ctr"/>
            <a:r>
              <a:rPr lang="cy-GB" dirty="0"/>
              <a:t>Y Garthen Gymreig</a:t>
            </a:r>
          </a:p>
        </p:txBody>
      </p:sp>
      <p:sp>
        <p:nvSpPr>
          <p:cNvPr id="11" name="TextBox 10">
            <a:extLst>
              <a:ext uri="{FF2B5EF4-FFF2-40B4-BE49-F238E27FC236}">
                <a16:creationId xmlns:a16="http://schemas.microsoft.com/office/drawing/2014/main" id="{058485E5-8508-ADDB-43D4-09C04802216C}"/>
              </a:ext>
            </a:extLst>
          </p:cNvPr>
          <p:cNvSpPr txBox="1"/>
          <p:nvPr/>
        </p:nvSpPr>
        <p:spPr>
          <a:xfrm>
            <a:off x="5755201" y="4075331"/>
            <a:ext cx="929357" cy="369332"/>
          </a:xfrm>
          <a:prstGeom prst="rect">
            <a:avLst/>
          </a:prstGeom>
          <a:noFill/>
        </p:spPr>
        <p:txBody>
          <a:bodyPr wrap="none" rtlCol="0">
            <a:spAutoFit/>
          </a:bodyPr>
          <a:lstStyle/>
          <a:p>
            <a:r>
              <a:rPr lang="cy-GB" dirty="0"/>
              <a:t>Y ddau</a:t>
            </a:r>
          </a:p>
        </p:txBody>
      </p:sp>
    </p:spTree>
    <p:extLst>
      <p:ext uri="{BB962C8B-B14F-4D97-AF65-F5344CB8AC3E}">
        <p14:creationId xmlns:p14="http://schemas.microsoft.com/office/powerpoint/2010/main" val="2560102276"/>
      </p:ext>
    </p:extLst>
  </p:cSld>
  <p:clrMapOvr>
    <a:masterClrMapping/>
  </p:clrMapOvr>
</p:sld>
</file>

<file path=ppt/theme/theme1.xml><?xml version="1.0" encoding="utf-8"?>
<a:theme xmlns:a="http://schemas.openxmlformats.org/drawingml/2006/main" name="ShapesVTI">
  <a:themeElements>
    <a:clrScheme name="Office">
      <a:dk1>
        <a:srgbClr val="000000"/>
      </a:dk1>
      <a:lt1>
        <a:srgbClr val="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203</TotalTime>
  <Words>942</Words>
  <Application>Microsoft Office PowerPoint</Application>
  <PresentationFormat>Sgrin Lydan</PresentationFormat>
  <Paragraphs>79</Paragraphs>
  <Slides>11</Slides>
  <Notes>10</Notes>
  <HiddenSlides>0</HiddenSlides>
  <MMClips>0</MMClips>
  <ScaleCrop>false</ScaleCrop>
  <HeadingPairs>
    <vt:vector size="6" baseType="variant">
      <vt:variant>
        <vt:lpstr>Ffontiau a Ddefnyddiwyd</vt:lpstr>
      </vt:variant>
      <vt:variant>
        <vt:i4>5</vt:i4>
      </vt:variant>
      <vt:variant>
        <vt:lpstr>Thema</vt:lpstr>
      </vt:variant>
      <vt:variant>
        <vt:i4>1</vt:i4>
      </vt:variant>
      <vt:variant>
        <vt:lpstr>Teitlau Sleidiau</vt:lpstr>
      </vt:variant>
      <vt:variant>
        <vt:i4>11</vt:i4>
      </vt:variant>
    </vt:vector>
  </HeadingPairs>
  <TitlesOfParts>
    <vt:vector size="17" baseType="lpstr">
      <vt:lpstr>Arial</vt:lpstr>
      <vt:lpstr>Avenir Next LT Pro</vt:lpstr>
      <vt:lpstr>Calibri</vt:lpstr>
      <vt:lpstr>Times New Roman</vt:lpstr>
      <vt:lpstr>Tw Cen MT</vt:lpstr>
      <vt:lpstr>ShapesVTI</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Lesley Prendergast</dc:creator>
  <cp:lastModifiedBy>Barbara Jones</cp:lastModifiedBy>
  <cp:revision>7</cp:revision>
  <dcterms:created xsi:type="dcterms:W3CDTF">2022-11-08T19:48:50Z</dcterms:created>
  <dcterms:modified xsi:type="dcterms:W3CDTF">2022-11-24T10:06:41Z</dcterms:modified>
</cp:coreProperties>
</file>