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60" r:id="rId5"/>
    <p:sldId id="261" r:id="rId6"/>
    <p:sldId id="268" r:id="rId7"/>
    <p:sldId id="269" r:id="rId8"/>
    <p:sldId id="270" r:id="rId9"/>
    <p:sldId id="266" r:id="rId10"/>
    <p:sldId id="267" r:id="rId1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F2F2"/>
    <a:srgbClr val="7030A0"/>
    <a:srgbClr val="2E75B6"/>
    <a:srgbClr val="C0392B"/>
    <a:srgbClr val="1A3A6B"/>
    <a:srgbClr val="D689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09" d="100"/>
          <a:sy n="109" d="100"/>
        </p:scale>
        <p:origin x="706"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9261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AE511B-75A1-D714-154D-C92C54AF5F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B23E26-F246-E848-65DE-B005E34BD3F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F3B30E6-0C63-43CA-2D8E-B7546EC88D0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E7A2752-CA7D-69C9-F768-19DE954E3213}"/>
              </a:ext>
            </a:extLst>
          </p:cNvPr>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38122816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ABA700-AD0E-2F2A-5618-336D1B6723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60B077-4F77-B79D-ED8C-4902DE387E4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AEE119C-7C58-6C5D-7E60-204F969966F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F911072-7371-11DF-5266-82161B2FF595}"/>
              </a:ext>
            </a:extLst>
          </p:cNvPr>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8374096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8DBBE6-0EC4-93C8-DFA4-35F5E6826A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34CB90-7C65-C8DD-5422-C10196CB4FB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35A0CC2-E862-F905-89FC-80934CAB3DC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23039CF-EEC7-C0E4-CFC0-A64365AC14F4}"/>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8379389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7030A0"/>
        </a:solidFill>
        <a:effectLst/>
      </p:bgPr>
    </p:bg>
    <p:spTree>
      <p:nvGrpSpPr>
        <p:cNvPr id="1" name=""/>
        <p:cNvGrpSpPr/>
        <p:nvPr/>
      </p:nvGrpSpPr>
      <p:grpSpPr>
        <a:xfrm>
          <a:off x="0" y="0"/>
          <a:ext cx="0" cy="0"/>
          <a:chOff x="0" y="0"/>
          <a:chExt cx="0" cy="0"/>
        </a:xfrm>
      </p:grpSpPr>
      <p:sp>
        <p:nvSpPr>
          <p:cNvPr id="2" name="Text 0"/>
          <p:cNvSpPr/>
          <p:nvPr/>
        </p:nvSpPr>
        <p:spPr>
          <a:xfrm>
            <a:off x="731520" y="1097280"/>
            <a:ext cx="7680960" cy="1097280"/>
          </a:xfrm>
          <a:prstGeom prst="rect">
            <a:avLst/>
          </a:prstGeom>
          <a:noFill/>
          <a:ln/>
        </p:spPr>
        <p:txBody>
          <a:bodyPr wrap="square" rtlCol="0" anchor="ctr"/>
          <a:lstStyle/>
          <a:p>
            <a:pPr marL="0" indent="0" algn="ctr">
              <a:buNone/>
            </a:pPr>
            <a:r>
              <a:rPr lang="en-US" sz="3600" b="1" dirty="0">
                <a:solidFill>
                  <a:srgbClr val="FFFFFF"/>
                </a:solidFill>
                <a:latin typeface="Calibri" pitchFamily="34" charset="0"/>
                <a:ea typeface="Calibri" pitchFamily="34" charset="-122"/>
                <a:cs typeface="Calibri" pitchFamily="34" charset="-120"/>
              </a:rPr>
              <a:t>Business Information Systems</a:t>
            </a:r>
            <a:endParaRPr lang="en-US" sz="3600" dirty="0"/>
          </a:p>
        </p:txBody>
      </p:sp>
      <p:sp>
        <p:nvSpPr>
          <p:cNvPr id="3" name="Text 1"/>
          <p:cNvSpPr/>
          <p:nvPr/>
        </p:nvSpPr>
        <p:spPr>
          <a:xfrm>
            <a:off x="914400" y="2286000"/>
            <a:ext cx="7315200" cy="822960"/>
          </a:xfrm>
          <a:prstGeom prst="rect">
            <a:avLst/>
          </a:prstGeom>
          <a:noFill/>
          <a:ln/>
        </p:spPr>
        <p:txBody>
          <a:bodyPr wrap="square" rtlCol="0" anchor="ctr"/>
          <a:lstStyle/>
          <a:p>
            <a:pPr marL="0" indent="0" algn="ctr">
              <a:buNone/>
            </a:pPr>
            <a:r>
              <a:rPr lang="en-US" sz="1600" dirty="0">
                <a:solidFill>
                  <a:srgbClr val="CADCFC"/>
                </a:solidFill>
                <a:latin typeface="Calibri" pitchFamily="34" charset="0"/>
                <a:ea typeface="Calibri" pitchFamily="34" charset="-122"/>
                <a:cs typeface="Calibri" pitchFamily="34" charset="-120"/>
              </a:rPr>
              <a:t>Modernising Operations for Efficiency, Decision-Making</a:t>
            </a:r>
            <a:endParaRPr lang="en-US" sz="1600" dirty="0"/>
          </a:p>
          <a:p>
            <a:pPr marL="0" indent="0" algn="ctr">
              <a:buNone/>
            </a:pPr>
            <a:r>
              <a:rPr lang="en-US" sz="1600" dirty="0">
                <a:solidFill>
                  <a:srgbClr val="CADCFC"/>
                </a:solidFill>
                <a:latin typeface="Calibri" pitchFamily="34" charset="0"/>
                <a:ea typeface="Calibri" pitchFamily="34" charset="-122"/>
                <a:cs typeface="Calibri" pitchFamily="34" charset="-120"/>
              </a:rPr>
              <a:t>and Competitive Advantage</a:t>
            </a:r>
            <a:endParaRPr lang="en-US" sz="1600" dirty="0"/>
          </a:p>
        </p:txBody>
      </p:sp>
      <p:sp>
        <p:nvSpPr>
          <p:cNvPr id="4" name="Shape 2"/>
          <p:cNvSpPr/>
          <p:nvPr/>
        </p:nvSpPr>
        <p:spPr>
          <a:xfrm>
            <a:off x="2286000" y="3246120"/>
            <a:ext cx="4572000" cy="45720"/>
          </a:xfrm>
          <a:prstGeom prst="rect">
            <a:avLst/>
          </a:prstGeom>
          <a:solidFill>
            <a:srgbClr val="17A589"/>
          </a:solidFill>
          <a:ln/>
        </p:spPr>
        <p:txBody>
          <a:bodyPr/>
          <a:lstStyle/>
          <a:p>
            <a:endParaRPr lang="en-GB"/>
          </a:p>
        </p:txBody>
      </p:sp>
      <p:sp>
        <p:nvSpPr>
          <p:cNvPr id="5" name="Text 3"/>
          <p:cNvSpPr/>
          <p:nvPr/>
        </p:nvSpPr>
        <p:spPr>
          <a:xfrm>
            <a:off x="1371600" y="4191000"/>
            <a:ext cx="6400800" cy="640080"/>
          </a:xfrm>
          <a:prstGeom prst="rect">
            <a:avLst/>
          </a:prstGeom>
          <a:noFill/>
          <a:ln/>
        </p:spPr>
        <p:txBody>
          <a:bodyPr wrap="square" rtlCol="0" anchor="ctr"/>
          <a:lstStyle/>
          <a:p>
            <a:pPr marL="0" indent="0" algn="ctr">
              <a:buNone/>
            </a:pPr>
            <a:r>
              <a:rPr lang="en-US" sz="1300" dirty="0">
                <a:solidFill>
                  <a:srgbClr val="AABBCC"/>
                </a:solidFill>
                <a:latin typeface="Calibri" pitchFamily="34" charset="0"/>
                <a:ea typeface="Calibri" pitchFamily="34" charset="-122"/>
                <a:cs typeface="Calibri" pitchFamily="34" charset="-120"/>
              </a:rPr>
              <a:t>Tiberiu Anghel – 2422970</a:t>
            </a:r>
          </a:p>
          <a:p>
            <a:pPr marL="0" indent="0" algn="ctr">
              <a:buNone/>
            </a:pPr>
            <a:r>
              <a:rPr lang="en-US" sz="1300" dirty="0">
                <a:solidFill>
                  <a:srgbClr val="AABBCC"/>
                </a:solidFill>
                <a:latin typeface="Calibri" pitchFamily="34" charset="0"/>
                <a:ea typeface="Calibri" pitchFamily="34" charset="-122"/>
                <a:cs typeface="Calibri" pitchFamily="34" charset="-120"/>
              </a:rPr>
              <a:t>Miruna Spircaci – 2422969</a:t>
            </a:r>
          </a:p>
          <a:p>
            <a:pPr marL="0" indent="0" algn="ctr">
              <a:buNone/>
            </a:pPr>
            <a:r>
              <a:rPr lang="en-US" sz="1300" dirty="0">
                <a:solidFill>
                  <a:srgbClr val="AABBCC"/>
                </a:solidFill>
                <a:latin typeface="Calibri" pitchFamily="34" charset="0"/>
                <a:ea typeface="Calibri" pitchFamily="34" charset="-122"/>
                <a:cs typeface="Calibri" pitchFamily="34" charset="-120"/>
              </a:rPr>
              <a:t>Vanesia Panaghita – 2420807</a:t>
            </a:r>
          </a:p>
        </p:txBody>
      </p:sp>
      <p:sp>
        <p:nvSpPr>
          <p:cNvPr id="6" name="Text 3">
            <a:extLst>
              <a:ext uri="{FF2B5EF4-FFF2-40B4-BE49-F238E27FC236}">
                <a16:creationId xmlns:a16="http://schemas.microsoft.com/office/drawing/2014/main" id="{D0E222E0-0D67-78E5-F708-22FB0A4DAE05}"/>
              </a:ext>
            </a:extLst>
          </p:cNvPr>
          <p:cNvSpPr/>
          <p:nvPr/>
        </p:nvSpPr>
        <p:spPr>
          <a:xfrm>
            <a:off x="1524000" y="3581400"/>
            <a:ext cx="6400800" cy="640080"/>
          </a:xfrm>
          <a:prstGeom prst="rect">
            <a:avLst/>
          </a:prstGeom>
          <a:noFill/>
          <a:ln/>
        </p:spPr>
        <p:txBody>
          <a:bodyPr wrap="square" rtlCol="0" anchor="ctr"/>
          <a:lstStyle/>
          <a:p>
            <a:pPr marL="0" indent="0" algn="ctr">
              <a:buNone/>
            </a:pPr>
            <a:r>
              <a:rPr lang="en-US" sz="1300" dirty="0">
                <a:solidFill>
                  <a:srgbClr val="AABBCC"/>
                </a:solidFill>
                <a:latin typeface="Calibri" pitchFamily="34" charset="0"/>
                <a:ea typeface="Calibri" pitchFamily="34" charset="-122"/>
                <a:cs typeface="Calibri" pitchFamily="34" charset="-120"/>
              </a:rPr>
              <a:t>A Consulting Team Presentation</a:t>
            </a:r>
            <a:endParaRPr lang="en-US" sz="1300" dirty="0"/>
          </a:p>
          <a:p>
            <a:pPr marL="0" indent="0" algn="ctr">
              <a:buNone/>
            </a:pPr>
            <a:r>
              <a:rPr lang="en-US" sz="1300" dirty="0">
                <a:solidFill>
                  <a:srgbClr val="AABBCC"/>
                </a:solidFill>
                <a:latin typeface="Calibri" pitchFamily="34" charset="0"/>
                <a:ea typeface="Calibri" pitchFamily="34" charset="-122"/>
                <a:cs typeface="Calibri" pitchFamily="34" charset="-120"/>
              </a:rPr>
              <a:t>Module: Business Information Systems  |  Level 5</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7030A0"/>
          </a:solidFill>
          <a:ln/>
        </p:spPr>
        <p:txBody>
          <a:bodyPr/>
          <a:lstStyle/>
          <a:p>
            <a:endParaRPr lang="en-GB"/>
          </a:p>
        </p:txBody>
      </p:sp>
      <p:sp>
        <p:nvSpPr>
          <p:cNvPr id="3" name="Text 1"/>
          <p:cNvSpPr/>
          <p:nvPr/>
        </p:nvSpPr>
        <p:spPr>
          <a:xfrm>
            <a:off x="274320" y="45720"/>
            <a:ext cx="8595360" cy="731520"/>
          </a:xfrm>
          <a:prstGeom prst="rect">
            <a:avLst/>
          </a:prstGeom>
          <a:noFill/>
          <a:ln/>
        </p:spPr>
        <p:txBody>
          <a:bodyPr wrap="square" rtlCol="0" anchor="ctr"/>
          <a:lstStyle/>
          <a:p>
            <a:pPr marL="0" indent="0" algn="ctr">
              <a:buNone/>
            </a:pPr>
            <a:r>
              <a:rPr lang="en-US" sz="2400" b="1" dirty="0">
                <a:solidFill>
                  <a:srgbClr val="FFFFFF"/>
                </a:solidFill>
                <a:latin typeface="Calibri" pitchFamily="34" charset="0"/>
                <a:ea typeface="Calibri" pitchFamily="34" charset="-122"/>
                <a:cs typeface="Calibri" pitchFamily="34" charset="-120"/>
              </a:rPr>
              <a:t>What Are Information Systems?</a:t>
            </a:r>
            <a:endParaRPr lang="en-US" sz="2400" dirty="0"/>
          </a:p>
        </p:txBody>
      </p:sp>
      <p:sp>
        <p:nvSpPr>
          <p:cNvPr id="4" name="Shape 2"/>
          <p:cNvSpPr/>
          <p:nvPr/>
        </p:nvSpPr>
        <p:spPr>
          <a:xfrm>
            <a:off x="365760" y="914400"/>
            <a:ext cx="8412480" cy="515257"/>
          </a:xfrm>
          <a:prstGeom prst="roundRect">
            <a:avLst>
              <a:gd name="adj" fmla="val 6316"/>
            </a:avLst>
          </a:prstGeom>
          <a:solidFill>
            <a:srgbClr val="D6E4F0"/>
          </a:solidFill>
          <a:ln/>
        </p:spPr>
        <p:txBody>
          <a:bodyPr/>
          <a:lstStyle/>
          <a:p>
            <a:endParaRPr lang="en-GB"/>
          </a:p>
        </p:txBody>
      </p:sp>
      <p:sp>
        <p:nvSpPr>
          <p:cNvPr id="5" name="Text 3"/>
          <p:cNvSpPr/>
          <p:nvPr/>
        </p:nvSpPr>
        <p:spPr>
          <a:xfrm>
            <a:off x="548640" y="978408"/>
            <a:ext cx="8046720" cy="400449"/>
          </a:xfrm>
          <a:prstGeom prst="rect">
            <a:avLst/>
          </a:prstGeom>
          <a:noFill/>
          <a:ln/>
        </p:spPr>
        <p:txBody>
          <a:bodyPr wrap="square" rtlCol="0" anchor="ctr"/>
          <a:lstStyle/>
          <a:p>
            <a:pPr algn="ctr"/>
            <a:r>
              <a:rPr lang="en-GB" sz="1100" dirty="0"/>
              <a:t>An Information System (IS) is a system used by organisations to collect, store and process data to support decision-making and day-to-day operations (Laudon and Laudon, 2020).</a:t>
            </a:r>
            <a:endParaRPr lang="en-US" sz="1100" dirty="0"/>
          </a:p>
        </p:txBody>
      </p:sp>
      <p:sp>
        <p:nvSpPr>
          <p:cNvPr id="9" name="Text 7"/>
          <p:cNvSpPr/>
          <p:nvPr/>
        </p:nvSpPr>
        <p:spPr>
          <a:xfrm>
            <a:off x="1874520" y="2331720"/>
            <a:ext cx="6766560" cy="566928"/>
          </a:xfrm>
          <a:prstGeom prst="rect">
            <a:avLst/>
          </a:prstGeom>
          <a:noFill/>
          <a:ln/>
        </p:spPr>
        <p:txBody>
          <a:bodyPr wrap="square" rtlCol="0" anchor="ctr"/>
          <a:lstStyle/>
          <a:p>
            <a:pPr marL="0" indent="0">
              <a:buNone/>
            </a:pPr>
            <a:endParaRPr lang="en-US" sz="1150" dirty="0"/>
          </a:p>
        </p:txBody>
      </p:sp>
      <p:graphicFrame>
        <p:nvGraphicFramePr>
          <p:cNvPr id="22" name="Table 21">
            <a:extLst>
              <a:ext uri="{FF2B5EF4-FFF2-40B4-BE49-F238E27FC236}">
                <a16:creationId xmlns:a16="http://schemas.microsoft.com/office/drawing/2014/main" id="{DBAD7830-AF72-B94A-EADF-9BACA42E93E4}"/>
              </a:ext>
            </a:extLst>
          </p:cNvPr>
          <p:cNvGraphicFramePr>
            <a:graphicFrameLocks noGrp="1"/>
          </p:cNvGraphicFramePr>
          <p:nvPr>
            <p:extLst>
              <p:ext uri="{D42A27DB-BD31-4B8C-83A1-F6EECF244321}">
                <p14:modId xmlns:p14="http://schemas.microsoft.com/office/powerpoint/2010/main" val="2759082266"/>
              </p:ext>
            </p:extLst>
          </p:nvPr>
        </p:nvGraphicFramePr>
        <p:xfrm>
          <a:off x="236796" y="1521097"/>
          <a:ext cx="8670408" cy="3374461"/>
        </p:xfrm>
        <a:graphic>
          <a:graphicData uri="http://schemas.openxmlformats.org/drawingml/2006/table">
            <a:tbl>
              <a:tblPr firstRow="1" bandRow="1">
                <a:tableStyleId>{5C22544A-7EE6-4342-B048-85BDC9FD1C3A}</a:tableStyleId>
              </a:tblPr>
              <a:tblGrid>
                <a:gridCol w="4335204">
                  <a:extLst>
                    <a:ext uri="{9D8B030D-6E8A-4147-A177-3AD203B41FA5}">
                      <a16:colId xmlns:a16="http://schemas.microsoft.com/office/drawing/2014/main" val="304632721"/>
                    </a:ext>
                  </a:extLst>
                </a:gridCol>
                <a:gridCol w="4335204">
                  <a:extLst>
                    <a:ext uri="{9D8B030D-6E8A-4147-A177-3AD203B41FA5}">
                      <a16:colId xmlns:a16="http://schemas.microsoft.com/office/drawing/2014/main" val="760395642"/>
                    </a:ext>
                  </a:extLst>
                </a:gridCol>
              </a:tblGrid>
              <a:tr h="760482">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bg1"/>
                          </a:solidFill>
                          <a:latin typeface="Calibri" pitchFamily="34" charset="0"/>
                          <a:ea typeface="Calibri" pitchFamily="34" charset="-122"/>
                          <a:cs typeface="Calibri" pitchFamily="34" charset="-120"/>
                        </a:rPr>
                        <a:t>Why Are Information Systems Important?</a:t>
                      </a:r>
                      <a:endParaRPr lang="en-US" sz="1800" dirty="0">
                        <a:solidFill>
                          <a:schemeClr val="bg1"/>
                        </a:solidFill>
                      </a:endParaRPr>
                    </a:p>
                    <a:p>
                      <a:endParaRPr lang="en-GB" sz="1600" dirty="0"/>
                    </a:p>
                  </a:txBody>
                  <a:tcPr marL="111888" marR="111888" marT="55944" marB="55944" anchor="ctr">
                    <a:solidFill>
                      <a:srgbClr val="7030A0"/>
                    </a:solidFill>
                  </a:tcPr>
                </a:tc>
                <a:tc hMerge="1">
                  <a:txBody>
                    <a:bodyPr/>
                    <a:lstStyle/>
                    <a:p>
                      <a:endParaRPr lang="en-GB" dirty="0"/>
                    </a:p>
                  </a:txBody>
                  <a:tcPr/>
                </a:tc>
                <a:extLst>
                  <a:ext uri="{0D108BD9-81ED-4DB2-BD59-A6C34878D82A}">
                    <a16:rowId xmlns:a16="http://schemas.microsoft.com/office/drawing/2014/main" val="2682297263"/>
                  </a:ext>
                </a:extLst>
              </a:tr>
              <a:tr h="476833">
                <a:tc>
                  <a:txBody>
                    <a:bodyPr/>
                    <a:lstStyle/>
                    <a:p>
                      <a:r>
                        <a:rPr lang="en-US" sz="1400" b="1" dirty="0">
                          <a:solidFill>
                            <a:schemeClr val="tx1"/>
                          </a:solidFill>
                          <a:latin typeface="Calibri" pitchFamily="34" charset="0"/>
                          <a:ea typeface="Calibri" pitchFamily="34" charset="-122"/>
                          <a:cs typeface="Calibri" pitchFamily="34" charset="-120"/>
                        </a:rPr>
                        <a:t>Efficiency</a:t>
                      </a:r>
                      <a:endParaRPr lang="en-GB" sz="1400" dirty="0">
                        <a:solidFill>
                          <a:schemeClr val="tx1"/>
                        </a:solidFill>
                      </a:endParaRPr>
                    </a:p>
                  </a:txBody>
                  <a:tcPr marL="67343" marR="67343" marT="33672" marB="33672" anchor="ctr">
                    <a:lnB w="12700" cap="flat" cmpd="sng" algn="ctr">
                      <a:solidFill>
                        <a:schemeClr val="tx1"/>
                      </a:solidFill>
                      <a:prstDash val="solid"/>
                      <a:round/>
                      <a:headEnd type="none" w="med" len="med"/>
                      <a:tailEnd type="none" w="med" len="med"/>
                    </a:lnB>
                    <a:solidFill>
                      <a:srgbClr val="F2F2F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dirty="0"/>
                        <a:t>Information systems automate repetitive tasks such as stock updates and payroll, reducing human error and saving time.</a:t>
                      </a:r>
                      <a:endParaRPr lang="en-GB" sz="900" dirty="0"/>
                    </a:p>
                  </a:txBody>
                  <a:tcPr marL="67343" marR="67343" marT="33672" marB="33672" anchor="ctr">
                    <a:lnB w="12700" cap="flat" cmpd="sng" algn="ctr">
                      <a:solidFill>
                        <a:schemeClr val="tx1"/>
                      </a:solidFill>
                      <a:prstDash val="solid"/>
                      <a:round/>
                      <a:headEnd type="none" w="med" len="med"/>
                      <a:tailEnd type="none" w="med" len="med"/>
                    </a:lnB>
                    <a:solidFill>
                      <a:srgbClr val="F2F2F2"/>
                    </a:solidFill>
                  </a:tcPr>
                </a:tc>
                <a:extLst>
                  <a:ext uri="{0D108BD9-81ED-4DB2-BD59-A6C34878D82A}">
                    <a16:rowId xmlns:a16="http://schemas.microsoft.com/office/drawing/2014/main" val="3860003451"/>
                  </a:ext>
                </a:extLst>
              </a:tr>
              <a:tr h="660728">
                <a:tc>
                  <a:txBody>
                    <a:bodyPr/>
                    <a:lstStyle/>
                    <a:p>
                      <a:r>
                        <a:rPr lang="en-US" sz="1400" b="1" dirty="0">
                          <a:solidFill>
                            <a:schemeClr val="tx1"/>
                          </a:solidFill>
                          <a:latin typeface="Calibri" pitchFamily="34" charset="0"/>
                          <a:ea typeface="Calibri" pitchFamily="34" charset="-122"/>
                          <a:cs typeface="Calibri" pitchFamily="34" charset="-120"/>
                        </a:rPr>
                        <a:t>Decision-Making</a:t>
                      </a:r>
                      <a:endParaRPr lang="en-GB" sz="1400" dirty="0">
                        <a:solidFill>
                          <a:schemeClr val="tx1"/>
                        </a:solidFill>
                      </a:endParaRPr>
                    </a:p>
                  </a:txBody>
                  <a:tcPr marL="67343" marR="67343" marT="33672" marB="33672"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dirty="0"/>
                        <a:t>Rather than relying on gut instinct, managers can use IS to analyse trends and patterns in business data, leading to more accurate and evidence-based decisions</a:t>
                      </a:r>
                      <a:endParaRPr lang="en-GB" sz="900" dirty="0"/>
                    </a:p>
                  </a:txBody>
                  <a:tcPr marL="67343" marR="67343" marT="33672" marB="33672"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extLst>
                  <a:ext uri="{0D108BD9-81ED-4DB2-BD59-A6C34878D82A}">
                    <a16:rowId xmlns:a16="http://schemas.microsoft.com/office/drawing/2014/main" val="626216532"/>
                  </a:ext>
                </a:extLst>
              </a:tr>
              <a:tr h="66072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dirty="0">
                          <a:solidFill>
                            <a:schemeClr val="tx1"/>
                          </a:solidFill>
                          <a:latin typeface="Calibri" pitchFamily="34" charset="0"/>
                          <a:ea typeface="Calibri" pitchFamily="34" charset="-122"/>
                          <a:cs typeface="Calibri" pitchFamily="34" charset="-120"/>
                        </a:rPr>
                        <a:t>Competitive Advantage</a:t>
                      </a:r>
                      <a:endParaRPr lang="en-GB" sz="1400" dirty="0">
                        <a:solidFill>
                          <a:schemeClr val="tx1"/>
                        </a:solidFill>
                      </a:endParaRPr>
                    </a:p>
                    <a:p>
                      <a:endParaRPr lang="en-GB" sz="900" dirty="0"/>
                    </a:p>
                  </a:txBody>
                  <a:tcPr marL="67343" marR="67343" marT="33672" marB="33672"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dirty="0"/>
                        <a:t>Businesses that use information systems effectively can respond to market changes faster than competitors, helping them stay ahead and identify new opportunities</a:t>
                      </a:r>
                      <a:endParaRPr lang="en-GB" sz="900" dirty="0"/>
                    </a:p>
                  </a:txBody>
                  <a:tcPr marL="67343" marR="67343" marT="33672" marB="33672"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extLst>
                  <a:ext uri="{0D108BD9-81ED-4DB2-BD59-A6C34878D82A}">
                    <a16:rowId xmlns:a16="http://schemas.microsoft.com/office/drawing/2014/main" val="3984154507"/>
                  </a:ext>
                </a:extLst>
              </a:tr>
              <a:tr h="815690">
                <a:tc>
                  <a:txBody>
                    <a:bodyPr/>
                    <a:lstStyle/>
                    <a:p>
                      <a:pPr algn="l"/>
                      <a:r>
                        <a:rPr lang="en-US" sz="1400" b="1" dirty="0">
                          <a:solidFill>
                            <a:schemeClr val="tx1"/>
                          </a:solidFill>
                          <a:latin typeface="Calibri" pitchFamily="34" charset="0"/>
                          <a:ea typeface="Calibri" pitchFamily="34" charset="-122"/>
                          <a:cs typeface="Calibri" pitchFamily="34" charset="-120"/>
                        </a:rPr>
                        <a:t>Customer Experience</a:t>
                      </a:r>
                      <a:endParaRPr lang="en-GB" sz="1400" dirty="0">
                        <a:solidFill>
                          <a:schemeClr val="tx1"/>
                        </a:solidFill>
                      </a:endParaRPr>
                    </a:p>
                  </a:txBody>
                  <a:tcPr marL="67343" marR="67343" marT="33672" marB="33672"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dirty="0"/>
                        <a:t>Information systems allow businesses to store and track customer data, making it easier to personalise service and respond to customer needs more quickly.</a:t>
                      </a:r>
                      <a:endParaRPr lang="en-GB" sz="900" dirty="0"/>
                    </a:p>
                  </a:txBody>
                  <a:tcPr marL="67343" marR="67343" marT="33672" marB="33672"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extLst>
                  <a:ext uri="{0D108BD9-81ED-4DB2-BD59-A6C34878D82A}">
                    <a16:rowId xmlns:a16="http://schemas.microsoft.com/office/drawing/2014/main" val="2013309388"/>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7030A0"/>
          </a:solidFill>
          <a:ln/>
        </p:spPr>
        <p:txBody>
          <a:bodyPr/>
          <a:lstStyle/>
          <a:p>
            <a:endParaRPr lang="en-GB"/>
          </a:p>
        </p:txBody>
      </p:sp>
      <p:sp>
        <p:nvSpPr>
          <p:cNvPr id="3" name="Text 1"/>
          <p:cNvSpPr/>
          <p:nvPr/>
        </p:nvSpPr>
        <p:spPr>
          <a:xfrm>
            <a:off x="274320" y="45720"/>
            <a:ext cx="8595360" cy="731520"/>
          </a:xfrm>
          <a:prstGeom prst="rect">
            <a:avLst/>
          </a:prstGeom>
          <a:noFill/>
          <a:ln/>
        </p:spPr>
        <p:txBody>
          <a:bodyPr wrap="square" rtlCol="0" anchor="ctr"/>
          <a:lstStyle/>
          <a:p>
            <a:pPr marL="0" indent="0" algn="ctr">
              <a:buNone/>
            </a:pPr>
            <a:r>
              <a:rPr lang="en-US" sz="2400" b="1" dirty="0">
                <a:solidFill>
                  <a:srgbClr val="FFFFFF"/>
                </a:solidFill>
                <a:latin typeface="Calibri" pitchFamily="34" charset="0"/>
                <a:ea typeface="Calibri" pitchFamily="34" charset="-122"/>
                <a:cs typeface="Calibri" pitchFamily="34" charset="-120"/>
              </a:rPr>
              <a:t>Different of Information System Types</a:t>
            </a:r>
            <a:endParaRPr lang="en-US" sz="2400" dirty="0"/>
          </a:p>
        </p:txBody>
      </p:sp>
      <p:sp>
        <p:nvSpPr>
          <p:cNvPr id="4" name="Text 2"/>
          <p:cNvSpPr/>
          <p:nvPr/>
        </p:nvSpPr>
        <p:spPr>
          <a:xfrm>
            <a:off x="365760" y="914400"/>
            <a:ext cx="8412480" cy="292608"/>
          </a:xfrm>
          <a:prstGeom prst="rect">
            <a:avLst/>
          </a:prstGeom>
          <a:noFill/>
          <a:ln/>
        </p:spPr>
        <p:txBody>
          <a:bodyPr wrap="square" rtlCol="0" anchor="ctr"/>
          <a:lstStyle/>
          <a:p>
            <a:pPr marL="0" indent="0">
              <a:buNone/>
            </a:pPr>
            <a:r>
              <a:rPr lang="en-US" sz="1300" dirty="0">
                <a:solidFill>
                  <a:srgbClr val="222222"/>
                </a:solidFill>
                <a:latin typeface="Calibri" pitchFamily="34" charset="0"/>
                <a:ea typeface="Calibri" pitchFamily="34" charset="-122"/>
                <a:cs typeface="Calibri" pitchFamily="34" charset="-120"/>
              </a:rPr>
              <a:t>There are several key types of IS used in business, each serving a different purpose:</a:t>
            </a:r>
            <a:endParaRPr lang="en-US" sz="1300" dirty="0"/>
          </a:p>
        </p:txBody>
      </p:sp>
      <p:sp>
        <p:nvSpPr>
          <p:cNvPr id="5" name="Shape 3"/>
          <p:cNvSpPr/>
          <p:nvPr/>
        </p:nvSpPr>
        <p:spPr>
          <a:xfrm>
            <a:off x="320040" y="1298448"/>
            <a:ext cx="658368" cy="1024128"/>
          </a:xfrm>
          <a:prstGeom prst="rect">
            <a:avLst/>
          </a:prstGeom>
          <a:solidFill>
            <a:srgbClr val="1A3A6B"/>
          </a:solidFill>
          <a:ln/>
        </p:spPr>
        <p:txBody>
          <a:bodyPr/>
          <a:lstStyle/>
          <a:p>
            <a:endParaRPr lang="en-GB"/>
          </a:p>
        </p:txBody>
      </p:sp>
      <p:sp>
        <p:nvSpPr>
          <p:cNvPr id="6" name="Text 4"/>
          <p:cNvSpPr/>
          <p:nvPr/>
        </p:nvSpPr>
        <p:spPr>
          <a:xfrm>
            <a:off x="320040" y="1389888"/>
            <a:ext cx="658368" cy="82296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TPS</a:t>
            </a:r>
            <a:endParaRPr lang="en-US" sz="1400" dirty="0"/>
          </a:p>
        </p:txBody>
      </p:sp>
      <p:sp>
        <p:nvSpPr>
          <p:cNvPr id="7" name="Shape 5"/>
          <p:cNvSpPr/>
          <p:nvPr/>
        </p:nvSpPr>
        <p:spPr>
          <a:xfrm>
            <a:off x="978408" y="1298448"/>
            <a:ext cx="3520440" cy="1024128"/>
          </a:xfrm>
          <a:prstGeom prst="rect">
            <a:avLst/>
          </a:prstGeom>
          <a:solidFill>
            <a:srgbClr val="F2F2F2"/>
          </a:solidFill>
          <a:ln/>
        </p:spPr>
        <p:txBody>
          <a:bodyPr/>
          <a:lstStyle/>
          <a:p>
            <a:endParaRPr lang="en-GB">
              <a:solidFill>
                <a:srgbClr val="F2F2F2"/>
              </a:solidFill>
            </a:endParaRPr>
          </a:p>
        </p:txBody>
      </p:sp>
      <p:sp>
        <p:nvSpPr>
          <p:cNvPr id="8" name="Text 6"/>
          <p:cNvSpPr/>
          <p:nvPr/>
        </p:nvSpPr>
        <p:spPr>
          <a:xfrm>
            <a:off x="1069848" y="1353312"/>
            <a:ext cx="3337560" cy="274320"/>
          </a:xfrm>
          <a:prstGeom prst="rect">
            <a:avLst/>
          </a:prstGeom>
          <a:noFill/>
          <a:ln/>
        </p:spPr>
        <p:txBody>
          <a:bodyPr wrap="square" lIns="0" tIns="0" rIns="0" bIns="0" rtlCol="0" anchor="ctr"/>
          <a:lstStyle/>
          <a:p>
            <a:pPr marL="0" indent="0">
              <a:buNone/>
            </a:pPr>
            <a:r>
              <a:rPr lang="en-US" sz="1200" b="1" dirty="0">
                <a:solidFill>
                  <a:srgbClr val="1A3A6B"/>
                </a:solidFill>
                <a:latin typeface="Calibri" pitchFamily="34" charset="0"/>
                <a:ea typeface="Calibri" pitchFamily="34" charset="-122"/>
                <a:cs typeface="Calibri" pitchFamily="34" charset="-120"/>
              </a:rPr>
              <a:t>Transaction Processing System</a:t>
            </a:r>
            <a:endParaRPr lang="en-US" sz="1200" dirty="0"/>
          </a:p>
        </p:txBody>
      </p:sp>
      <p:sp>
        <p:nvSpPr>
          <p:cNvPr id="9" name="Text 7"/>
          <p:cNvSpPr/>
          <p:nvPr/>
        </p:nvSpPr>
        <p:spPr>
          <a:xfrm>
            <a:off x="978408" y="1640949"/>
            <a:ext cx="3337560" cy="311694"/>
          </a:xfrm>
          <a:prstGeom prst="rect">
            <a:avLst/>
          </a:prstGeom>
          <a:noFill/>
          <a:ln/>
        </p:spPr>
        <p:txBody>
          <a:bodyPr wrap="square" rtlCol="0" anchor="ctr"/>
          <a:lstStyle/>
          <a:p>
            <a:r>
              <a:rPr lang="en-GB" sz="1000" dirty="0"/>
              <a:t>Automates the routine things such as payments, stock updates, and payroll so that employees do not have to do it all manually.</a:t>
            </a:r>
          </a:p>
        </p:txBody>
      </p:sp>
      <p:sp>
        <p:nvSpPr>
          <p:cNvPr id="10" name="Shape 8"/>
          <p:cNvSpPr/>
          <p:nvPr/>
        </p:nvSpPr>
        <p:spPr>
          <a:xfrm>
            <a:off x="4709160" y="1298448"/>
            <a:ext cx="658368" cy="1024128"/>
          </a:xfrm>
          <a:prstGeom prst="rect">
            <a:avLst/>
          </a:prstGeom>
          <a:solidFill>
            <a:srgbClr val="2E75B6"/>
          </a:solidFill>
          <a:ln/>
        </p:spPr>
        <p:txBody>
          <a:bodyPr/>
          <a:lstStyle/>
          <a:p>
            <a:endParaRPr lang="en-GB"/>
          </a:p>
        </p:txBody>
      </p:sp>
      <p:sp>
        <p:nvSpPr>
          <p:cNvPr id="11" name="Text 9"/>
          <p:cNvSpPr/>
          <p:nvPr/>
        </p:nvSpPr>
        <p:spPr>
          <a:xfrm>
            <a:off x="4709160" y="1389888"/>
            <a:ext cx="658368" cy="82296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MIS</a:t>
            </a:r>
            <a:endParaRPr lang="en-US" sz="1400" dirty="0"/>
          </a:p>
        </p:txBody>
      </p:sp>
      <p:sp>
        <p:nvSpPr>
          <p:cNvPr id="12" name="Shape 10"/>
          <p:cNvSpPr/>
          <p:nvPr/>
        </p:nvSpPr>
        <p:spPr>
          <a:xfrm>
            <a:off x="5367528" y="1284732"/>
            <a:ext cx="3520440" cy="1024128"/>
          </a:xfrm>
          <a:prstGeom prst="rect">
            <a:avLst/>
          </a:prstGeom>
          <a:solidFill>
            <a:srgbClr val="F2F2F2"/>
          </a:solidFill>
          <a:ln/>
        </p:spPr>
        <p:txBody>
          <a:bodyPr/>
          <a:lstStyle/>
          <a:p>
            <a:endParaRPr lang="en-GB"/>
          </a:p>
        </p:txBody>
      </p:sp>
      <p:sp>
        <p:nvSpPr>
          <p:cNvPr id="13" name="Text 11"/>
          <p:cNvSpPr/>
          <p:nvPr/>
        </p:nvSpPr>
        <p:spPr>
          <a:xfrm>
            <a:off x="5458968" y="1353312"/>
            <a:ext cx="3337560" cy="274320"/>
          </a:xfrm>
          <a:prstGeom prst="rect">
            <a:avLst/>
          </a:prstGeom>
          <a:noFill/>
          <a:ln/>
        </p:spPr>
        <p:txBody>
          <a:bodyPr wrap="square" lIns="0" tIns="0" rIns="0" bIns="0" rtlCol="0" anchor="ctr"/>
          <a:lstStyle/>
          <a:p>
            <a:pPr marL="0" indent="0">
              <a:buNone/>
            </a:pPr>
            <a:r>
              <a:rPr lang="en-US" sz="1200" b="1" dirty="0">
                <a:solidFill>
                  <a:srgbClr val="2E75B6"/>
                </a:solidFill>
                <a:latin typeface="Calibri" pitchFamily="34" charset="0"/>
                <a:ea typeface="Calibri" pitchFamily="34" charset="-122"/>
                <a:cs typeface="Calibri" pitchFamily="34" charset="-120"/>
              </a:rPr>
              <a:t>Management Information System</a:t>
            </a:r>
            <a:endParaRPr lang="en-US" sz="1200" dirty="0"/>
          </a:p>
        </p:txBody>
      </p:sp>
      <p:sp>
        <p:nvSpPr>
          <p:cNvPr id="14" name="Text 12"/>
          <p:cNvSpPr/>
          <p:nvPr/>
        </p:nvSpPr>
        <p:spPr>
          <a:xfrm>
            <a:off x="5367528" y="1574292"/>
            <a:ext cx="3337560" cy="451456"/>
          </a:xfrm>
          <a:prstGeom prst="rect">
            <a:avLst/>
          </a:prstGeom>
          <a:noFill/>
          <a:ln/>
        </p:spPr>
        <p:txBody>
          <a:bodyPr wrap="square" rtlCol="0" anchor="ctr"/>
          <a:lstStyle/>
          <a:p>
            <a:r>
              <a:rPr lang="en-GB" sz="1000" dirty="0"/>
              <a:t>Converts business data into comprehensible reports that actually help managers understand what's going on in the entire company.</a:t>
            </a:r>
          </a:p>
        </p:txBody>
      </p:sp>
      <p:sp>
        <p:nvSpPr>
          <p:cNvPr id="15" name="Shape 13"/>
          <p:cNvSpPr/>
          <p:nvPr/>
        </p:nvSpPr>
        <p:spPr>
          <a:xfrm>
            <a:off x="320040" y="2505456"/>
            <a:ext cx="658368" cy="1024128"/>
          </a:xfrm>
          <a:prstGeom prst="rect">
            <a:avLst/>
          </a:prstGeom>
          <a:solidFill>
            <a:srgbClr val="17A589"/>
          </a:solidFill>
          <a:ln/>
        </p:spPr>
        <p:txBody>
          <a:bodyPr/>
          <a:lstStyle/>
          <a:p>
            <a:endParaRPr lang="en-GB"/>
          </a:p>
        </p:txBody>
      </p:sp>
      <p:sp>
        <p:nvSpPr>
          <p:cNvPr id="16" name="Text 14"/>
          <p:cNvSpPr/>
          <p:nvPr/>
        </p:nvSpPr>
        <p:spPr>
          <a:xfrm>
            <a:off x="320040" y="2596896"/>
            <a:ext cx="658368" cy="82296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DSS</a:t>
            </a:r>
            <a:endParaRPr lang="en-US" sz="1400" dirty="0"/>
          </a:p>
        </p:txBody>
      </p:sp>
      <p:sp>
        <p:nvSpPr>
          <p:cNvPr id="17" name="Shape 15"/>
          <p:cNvSpPr/>
          <p:nvPr/>
        </p:nvSpPr>
        <p:spPr>
          <a:xfrm>
            <a:off x="978408" y="2505456"/>
            <a:ext cx="3520440" cy="1024128"/>
          </a:xfrm>
          <a:prstGeom prst="rect">
            <a:avLst/>
          </a:prstGeom>
          <a:solidFill>
            <a:srgbClr val="F2F2F2"/>
          </a:solidFill>
          <a:ln/>
        </p:spPr>
        <p:txBody>
          <a:bodyPr/>
          <a:lstStyle/>
          <a:p>
            <a:endParaRPr lang="en-GB"/>
          </a:p>
        </p:txBody>
      </p:sp>
      <p:sp>
        <p:nvSpPr>
          <p:cNvPr id="18" name="Text 16"/>
          <p:cNvSpPr/>
          <p:nvPr/>
        </p:nvSpPr>
        <p:spPr>
          <a:xfrm>
            <a:off x="1069848" y="2560320"/>
            <a:ext cx="3337560" cy="274320"/>
          </a:xfrm>
          <a:prstGeom prst="rect">
            <a:avLst/>
          </a:prstGeom>
          <a:noFill/>
          <a:ln/>
        </p:spPr>
        <p:txBody>
          <a:bodyPr wrap="square" lIns="0" tIns="0" rIns="0" bIns="0" rtlCol="0" anchor="ctr"/>
          <a:lstStyle/>
          <a:p>
            <a:pPr marL="0" indent="0">
              <a:buNone/>
            </a:pPr>
            <a:r>
              <a:rPr lang="en-US" sz="1200" b="1" dirty="0">
                <a:solidFill>
                  <a:srgbClr val="17A589"/>
                </a:solidFill>
                <a:latin typeface="Calibri" pitchFamily="34" charset="0"/>
                <a:ea typeface="Calibri" pitchFamily="34" charset="-122"/>
                <a:cs typeface="Calibri" pitchFamily="34" charset="-120"/>
              </a:rPr>
              <a:t>Decision Support System</a:t>
            </a:r>
            <a:endParaRPr lang="en-US" sz="1200" dirty="0"/>
          </a:p>
        </p:txBody>
      </p:sp>
      <p:sp>
        <p:nvSpPr>
          <p:cNvPr id="19" name="Text 17"/>
          <p:cNvSpPr/>
          <p:nvPr/>
        </p:nvSpPr>
        <p:spPr>
          <a:xfrm>
            <a:off x="978408" y="2795887"/>
            <a:ext cx="3337560" cy="274320"/>
          </a:xfrm>
          <a:prstGeom prst="rect">
            <a:avLst/>
          </a:prstGeom>
          <a:noFill/>
          <a:ln/>
        </p:spPr>
        <p:txBody>
          <a:bodyPr wrap="square" rtlCol="0" anchor="ctr"/>
          <a:lstStyle/>
          <a:p>
            <a:r>
              <a:rPr lang="en-GB" sz="1000" dirty="0"/>
              <a:t>Gives managers tools to help them work through difficult decisions based on actual data and not on gut feeling alone</a:t>
            </a:r>
          </a:p>
        </p:txBody>
      </p:sp>
      <p:sp>
        <p:nvSpPr>
          <p:cNvPr id="20" name="Shape 18"/>
          <p:cNvSpPr/>
          <p:nvPr/>
        </p:nvSpPr>
        <p:spPr>
          <a:xfrm>
            <a:off x="4709160" y="2505456"/>
            <a:ext cx="658368" cy="1024128"/>
          </a:xfrm>
          <a:prstGeom prst="rect">
            <a:avLst/>
          </a:prstGeom>
          <a:solidFill>
            <a:srgbClr val="6C3483"/>
          </a:solidFill>
          <a:ln/>
        </p:spPr>
        <p:txBody>
          <a:bodyPr/>
          <a:lstStyle/>
          <a:p>
            <a:endParaRPr lang="en-GB"/>
          </a:p>
        </p:txBody>
      </p:sp>
      <p:sp>
        <p:nvSpPr>
          <p:cNvPr id="21" name="Text 19"/>
          <p:cNvSpPr/>
          <p:nvPr/>
        </p:nvSpPr>
        <p:spPr>
          <a:xfrm>
            <a:off x="4709160" y="2596896"/>
            <a:ext cx="658368" cy="82296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ERP</a:t>
            </a:r>
            <a:endParaRPr lang="en-US" sz="1400" dirty="0"/>
          </a:p>
        </p:txBody>
      </p:sp>
      <p:sp>
        <p:nvSpPr>
          <p:cNvPr id="22" name="Shape 20"/>
          <p:cNvSpPr/>
          <p:nvPr/>
        </p:nvSpPr>
        <p:spPr>
          <a:xfrm>
            <a:off x="5367528" y="2505456"/>
            <a:ext cx="3520440" cy="1024128"/>
          </a:xfrm>
          <a:prstGeom prst="rect">
            <a:avLst/>
          </a:prstGeom>
          <a:solidFill>
            <a:srgbClr val="F2F2F2"/>
          </a:solidFill>
          <a:ln/>
        </p:spPr>
        <p:txBody>
          <a:bodyPr/>
          <a:lstStyle/>
          <a:p>
            <a:endParaRPr lang="en-GB"/>
          </a:p>
        </p:txBody>
      </p:sp>
      <p:sp>
        <p:nvSpPr>
          <p:cNvPr id="23" name="Text 21"/>
          <p:cNvSpPr/>
          <p:nvPr/>
        </p:nvSpPr>
        <p:spPr>
          <a:xfrm>
            <a:off x="5458968" y="2560320"/>
            <a:ext cx="3337560" cy="274320"/>
          </a:xfrm>
          <a:prstGeom prst="rect">
            <a:avLst/>
          </a:prstGeom>
          <a:noFill/>
          <a:ln/>
        </p:spPr>
        <p:txBody>
          <a:bodyPr wrap="square" lIns="0" tIns="0" rIns="0" bIns="0" rtlCol="0" anchor="ctr"/>
          <a:lstStyle/>
          <a:p>
            <a:pPr marL="0" indent="0">
              <a:buNone/>
            </a:pPr>
            <a:r>
              <a:rPr lang="en-US" sz="1200" b="1" dirty="0">
                <a:solidFill>
                  <a:srgbClr val="6C3483"/>
                </a:solidFill>
                <a:latin typeface="Calibri" pitchFamily="34" charset="0"/>
                <a:ea typeface="Calibri" pitchFamily="34" charset="-122"/>
                <a:cs typeface="Calibri" pitchFamily="34" charset="-120"/>
              </a:rPr>
              <a:t>Enterprise Resource Planning</a:t>
            </a:r>
            <a:endParaRPr lang="en-US" sz="1200" dirty="0"/>
          </a:p>
        </p:txBody>
      </p:sp>
      <p:sp>
        <p:nvSpPr>
          <p:cNvPr id="24" name="Text 22"/>
          <p:cNvSpPr/>
          <p:nvPr/>
        </p:nvSpPr>
        <p:spPr>
          <a:xfrm>
            <a:off x="5367528" y="2834640"/>
            <a:ext cx="3337560" cy="330417"/>
          </a:xfrm>
          <a:prstGeom prst="rect">
            <a:avLst/>
          </a:prstGeom>
          <a:noFill/>
          <a:ln/>
        </p:spPr>
        <p:txBody>
          <a:bodyPr wrap="square" rtlCol="0" anchor="ctr"/>
          <a:lstStyle/>
          <a:p>
            <a:r>
              <a:rPr lang="en-GB" sz="1000" dirty="0"/>
              <a:t>A single system for the entire business prevents various departments from using isolated systems that don't communicate with each other.</a:t>
            </a:r>
            <a:endParaRPr lang="en-US" sz="1000" dirty="0"/>
          </a:p>
        </p:txBody>
      </p:sp>
      <p:sp>
        <p:nvSpPr>
          <p:cNvPr id="25" name="Shape 23"/>
          <p:cNvSpPr/>
          <p:nvPr/>
        </p:nvSpPr>
        <p:spPr>
          <a:xfrm>
            <a:off x="320040" y="3712464"/>
            <a:ext cx="658368" cy="1024128"/>
          </a:xfrm>
          <a:prstGeom prst="rect">
            <a:avLst/>
          </a:prstGeom>
          <a:solidFill>
            <a:srgbClr val="D68910"/>
          </a:solidFill>
          <a:ln/>
        </p:spPr>
        <p:txBody>
          <a:bodyPr/>
          <a:lstStyle/>
          <a:p>
            <a:endParaRPr lang="en-GB" dirty="0"/>
          </a:p>
        </p:txBody>
      </p:sp>
      <p:sp>
        <p:nvSpPr>
          <p:cNvPr id="26" name="Text 24"/>
          <p:cNvSpPr/>
          <p:nvPr/>
        </p:nvSpPr>
        <p:spPr>
          <a:xfrm>
            <a:off x="320040" y="3803904"/>
            <a:ext cx="658368" cy="82296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CRM</a:t>
            </a:r>
            <a:endParaRPr lang="en-US" sz="1400" dirty="0"/>
          </a:p>
        </p:txBody>
      </p:sp>
      <p:sp>
        <p:nvSpPr>
          <p:cNvPr id="27" name="Shape 25"/>
          <p:cNvSpPr/>
          <p:nvPr/>
        </p:nvSpPr>
        <p:spPr>
          <a:xfrm>
            <a:off x="978408" y="3712464"/>
            <a:ext cx="3520440" cy="1024128"/>
          </a:xfrm>
          <a:prstGeom prst="rect">
            <a:avLst/>
          </a:prstGeom>
          <a:solidFill>
            <a:srgbClr val="F2F2F2"/>
          </a:solidFill>
          <a:ln/>
        </p:spPr>
        <p:txBody>
          <a:bodyPr/>
          <a:lstStyle/>
          <a:p>
            <a:endParaRPr lang="en-GB"/>
          </a:p>
        </p:txBody>
      </p:sp>
      <p:sp>
        <p:nvSpPr>
          <p:cNvPr id="28" name="Text 26"/>
          <p:cNvSpPr/>
          <p:nvPr/>
        </p:nvSpPr>
        <p:spPr>
          <a:xfrm>
            <a:off x="1069848" y="3767328"/>
            <a:ext cx="3337560" cy="274320"/>
          </a:xfrm>
          <a:prstGeom prst="rect">
            <a:avLst/>
          </a:prstGeom>
          <a:noFill/>
          <a:ln/>
        </p:spPr>
        <p:txBody>
          <a:bodyPr wrap="square" lIns="0" tIns="0" rIns="0" bIns="0" rtlCol="0" anchor="ctr"/>
          <a:lstStyle/>
          <a:p>
            <a:pPr marL="0" indent="0">
              <a:buNone/>
            </a:pPr>
            <a:r>
              <a:rPr lang="en-US" sz="1200" b="1" dirty="0">
                <a:solidFill>
                  <a:srgbClr val="D68910"/>
                </a:solidFill>
                <a:latin typeface="Calibri" pitchFamily="34" charset="0"/>
                <a:ea typeface="Calibri" pitchFamily="34" charset="-122"/>
                <a:cs typeface="Calibri" pitchFamily="34" charset="-120"/>
              </a:rPr>
              <a:t>Customer Relationship MGMT</a:t>
            </a:r>
            <a:endParaRPr lang="en-US" sz="1200" dirty="0"/>
          </a:p>
        </p:txBody>
      </p:sp>
      <p:sp>
        <p:nvSpPr>
          <p:cNvPr id="29" name="Text 27"/>
          <p:cNvSpPr/>
          <p:nvPr/>
        </p:nvSpPr>
        <p:spPr>
          <a:xfrm>
            <a:off x="978408" y="3986784"/>
            <a:ext cx="3337560" cy="585216"/>
          </a:xfrm>
          <a:prstGeom prst="rect">
            <a:avLst/>
          </a:prstGeom>
          <a:noFill/>
          <a:ln/>
        </p:spPr>
        <p:txBody>
          <a:bodyPr wrap="square" rtlCol="0" anchor="ctr"/>
          <a:lstStyle/>
          <a:p>
            <a:r>
              <a:rPr lang="en-GB" sz="1000" dirty="0"/>
              <a:t>Keep records of every single detail related to the customers such that the company always knows with whom they are engaging and can customize the manner of their interaction accordingly.</a:t>
            </a:r>
          </a:p>
        </p:txBody>
      </p:sp>
      <p:sp>
        <p:nvSpPr>
          <p:cNvPr id="30" name="Shape 28"/>
          <p:cNvSpPr/>
          <p:nvPr/>
        </p:nvSpPr>
        <p:spPr>
          <a:xfrm>
            <a:off x="4709160" y="3712464"/>
            <a:ext cx="658368" cy="1024128"/>
          </a:xfrm>
          <a:prstGeom prst="rect">
            <a:avLst/>
          </a:prstGeom>
          <a:solidFill>
            <a:srgbClr val="C0392B"/>
          </a:solidFill>
          <a:ln/>
        </p:spPr>
        <p:txBody>
          <a:bodyPr/>
          <a:lstStyle/>
          <a:p>
            <a:endParaRPr lang="en-GB"/>
          </a:p>
        </p:txBody>
      </p:sp>
      <p:sp>
        <p:nvSpPr>
          <p:cNvPr id="31" name="Text 29"/>
          <p:cNvSpPr/>
          <p:nvPr/>
        </p:nvSpPr>
        <p:spPr>
          <a:xfrm>
            <a:off x="4709160" y="3803904"/>
            <a:ext cx="658368" cy="82296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AI/ML</a:t>
            </a:r>
            <a:endParaRPr lang="en-US" sz="1100" dirty="0"/>
          </a:p>
        </p:txBody>
      </p:sp>
      <p:sp>
        <p:nvSpPr>
          <p:cNvPr id="32" name="Shape 30"/>
          <p:cNvSpPr/>
          <p:nvPr/>
        </p:nvSpPr>
        <p:spPr>
          <a:xfrm>
            <a:off x="5367528" y="3712464"/>
            <a:ext cx="3520440" cy="1024128"/>
          </a:xfrm>
          <a:prstGeom prst="rect">
            <a:avLst/>
          </a:prstGeom>
          <a:solidFill>
            <a:srgbClr val="F2F2F2"/>
          </a:solidFill>
          <a:ln/>
        </p:spPr>
        <p:txBody>
          <a:bodyPr/>
          <a:lstStyle/>
          <a:p>
            <a:endParaRPr lang="en-GB"/>
          </a:p>
        </p:txBody>
      </p:sp>
      <p:sp>
        <p:nvSpPr>
          <p:cNvPr id="33" name="Text 31"/>
          <p:cNvSpPr/>
          <p:nvPr/>
        </p:nvSpPr>
        <p:spPr>
          <a:xfrm>
            <a:off x="5458968" y="3767328"/>
            <a:ext cx="3337560" cy="274320"/>
          </a:xfrm>
          <a:prstGeom prst="rect">
            <a:avLst/>
          </a:prstGeom>
          <a:noFill/>
          <a:ln/>
        </p:spPr>
        <p:txBody>
          <a:bodyPr wrap="square" lIns="0" tIns="0" rIns="0" bIns="0" rtlCol="0" anchor="ctr"/>
          <a:lstStyle/>
          <a:p>
            <a:pPr marL="0" indent="0">
              <a:buNone/>
            </a:pPr>
            <a:r>
              <a:rPr lang="en-US" sz="1200" b="1" dirty="0">
                <a:solidFill>
                  <a:srgbClr val="C0392B"/>
                </a:solidFill>
                <a:latin typeface="Calibri" pitchFamily="34" charset="0"/>
                <a:ea typeface="Calibri" pitchFamily="34" charset="-122"/>
                <a:cs typeface="Calibri" pitchFamily="34" charset="-120"/>
              </a:rPr>
              <a:t>AI &amp; Machine Learning Systems</a:t>
            </a:r>
            <a:endParaRPr lang="en-US" sz="1200" dirty="0"/>
          </a:p>
        </p:txBody>
      </p:sp>
      <p:sp>
        <p:nvSpPr>
          <p:cNvPr id="34" name="Text 32"/>
          <p:cNvSpPr/>
          <p:nvPr/>
        </p:nvSpPr>
        <p:spPr>
          <a:xfrm>
            <a:off x="5367528" y="4013490"/>
            <a:ext cx="3337560" cy="448056"/>
          </a:xfrm>
          <a:prstGeom prst="rect">
            <a:avLst/>
          </a:prstGeom>
          <a:noFill/>
          <a:ln/>
        </p:spPr>
        <p:txBody>
          <a:bodyPr wrap="square" rtlCol="0" anchor="ctr"/>
          <a:lstStyle/>
          <a:p>
            <a:r>
              <a:rPr lang="en-GB" sz="1000" dirty="0"/>
              <a:t>Processes massive volumes of data automatically, recognizes patterns and is capable of even forecasting future business performance.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7030A0"/>
          </a:solidFill>
          <a:ln/>
        </p:spPr>
        <p:txBody>
          <a:bodyPr/>
          <a:lstStyle/>
          <a:p>
            <a:endParaRPr lang="en-GB"/>
          </a:p>
        </p:txBody>
      </p:sp>
      <p:sp>
        <p:nvSpPr>
          <p:cNvPr id="3" name="Text 1"/>
          <p:cNvSpPr/>
          <p:nvPr/>
        </p:nvSpPr>
        <p:spPr>
          <a:xfrm>
            <a:off x="274320" y="45720"/>
            <a:ext cx="8595360" cy="731520"/>
          </a:xfrm>
          <a:prstGeom prst="rect">
            <a:avLst/>
          </a:prstGeom>
          <a:noFill/>
          <a:ln/>
        </p:spPr>
        <p:txBody>
          <a:bodyPr wrap="square" rtlCol="0" anchor="ctr"/>
          <a:lstStyle/>
          <a:p>
            <a:pPr marL="0" indent="0" algn="ctr">
              <a:buNone/>
            </a:pPr>
            <a:r>
              <a:rPr lang="en-US" sz="2400" b="1" dirty="0">
                <a:solidFill>
                  <a:srgbClr val="FFFFFF"/>
                </a:solidFill>
                <a:latin typeface="Calibri" pitchFamily="34" charset="0"/>
                <a:ea typeface="Calibri" pitchFamily="34" charset="-122"/>
                <a:cs typeface="Calibri" pitchFamily="34" charset="-120"/>
              </a:rPr>
              <a:t>System Analysis: Benefits and Limitations</a:t>
            </a:r>
            <a:endParaRPr lang="en-US" sz="2400" dirty="0"/>
          </a:p>
        </p:txBody>
      </p:sp>
      <p:sp>
        <p:nvSpPr>
          <p:cNvPr id="4" name="Text 2"/>
          <p:cNvSpPr/>
          <p:nvPr/>
        </p:nvSpPr>
        <p:spPr>
          <a:xfrm>
            <a:off x="365760" y="886968"/>
            <a:ext cx="8412480" cy="320040"/>
          </a:xfrm>
          <a:prstGeom prst="rect">
            <a:avLst/>
          </a:prstGeom>
          <a:noFill/>
          <a:ln/>
        </p:spPr>
        <p:txBody>
          <a:bodyPr wrap="square" rtlCol="0" anchor="ctr"/>
          <a:lstStyle/>
          <a:p>
            <a:pPr marL="0" indent="0">
              <a:buNone/>
            </a:pPr>
            <a:r>
              <a:rPr lang="en-US" sz="1200" dirty="0">
                <a:solidFill>
                  <a:srgbClr val="222222"/>
                </a:solidFill>
                <a:latin typeface="Calibri" pitchFamily="34" charset="0"/>
                <a:ea typeface="Calibri" pitchFamily="34" charset="-122"/>
                <a:cs typeface="Calibri" pitchFamily="34" charset="-120"/>
              </a:rPr>
              <a:t>The following analysis examines three systems in more depth, evaluating their strengths and drawbacks in a business context:</a:t>
            </a:r>
            <a:endParaRPr lang="en-US" sz="1200" dirty="0"/>
          </a:p>
        </p:txBody>
      </p:sp>
      <p:sp>
        <p:nvSpPr>
          <p:cNvPr id="5" name="Shape 3"/>
          <p:cNvSpPr/>
          <p:nvPr/>
        </p:nvSpPr>
        <p:spPr>
          <a:xfrm>
            <a:off x="320040" y="1280160"/>
            <a:ext cx="8503920" cy="292608"/>
          </a:xfrm>
          <a:prstGeom prst="rect">
            <a:avLst/>
          </a:prstGeom>
          <a:solidFill>
            <a:srgbClr val="1A3A6B"/>
          </a:solidFill>
          <a:ln/>
        </p:spPr>
        <p:txBody>
          <a:bodyPr/>
          <a:lstStyle/>
          <a:p>
            <a:endParaRPr lang="en-GB"/>
          </a:p>
        </p:txBody>
      </p:sp>
      <p:sp>
        <p:nvSpPr>
          <p:cNvPr id="6" name="Text 4"/>
          <p:cNvSpPr/>
          <p:nvPr/>
        </p:nvSpPr>
        <p:spPr>
          <a:xfrm>
            <a:off x="411480" y="1298448"/>
            <a:ext cx="8321040" cy="256032"/>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TPS – Transaction Processing System</a:t>
            </a:r>
            <a:endParaRPr lang="en-US" sz="1200" dirty="0"/>
          </a:p>
        </p:txBody>
      </p:sp>
      <p:sp>
        <p:nvSpPr>
          <p:cNvPr id="7" name="Text 5"/>
          <p:cNvSpPr/>
          <p:nvPr/>
        </p:nvSpPr>
        <p:spPr>
          <a:xfrm>
            <a:off x="365760" y="1609344"/>
            <a:ext cx="914400" cy="201168"/>
          </a:xfrm>
          <a:prstGeom prst="rect">
            <a:avLst/>
          </a:prstGeom>
          <a:noFill/>
          <a:ln/>
        </p:spPr>
        <p:txBody>
          <a:bodyPr wrap="square" lIns="0" tIns="0" rIns="0" bIns="0" rtlCol="0" anchor="ctr"/>
          <a:lstStyle/>
          <a:p>
            <a:pPr marL="0" indent="0">
              <a:buNone/>
            </a:pPr>
            <a:r>
              <a:rPr lang="en-US" sz="1100" b="1" dirty="0">
                <a:solidFill>
                  <a:srgbClr val="1E8449"/>
                </a:solidFill>
                <a:latin typeface="Calibri" pitchFamily="34" charset="0"/>
                <a:ea typeface="Calibri" pitchFamily="34" charset="-122"/>
                <a:cs typeface="Calibri" pitchFamily="34" charset="-120"/>
              </a:rPr>
              <a:t>Benefits:</a:t>
            </a:r>
            <a:endParaRPr lang="en-US" sz="1100" dirty="0"/>
          </a:p>
        </p:txBody>
      </p:sp>
      <p:sp>
        <p:nvSpPr>
          <p:cNvPr id="11" name="Text 9"/>
          <p:cNvSpPr/>
          <p:nvPr/>
        </p:nvSpPr>
        <p:spPr>
          <a:xfrm>
            <a:off x="4424289" y="1627987"/>
            <a:ext cx="1188720" cy="201168"/>
          </a:xfrm>
          <a:prstGeom prst="rect">
            <a:avLst/>
          </a:prstGeom>
          <a:noFill/>
          <a:ln/>
        </p:spPr>
        <p:txBody>
          <a:bodyPr wrap="square" lIns="0" tIns="0" rIns="0" bIns="0" rtlCol="0" anchor="ctr"/>
          <a:lstStyle/>
          <a:p>
            <a:pPr marL="0" indent="0">
              <a:buNone/>
            </a:pPr>
            <a:r>
              <a:rPr lang="en-US" sz="1100" b="1" dirty="0">
                <a:solidFill>
                  <a:srgbClr val="C0392B"/>
                </a:solidFill>
                <a:latin typeface="Calibri" pitchFamily="34" charset="0"/>
                <a:ea typeface="Calibri" pitchFamily="34" charset="-122"/>
                <a:cs typeface="Calibri" pitchFamily="34" charset="-120"/>
              </a:rPr>
              <a:t>Limitations:</a:t>
            </a:r>
            <a:endParaRPr lang="en-US" sz="1100" dirty="0"/>
          </a:p>
        </p:txBody>
      </p:sp>
      <p:sp>
        <p:nvSpPr>
          <p:cNvPr id="14" name="Shape 12"/>
          <p:cNvSpPr/>
          <p:nvPr/>
        </p:nvSpPr>
        <p:spPr>
          <a:xfrm>
            <a:off x="320040" y="2514600"/>
            <a:ext cx="8503920" cy="292608"/>
          </a:xfrm>
          <a:prstGeom prst="rect">
            <a:avLst/>
          </a:prstGeom>
          <a:solidFill>
            <a:srgbClr val="C0392B"/>
          </a:solidFill>
          <a:ln/>
        </p:spPr>
        <p:txBody>
          <a:bodyPr/>
          <a:lstStyle/>
          <a:p>
            <a:endParaRPr lang="en-GB" dirty="0">
              <a:highlight>
                <a:srgbClr val="C0392B"/>
              </a:highlight>
            </a:endParaRPr>
          </a:p>
        </p:txBody>
      </p:sp>
      <p:sp>
        <p:nvSpPr>
          <p:cNvPr id="15" name="Text 13"/>
          <p:cNvSpPr/>
          <p:nvPr/>
        </p:nvSpPr>
        <p:spPr>
          <a:xfrm>
            <a:off x="411480" y="2532888"/>
            <a:ext cx="8321040" cy="256032"/>
          </a:xfrm>
          <a:prstGeom prst="rect">
            <a:avLst/>
          </a:prstGeom>
          <a:noFill/>
          <a:ln/>
        </p:spPr>
        <p:txBody>
          <a:bodyPr wrap="square" lIns="0" tIns="0" rIns="0" bIns="0" rtlCol="0" anchor="ctr"/>
          <a:lstStyle/>
          <a:p>
            <a:r>
              <a:rPr lang="en-US" sz="1200" b="1" dirty="0">
                <a:solidFill>
                  <a:schemeClr val="bg1"/>
                </a:solidFill>
                <a:latin typeface="Calibri" pitchFamily="34" charset="0"/>
                <a:ea typeface="Calibri" pitchFamily="34" charset="-122"/>
                <a:cs typeface="Calibri" pitchFamily="34" charset="-120"/>
              </a:rPr>
              <a:t>AI &amp; Machine Learning Systems</a:t>
            </a:r>
            <a:endParaRPr lang="en-US" sz="1200" dirty="0">
              <a:solidFill>
                <a:schemeClr val="bg1"/>
              </a:solidFill>
            </a:endParaRPr>
          </a:p>
        </p:txBody>
      </p:sp>
      <p:sp>
        <p:nvSpPr>
          <p:cNvPr id="16" name="Text 14"/>
          <p:cNvSpPr/>
          <p:nvPr/>
        </p:nvSpPr>
        <p:spPr>
          <a:xfrm>
            <a:off x="365760" y="2843784"/>
            <a:ext cx="914400" cy="201168"/>
          </a:xfrm>
          <a:prstGeom prst="rect">
            <a:avLst/>
          </a:prstGeom>
          <a:noFill/>
          <a:ln/>
        </p:spPr>
        <p:txBody>
          <a:bodyPr wrap="square" lIns="0" tIns="0" rIns="0" bIns="0" rtlCol="0" anchor="ctr"/>
          <a:lstStyle/>
          <a:p>
            <a:pPr marL="0" indent="0">
              <a:buNone/>
            </a:pPr>
            <a:r>
              <a:rPr lang="en-US" sz="1100" b="1" dirty="0">
                <a:solidFill>
                  <a:srgbClr val="1E8449"/>
                </a:solidFill>
                <a:latin typeface="Calibri" pitchFamily="34" charset="0"/>
                <a:ea typeface="Calibri" pitchFamily="34" charset="-122"/>
                <a:cs typeface="Calibri" pitchFamily="34" charset="-120"/>
              </a:rPr>
              <a:t>Benefits:</a:t>
            </a:r>
            <a:endParaRPr lang="en-US" sz="1100" dirty="0"/>
          </a:p>
        </p:txBody>
      </p:sp>
      <p:sp>
        <p:nvSpPr>
          <p:cNvPr id="20" name="Text 18"/>
          <p:cNvSpPr/>
          <p:nvPr/>
        </p:nvSpPr>
        <p:spPr>
          <a:xfrm>
            <a:off x="4424289" y="2847766"/>
            <a:ext cx="1188720" cy="201168"/>
          </a:xfrm>
          <a:prstGeom prst="rect">
            <a:avLst/>
          </a:prstGeom>
          <a:noFill/>
          <a:ln/>
        </p:spPr>
        <p:txBody>
          <a:bodyPr wrap="square" lIns="0" tIns="0" rIns="0" bIns="0" rtlCol="0" anchor="ctr"/>
          <a:lstStyle/>
          <a:p>
            <a:pPr marL="0" indent="0">
              <a:buNone/>
            </a:pPr>
            <a:r>
              <a:rPr lang="en-US" sz="1100" b="1" dirty="0">
                <a:solidFill>
                  <a:srgbClr val="C0392B"/>
                </a:solidFill>
                <a:latin typeface="Calibri" pitchFamily="34" charset="0"/>
                <a:ea typeface="Calibri" pitchFamily="34" charset="-122"/>
                <a:cs typeface="Calibri" pitchFamily="34" charset="-120"/>
              </a:rPr>
              <a:t>Limitations:</a:t>
            </a:r>
            <a:endParaRPr lang="en-US" sz="1100" dirty="0"/>
          </a:p>
        </p:txBody>
      </p:sp>
      <p:sp>
        <p:nvSpPr>
          <p:cNvPr id="23" name="Shape 21"/>
          <p:cNvSpPr/>
          <p:nvPr/>
        </p:nvSpPr>
        <p:spPr>
          <a:xfrm>
            <a:off x="320040" y="3749040"/>
            <a:ext cx="8503920" cy="292608"/>
          </a:xfrm>
          <a:prstGeom prst="rect">
            <a:avLst/>
          </a:prstGeom>
          <a:solidFill>
            <a:srgbClr val="2E75B6"/>
          </a:solidFill>
          <a:ln/>
        </p:spPr>
        <p:txBody>
          <a:bodyPr/>
          <a:lstStyle/>
          <a:p>
            <a:endParaRPr lang="en-GB"/>
          </a:p>
        </p:txBody>
      </p:sp>
      <p:sp>
        <p:nvSpPr>
          <p:cNvPr id="24" name="Text 22"/>
          <p:cNvSpPr/>
          <p:nvPr/>
        </p:nvSpPr>
        <p:spPr>
          <a:xfrm>
            <a:off x="411480" y="3767328"/>
            <a:ext cx="8321040" cy="256032"/>
          </a:xfrm>
          <a:prstGeom prst="rect">
            <a:avLst/>
          </a:prstGeom>
          <a:noFill/>
          <a:ln/>
        </p:spPr>
        <p:txBody>
          <a:bodyPr wrap="square" lIns="0" tIns="0" rIns="0" bIns="0" rtlCol="0" anchor="ctr"/>
          <a:lstStyle/>
          <a:p>
            <a:r>
              <a:rPr lang="en-US" sz="1200" b="1" dirty="0">
                <a:solidFill>
                  <a:schemeClr val="bg1"/>
                </a:solidFill>
                <a:latin typeface="Calibri" pitchFamily="34" charset="0"/>
                <a:ea typeface="Calibri" pitchFamily="34" charset="-122"/>
                <a:cs typeface="Calibri" pitchFamily="34" charset="-120"/>
              </a:rPr>
              <a:t>Management Information System</a:t>
            </a:r>
            <a:endParaRPr lang="en-US" sz="1200" dirty="0">
              <a:solidFill>
                <a:schemeClr val="bg1"/>
              </a:solidFill>
            </a:endParaRPr>
          </a:p>
        </p:txBody>
      </p:sp>
      <p:sp>
        <p:nvSpPr>
          <p:cNvPr id="25" name="Text 23"/>
          <p:cNvSpPr/>
          <p:nvPr/>
        </p:nvSpPr>
        <p:spPr>
          <a:xfrm>
            <a:off x="365760" y="4078224"/>
            <a:ext cx="914400" cy="201168"/>
          </a:xfrm>
          <a:prstGeom prst="rect">
            <a:avLst/>
          </a:prstGeom>
          <a:noFill/>
          <a:ln/>
        </p:spPr>
        <p:txBody>
          <a:bodyPr wrap="square" lIns="0" tIns="0" rIns="0" bIns="0" rtlCol="0" anchor="ctr"/>
          <a:lstStyle/>
          <a:p>
            <a:pPr marL="0" indent="0">
              <a:buNone/>
            </a:pPr>
            <a:r>
              <a:rPr lang="en-US" sz="1100" b="1" dirty="0">
                <a:solidFill>
                  <a:srgbClr val="1E8449"/>
                </a:solidFill>
                <a:latin typeface="Calibri" pitchFamily="34" charset="0"/>
                <a:ea typeface="Calibri" pitchFamily="34" charset="-122"/>
                <a:cs typeface="Calibri" pitchFamily="34" charset="-120"/>
              </a:rPr>
              <a:t>Benefits:</a:t>
            </a:r>
            <a:endParaRPr lang="en-US" sz="1100" dirty="0"/>
          </a:p>
        </p:txBody>
      </p:sp>
      <p:sp>
        <p:nvSpPr>
          <p:cNvPr id="29" name="Text 27"/>
          <p:cNvSpPr/>
          <p:nvPr/>
        </p:nvSpPr>
        <p:spPr>
          <a:xfrm>
            <a:off x="4424289" y="4078224"/>
            <a:ext cx="1188720" cy="201168"/>
          </a:xfrm>
          <a:prstGeom prst="rect">
            <a:avLst/>
          </a:prstGeom>
          <a:noFill/>
          <a:ln/>
        </p:spPr>
        <p:txBody>
          <a:bodyPr wrap="square" lIns="0" tIns="0" rIns="0" bIns="0" rtlCol="0" anchor="ctr"/>
          <a:lstStyle/>
          <a:p>
            <a:pPr marL="0" indent="0">
              <a:buNone/>
            </a:pPr>
            <a:r>
              <a:rPr lang="en-US" sz="1100" b="1" dirty="0">
                <a:solidFill>
                  <a:srgbClr val="C0392B"/>
                </a:solidFill>
                <a:latin typeface="Calibri" pitchFamily="34" charset="0"/>
                <a:ea typeface="Calibri" pitchFamily="34" charset="-122"/>
                <a:cs typeface="Calibri" pitchFamily="34" charset="-120"/>
              </a:rPr>
              <a:t>Limitations:</a:t>
            </a:r>
            <a:endParaRPr lang="en-US" sz="1100" dirty="0"/>
          </a:p>
        </p:txBody>
      </p:sp>
      <p:sp>
        <p:nvSpPr>
          <p:cNvPr id="34" name="TextBox 33">
            <a:extLst>
              <a:ext uri="{FF2B5EF4-FFF2-40B4-BE49-F238E27FC236}">
                <a16:creationId xmlns:a16="http://schemas.microsoft.com/office/drawing/2014/main" id="{52F2490B-481E-D543-B3CE-55BD15E05B55}"/>
              </a:ext>
            </a:extLst>
          </p:cNvPr>
          <p:cNvSpPr txBox="1"/>
          <p:nvPr/>
        </p:nvSpPr>
        <p:spPr>
          <a:xfrm>
            <a:off x="274320" y="1773432"/>
            <a:ext cx="4061343" cy="577081"/>
          </a:xfrm>
          <a:prstGeom prst="rect">
            <a:avLst/>
          </a:prstGeom>
          <a:noFill/>
        </p:spPr>
        <p:txBody>
          <a:bodyPr wrap="square" rtlCol="0">
            <a:spAutoFit/>
          </a:bodyPr>
          <a:lstStyle/>
          <a:p>
            <a:r>
              <a:rPr lang="en-GB" sz="1050" dirty="0"/>
              <a:t>Helps speed up your day-to-day activities such as payment processing, keeping records of stock and payroll sorting in short, it maintains the smooth running of everything.</a:t>
            </a:r>
          </a:p>
        </p:txBody>
      </p:sp>
      <p:sp>
        <p:nvSpPr>
          <p:cNvPr id="35" name="TextBox 34">
            <a:extLst>
              <a:ext uri="{FF2B5EF4-FFF2-40B4-BE49-F238E27FC236}">
                <a16:creationId xmlns:a16="http://schemas.microsoft.com/office/drawing/2014/main" id="{12ED89B6-5921-1C16-AA81-CBD18842046D}"/>
              </a:ext>
            </a:extLst>
          </p:cNvPr>
          <p:cNvSpPr txBox="1"/>
          <p:nvPr/>
        </p:nvSpPr>
        <p:spPr>
          <a:xfrm>
            <a:off x="4335663" y="1765147"/>
            <a:ext cx="4135902" cy="577081"/>
          </a:xfrm>
          <a:prstGeom prst="rect">
            <a:avLst/>
          </a:prstGeom>
          <a:noFill/>
        </p:spPr>
        <p:txBody>
          <a:bodyPr wrap="square" rtlCol="0">
            <a:spAutoFit/>
          </a:bodyPr>
          <a:lstStyle/>
          <a:p>
            <a:r>
              <a:rPr lang="en-GB" sz="1050" dirty="0"/>
              <a:t>It won't realize changes in the real world if no one manually updates it, and if the system is closed then everything depending on it will also stop working.</a:t>
            </a:r>
          </a:p>
        </p:txBody>
      </p:sp>
      <p:sp>
        <p:nvSpPr>
          <p:cNvPr id="37" name="TextBox 36">
            <a:extLst>
              <a:ext uri="{FF2B5EF4-FFF2-40B4-BE49-F238E27FC236}">
                <a16:creationId xmlns:a16="http://schemas.microsoft.com/office/drawing/2014/main" id="{EEF285DE-3004-8349-EE6B-32F6298967C7}"/>
              </a:ext>
            </a:extLst>
          </p:cNvPr>
          <p:cNvSpPr txBox="1"/>
          <p:nvPr/>
        </p:nvSpPr>
        <p:spPr>
          <a:xfrm>
            <a:off x="274320" y="3014006"/>
            <a:ext cx="4015623" cy="577081"/>
          </a:xfrm>
          <a:prstGeom prst="rect">
            <a:avLst/>
          </a:prstGeom>
          <a:noFill/>
        </p:spPr>
        <p:txBody>
          <a:bodyPr wrap="square" rtlCol="0">
            <a:spAutoFit/>
          </a:bodyPr>
          <a:lstStyle/>
          <a:p>
            <a:r>
              <a:rPr lang="en-GB" sz="1050" dirty="0"/>
              <a:t>Benefits: Has the capability to analyse massive amounts of data independently, recognize patterns and anticipate future trends with minimal human intervention.</a:t>
            </a:r>
          </a:p>
        </p:txBody>
      </p:sp>
      <p:sp>
        <p:nvSpPr>
          <p:cNvPr id="39" name="TextBox 38">
            <a:extLst>
              <a:ext uri="{FF2B5EF4-FFF2-40B4-BE49-F238E27FC236}">
                <a16:creationId xmlns:a16="http://schemas.microsoft.com/office/drawing/2014/main" id="{E6E88C7F-EF01-E0DB-4DBA-2117280379C1}"/>
              </a:ext>
            </a:extLst>
          </p:cNvPr>
          <p:cNvSpPr txBox="1"/>
          <p:nvPr/>
        </p:nvSpPr>
        <p:spPr>
          <a:xfrm>
            <a:off x="4335663" y="2979580"/>
            <a:ext cx="3805311" cy="738664"/>
          </a:xfrm>
          <a:prstGeom prst="rect">
            <a:avLst/>
          </a:prstGeom>
          <a:noFill/>
        </p:spPr>
        <p:txBody>
          <a:bodyPr wrap="square" rtlCol="0">
            <a:spAutoFit/>
          </a:bodyPr>
          <a:lstStyle/>
          <a:p>
            <a:r>
              <a:rPr lang="en-GB" sz="1050" dirty="0"/>
              <a:t>It can only perform based on the data it is provided with if that data is incorrect or biased, the resulting outputs will be as well.</a:t>
            </a:r>
          </a:p>
          <a:p>
            <a:r>
              <a:rPr lang="en-GB" sz="1050" dirty="0"/>
              <a:t>Another point is that it is very costly to set up and keep the system running.</a:t>
            </a:r>
          </a:p>
        </p:txBody>
      </p:sp>
      <p:sp>
        <p:nvSpPr>
          <p:cNvPr id="40" name="TextBox 39">
            <a:extLst>
              <a:ext uri="{FF2B5EF4-FFF2-40B4-BE49-F238E27FC236}">
                <a16:creationId xmlns:a16="http://schemas.microsoft.com/office/drawing/2014/main" id="{612CDE8B-1197-0D18-99EF-CBF19FC83AAC}"/>
              </a:ext>
            </a:extLst>
          </p:cNvPr>
          <p:cNvSpPr txBox="1"/>
          <p:nvPr/>
        </p:nvSpPr>
        <p:spPr>
          <a:xfrm>
            <a:off x="274320" y="4254580"/>
            <a:ext cx="3851032" cy="577081"/>
          </a:xfrm>
          <a:prstGeom prst="rect">
            <a:avLst/>
          </a:prstGeom>
          <a:noFill/>
        </p:spPr>
        <p:txBody>
          <a:bodyPr wrap="square" rtlCol="0">
            <a:spAutoFit/>
          </a:bodyPr>
          <a:lstStyle/>
          <a:p>
            <a:r>
              <a:rPr lang="en-GB" sz="1050" dirty="0"/>
              <a:t>It collects information from the entire company and transform it into understandable reports, allowing executives to visualize the situation and make more informed decisions.</a:t>
            </a:r>
          </a:p>
        </p:txBody>
      </p:sp>
      <p:sp>
        <p:nvSpPr>
          <p:cNvPr id="41" name="TextBox 40">
            <a:extLst>
              <a:ext uri="{FF2B5EF4-FFF2-40B4-BE49-F238E27FC236}">
                <a16:creationId xmlns:a16="http://schemas.microsoft.com/office/drawing/2014/main" id="{DDFE5880-B783-D34F-195C-22125C638A27}"/>
              </a:ext>
            </a:extLst>
          </p:cNvPr>
          <p:cNvSpPr txBox="1"/>
          <p:nvPr/>
        </p:nvSpPr>
        <p:spPr>
          <a:xfrm>
            <a:off x="4335663" y="4254580"/>
            <a:ext cx="4333137" cy="415498"/>
          </a:xfrm>
          <a:prstGeom prst="rect">
            <a:avLst/>
          </a:prstGeom>
          <a:noFill/>
        </p:spPr>
        <p:txBody>
          <a:bodyPr wrap="square" rtlCol="0">
            <a:spAutoFit/>
          </a:bodyPr>
          <a:lstStyle/>
          <a:p>
            <a:r>
              <a:rPr lang="en-GB" sz="1050" dirty="0"/>
              <a:t>Fundamentally, it relies on having accurate data, if the incoming data is of poor quality, the output or reports will be unusable.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7030A0"/>
          </a:solidFill>
          <a:ln/>
        </p:spPr>
        <p:txBody>
          <a:bodyPr/>
          <a:lstStyle/>
          <a:p>
            <a:endParaRPr lang="en-GB"/>
          </a:p>
        </p:txBody>
      </p:sp>
      <p:sp>
        <p:nvSpPr>
          <p:cNvPr id="3" name="Text 1"/>
          <p:cNvSpPr/>
          <p:nvPr/>
        </p:nvSpPr>
        <p:spPr>
          <a:xfrm>
            <a:off x="274320" y="45720"/>
            <a:ext cx="8595360" cy="731520"/>
          </a:xfrm>
          <a:prstGeom prst="rect">
            <a:avLst/>
          </a:prstGeom>
          <a:noFill/>
          <a:ln/>
        </p:spPr>
        <p:txBody>
          <a:bodyPr wrap="square" rtlCol="0" anchor="ctr"/>
          <a:lstStyle/>
          <a:p>
            <a:pPr marL="0" indent="0" algn="ctr">
              <a:buNone/>
            </a:pPr>
            <a:r>
              <a:rPr lang="en-US" sz="2400" b="1" dirty="0">
                <a:solidFill>
                  <a:srgbClr val="FFFFFF"/>
                </a:solidFill>
                <a:latin typeface="Calibri" pitchFamily="34" charset="0"/>
                <a:ea typeface="Calibri" pitchFamily="34" charset="-122"/>
                <a:cs typeface="Calibri" pitchFamily="34" charset="-120"/>
              </a:rPr>
              <a:t>Ethical Considerations</a:t>
            </a:r>
            <a:endParaRPr lang="en-US" sz="2400" dirty="0"/>
          </a:p>
        </p:txBody>
      </p:sp>
      <p:sp>
        <p:nvSpPr>
          <p:cNvPr id="4" name="Text 2"/>
          <p:cNvSpPr/>
          <p:nvPr/>
        </p:nvSpPr>
        <p:spPr>
          <a:xfrm>
            <a:off x="365760" y="896112"/>
            <a:ext cx="8412480" cy="292608"/>
          </a:xfrm>
          <a:prstGeom prst="rect">
            <a:avLst/>
          </a:prstGeom>
          <a:noFill/>
          <a:ln/>
        </p:spPr>
        <p:txBody>
          <a:bodyPr wrap="square" rtlCol="0" anchor="ctr"/>
          <a:lstStyle/>
          <a:p>
            <a:pPr marL="0" indent="0">
              <a:buNone/>
            </a:pPr>
            <a:r>
              <a:rPr lang="en-US" sz="1250" dirty="0">
                <a:solidFill>
                  <a:srgbClr val="222222"/>
                </a:solidFill>
                <a:latin typeface="Calibri" pitchFamily="34" charset="0"/>
                <a:ea typeface="Calibri" pitchFamily="34" charset="-122"/>
                <a:cs typeface="Calibri" pitchFamily="34" charset="-120"/>
              </a:rPr>
              <a:t>The deployment of information systems raises significant ethical concerns that organisations must address proactively:</a:t>
            </a:r>
            <a:endParaRPr lang="en-US" sz="1250" dirty="0"/>
          </a:p>
        </p:txBody>
      </p:sp>
      <p:sp>
        <p:nvSpPr>
          <p:cNvPr id="5" name="Shape 3"/>
          <p:cNvSpPr/>
          <p:nvPr/>
        </p:nvSpPr>
        <p:spPr>
          <a:xfrm>
            <a:off x="320040" y="1261872"/>
            <a:ext cx="4224528" cy="1664208"/>
          </a:xfrm>
          <a:prstGeom prst="roundRect">
            <a:avLst>
              <a:gd name="adj" fmla="val 3297"/>
            </a:avLst>
          </a:prstGeom>
          <a:solidFill>
            <a:srgbClr val="F2F2F2"/>
          </a:solidFill>
          <a:ln w="6350">
            <a:solidFill>
              <a:srgbClr val="CCCCCC"/>
            </a:solidFill>
            <a:prstDash val="solid"/>
          </a:ln>
        </p:spPr>
        <p:txBody>
          <a:bodyPr/>
          <a:lstStyle/>
          <a:p>
            <a:endParaRPr lang="en-GB"/>
          </a:p>
        </p:txBody>
      </p:sp>
      <p:sp>
        <p:nvSpPr>
          <p:cNvPr id="6" name="Shape 4"/>
          <p:cNvSpPr/>
          <p:nvPr/>
        </p:nvSpPr>
        <p:spPr>
          <a:xfrm>
            <a:off x="320040" y="1261872"/>
            <a:ext cx="4224528" cy="320040"/>
          </a:xfrm>
          <a:prstGeom prst="rect">
            <a:avLst/>
          </a:prstGeom>
          <a:solidFill>
            <a:srgbClr val="1A3A6B"/>
          </a:solidFill>
          <a:ln/>
        </p:spPr>
        <p:txBody>
          <a:bodyPr/>
          <a:lstStyle/>
          <a:p>
            <a:endParaRPr lang="en-GB"/>
          </a:p>
        </p:txBody>
      </p:sp>
      <p:sp>
        <p:nvSpPr>
          <p:cNvPr id="7" name="Shape 5"/>
          <p:cNvSpPr/>
          <p:nvPr/>
        </p:nvSpPr>
        <p:spPr>
          <a:xfrm>
            <a:off x="320040" y="1261872"/>
            <a:ext cx="4224528" cy="182880"/>
          </a:xfrm>
          <a:prstGeom prst="roundRect">
            <a:avLst>
              <a:gd name="adj" fmla="val 30000"/>
            </a:avLst>
          </a:prstGeom>
          <a:solidFill>
            <a:srgbClr val="1A3A6B"/>
          </a:solidFill>
          <a:ln/>
        </p:spPr>
        <p:txBody>
          <a:bodyPr/>
          <a:lstStyle/>
          <a:p>
            <a:endParaRPr lang="en-GB"/>
          </a:p>
        </p:txBody>
      </p:sp>
      <p:sp>
        <p:nvSpPr>
          <p:cNvPr id="8" name="Text 6"/>
          <p:cNvSpPr/>
          <p:nvPr/>
        </p:nvSpPr>
        <p:spPr>
          <a:xfrm>
            <a:off x="411480" y="1298448"/>
            <a:ext cx="4041648" cy="274320"/>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1.  Data Privacy</a:t>
            </a:r>
            <a:endParaRPr lang="en-US" sz="1200" dirty="0"/>
          </a:p>
        </p:txBody>
      </p:sp>
      <p:sp>
        <p:nvSpPr>
          <p:cNvPr id="10" name="Shape 8"/>
          <p:cNvSpPr/>
          <p:nvPr/>
        </p:nvSpPr>
        <p:spPr>
          <a:xfrm>
            <a:off x="4727448" y="1261872"/>
            <a:ext cx="4224528" cy="1664208"/>
          </a:xfrm>
          <a:prstGeom prst="roundRect">
            <a:avLst>
              <a:gd name="adj" fmla="val 3297"/>
            </a:avLst>
          </a:prstGeom>
          <a:solidFill>
            <a:srgbClr val="F2F2F2"/>
          </a:solidFill>
          <a:ln w="6350">
            <a:solidFill>
              <a:srgbClr val="CCCCCC"/>
            </a:solidFill>
            <a:prstDash val="solid"/>
          </a:ln>
        </p:spPr>
        <p:txBody>
          <a:bodyPr/>
          <a:lstStyle/>
          <a:p>
            <a:endParaRPr lang="en-GB"/>
          </a:p>
        </p:txBody>
      </p:sp>
      <p:sp>
        <p:nvSpPr>
          <p:cNvPr id="11" name="Shape 9"/>
          <p:cNvSpPr/>
          <p:nvPr/>
        </p:nvSpPr>
        <p:spPr>
          <a:xfrm>
            <a:off x="4727448" y="1261872"/>
            <a:ext cx="4224528" cy="320040"/>
          </a:xfrm>
          <a:prstGeom prst="rect">
            <a:avLst/>
          </a:prstGeom>
          <a:solidFill>
            <a:srgbClr val="17A589"/>
          </a:solidFill>
          <a:ln/>
        </p:spPr>
        <p:txBody>
          <a:bodyPr/>
          <a:lstStyle/>
          <a:p>
            <a:endParaRPr lang="en-GB"/>
          </a:p>
        </p:txBody>
      </p:sp>
      <p:sp>
        <p:nvSpPr>
          <p:cNvPr id="12" name="Shape 10"/>
          <p:cNvSpPr/>
          <p:nvPr/>
        </p:nvSpPr>
        <p:spPr>
          <a:xfrm>
            <a:off x="4727448" y="1261872"/>
            <a:ext cx="4224528" cy="182880"/>
          </a:xfrm>
          <a:prstGeom prst="roundRect">
            <a:avLst>
              <a:gd name="adj" fmla="val 30000"/>
            </a:avLst>
          </a:prstGeom>
          <a:solidFill>
            <a:srgbClr val="17A589"/>
          </a:solidFill>
          <a:ln/>
        </p:spPr>
        <p:txBody>
          <a:bodyPr/>
          <a:lstStyle/>
          <a:p>
            <a:endParaRPr lang="en-GB"/>
          </a:p>
        </p:txBody>
      </p:sp>
      <p:sp>
        <p:nvSpPr>
          <p:cNvPr id="13" name="Text 11"/>
          <p:cNvSpPr/>
          <p:nvPr/>
        </p:nvSpPr>
        <p:spPr>
          <a:xfrm>
            <a:off x="4818888" y="1298448"/>
            <a:ext cx="4041648" cy="274320"/>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2.  AI Decision-Making and Algorithmic Bias</a:t>
            </a:r>
            <a:endParaRPr lang="en-US" sz="1200" dirty="0"/>
          </a:p>
        </p:txBody>
      </p:sp>
      <p:sp>
        <p:nvSpPr>
          <p:cNvPr id="15" name="Shape 13"/>
          <p:cNvSpPr/>
          <p:nvPr/>
        </p:nvSpPr>
        <p:spPr>
          <a:xfrm>
            <a:off x="320040" y="3044952"/>
            <a:ext cx="4224528" cy="1664208"/>
          </a:xfrm>
          <a:prstGeom prst="roundRect">
            <a:avLst>
              <a:gd name="adj" fmla="val 3297"/>
            </a:avLst>
          </a:prstGeom>
          <a:solidFill>
            <a:srgbClr val="F2F2F2"/>
          </a:solidFill>
          <a:ln w="6350">
            <a:solidFill>
              <a:srgbClr val="CCCCCC"/>
            </a:solidFill>
            <a:prstDash val="solid"/>
          </a:ln>
        </p:spPr>
        <p:txBody>
          <a:bodyPr/>
          <a:lstStyle/>
          <a:p>
            <a:endParaRPr lang="en-GB"/>
          </a:p>
        </p:txBody>
      </p:sp>
      <p:sp>
        <p:nvSpPr>
          <p:cNvPr id="16" name="Shape 14"/>
          <p:cNvSpPr/>
          <p:nvPr/>
        </p:nvSpPr>
        <p:spPr>
          <a:xfrm>
            <a:off x="320040" y="3044952"/>
            <a:ext cx="4224528" cy="320040"/>
          </a:xfrm>
          <a:prstGeom prst="rect">
            <a:avLst/>
          </a:prstGeom>
          <a:solidFill>
            <a:srgbClr val="6C3483"/>
          </a:solidFill>
          <a:ln/>
        </p:spPr>
        <p:txBody>
          <a:bodyPr/>
          <a:lstStyle/>
          <a:p>
            <a:endParaRPr lang="en-GB"/>
          </a:p>
        </p:txBody>
      </p:sp>
      <p:sp>
        <p:nvSpPr>
          <p:cNvPr id="17" name="Shape 15"/>
          <p:cNvSpPr/>
          <p:nvPr/>
        </p:nvSpPr>
        <p:spPr>
          <a:xfrm>
            <a:off x="320040" y="3044952"/>
            <a:ext cx="4224528" cy="182880"/>
          </a:xfrm>
          <a:prstGeom prst="roundRect">
            <a:avLst>
              <a:gd name="adj" fmla="val 30000"/>
            </a:avLst>
          </a:prstGeom>
          <a:solidFill>
            <a:srgbClr val="6C3483"/>
          </a:solidFill>
          <a:ln/>
        </p:spPr>
        <p:txBody>
          <a:bodyPr/>
          <a:lstStyle/>
          <a:p>
            <a:endParaRPr lang="en-GB"/>
          </a:p>
        </p:txBody>
      </p:sp>
      <p:sp>
        <p:nvSpPr>
          <p:cNvPr id="18" name="Text 16"/>
          <p:cNvSpPr/>
          <p:nvPr/>
        </p:nvSpPr>
        <p:spPr>
          <a:xfrm>
            <a:off x="411480" y="3081528"/>
            <a:ext cx="4041648" cy="274320"/>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3.  Employee Monitoring</a:t>
            </a:r>
            <a:endParaRPr lang="en-US" sz="1200" dirty="0"/>
          </a:p>
        </p:txBody>
      </p:sp>
      <p:sp>
        <p:nvSpPr>
          <p:cNvPr id="20" name="Shape 18"/>
          <p:cNvSpPr/>
          <p:nvPr/>
        </p:nvSpPr>
        <p:spPr>
          <a:xfrm>
            <a:off x="4727448" y="3044952"/>
            <a:ext cx="4224528" cy="1664208"/>
          </a:xfrm>
          <a:prstGeom prst="roundRect">
            <a:avLst>
              <a:gd name="adj" fmla="val 3297"/>
            </a:avLst>
          </a:prstGeom>
          <a:solidFill>
            <a:srgbClr val="F2F2F2"/>
          </a:solidFill>
          <a:ln w="6350">
            <a:solidFill>
              <a:srgbClr val="CCCCCC"/>
            </a:solidFill>
            <a:prstDash val="solid"/>
          </a:ln>
        </p:spPr>
        <p:txBody>
          <a:bodyPr/>
          <a:lstStyle/>
          <a:p>
            <a:endParaRPr lang="en-GB"/>
          </a:p>
        </p:txBody>
      </p:sp>
      <p:sp>
        <p:nvSpPr>
          <p:cNvPr id="21" name="Shape 19"/>
          <p:cNvSpPr/>
          <p:nvPr/>
        </p:nvSpPr>
        <p:spPr>
          <a:xfrm>
            <a:off x="4727448" y="3044952"/>
            <a:ext cx="4224528" cy="320040"/>
          </a:xfrm>
          <a:prstGeom prst="rect">
            <a:avLst/>
          </a:prstGeom>
          <a:solidFill>
            <a:srgbClr val="1E8449"/>
          </a:solidFill>
          <a:ln/>
        </p:spPr>
        <p:txBody>
          <a:bodyPr/>
          <a:lstStyle/>
          <a:p>
            <a:endParaRPr lang="en-GB"/>
          </a:p>
        </p:txBody>
      </p:sp>
      <p:sp>
        <p:nvSpPr>
          <p:cNvPr id="22" name="Shape 20"/>
          <p:cNvSpPr/>
          <p:nvPr/>
        </p:nvSpPr>
        <p:spPr>
          <a:xfrm>
            <a:off x="4727448" y="3044952"/>
            <a:ext cx="4224528" cy="182880"/>
          </a:xfrm>
          <a:prstGeom prst="roundRect">
            <a:avLst>
              <a:gd name="adj" fmla="val 30000"/>
            </a:avLst>
          </a:prstGeom>
          <a:solidFill>
            <a:srgbClr val="1E8449"/>
          </a:solidFill>
          <a:ln/>
        </p:spPr>
        <p:txBody>
          <a:bodyPr/>
          <a:lstStyle/>
          <a:p>
            <a:endParaRPr lang="en-GB"/>
          </a:p>
        </p:txBody>
      </p:sp>
      <p:sp>
        <p:nvSpPr>
          <p:cNvPr id="23" name="Text 21"/>
          <p:cNvSpPr/>
          <p:nvPr/>
        </p:nvSpPr>
        <p:spPr>
          <a:xfrm>
            <a:off x="4818888" y="3081528"/>
            <a:ext cx="4041648" cy="274320"/>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4.  Mitigating Ethical Risks</a:t>
            </a:r>
            <a:endParaRPr lang="en-US" sz="1200" dirty="0"/>
          </a:p>
        </p:txBody>
      </p:sp>
      <p:sp>
        <p:nvSpPr>
          <p:cNvPr id="26" name="TextBox 25">
            <a:extLst>
              <a:ext uri="{FF2B5EF4-FFF2-40B4-BE49-F238E27FC236}">
                <a16:creationId xmlns:a16="http://schemas.microsoft.com/office/drawing/2014/main" id="{0D242CB2-5E3F-69D2-6630-5A72A4D83671}"/>
              </a:ext>
            </a:extLst>
          </p:cNvPr>
          <p:cNvSpPr txBox="1"/>
          <p:nvPr/>
        </p:nvSpPr>
        <p:spPr>
          <a:xfrm>
            <a:off x="320040" y="1588243"/>
            <a:ext cx="4224528" cy="1384995"/>
          </a:xfrm>
          <a:prstGeom prst="rect">
            <a:avLst/>
          </a:prstGeom>
          <a:noFill/>
        </p:spPr>
        <p:txBody>
          <a:bodyPr wrap="square">
            <a:spAutoFit/>
          </a:bodyPr>
          <a:lstStyle/>
          <a:p>
            <a:pPr algn="ctr"/>
            <a:r>
              <a:rPr lang="en-GB" sz="1200" dirty="0"/>
              <a:t>Sharing data with customers or employees is a necessary part of business, but it must be handled safely. Businesses that choose to come under the scope of GDPR will have to talk about the type of data they collect, the reasons for it, and storage methods.</a:t>
            </a:r>
          </a:p>
          <a:p>
            <a:pPr algn="ctr"/>
            <a:r>
              <a:rPr lang="en-GB" sz="1200" dirty="0"/>
              <a:t>The disclosure of personal data to unauthorized ones through breach or misuse has severe ramifications for the company such as loss of trust and legal issues.</a:t>
            </a:r>
          </a:p>
        </p:txBody>
      </p:sp>
      <p:sp>
        <p:nvSpPr>
          <p:cNvPr id="27" name="TextBox 26">
            <a:extLst>
              <a:ext uri="{FF2B5EF4-FFF2-40B4-BE49-F238E27FC236}">
                <a16:creationId xmlns:a16="http://schemas.microsoft.com/office/drawing/2014/main" id="{E0D5F375-5D13-E0BE-7EDB-0D25837E9643}"/>
              </a:ext>
            </a:extLst>
          </p:cNvPr>
          <p:cNvSpPr txBox="1"/>
          <p:nvPr/>
        </p:nvSpPr>
        <p:spPr>
          <a:xfrm>
            <a:off x="320040" y="3346704"/>
            <a:ext cx="4224528" cy="1384995"/>
          </a:xfrm>
          <a:prstGeom prst="rect">
            <a:avLst/>
          </a:prstGeom>
          <a:noFill/>
        </p:spPr>
        <p:txBody>
          <a:bodyPr wrap="square">
            <a:spAutoFit/>
          </a:bodyPr>
          <a:lstStyle/>
          <a:p>
            <a:pPr algn="ctr"/>
            <a:r>
              <a:rPr lang="en-GB" sz="1200" dirty="0"/>
              <a:t>Many information systems allow companies to monitor their employees' activities-time spent on tasks, location, level of productivity. Besides, there are valid reasons for this, it is very easy to cross the line. At work, employees are entitled to some level of privacy, and if they feel that they are being constantly observed it may lower their spirits and a culture of distrust may be created. </a:t>
            </a:r>
          </a:p>
        </p:txBody>
      </p:sp>
      <p:sp>
        <p:nvSpPr>
          <p:cNvPr id="28" name="TextBox 27">
            <a:extLst>
              <a:ext uri="{FF2B5EF4-FFF2-40B4-BE49-F238E27FC236}">
                <a16:creationId xmlns:a16="http://schemas.microsoft.com/office/drawing/2014/main" id="{FEA7E100-2CBC-A196-DB71-56EEB9D0D349}"/>
              </a:ext>
            </a:extLst>
          </p:cNvPr>
          <p:cNvSpPr txBox="1"/>
          <p:nvPr/>
        </p:nvSpPr>
        <p:spPr>
          <a:xfrm>
            <a:off x="4727448" y="1606531"/>
            <a:ext cx="4224528" cy="1200329"/>
          </a:xfrm>
          <a:prstGeom prst="rect">
            <a:avLst/>
          </a:prstGeom>
          <a:noFill/>
        </p:spPr>
        <p:txBody>
          <a:bodyPr wrap="square">
            <a:spAutoFit/>
          </a:bodyPr>
          <a:lstStyle/>
          <a:p>
            <a:pPr algn="ctr"/>
            <a:r>
              <a:rPr lang="en-GB" sz="1200" dirty="0"/>
              <a:t>One of the biggest limitations of artificial intelligence is that it learns from historical data and if this data has some biases based on those times, the AI will just copy the biases. For example, a hiring tool that is trained on a data of mostly male employees may end up </a:t>
            </a:r>
            <a:r>
              <a:rPr lang="en-GB" sz="1200" dirty="0" err="1"/>
              <a:t>favoring</a:t>
            </a:r>
            <a:r>
              <a:rPr lang="en-GB" sz="1200" dirty="0"/>
              <a:t> male applicants even if no one has told it to do so.</a:t>
            </a:r>
          </a:p>
        </p:txBody>
      </p:sp>
      <p:sp>
        <p:nvSpPr>
          <p:cNvPr id="29" name="TextBox 28">
            <a:extLst>
              <a:ext uri="{FF2B5EF4-FFF2-40B4-BE49-F238E27FC236}">
                <a16:creationId xmlns:a16="http://schemas.microsoft.com/office/drawing/2014/main" id="{815F7404-4AB3-A100-3150-A58D8EDB7ABA}"/>
              </a:ext>
            </a:extLst>
          </p:cNvPr>
          <p:cNvSpPr txBox="1"/>
          <p:nvPr/>
        </p:nvSpPr>
        <p:spPr>
          <a:xfrm>
            <a:off x="4727448" y="3364992"/>
            <a:ext cx="4224528" cy="1200329"/>
          </a:xfrm>
          <a:prstGeom prst="rect">
            <a:avLst/>
          </a:prstGeom>
          <a:noFill/>
        </p:spPr>
        <p:txBody>
          <a:bodyPr wrap="square">
            <a:spAutoFit/>
          </a:bodyPr>
          <a:lstStyle/>
          <a:p>
            <a:pPr algn="ctr"/>
            <a:r>
              <a:rPr lang="en-GB" sz="1200" dirty="0"/>
              <a:t>What really matters is that businesses should not only consider ethics when something has already gone wrong. Data protection must be an integral part of the system design rather than a feature added later. AI algorithms must be exposed to bias testing from time to time and employees should be made aware of what personal data is collected and the reason for that.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63C69F6B-6EDF-1C98-753D-6B22FEEFB8C6}"/>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6D00E6AD-6AE5-0556-D58A-8C18DC4A148A}"/>
              </a:ext>
            </a:extLst>
          </p:cNvPr>
          <p:cNvSpPr/>
          <p:nvPr/>
        </p:nvSpPr>
        <p:spPr>
          <a:xfrm>
            <a:off x="0" y="0"/>
            <a:ext cx="9144000" cy="822960"/>
          </a:xfrm>
          <a:prstGeom prst="rect">
            <a:avLst/>
          </a:prstGeom>
          <a:solidFill>
            <a:srgbClr val="7030A0"/>
          </a:solidFill>
          <a:ln/>
        </p:spPr>
        <p:txBody>
          <a:bodyPr/>
          <a:lstStyle/>
          <a:p>
            <a:pPr algn="ctr"/>
            <a:endParaRPr lang="en-GB"/>
          </a:p>
        </p:txBody>
      </p:sp>
      <p:sp>
        <p:nvSpPr>
          <p:cNvPr id="3" name="Text 1">
            <a:extLst>
              <a:ext uri="{FF2B5EF4-FFF2-40B4-BE49-F238E27FC236}">
                <a16:creationId xmlns:a16="http://schemas.microsoft.com/office/drawing/2014/main" id="{6808F4DB-053A-E9E4-8244-26DB6AFE8283}"/>
              </a:ext>
            </a:extLst>
          </p:cNvPr>
          <p:cNvSpPr/>
          <p:nvPr/>
        </p:nvSpPr>
        <p:spPr>
          <a:xfrm>
            <a:off x="274320" y="45720"/>
            <a:ext cx="8595360" cy="731520"/>
          </a:xfrm>
          <a:prstGeom prst="rect">
            <a:avLst/>
          </a:prstGeom>
          <a:noFill/>
          <a:ln/>
        </p:spPr>
        <p:txBody>
          <a:bodyPr wrap="square" rtlCol="0" anchor="ctr"/>
          <a:lstStyle/>
          <a:p>
            <a:pPr algn="ctr"/>
            <a:r>
              <a:rPr lang="en-US" sz="2400" b="1" dirty="0">
                <a:solidFill>
                  <a:srgbClr val="FFFFFF"/>
                </a:solidFill>
                <a:latin typeface="Calibri" pitchFamily="34" charset="0"/>
                <a:ea typeface="Calibri" pitchFamily="34" charset="-122"/>
                <a:cs typeface="Calibri" pitchFamily="34" charset="-120"/>
              </a:rPr>
              <a:t>Transaction Processing System – Addison Lee Case Study</a:t>
            </a:r>
            <a:endParaRPr lang="en-US" sz="2400" dirty="0"/>
          </a:p>
        </p:txBody>
      </p:sp>
      <p:sp>
        <p:nvSpPr>
          <p:cNvPr id="5" name="Shape 3">
            <a:extLst>
              <a:ext uri="{FF2B5EF4-FFF2-40B4-BE49-F238E27FC236}">
                <a16:creationId xmlns:a16="http://schemas.microsoft.com/office/drawing/2014/main" id="{008362C4-C71A-BD52-7B12-8D28625A016C}"/>
              </a:ext>
            </a:extLst>
          </p:cNvPr>
          <p:cNvSpPr/>
          <p:nvPr/>
        </p:nvSpPr>
        <p:spPr>
          <a:xfrm>
            <a:off x="320040" y="941832"/>
            <a:ext cx="4224528" cy="1664208"/>
          </a:xfrm>
          <a:prstGeom prst="roundRect">
            <a:avLst>
              <a:gd name="adj" fmla="val 3297"/>
            </a:avLst>
          </a:prstGeom>
          <a:solidFill>
            <a:srgbClr val="F2F2F2"/>
          </a:solidFill>
          <a:ln w="6350">
            <a:solidFill>
              <a:srgbClr val="CCCCCC"/>
            </a:solidFill>
            <a:prstDash val="solid"/>
          </a:ln>
        </p:spPr>
        <p:txBody>
          <a:bodyPr/>
          <a:lstStyle/>
          <a:p>
            <a:pPr algn="ctr"/>
            <a:endParaRPr lang="en-GB" dirty="0"/>
          </a:p>
        </p:txBody>
      </p:sp>
      <p:sp>
        <p:nvSpPr>
          <p:cNvPr id="6" name="Shape 4">
            <a:extLst>
              <a:ext uri="{FF2B5EF4-FFF2-40B4-BE49-F238E27FC236}">
                <a16:creationId xmlns:a16="http://schemas.microsoft.com/office/drawing/2014/main" id="{A314650A-4FEB-FC8C-0D8C-11F6B99A4AD4}"/>
              </a:ext>
            </a:extLst>
          </p:cNvPr>
          <p:cNvSpPr/>
          <p:nvPr/>
        </p:nvSpPr>
        <p:spPr>
          <a:xfrm>
            <a:off x="320040" y="941832"/>
            <a:ext cx="4224528" cy="320040"/>
          </a:xfrm>
          <a:prstGeom prst="rect">
            <a:avLst/>
          </a:prstGeom>
          <a:solidFill>
            <a:srgbClr val="1A3A6B"/>
          </a:solidFill>
          <a:ln/>
        </p:spPr>
        <p:txBody>
          <a:bodyPr/>
          <a:lstStyle/>
          <a:p>
            <a:pPr algn="ctr"/>
            <a:endParaRPr lang="en-GB"/>
          </a:p>
        </p:txBody>
      </p:sp>
      <p:sp>
        <p:nvSpPr>
          <p:cNvPr id="8" name="Text 6">
            <a:extLst>
              <a:ext uri="{FF2B5EF4-FFF2-40B4-BE49-F238E27FC236}">
                <a16:creationId xmlns:a16="http://schemas.microsoft.com/office/drawing/2014/main" id="{6C10D3C9-F7BD-4251-E598-0693B4A319DB}"/>
              </a:ext>
            </a:extLst>
          </p:cNvPr>
          <p:cNvSpPr/>
          <p:nvPr/>
        </p:nvSpPr>
        <p:spPr>
          <a:xfrm>
            <a:off x="411480" y="978408"/>
            <a:ext cx="4041648" cy="2743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Challenges</a:t>
            </a:r>
            <a:endParaRPr lang="en-US" sz="1600" dirty="0"/>
          </a:p>
        </p:txBody>
      </p:sp>
      <p:sp>
        <p:nvSpPr>
          <p:cNvPr id="10" name="Shape 8">
            <a:extLst>
              <a:ext uri="{FF2B5EF4-FFF2-40B4-BE49-F238E27FC236}">
                <a16:creationId xmlns:a16="http://schemas.microsoft.com/office/drawing/2014/main" id="{95630ADF-15C5-82E5-250F-875FD96B165E}"/>
              </a:ext>
            </a:extLst>
          </p:cNvPr>
          <p:cNvSpPr/>
          <p:nvPr/>
        </p:nvSpPr>
        <p:spPr>
          <a:xfrm>
            <a:off x="4727448" y="941832"/>
            <a:ext cx="4224528" cy="1664208"/>
          </a:xfrm>
          <a:prstGeom prst="roundRect">
            <a:avLst>
              <a:gd name="adj" fmla="val 3297"/>
            </a:avLst>
          </a:prstGeom>
          <a:solidFill>
            <a:srgbClr val="F2F2F2"/>
          </a:solidFill>
          <a:ln w="6350">
            <a:solidFill>
              <a:srgbClr val="CCCCCC"/>
            </a:solidFill>
            <a:prstDash val="solid"/>
          </a:ln>
        </p:spPr>
        <p:txBody>
          <a:bodyPr/>
          <a:lstStyle/>
          <a:p>
            <a:pPr algn="ctr"/>
            <a:endParaRPr lang="en-GB"/>
          </a:p>
        </p:txBody>
      </p:sp>
      <p:sp>
        <p:nvSpPr>
          <p:cNvPr id="11" name="Shape 9">
            <a:extLst>
              <a:ext uri="{FF2B5EF4-FFF2-40B4-BE49-F238E27FC236}">
                <a16:creationId xmlns:a16="http://schemas.microsoft.com/office/drawing/2014/main" id="{21FD8D84-5D05-2502-A972-8E9DAD138E5F}"/>
              </a:ext>
            </a:extLst>
          </p:cNvPr>
          <p:cNvSpPr/>
          <p:nvPr/>
        </p:nvSpPr>
        <p:spPr>
          <a:xfrm>
            <a:off x="4727448" y="941832"/>
            <a:ext cx="4224528" cy="320040"/>
          </a:xfrm>
          <a:prstGeom prst="rect">
            <a:avLst/>
          </a:prstGeom>
          <a:solidFill>
            <a:srgbClr val="17A589"/>
          </a:solidFill>
          <a:ln/>
        </p:spPr>
        <p:txBody>
          <a:bodyPr/>
          <a:lstStyle/>
          <a:p>
            <a:pPr algn="ctr"/>
            <a:endParaRPr lang="en-GB"/>
          </a:p>
        </p:txBody>
      </p:sp>
      <p:sp>
        <p:nvSpPr>
          <p:cNvPr id="12" name="Shape 10">
            <a:extLst>
              <a:ext uri="{FF2B5EF4-FFF2-40B4-BE49-F238E27FC236}">
                <a16:creationId xmlns:a16="http://schemas.microsoft.com/office/drawing/2014/main" id="{5B988108-F012-52F5-6F2F-B70348D0C73D}"/>
              </a:ext>
            </a:extLst>
          </p:cNvPr>
          <p:cNvSpPr/>
          <p:nvPr/>
        </p:nvSpPr>
        <p:spPr>
          <a:xfrm>
            <a:off x="4727448" y="941832"/>
            <a:ext cx="4224528" cy="182880"/>
          </a:xfrm>
          <a:prstGeom prst="roundRect">
            <a:avLst>
              <a:gd name="adj" fmla="val 30000"/>
            </a:avLst>
          </a:prstGeom>
          <a:solidFill>
            <a:srgbClr val="17A589"/>
          </a:solidFill>
          <a:ln/>
        </p:spPr>
        <p:txBody>
          <a:bodyPr/>
          <a:lstStyle/>
          <a:p>
            <a:pPr algn="ctr"/>
            <a:endParaRPr lang="en-GB"/>
          </a:p>
        </p:txBody>
      </p:sp>
      <p:sp>
        <p:nvSpPr>
          <p:cNvPr id="13" name="Text 11">
            <a:extLst>
              <a:ext uri="{FF2B5EF4-FFF2-40B4-BE49-F238E27FC236}">
                <a16:creationId xmlns:a16="http://schemas.microsoft.com/office/drawing/2014/main" id="{AE1F746B-0397-4BC4-E20E-341C37008CC4}"/>
              </a:ext>
            </a:extLst>
          </p:cNvPr>
          <p:cNvSpPr/>
          <p:nvPr/>
        </p:nvSpPr>
        <p:spPr>
          <a:xfrm>
            <a:off x="4818888" y="978408"/>
            <a:ext cx="4041648" cy="2743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Ethical Issues</a:t>
            </a:r>
            <a:endParaRPr lang="en-US" sz="1600" dirty="0"/>
          </a:p>
        </p:txBody>
      </p:sp>
      <p:sp>
        <p:nvSpPr>
          <p:cNvPr id="15" name="Shape 13">
            <a:extLst>
              <a:ext uri="{FF2B5EF4-FFF2-40B4-BE49-F238E27FC236}">
                <a16:creationId xmlns:a16="http://schemas.microsoft.com/office/drawing/2014/main" id="{20E89074-1E0A-2D5D-84C5-D4CC89AD7A27}"/>
              </a:ext>
            </a:extLst>
          </p:cNvPr>
          <p:cNvSpPr/>
          <p:nvPr/>
        </p:nvSpPr>
        <p:spPr>
          <a:xfrm>
            <a:off x="320040" y="2724912"/>
            <a:ext cx="4224528" cy="1664208"/>
          </a:xfrm>
          <a:prstGeom prst="roundRect">
            <a:avLst>
              <a:gd name="adj" fmla="val 3297"/>
            </a:avLst>
          </a:prstGeom>
          <a:solidFill>
            <a:srgbClr val="F2F2F2"/>
          </a:solidFill>
          <a:ln w="6350">
            <a:solidFill>
              <a:srgbClr val="CCCCCC"/>
            </a:solidFill>
            <a:prstDash val="solid"/>
          </a:ln>
        </p:spPr>
        <p:txBody>
          <a:bodyPr/>
          <a:lstStyle/>
          <a:p>
            <a:pPr algn="ctr"/>
            <a:endParaRPr lang="en-GB" dirty="0"/>
          </a:p>
        </p:txBody>
      </p:sp>
      <p:sp>
        <p:nvSpPr>
          <p:cNvPr id="16" name="Shape 14">
            <a:extLst>
              <a:ext uri="{FF2B5EF4-FFF2-40B4-BE49-F238E27FC236}">
                <a16:creationId xmlns:a16="http://schemas.microsoft.com/office/drawing/2014/main" id="{798349D3-4A26-AE00-A84E-1188C11F5AE8}"/>
              </a:ext>
            </a:extLst>
          </p:cNvPr>
          <p:cNvSpPr/>
          <p:nvPr/>
        </p:nvSpPr>
        <p:spPr>
          <a:xfrm>
            <a:off x="320040" y="2724912"/>
            <a:ext cx="4224528" cy="320040"/>
          </a:xfrm>
          <a:prstGeom prst="rect">
            <a:avLst/>
          </a:prstGeom>
          <a:solidFill>
            <a:srgbClr val="6C3483"/>
          </a:solidFill>
          <a:ln/>
        </p:spPr>
        <p:txBody>
          <a:bodyPr/>
          <a:lstStyle/>
          <a:p>
            <a:pPr algn="ctr"/>
            <a:endParaRPr lang="en-GB"/>
          </a:p>
        </p:txBody>
      </p:sp>
      <p:sp>
        <p:nvSpPr>
          <p:cNvPr id="18" name="Text 16">
            <a:extLst>
              <a:ext uri="{FF2B5EF4-FFF2-40B4-BE49-F238E27FC236}">
                <a16:creationId xmlns:a16="http://schemas.microsoft.com/office/drawing/2014/main" id="{6CB11579-94FA-0976-3131-D7C2AC9FF5A4}"/>
              </a:ext>
            </a:extLst>
          </p:cNvPr>
          <p:cNvSpPr/>
          <p:nvPr/>
        </p:nvSpPr>
        <p:spPr>
          <a:xfrm>
            <a:off x="411480" y="2761488"/>
            <a:ext cx="4041648" cy="2743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Solutions</a:t>
            </a:r>
            <a:endParaRPr lang="en-US" sz="1600" dirty="0"/>
          </a:p>
        </p:txBody>
      </p:sp>
      <p:sp>
        <p:nvSpPr>
          <p:cNvPr id="20" name="Shape 18">
            <a:extLst>
              <a:ext uri="{FF2B5EF4-FFF2-40B4-BE49-F238E27FC236}">
                <a16:creationId xmlns:a16="http://schemas.microsoft.com/office/drawing/2014/main" id="{AEBC577D-E2B6-5E73-C7C9-D88AD8B265B2}"/>
              </a:ext>
            </a:extLst>
          </p:cNvPr>
          <p:cNvSpPr/>
          <p:nvPr/>
        </p:nvSpPr>
        <p:spPr>
          <a:xfrm>
            <a:off x="4727448" y="2724912"/>
            <a:ext cx="4224528" cy="1664208"/>
          </a:xfrm>
          <a:prstGeom prst="roundRect">
            <a:avLst>
              <a:gd name="adj" fmla="val 3297"/>
            </a:avLst>
          </a:prstGeom>
          <a:solidFill>
            <a:srgbClr val="F2F2F2"/>
          </a:solidFill>
          <a:ln w="6350">
            <a:solidFill>
              <a:srgbClr val="CCCCCC"/>
            </a:solidFill>
            <a:prstDash val="solid"/>
          </a:ln>
        </p:spPr>
        <p:txBody>
          <a:bodyPr/>
          <a:lstStyle/>
          <a:p>
            <a:pPr algn="ctr"/>
            <a:endParaRPr lang="en-GB"/>
          </a:p>
        </p:txBody>
      </p:sp>
      <p:sp>
        <p:nvSpPr>
          <p:cNvPr id="21" name="Shape 19">
            <a:extLst>
              <a:ext uri="{FF2B5EF4-FFF2-40B4-BE49-F238E27FC236}">
                <a16:creationId xmlns:a16="http://schemas.microsoft.com/office/drawing/2014/main" id="{83587E44-7559-79E0-AD1D-AE4FD83BAE62}"/>
              </a:ext>
            </a:extLst>
          </p:cNvPr>
          <p:cNvSpPr/>
          <p:nvPr/>
        </p:nvSpPr>
        <p:spPr>
          <a:xfrm>
            <a:off x="4727448" y="2724912"/>
            <a:ext cx="4224528" cy="320040"/>
          </a:xfrm>
          <a:prstGeom prst="rect">
            <a:avLst/>
          </a:prstGeom>
          <a:solidFill>
            <a:srgbClr val="1E8449"/>
          </a:solidFill>
          <a:ln/>
        </p:spPr>
        <p:txBody>
          <a:bodyPr/>
          <a:lstStyle/>
          <a:p>
            <a:pPr algn="ctr"/>
            <a:endParaRPr lang="en-GB"/>
          </a:p>
        </p:txBody>
      </p:sp>
      <p:sp>
        <p:nvSpPr>
          <p:cNvPr id="23" name="Text 21">
            <a:extLst>
              <a:ext uri="{FF2B5EF4-FFF2-40B4-BE49-F238E27FC236}">
                <a16:creationId xmlns:a16="http://schemas.microsoft.com/office/drawing/2014/main" id="{AE0C595F-9B76-0528-A24E-35D060E28AA6}"/>
              </a:ext>
            </a:extLst>
          </p:cNvPr>
          <p:cNvSpPr/>
          <p:nvPr/>
        </p:nvSpPr>
        <p:spPr>
          <a:xfrm>
            <a:off x="4818888" y="2761488"/>
            <a:ext cx="4041648" cy="2743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Impact</a:t>
            </a:r>
            <a:endParaRPr lang="en-US" sz="1600" dirty="0"/>
          </a:p>
        </p:txBody>
      </p:sp>
      <p:sp>
        <p:nvSpPr>
          <p:cNvPr id="14" name="TextBox 13">
            <a:extLst>
              <a:ext uri="{FF2B5EF4-FFF2-40B4-BE49-F238E27FC236}">
                <a16:creationId xmlns:a16="http://schemas.microsoft.com/office/drawing/2014/main" id="{C6AB7E6F-95CD-CB7F-8D07-1FE4BF5EE91F}"/>
              </a:ext>
            </a:extLst>
          </p:cNvPr>
          <p:cNvSpPr txBox="1"/>
          <p:nvPr/>
        </p:nvSpPr>
        <p:spPr>
          <a:xfrm>
            <a:off x="320040" y="1306633"/>
            <a:ext cx="4224528" cy="1222035"/>
          </a:xfrm>
          <a:prstGeom prst="rect">
            <a:avLst/>
          </a:prstGeom>
          <a:noFill/>
        </p:spPr>
        <p:txBody>
          <a:bodyPr wrap="square">
            <a:spAutoFit/>
          </a:bodyPr>
          <a:lstStyle/>
          <a:p>
            <a:pPr algn="ctr"/>
            <a:r>
              <a:rPr lang="en-GB" sz="1200" dirty="0"/>
              <a:t>Addison Lee processes thousands of bookings and payments each day in several cities, so dealing with all this manually was simply not an option. Any hold-up or mistake in the processing could result in drivers not being allocated, customers not being picked up and payments not being made all of which, in one way or another, impact the image of the company.</a:t>
            </a:r>
          </a:p>
        </p:txBody>
      </p:sp>
      <p:sp>
        <p:nvSpPr>
          <p:cNvPr id="24" name="TextBox 23">
            <a:extLst>
              <a:ext uri="{FF2B5EF4-FFF2-40B4-BE49-F238E27FC236}">
                <a16:creationId xmlns:a16="http://schemas.microsoft.com/office/drawing/2014/main" id="{3FC179F7-B9AA-EEAA-EDC0-04A7DA14F0BA}"/>
              </a:ext>
            </a:extLst>
          </p:cNvPr>
          <p:cNvSpPr txBox="1"/>
          <p:nvPr/>
        </p:nvSpPr>
        <p:spPr>
          <a:xfrm>
            <a:off x="345362" y="3095106"/>
            <a:ext cx="4224528" cy="1015663"/>
          </a:xfrm>
          <a:prstGeom prst="rect">
            <a:avLst/>
          </a:prstGeom>
          <a:noFill/>
        </p:spPr>
        <p:txBody>
          <a:bodyPr wrap="square">
            <a:spAutoFit/>
          </a:bodyPr>
          <a:lstStyle/>
          <a:p>
            <a:pPr algn="ctr"/>
            <a:r>
              <a:rPr lang="en-GB" sz="1200" dirty="0"/>
              <a:t>They use a TPS to automatically process bookings, payments, and driver assignments in real time. So, the instant a customer makes a booking, the system automatically takes care of the whole process without the staff needing to manually intervene at each step.</a:t>
            </a:r>
          </a:p>
        </p:txBody>
      </p:sp>
      <p:sp>
        <p:nvSpPr>
          <p:cNvPr id="25" name="TextBox 24">
            <a:extLst>
              <a:ext uri="{FF2B5EF4-FFF2-40B4-BE49-F238E27FC236}">
                <a16:creationId xmlns:a16="http://schemas.microsoft.com/office/drawing/2014/main" id="{86342096-02EF-416C-A758-7A70B3754A20}"/>
              </a:ext>
            </a:extLst>
          </p:cNvPr>
          <p:cNvSpPr txBox="1"/>
          <p:nvPr/>
        </p:nvSpPr>
        <p:spPr>
          <a:xfrm>
            <a:off x="4735185" y="1315414"/>
            <a:ext cx="4224528" cy="1015663"/>
          </a:xfrm>
          <a:prstGeom prst="rect">
            <a:avLst/>
          </a:prstGeom>
          <a:noFill/>
        </p:spPr>
        <p:txBody>
          <a:bodyPr wrap="square">
            <a:spAutoFit/>
          </a:bodyPr>
          <a:lstStyle/>
          <a:p>
            <a:pPr algn="ctr"/>
            <a:r>
              <a:rPr lang="en-GB" sz="1200" dirty="0"/>
              <a:t>Handling such a huge amount of customer payment and personal data daily means great risks. If a data breach happen, very confidential financial information may be revealed. This would not only harm the customers' trust but also be a significant breach of GDPR.</a:t>
            </a:r>
          </a:p>
        </p:txBody>
      </p:sp>
      <p:sp>
        <p:nvSpPr>
          <p:cNvPr id="26" name="TextBox 25">
            <a:extLst>
              <a:ext uri="{FF2B5EF4-FFF2-40B4-BE49-F238E27FC236}">
                <a16:creationId xmlns:a16="http://schemas.microsoft.com/office/drawing/2014/main" id="{A6C28708-1E3D-ED6E-DC58-06D1BD75ACD7}"/>
              </a:ext>
            </a:extLst>
          </p:cNvPr>
          <p:cNvSpPr txBox="1"/>
          <p:nvPr/>
        </p:nvSpPr>
        <p:spPr>
          <a:xfrm>
            <a:off x="4707050" y="3081528"/>
            <a:ext cx="4224528" cy="830997"/>
          </a:xfrm>
          <a:prstGeom prst="rect">
            <a:avLst/>
          </a:prstGeom>
          <a:noFill/>
        </p:spPr>
        <p:txBody>
          <a:bodyPr wrap="square">
            <a:spAutoFit/>
          </a:bodyPr>
          <a:lstStyle/>
          <a:p>
            <a:pPr algn="ctr"/>
            <a:r>
              <a:rPr lang="en-GB" sz="1200" dirty="0"/>
              <a:t>Greatly accelerated their operations as well as minimizing human errors in all areas which essentially led the customers to have a pleasant and trustworthy experience during the whole process from booking to drop off.</a:t>
            </a:r>
          </a:p>
        </p:txBody>
      </p:sp>
      <p:sp>
        <p:nvSpPr>
          <p:cNvPr id="28" name="TextBox 27">
            <a:extLst>
              <a:ext uri="{FF2B5EF4-FFF2-40B4-BE49-F238E27FC236}">
                <a16:creationId xmlns:a16="http://schemas.microsoft.com/office/drawing/2014/main" id="{0682A850-9093-25DB-957E-C26981C18AF3}"/>
              </a:ext>
            </a:extLst>
          </p:cNvPr>
          <p:cNvSpPr txBox="1"/>
          <p:nvPr/>
        </p:nvSpPr>
        <p:spPr>
          <a:xfrm>
            <a:off x="627067" y="4539204"/>
            <a:ext cx="8383641" cy="461665"/>
          </a:xfrm>
          <a:prstGeom prst="rect">
            <a:avLst/>
          </a:prstGeom>
          <a:noFill/>
        </p:spPr>
        <p:txBody>
          <a:bodyPr wrap="square" rtlCol="0">
            <a:spAutoFit/>
          </a:bodyPr>
          <a:lstStyle/>
          <a:p>
            <a:pPr algn="ctr"/>
            <a:r>
              <a:rPr lang="en-GB" sz="1200" dirty="0"/>
              <a:t>For a business operating at that level, a TPS is far from being just a 'nice to have', on the contrary, it's the very base on which all other activities are erected and without it, the entire enterprise would hardly be able to run.</a:t>
            </a:r>
            <a:endParaRPr lang="en-GB" sz="1000" dirty="0"/>
          </a:p>
        </p:txBody>
      </p:sp>
      <p:pic>
        <p:nvPicPr>
          <p:cNvPr id="35" name="Picture 34">
            <a:extLst>
              <a:ext uri="{FF2B5EF4-FFF2-40B4-BE49-F238E27FC236}">
                <a16:creationId xmlns:a16="http://schemas.microsoft.com/office/drawing/2014/main" id="{FCE1BBC0-9FA5-A951-E34E-7134E120EFB4}"/>
              </a:ext>
            </a:extLst>
          </p:cNvPr>
          <p:cNvPicPr>
            <a:picLocks noChangeAspect="1"/>
          </p:cNvPicPr>
          <p:nvPr/>
        </p:nvPicPr>
        <p:blipFill>
          <a:blip r:embed="rId3"/>
          <a:stretch>
            <a:fillRect/>
          </a:stretch>
        </p:blipFill>
        <p:spPr>
          <a:xfrm>
            <a:off x="3868772" y="4169938"/>
            <a:ext cx="1514075" cy="356772"/>
          </a:xfrm>
          <a:prstGeom prst="rect">
            <a:avLst/>
          </a:prstGeom>
        </p:spPr>
      </p:pic>
      <p:sp>
        <p:nvSpPr>
          <p:cNvPr id="37" name="TextBox 36">
            <a:extLst>
              <a:ext uri="{FF2B5EF4-FFF2-40B4-BE49-F238E27FC236}">
                <a16:creationId xmlns:a16="http://schemas.microsoft.com/office/drawing/2014/main" id="{8F12F82A-AEB7-55FD-2ABA-95876E5FA367}"/>
              </a:ext>
            </a:extLst>
          </p:cNvPr>
          <p:cNvSpPr txBox="1"/>
          <p:nvPr/>
        </p:nvSpPr>
        <p:spPr>
          <a:xfrm>
            <a:off x="3868772" y="4157378"/>
            <a:ext cx="1514075" cy="369332"/>
          </a:xfrm>
          <a:prstGeom prst="rect">
            <a:avLst/>
          </a:prstGeom>
          <a:noFill/>
        </p:spPr>
        <p:txBody>
          <a:bodyPr wrap="square">
            <a:spAutoFit/>
          </a:bodyPr>
          <a:lstStyle/>
          <a:p>
            <a:r>
              <a:rPr lang="en-GB" sz="1800" b="1" dirty="0">
                <a:solidFill>
                  <a:schemeClr val="bg1"/>
                </a:solidFill>
              </a:rPr>
              <a:t>Key Takeaway</a:t>
            </a:r>
          </a:p>
        </p:txBody>
      </p:sp>
    </p:spTree>
    <p:extLst>
      <p:ext uri="{BB962C8B-B14F-4D97-AF65-F5344CB8AC3E}">
        <p14:creationId xmlns:p14="http://schemas.microsoft.com/office/powerpoint/2010/main" val="9484939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23303C1A-033E-AA48-594D-87C0E0B3EA96}"/>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BC5E7272-3178-AD44-A874-DDD434412FBF}"/>
              </a:ext>
            </a:extLst>
          </p:cNvPr>
          <p:cNvSpPr/>
          <p:nvPr/>
        </p:nvSpPr>
        <p:spPr>
          <a:xfrm>
            <a:off x="0" y="0"/>
            <a:ext cx="9144000" cy="822960"/>
          </a:xfrm>
          <a:prstGeom prst="rect">
            <a:avLst/>
          </a:prstGeom>
          <a:solidFill>
            <a:srgbClr val="7030A0"/>
          </a:solidFill>
          <a:ln/>
        </p:spPr>
        <p:txBody>
          <a:bodyPr/>
          <a:lstStyle/>
          <a:p>
            <a:pPr algn="ctr"/>
            <a:endParaRPr lang="en-GB"/>
          </a:p>
        </p:txBody>
      </p:sp>
      <p:sp>
        <p:nvSpPr>
          <p:cNvPr id="3" name="Text 1">
            <a:extLst>
              <a:ext uri="{FF2B5EF4-FFF2-40B4-BE49-F238E27FC236}">
                <a16:creationId xmlns:a16="http://schemas.microsoft.com/office/drawing/2014/main" id="{4107A66A-934F-FCFA-BEBB-69E06E45ECAE}"/>
              </a:ext>
            </a:extLst>
          </p:cNvPr>
          <p:cNvSpPr/>
          <p:nvPr/>
        </p:nvSpPr>
        <p:spPr>
          <a:xfrm>
            <a:off x="274320" y="45720"/>
            <a:ext cx="8982222" cy="731520"/>
          </a:xfrm>
          <a:prstGeom prst="rect">
            <a:avLst/>
          </a:prstGeom>
          <a:noFill/>
          <a:ln/>
        </p:spPr>
        <p:txBody>
          <a:bodyPr wrap="square" rtlCol="0" anchor="ctr"/>
          <a:lstStyle/>
          <a:p>
            <a:pPr algn="ctr"/>
            <a:r>
              <a:rPr lang="en-US" sz="2400" b="1" dirty="0">
                <a:solidFill>
                  <a:schemeClr val="bg1"/>
                </a:solidFill>
                <a:latin typeface="Calibri" pitchFamily="34" charset="0"/>
                <a:ea typeface="Calibri" pitchFamily="34" charset="-122"/>
                <a:cs typeface="Calibri" pitchFamily="34" charset="-120"/>
              </a:rPr>
              <a:t>AI &amp; Machine Learning Systems</a:t>
            </a:r>
            <a:r>
              <a:rPr lang="en-US" sz="2400" b="1" dirty="0">
                <a:solidFill>
                  <a:srgbClr val="FFFFFF"/>
                </a:solidFill>
                <a:latin typeface="Calibri" pitchFamily="34" charset="0"/>
                <a:ea typeface="Calibri" pitchFamily="34" charset="-122"/>
                <a:cs typeface="Calibri" pitchFamily="34" charset="-120"/>
              </a:rPr>
              <a:t> – Addison Lee Case Study</a:t>
            </a:r>
            <a:endParaRPr lang="en-US" sz="2400" dirty="0"/>
          </a:p>
        </p:txBody>
      </p:sp>
      <p:sp>
        <p:nvSpPr>
          <p:cNvPr id="5" name="Shape 3">
            <a:extLst>
              <a:ext uri="{FF2B5EF4-FFF2-40B4-BE49-F238E27FC236}">
                <a16:creationId xmlns:a16="http://schemas.microsoft.com/office/drawing/2014/main" id="{39987E59-552B-9405-139A-DC3E40778E26}"/>
              </a:ext>
            </a:extLst>
          </p:cNvPr>
          <p:cNvSpPr/>
          <p:nvPr/>
        </p:nvSpPr>
        <p:spPr>
          <a:xfrm>
            <a:off x="320040" y="960799"/>
            <a:ext cx="4224528" cy="1664208"/>
          </a:xfrm>
          <a:prstGeom prst="roundRect">
            <a:avLst>
              <a:gd name="adj" fmla="val 3297"/>
            </a:avLst>
          </a:prstGeom>
          <a:solidFill>
            <a:srgbClr val="F2F2F2"/>
          </a:solidFill>
          <a:ln w="6350">
            <a:solidFill>
              <a:srgbClr val="CCCCCC"/>
            </a:solidFill>
            <a:prstDash val="solid"/>
          </a:ln>
        </p:spPr>
        <p:txBody>
          <a:bodyPr/>
          <a:lstStyle/>
          <a:p>
            <a:pPr algn="ctr"/>
            <a:endParaRPr lang="en-GB" dirty="0"/>
          </a:p>
        </p:txBody>
      </p:sp>
      <p:sp>
        <p:nvSpPr>
          <p:cNvPr id="6" name="Shape 4">
            <a:extLst>
              <a:ext uri="{FF2B5EF4-FFF2-40B4-BE49-F238E27FC236}">
                <a16:creationId xmlns:a16="http://schemas.microsoft.com/office/drawing/2014/main" id="{A8101116-86B1-9F1F-B406-24873C26E329}"/>
              </a:ext>
            </a:extLst>
          </p:cNvPr>
          <p:cNvSpPr/>
          <p:nvPr/>
        </p:nvSpPr>
        <p:spPr>
          <a:xfrm>
            <a:off x="320040" y="960799"/>
            <a:ext cx="4224528" cy="320040"/>
          </a:xfrm>
          <a:prstGeom prst="rect">
            <a:avLst/>
          </a:prstGeom>
          <a:solidFill>
            <a:srgbClr val="1A3A6B"/>
          </a:solidFill>
          <a:ln/>
        </p:spPr>
        <p:txBody>
          <a:bodyPr/>
          <a:lstStyle/>
          <a:p>
            <a:pPr algn="ctr"/>
            <a:endParaRPr lang="en-GB"/>
          </a:p>
        </p:txBody>
      </p:sp>
      <p:sp>
        <p:nvSpPr>
          <p:cNvPr id="7" name="Shape 5">
            <a:extLst>
              <a:ext uri="{FF2B5EF4-FFF2-40B4-BE49-F238E27FC236}">
                <a16:creationId xmlns:a16="http://schemas.microsoft.com/office/drawing/2014/main" id="{72AC4120-B791-17BA-B14C-0E1CD820773A}"/>
              </a:ext>
            </a:extLst>
          </p:cNvPr>
          <p:cNvSpPr/>
          <p:nvPr/>
        </p:nvSpPr>
        <p:spPr>
          <a:xfrm>
            <a:off x="320040" y="960799"/>
            <a:ext cx="4224528" cy="182880"/>
          </a:xfrm>
          <a:prstGeom prst="roundRect">
            <a:avLst>
              <a:gd name="adj" fmla="val 30000"/>
            </a:avLst>
          </a:prstGeom>
          <a:solidFill>
            <a:srgbClr val="1A3A6B"/>
          </a:solidFill>
          <a:ln/>
        </p:spPr>
        <p:txBody>
          <a:bodyPr/>
          <a:lstStyle/>
          <a:p>
            <a:pPr algn="ctr"/>
            <a:endParaRPr lang="en-GB"/>
          </a:p>
        </p:txBody>
      </p:sp>
      <p:sp>
        <p:nvSpPr>
          <p:cNvPr id="8" name="Text 6">
            <a:extLst>
              <a:ext uri="{FF2B5EF4-FFF2-40B4-BE49-F238E27FC236}">
                <a16:creationId xmlns:a16="http://schemas.microsoft.com/office/drawing/2014/main" id="{163723DC-F01D-8140-C162-138FDE4AFF4E}"/>
              </a:ext>
            </a:extLst>
          </p:cNvPr>
          <p:cNvSpPr/>
          <p:nvPr/>
        </p:nvSpPr>
        <p:spPr>
          <a:xfrm>
            <a:off x="411480" y="997375"/>
            <a:ext cx="4041648" cy="2743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Challenges</a:t>
            </a:r>
            <a:endParaRPr lang="en-US" sz="1600" dirty="0"/>
          </a:p>
        </p:txBody>
      </p:sp>
      <p:sp>
        <p:nvSpPr>
          <p:cNvPr id="10" name="Shape 8">
            <a:extLst>
              <a:ext uri="{FF2B5EF4-FFF2-40B4-BE49-F238E27FC236}">
                <a16:creationId xmlns:a16="http://schemas.microsoft.com/office/drawing/2014/main" id="{1355A39B-15C7-1BBF-52B7-9F09E3C33FD3}"/>
              </a:ext>
            </a:extLst>
          </p:cNvPr>
          <p:cNvSpPr/>
          <p:nvPr/>
        </p:nvSpPr>
        <p:spPr>
          <a:xfrm>
            <a:off x="4727448" y="960799"/>
            <a:ext cx="4224528" cy="1664208"/>
          </a:xfrm>
          <a:prstGeom prst="roundRect">
            <a:avLst>
              <a:gd name="adj" fmla="val 3297"/>
            </a:avLst>
          </a:prstGeom>
          <a:solidFill>
            <a:srgbClr val="F2F2F2"/>
          </a:solidFill>
          <a:ln w="6350">
            <a:solidFill>
              <a:srgbClr val="CCCCCC"/>
            </a:solidFill>
            <a:prstDash val="solid"/>
          </a:ln>
        </p:spPr>
        <p:txBody>
          <a:bodyPr/>
          <a:lstStyle/>
          <a:p>
            <a:pPr algn="ctr"/>
            <a:endParaRPr lang="en-GB"/>
          </a:p>
        </p:txBody>
      </p:sp>
      <p:sp>
        <p:nvSpPr>
          <p:cNvPr id="11" name="Shape 9">
            <a:extLst>
              <a:ext uri="{FF2B5EF4-FFF2-40B4-BE49-F238E27FC236}">
                <a16:creationId xmlns:a16="http://schemas.microsoft.com/office/drawing/2014/main" id="{C92BBAD1-AB56-FBEE-740F-6130DB790721}"/>
              </a:ext>
            </a:extLst>
          </p:cNvPr>
          <p:cNvSpPr/>
          <p:nvPr/>
        </p:nvSpPr>
        <p:spPr>
          <a:xfrm>
            <a:off x="4727448" y="960799"/>
            <a:ext cx="4224528" cy="320040"/>
          </a:xfrm>
          <a:prstGeom prst="rect">
            <a:avLst/>
          </a:prstGeom>
          <a:solidFill>
            <a:srgbClr val="17A589"/>
          </a:solidFill>
          <a:ln/>
        </p:spPr>
        <p:txBody>
          <a:bodyPr/>
          <a:lstStyle/>
          <a:p>
            <a:pPr algn="ctr"/>
            <a:endParaRPr lang="en-GB"/>
          </a:p>
        </p:txBody>
      </p:sp>
      <p:sp>
        <p:nvSpPr>
          <p:cNvPr id="12" name="Shape 10">
            <a:extLst>
              <a:ext uri="{FF2B5EF4-FFF2-40B4-BE49-F238E27FC236}">
                <a16:creationId xmlns:a16="http://schemas.microsoft.com/office/drawing/2014/main" id="{015579B0-6279-D992-B45E-B6ED7D71E6D4}"/>
              </a:ext>
            </a:extLst>
          </p:cNvPr>
          <p:cNvSpPr/>
          <p:nvPr/>
        </p:nvSpPr>
        <p:spPr>
          <a:xfrm>
            <a:off x="4727448" y="960799"/>
            <a:ext cx="4224528" cy="182880"/>
          </a:xfrm>
          <a:prstGeom prst="roundRect">
            <a:avLst>
              <a:gd name="adj" fmla="val 30000"/>
            </a:avLst>
          </a:prstGeom>
          <a:solidFill>
            <a:srgbClr val="17A589"/>
          </a:solidFill>
          <a:ln/>
        </p:spPr>
        <p:txBody>
          <a:bodyPr/>
          <a:lstStyle/>
          <a:p>
            <a:pPr algn="ctr"/>
            <a:endParaRPr lang="en-GB"/>
          </a:p>
        </p:txBody>
      </p:sp>
      <p:sp>
        <p:nvSpPr>
          <p:cNvPr id="13" name="Text 11">
            <a:extLst>
              <a:ext uri="{FF2B5EF4-FFF2-40B4-BE49-F238E27FC236}">
                <a16:creationId xmlns:a16="http://schemas.microsoft.com/office/drawing/2014/main" id="{F8ECE2D9-1DBC-7C50-A358-10B992AAC016}"/>
              </a:ext>
            </a:extLst>
          </p:cNvPr>
          <p:cNvSpPr/>
          <p:nvPr/>
        </p:nvSpPr>
        <p:spPr>
          <a:xfrm>
            <a:off x="4818888" y="997375"/>
            <a:ext cx="4041648" cy="2743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Ethical Issues</a:t>
            </a:r>
            <a:endParaRPr lang="en-US" sz="1600" dirty="0"/>
          </a:p>
        </p:txBody>
      </p:sp>
      <p:sp>
        <p:nvSpPr>
          <p:cNvPr id="15" name="Shape 13">
            <a:extLst>
              <a:ext uri="{FF2B5EF4-FFF2-40B4-BE49-F238E27FC236}">
                <a16:creationId xmlns:a16="http://schemas.microsoft.com/office/drawing/2014/main" id="{E76CDB49-81B4-2E10-BBCD-95C12DEA9CBA}"/>
              </a:ext>
            </a:extLst>
          </p:cNvPr>
          <p:cNvSpPr/>
          <p:nvPr/>
        </p:nvSpPr>
        <p:spPr>
          <a:xfrm>
            <a:off x="320040" y="2743879"/>
            <a:ext cx="4224528" cy="1664208"/>
          </a:xfrm>
          <a:prstGeom prst="roundRect">
            <a:avLst>
              <a:gd name="adj" fmla="val 3297"/>
            </a:avLst>
          </a:prstGeom>
          <a:solidFill>
            <a:srgbClr val="F2F2F2"/>
          </a:solidFill>
          <a:ln w="6350">
            <a:solidFill>
              <a:srgbClr val="CCCCCC"/>
            </a:solidFill>
            <a:prstDash val="solid"/>
          </a:ln>
        </p:spPr>
        <p:txBody>
          <a:bodyPr/>
          <a:lstStyle/>
          <a:p>
            <a:pPr algn="ctr"/>
            <a:endParaRPr lang="en-GB"/>
          </a:p>
        </p:txBody>
      </p:sp>
      <p:sp>
        <p:nvSpPr>
          <p:cNvPr id="16" name="Shape 14">
            <a:extLst>
              <a:ext uri="{FF2B5EF4-FFF2-40B4-BE49-F238E27FC236}">
                <a16:creationId xmlns:a16="http://schemas.microsoft.com/office/drawing/2014/main" id="{146866FC-C4D2-224D-3C66-14BA4E2F30AB}"/>
              </a:ext>
            </a:extLst>
          </p:cNvPr>
          <p:cNvSpPr/>
          <p:nvPr/>
        </p:nvSpPr>
        <p:spPr>
          <a:xfrm>
            <a:off x="320040" y="2743879"/>
            <a:ext cx="4224528" cy="320040"/>
          </a:xfrm>
          <a:prstGeom prst="rect">
            <a:avLst/>
          </a:prstGeom>
          <a:solidFill>
            <a:srgbClr val="6C3483"/>
          </a:solidFill>
          <a:ln/>
        </p:spPr>
        <p:txBody>
          <a:bodyPr/>
          <a:lstStyle/>
          <a:p>
            <a:pPr algn="ctr"/>
            <a:endParaRPr lang="en-GB"/>
          </a:p>
        </p:txBody>
      </p:sp>
      <p:sp>
        <p:nvSpPr>
          <p:cNvPr id="18" name="Text 16">
            <a:extLst>
              <a:ext uri="{FF2B5EF4-FFF2-40B4-BE49-F238E27FC236}">
                <a16:creationId xmlns:a16="http://schemas.microsoft.com/office/drawing/2014/main" id="{7A9AEDCB-80C8-A37C-69CF-A7096907AEF1}"/>
              </a:ext>
            </a:extLst>
          </p:cNvPr>
          <p:cNvSpPr/>
          <p:nvPr/>
        </p:nvSpPr>
        <p:spPr>
          <a:xfrm>
            <a:off x="411480" y="2780455"/>
            <a:ext cx="4041648" cy="2743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Solutions</a:t>
            </a:r>
            <a:endParaRPr lang="en-US" sz="1600" dirty="0"/>
          </a:p>
        </p:txBody>
      </p:sp>
      <p:sp>
        <p:nvSpPr>
          <p:cNvPr id="20" name="Shape 18">
            <a:extLst>
              <a:ext uri="{FF2B5EF4-FFF2-40B4-BE49-F238E27FC236}">
                <a16:creationId xmlns:a16="http://schemas.microsoft.com/office/drawing/2014/main" id="{1645BDBA-751F-2CE8-2744-8DE01C456A8E}"/>
              </a:ext>
            </a:extLst>
          </p:cNvPr>
          <p:cNvSpPr/>
          <p:nvPr/>
        </p:nvSpPr>
        <p:spPr>
          <a:xfrm>
            <a:off x="4727448" y="2743879"/>
            <a:ext cx="4224528" cy="1664208"/>
          </a:xfrm>
          <a:prstGeom prst="roundRect">
            <a:avLst>
              <a:gd name="adj" fmla="val 3297"/>
            </a:avLst>
          </a:prstGeom>
          <a:solidFill>
            <a:srgbClr val="F2F2F2"/>
          </a:solidFill>
          <a:ln w="6350">
            <a:solidFill>
              <a:srgbClr val="CCCCCC"/>
            </a:solidFill>
            <a:prstDash val="solid"/>
          </a:ln>
        </p:spPr>
        <p:txBody>
          <a:bodyPr/>
          <a:lstStyle/>
          <a:p>
            <a:pPr algn="ctr"/>
            <a:endParaRPr lang="en-GB"/>
          </a:p>
        </p:txBody>
      </p:sp>
      <p:sp>
        <p:nvSpPr>
          <p:cNvPr id="21" name="Shape 19">
            <a:extLst>
              <a:ext uri="{FF2B5EF4-FFF2-40B4-BE49-F238E27FC236}">
                <a16:creationId xmlns:a16="http://schemas.microsoft.com/office/drawing/2014/main" id="{6B427F89-5025-397D-3C14-F92141DE36F4}"/>
              </a:ext>
            </a:extLst>
          </p:cNvPr>
          <p:cNvSpPr/>
          <p:nvPr/>
        </p:nvSpPr>
        <p:spPr>
          <a:xfrm>
            <a:off x="4727448" y="2743879"/>
            <a:ext cx="4224528" cy="320040"/>
          </a:xfrm>
          <a:prstGeom prst="rect">
            <a:avLst/>
          </a:prstGeom>
          <a:solidFill>
            <a:srgbClr val="1E8449"/>
          </a:solidFill>
          <a:ln/>
        </p:spPr>
        <p:txBody>
          <a:bodyPr/>
          <a:lstStyle/>
          <a:p>
            <a:pPr algn="ctr"/>
            <a:endParaRPr lang="en-GB"/>
          </a:p>
        </p:txBody>
      </p:sp>
      <p:sp>
        <p:nvSpPr>
          <p:cNvPr id="22" name="Shape 20">
            <a:extLst>
              <a:ext uri="{FF2B5EF4-FFF2-40B4-BE49-F238E27FC236}">
                <a16:creationId xmlns:a16="http://schemas.microsoft.com/office/drawing/2014/main" id="{600D2EF2-AF02-63EF-C81D-F257A1D6A392}"/>
              </a:ext>
            </a:extLst>
          </p:cNvPr>
          <p:cNvSpPr/>
          <p:nvPr/>
        </p:nvSpPr>
        <p:spPr>
          <a:xfrm>
            <a:off x="4727448" y="2743879"/>
            <a:ext cx="4224528" cy="182880"/>
          </a:xfrm>
          <a:prstGeom prst="roundRect">
            <a:avLst>
              <a:gd name="adj" fmla="val 30000"/>
            </a:avLst>
          </a:prstGeom>
          <a:solidFill>
            <a:srgbClr val="1E8449"/>
          </a:solidFill>
          <a:ln/>
        </p:spPr>
        <p:txBody>
          <a:bodyPr/>
          <a:lstStyle/>
          <a:p>
            <a:pPr algn="ctr"/>
            <a:endParaRPr lang="en-GB"/>
          </a:p>
        </p:txBody>
      </p:sp>
      <p:sp>
        <p:nvSpPr>
          <p:cNvPr id="23" name="Text 21">
            <a:extLst>
              <a:ext uri="{FF2B5EF4-FFF2-40B4-BE49-F238E27FC236}">
                <a16:creationId xmlns:a16="http://schemas.microsoft.com/office/drawing/2014/main" id="{11187C1B-1E11-EB7D-0E1C-BD0158E02CA3}"/>
              </a:ext>
            </a:extLst>
          </p:cNvPr>
          <p:cNvSpPr/>
          <p:nvPr/>
        </p:nvSpPr>
        <p:spPr>
          <a:xfrm>
            <a:off x="4818888" y="2780455"/>
            <a:ext cx="4041648" cy="274320"/>
          </a:xfrm>
          <a:prstGeom prst="rect">
            <a:avLst/>
          </a:prstGeom>
          <a:noFill/>
          <a:ln/>
        </p:spPr>
        <p:txBody>
          <a:bodyPr wrap="square" lIns="0" tIns="0" rIns="0" bIns="0" rtlCol="0" anchor="ctr"/>
          <a:lstStyle/>
          <a:p>
            <a:pPr algn="ctr"/>
            <a:r>
              <a:rPr lang="en-US" sz="1600" b="1" dirty="0">
                <a:solidFill>
                  <a:srgbClr val="FFFFFF"/>
                </a:solidFill>
                <a:latin typeface="Calibri" pitchFamily="34" charset="0"/>
                <a:ea typeface="Calibri" pitchFamily="34" charset="-122"/>
                <a:cs typeface="Calibri" pitchFamily="34" charset="-120"/>
              </a:rPr>
              <a:t>Impact</a:t>
            </a:r>
            <a:endParaRPr lang="en-US" sz="1600" dirty="0"/>
          </a:p>
        </p:txBody>
      </p:sp>
      <p:sp>
        <p:nvSpPr>
          <p:cNvPr id="14" name="TextBox 13">
            <a:extLst>
              <a:ext uri="{FF2B5EF4-FFF2-40B4-BE49-F238E27FC236}">
                <a16:creationId xmlns:a16="http://schemas.microsoft.com/office/drawing/2014/main" id="{994ADBC3-9507-7C70-D133-223B0A717CE3}"/>
              </a:ext>
            </a:extLst>
          </p:cNvPr>
          <p:cNvSpPr txBox="1"/>
          <p:nvPr/>
        </p:nvSpPr>
        <p:spPr>
          <a:xfrm>
            <a:off x="320040" y="1325856"/>
            <a:ext cx="4224528" cy="1200329"/>
          </a:xfrm>
          <a:prstGeom prst="rect">
            <a:avLst/>
          </a:prstGeom>
          <a:noFill/>
        </p:spPr>
        <p:txBody>
          <a:bodyPr wrap="square">
            <a:spAutoFit/>
          </a:bodyPr>
          <a:lstStyle/>
          <a:p>
            <a:pPr algn="ctr"/>
            <a:r>
              <a:rPr lang="en-GB" sz="1200" dirty="0"/>
              <a:t>It is tough to guess where demand is going to surge at different times of the day across a busy city just by human effort. If the drivers are fixed in the wrong places, it will take customers a longer time to get their rides, the drivers that would have been frustrated as well as those sitting idly will be lost, and finally, other businesses like Uber will win.</a:t>
            </a:r>
            <a:endParaRPr lang="en-GB" sz="1000" dirty="0"/>
          </a:p>
        </p:txBody>
      </p:sp>
      <p:sp>
        <p:nvSpPr>
          <p:cNvPr id="17" name="TextBox 16">
            <a:extLst>
              <a:ext uri="{FF2B5EF4-FFF2-40B4-BE49-F238E27FC236}">
                <a16:creationId xmlns:a16="http://schemas.microsoft.com/office/drawing/2014/main" id="{0028D4CB-5ABF-CADF-51CE-258110C78FE2}"/>
              </a:ext>
            </a:extLst>
          </p:cNvPr>
          <p:cNvSpPr txBox="1"/>
          <p:nvPr/>
        </p:nvSpPr>
        <p:spPr>
          <a:xfrm>
            <a:off x="320040" y="3091351"/>
            <a:ext cx="4224528" cy="1015663"/>
          </a:xfrm>
          <a:prstGeom prst="rect">
            <a:avLst/>
          </a:prstGeom>
          <a:noFill/>
        </p:spPr>
        <p:txBody>
          <a:bodyPr wrap="square">
            <a:spAutoFit/>
          </a:bodyPr>
          <a:lstStyle/>
          <a:p>
            <a:pPr algn="ctr"/>
            <a:r>
              <a:rPr lang="en-GB" sz="1200" dirty="0"/>
              <a:t>Addison Lee employs AI to examine past booking trends and forecast the spots where demand will be ahead of time. This way, they can allocate drivers in the correct locations at the right moments. Managing such a predictive model without machine learning would be nearly unfeasible due to the volume of data.</a:t>
            </a:r>
          </a:p>
        </p:txBody>
      </p:sp>
      <p:sp>
        <p:nvSpPr>
          <p:cNvPr id="24" name="TextBox 23">
            <a:extLst>
              <a:ext uri="{FF2B5EF4-FFF2-40B4-BE49-F238E27FC236}">
                <a16:creationId xmlns:a16="http://schemas.microsoft.com/office/drawing/2014/main" id="{3FFF50ED-42C8-6E83-481B-18A92219CC23}"/>
              </a:ext>
            </a:extLst>
          </p:cNvPr>
          <p:cNvSpPr txBox="1"/>
          <p:nvPr/>
        </p:nvSpPr>
        <p:spPr>
          <a:xfrm>
            <a:off x="4723931" y="1271695"/>
            <a:ext cx="4224528" cy="1384995"/>
          </a:xfrm>
          <a:prstGeom prst="rect">
            <a:avLst/>
          </a:prstGeom>
          <a:noFill/>
        </p:spPr>
        <p:txBody>
          <a:bodyPr wrap="square">
            <a:spAutoFit/>
          </a:bodyPr>
          <a:lstStyle/>
          <a:p>
            <a:pPr algn="ctr"/>
            <a:r>
              <a:rPr lang="en-GB" sz="1200" dirty="0"/>
              <a:t>Driver allocation decisions are increasingly being made by the AI with only limited human intervention, and this could result in the unintended favouring of already busy and money-making areas at the expense of others. Besides, the issue of transparency has been raised, drivers might not have a complete grasp of the reasons behind their being directed to certain locations or of the ways the system is making those decisions.</a:t>
            </a:r>
          </a:p>
        </p:txBody>
      </p:sp>
      <p:sp>
        <p:nvSpPr>
          <p:cNvPr id="26" name="TextBox 25">
            <a:extLst>
              <a:ext uri="{FF2B5EF4-FFF2-40B4-BE49-F238E27FC236}">
                <a16:creationId xmlns:a16="http://schemas.microsoft.com/office/drawing/2014/main" id="{125DAE3C-BCFB-CFFB-D084-2D2CDB5FAACA}"/>
              </a:ext>
            </a:extLst>
          </p:cNvPr>
          <p:cNvSpPr txBox="1"/>
          <p:nvPr/>
        </p:nvSpPr>
        <p:spPr>
          <a:xfrm>
            <a:off x="4662033" y="3091351"/>
            <a:ext cx="4224528" cy="646331"/>
          </a:xfrm>
          <a:prstGeom prst="rect">
            <a:avLst/>
          </a:prstGeom>
          <a:noFill/>
        </p:spPr>
        <p:txBody>
          <a:bodyPr wrap="square">
            <a:spAutoFit/>
          </a:bodyPr>
          <a:lstStyle/>
          <a:p>
            <a:pPr algn="ctr"/>
            <a:r>
              <a:rPr lang="en-GB" sz="1200" dirty="0"/>
              <a:t>Upgraded overall efficiency, shortened driver downtime and decreased customer waiting times, which all contribute to cost savings and increased competitiveness of the service.</a:t>
            </a:r>
          </a:p>
        </p:txBody>
      </p:sp>
      <p:pic>
        <p:nvPicPr>
          <p:cNvPr id="31" name="Picture 30">
            <a:extLst>
              <a:ext uri="{FF2B5EF4-FFF2-40B4-BE49-F238E27FC236}">
                <a16:creationId xmlns:a16="http://schemas.microsoft.com/office/drawing/2014/main" id="{6811EAF2-13F8-C231-EB63-37FC4DB952BD}"/>
              </a:ext>
            </a:extLst>
          </p:cNvPr>
          <p:cNvPicPr>
            <a:picLocks noChangeAspect="1"/>
          </p:cNvPicPr>
          <p:nvPr/>
        </p:nvPicPr>
        <p:blipFill>
          <a:blip r:embed="rId3"/>
          <a:stretch>
            <a:fillRect/>
          </a:stretch>
        </p:blipFill>
        <p:spPr>
          <a:xfrm>
            <a:off x="3909020" y="4204026"/>
            <a:ext cx="1514075" cy="356772"/>
          </a:xfrm>
          <a:prstGeom prst="rect">
            <a:avLst/>
          </a:prstGeom>
        </p:spPr>
      </p:pic>
      <p:sp>
        <p:nvSpPr>
          <p:cNvPr id="33" name="TextBox 32">
            <a:extLst>
              <a:ext uri="{FF2B5EF4-FFF2-40B4-BE49-F238E27FC236}">
                <a16:creationId xmlns:a16="http://schemas.microsoft.com/office/drawing/2014/main" id="{5A9C0364-6E3D-D44A-D699-F7B210AB159C}"/>
              </a:ext>
            </a:extLst>
          </p:cNvPr>
          <p:cNvSpPr txBox="1"/>
          <p:nvPr/>
        </p:nvSpPr>
        <p:spPr>
          <a:xfrm>
            <a:off x="3914255" y="4197746"/>
            <a:ext cx="1514075" cy="369332"/>
          </a:xfrm>
          <a:prstGeom prst="rect">
            <a:avLst/>
          </a:prstGeom>
          <a:noFill/>
        </p:spPr>
        <p:txBody>
          <a:bodyPr wrap="square">
            <a:spAutoFit/>
          </a:bodyPr>
          <a:lstStyle/>
          <a:p>
            <a:r>
              <a:rPr lang="en-GB" sz="1800" b="1" dirty="0">
                <a:solidFill>
                  <a:schemeClr val="bg1"/>
                </a:solidFill>
              </a:rPr>
              <a:t>Key Takeaway</a:t>
            </a:r>
          </a:p>
        </p:txBody>
      </p:sp>
      <p:sp>
        <p:nvSpPr>
          <p:cNvPr id="34" name="TextBox 33">
            <a:extLst>
              <a:ext uri="{FF2B5EF4-FFF2-40B4-BE49-F238E27FC236}">
                <a16:creationId xmlns:a16="http://schemas.microsoft.com/office/drawing/2014/main" id="{689C6E0D-C2D7-8048-ADA7-D535C4781524}"/>
              </a:ext>
            </a:extLst>
          </p:cNvPr>
          <p:cNvSpPr txBox="1"/>
          <p:nvPr/>
        </p:nvSpPr>
        <p:spPr>
          <a:xfrm>
            <a:off x="274320" y="4565963"/>
            <a:ext cx="8736037" cy="461665"/>
          </a:xfrm>
          <a:prstGeom prst="rect">
            <a:avLst/>
          </a:prstGeom>
          <a:noFill/>
        </p:spPr>
        <p:txBody>
          <a:bodyPr wrap="square" rtlCol="0">
            <a:spAutoFit/>
          </a:bodyPr>
          <a:lstStyle/>
          <a:p>
            <a:pPr algn="ctr"/>
            <a:r>
              <a:rPr lang="en-GB" sz="1200" dirty="0"/>
              <a:t>Implementing AI can really provide a competitive advantage, however, it is essential to periodically monitor the decision-making processes of AI systems to ensure that they do not result in unfair situations for either drivers or customers.</a:t>
            </a:r>
          </a:p>
        </p:txBody>
      </p:sp>
    </p:spTree>
    <p:extLst>
      <p:ext uri="{BB962C8B-B14F-4D97-AF65-F5344CB8AC3E}">
        <p14:creationId xmlns:p14="http://schemas.microsoft.com/office/powerpoint/2010/main" val="920101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430D5D1A-BB39-8CE8-266C-8298136BF53F}"/>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6DFB26EE-44B2-0257-FFBB-14BB347CEA2F}"/>
              </a:ext>
            </a:extLst>
          </p:cNvPr>
          <p:cNvSpPr/>
          <p:nvPr/>
        </p:nvSpPr>
        <p:spPr>
          <a:xfrm>
            <a:off x="0" y="0"/>
            <a:ext cx="9144000" cy="822960"/>
          </a:xfrm>
          <a:prstGeom prst="rect">
            <a:avLst/>
          </a:prstGeom>
          <a:solidFill>
            <a:srgbClr val="7030A0"/>
          </a:solidFill>
          <a:ln/>
        </p:spPr>
        <p:txBody>
          <a:bodyPr/>
          <a:lstStyle/>
          <a:p>
            <a:pPr algn="ctr"/>
            <a:endParaRPr lang="en-GB"/>
          </a:p>
        </p:txBody>
      </p:sp>
      <p:sp>
        <p:nvSpPr>
          <p:cNvPr id="3" name="Text 1">
            <a:extLst>
              <a:ext uri="{FF2B5EF4-FFF2-40B4-BE49-F238E27FC236}">
                <a16:creationId xmlns:a16="http://schemas.microsoft.com/office/drawing/2014/main" id="{7238ADCE-7F9E-ECBE-C2FE-76FBD90EC3B3}"/>
              </a:ext>
            </a:extLst>
          </p:cNvPr>
          <p:cNvSpPr/>
          <p:nvPr/>
        </p:nvSpPr>
        <p:spPr>
          <a:xfrm>
            <a:off x="274320" y="45720"/>
            <a:ext cx="8595360" cy="731520"/>
          </a:xfrm>
          <a:prstGeom prst="rect">
            <a:avLst/>
          </a:prstGeom>
          <a:noFill/>
          <a:ln/>
        </p:spPr>
        <p:txBody>
          <a:bodyPr wrap="square" rtlCol="0" anchor="ctr"/>
          <a:lstStyle/>
          <a:p>
            <a:pPr algn="ctr"/>
            <a:r>
              <a:rPr lang="en-US" sz="2400" b="1" dirty="0">
                <a:solidFill>
                  <a:schemeClr val="bg1"/>
                </a:solidFill>
                <a:latin typeface="Calibri" pitchFamily="34" charset="0"/>
                <a:ea typeface="Calibri" pitchFamily="34" charset="-122"/>
                <a:cs typeface="Calibri" pitchFamily="34" charset="-120"/>
              </a:rPr>
              <a:t>Management Information System</a:t>
            </a:r>
            <a:r>
              <a:rPr lang="en-US" sz="2400" b="1" dirty="0">
                <a:solidFill>
                  <a:srgbClr val="FFFFFF"/>
                </a:solidFill>
                <a:latin typeface="Calibri" pitchFamily="34" charset="0"/>
                <a:ea typeface="Calibri" pitchFamily="34" charset="-122"/>
                <a:cs typeface="Calibri" pitchFamily="34" charset="-120"/>
              </a:rPr>
              <a:t> – Addison Lee Case Study</a:t>
            </a:r>
            <a:endParaRPr lang="en-US" sz="2400" dirty="0"/>
          </a:p>
        </p:txBody>
      </p:sp>
      <p:sp>
        <p:nvSpPr>
          <p:cNvPr id="5" name="Shape 3">
            <a:extLst>
              <a:ext uri="{FF2B5EF4-FFF2-40B4-BE49-F238E27FC236}">
                <a16:creationId xmlns:a16="http://schemas.microsoft.com/office/drawing/2014/main" id="{A5CA62A6-A9E7-3EAC-C9CC-F95BF15CD431}"/>
              </a:ext>
            </a:extLst>
          </p:cNvPr>
          <p:cNvSpPr/>
          <p:nvPr/>
        </p:nvSpPr>
        <p:spPr>
          <a:xfrm>
            <a:off x="320040" y="981103"/>
            <a:ext cx="4224528" cy="1664208"/>
          </a:xfrm>
          <a:prstGeom prst="roundRect">
            <a:avLst>
              <a:gd name="adj" fmla="val 3297"/>
            </a:avLst>
          </a:prstGeom>
          <a:solidFill>
            <a:srgbClr val="F2F2F2"/>
          </a:solidFill>
          <a:ln w="6350">
            <a:solidFill>
              <a:srgbClr val="CCCCCC"/>
            </a:solidFill>
            <a:prstDash val="solid"/>
          </a:ln>
        </p:spPr>
        <p:txBody>
          <a:bodyPr/>
          <a:lstStyle/>
          <a:p>
            <a:pPr algn="ctr"/>
            <a:endParaRPr lang="en-GB" dirty="0"/>
          </a:p>
        </p:txBody>
      </p:sp>
      <p:sp>
        <p:nvSpPr>
          <p:cNvPr id="6" name="Shape 4">
            <a:extLst>
              <a:ext uri="{FF2B5EF4-FFF2-40B4-BE49-F238E27FC236}">
                <a16:creationId xmlns:a16="http://schemas.microsoft.com/office/drawing/2014/main" id="{F1D48EC9-07CC-606D-DA5D-3141DBF25B8C}"/>
              </a:ext>
            </a:extLst>
          </p:cNvPr>
          <p:cNvSpPr/>
          <p:nvPr/>
        </p:nvSpPr>
        <p:spPr>
          <a:xfrm>
            <a:off x="320040" y="981103"/>
            <a:ext cx="4224528" cy="320040"/>
          </a:xfrm>
          <a:prstGeom prst="rect">
            <a:avLst/>
          </a:prstGeom>
          <a:solidFill>
            <a:srgbClr val="1A3A6B"/>
          </a:solidFill>
          <a:ln/>
        </p:spPr>
        <p:txBody>
          <a:bodyPr/>
          <a:lstStyle/>
          <a:p>
            <a:pPr algn="ctr"/>
            <a:endParaRPr lang="en-GB"/>
          </a:p>
        </p:txBody>
      </p:sp>
      <p:sp>
        <p:nvSpPr>
          <p:cNvPr id="7" name="Shape 5">
            <a:extLst>
              <a:ext uri="{FF2B5EF4-FFF2-40B4-BE49-F238E27FC236}">
                <a16:creationId xmlns:a16="http://schemas.microsoft.com/office/drawing/2014/main" id="{C35540ED-DDEF-916E-42B1-DB78F23935A4}"/>
              </a:ext>
            </a:extLst>
          </p:cNvPr>
          <p:cNvSpPr/>
          <p:nvPr/>
        </p:nvSpPr>
        <p:spPr>
          <a:xfrm>
            <a:off x="320040" y="981103"/>
            <a:ext cx="4224528" cy="182880"/>
          </a:xfrm>
          <a:prstGeom prst="roundRect">
            <a:avLst>
              <a:gd name="adj" fmla="val 30000"/>
            </a:avLst>
          </a:prstGeom>
          <a:solidFill>
            <a:srgbClr val="1A3A6B"/>
          </a:solidFill>
          <a:ln/>
        </p:spPr>
        <p:txBody>
          <a:bodyPr/>
          <a:lstStyle/>
          <a:p>
            <a:pPr algn="ctr"/>
            <a:endParaRPr lang="en-GB"/>
          </a:p>
        </p:txBody>
      </p:sp>
      <p:sp>
        <p:nvSpPr>
          <p:cNvPr id="8" name="Text 6">
            <a:extLst>
              <a:ext uri="{FF2B5EF4-FFF2-40B4-BE49-F238E27FC236}">
                <a16:creationId xmlns:a16="http://schemas.microsoft.com/office/drawing/2014/main" id="{CC5ED279-FA6E-C30A-0849-521DF08336A6}"/>
              </a:ext>
            </a:extLst>
          </p:cNvPr>
          <p:cNvSpPr/>
          <p:nvPr/>
        </p:nvSpPr>
        <p:spPr>
          <a:xfrm>
            <a:off x="411480" y="1017679"/>
            <a:ext cx="4041648" cy="2743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Challenges</a:t>
            </a:r>
            <a:endParaRPr lang="en-US" sz="1600" dirty="0"/>
          </a:p>
        </p:txBody>
      </p:sp>
      <p:sp>
        <p:nvSpPr>
          <p:cNvPr id="10" name="Shape 8">
            <a:extLst>
              <a:ext uri="{FF2B5EF4-FFF2-40B4-BE49-F238E27FC236}">
                <a16:creationId xmlns:a16="http://schemas.microsoft.com/office/drawing/2014/main" id="{A42BB8FA-F806-4ED3-0413-E878EA9D1C81}"/>
              </a:ext>
            </a:extLst>
          </p:cNvPr>
          <p:cNvSpPr/>
          <p:nvPr/>
        </p:nvSpPr>
        <p:spPr>
          <a:xfrm>
            <a:off x="4727448" y="981103"/>
            <a:ext cx="4224528" cy="1664208"/>
          </a:xfrm>
          <a:prstGeom prst="roundRect">
            <a:avLst>
              <a:gd name="adj" fmla="val 3297"/>
            </a:avLst>
          </a:prstGeom>
          <a:solidFill>
            <a:srgbClr val="F2F2F2"/>
          </a:solidFill>
          <a:ln w="6350">
            <a:solidFill>
              <a:srgbClr val="CCCCCC"/>
            </a:solidFill>
            <a:prstDash val="solid"/>
          </a:ln>
        </p:spPr>
        <p:txBody>
          <a:bodyPr/>
          <a:lstStyle/>
          <a:p>
            <a:pPr algn="ctr"/>
            <a:endParaRPr lang="en-GB"/>
          </a:p>
        </p:txBody>
      </p:sp>
      <p:sp>
        <p:nvSpPr>
          <p:cNvPr id="11" name="Shape 9">
            <a:extLst>
              <a:ext uri="{FF2B5EF4-FFF2-40B4-BE49-F238E27FC236}">
                <a16:creationId xmlns:a16="http://schemas.microsoft.com/office/drawing/2014/main" id="{4FCBED0E-4BF8-AE4E-91FD-B941AB591B18}"/>
              </a:ext>
            </a:extLst>
          </p:cNvPr>
          <p:cNvSpPr/>
          <p:nvPr/>
        </p:nvSpPr>
        <p:spPr>
          <a:xfrm>
            <a:off x="4727448" y="981103"/>
            <a:ext cx="4224528" cy="320040"/>
          </a:xfrm>
          <a:prstGeom prst="rect">
            <a:avLst/>
          </a:prstGeom>
          <a:solidFill>
            <a:srgbClr val="17A589"/>
          </a:solidFill>
          <a:ln/>
        </p:spPr>
        <p:txBody>
          <a:bodyPr/>
          <a:lstStyle/>
          <a:p>
            <a:pPr algn="ctr"/>
            <a:endParaRPr lang="en-GB"/>
          </a:p>
        </p:txBody>
      </p:sp>
      <p:sp>
        <p:nvSpPr>
          <p:cNvPr id="12" name="Shape 10">
            <a:extLst>
              <a:ext uri="{FF2B5EF4-FFF2-40B4-BE49-F238E27FC236}">
                <a16:creationId xmlns:a16="http://schemas.microsoft.com/office/drawing/2014/main" id="{F7D89A37-9A4F-C316-4A3A-F5D236496177}"/>
              </a:ext>
            </a:extLst>
          </p:cNvPr>
          <p:cNvSpPr/>
          <p:nvPr/>
        </p:nvSpPr>
        <p:spPr>
          <a:xfrm>
            <a:off x="4727448" y="981103"/>
            <a:ext cx="4224528" cy="182880"/>
          </a:xfrm>
          <a:prstGeom prst="roundRect">
            <a:avLst>
              <a:gd name="adj" fmla="val 30000"/>
            </a:avLst>
          </a:prstGeom>
          <a:solidFill>
            <a:srgbClr val="17A589"/>
          </a:solidFill>
          <a:ln/>
        </p:spPr>
        <p:txBody>
          <a:bodyPr/>
          <a:lstStyle/>
          <a:p>
            <a:pPr algn="ctr"/>
            <a:endParaRPr lang="en-GB"/>
          </a:p>
        </p:txBody>
      </p:sp>
      <p:sp>
        <p:nvSpPr>
          <p:cNvPr id="13" name="Text 11">
            <a:extLst>
              <a:ext uri="{FF2B5EF4-FFF2-40B4-BE49-F238E27FC236}">
                <a16:creationId xmlns:a16="http://schemas.microsoft.com/office/drawing/2014/main" id="{80C54598-8D53-691C-1A70-4ECB7D49EB60}"/>
              </a:ext>
            </a:extLst>
          </p:cNvPr>
          <p:cNvSpPr/>
          <p:nvPr/>
        </p:nvSpPr>
        <p:spPr>
          <a:xfrm>
            <a:off x="4818888" y="1017679"/>
            <a:ext cx="4041648" cy="2743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Ethical Issues</a:t>
            </a:r>
            <a:endParaRPr lang="en-US" sz="1600" dirty="0"/>
          </a:p>
        </p:txBody>
      </p:sp>
      <p:sp>
        <p:nvSpPr>
          <p:cNvPr id="15" name="Shape 13">
            <a:extLst>
              <a:ext uri="{FF2B5EF4-FFF2-40B4-BE49-F238E27FC236}">
                <a16:creationId xmlns:a16="http://schemas.microsoft.com/office/drawing/2014/main" id="{807BB15B-CF48-7E16-8556-C4A40A585E33}"/>
              </a:ext>
            </a:extLst>
          </p:cNvPr>
          <p:cNvSpPr/>
          <p:nvPr/>
        </p:nvSpPr>
        <p:spPr>
          <a:xfrm>
            <a:off x="320040" y="2769262"/>
            <a:ext cx="4224528" cy="1664208"/>
          </a:xfrm>
          <a:prstGeom prst="roundRect">
            <a:avLst>
              <a:gd name="adj" fmla="val 3297"/>
            </a:avLst>
          </a:prstGeom>
          <a:solidFill>
            <a:srgbClr val="F2F2F2"/>
          </a:solidFill>
          <a:ln w="6350">
            <a:solidFill>
              <a:srgbClr val="CCCCCC"/>
            </a:solidFill>
            <a:prstDash val="solid"/>
          </a:ln>
        </p:spPr>
        <p:txBody>
          <a:bodyPr/>
          <a:lstStyle/>
          <a:p>
            <a:pPr algn="ctr"/>
            <a:endParaRPr lang="en-GB"/>
          </a:p>
        </p:txBody>
      </p:sp>
      <p:sp>
        <p:nvSpPr>
          <p:cNvPr id="16" name="Shape 14">
            <a:extLst>
              <a:ext uri="{FF2B5EF4-FFF2-40B4-BE49-F238E27FC236}">
                <a16:creationId xmlns:a16="http://schemas.microsoft.com/office/drawing/2014/main" id="{4F10E1D4-72EF-2625-5D55-CBEE8A4BB680}"/>
              </a:ext>
            </a:extLst>
          </p:cNvPr>
          <p:cNvSpPr/>
          <p:nvPr/>
        </p:nvSpPr>
        <p:spPr>
          <a:xfrm>
            <a:off x="320040" y="2764183"/>
            <a:ext cx="4224528" cy="320040"/>
          </a:xfrm>
          <a:prstGeom prst="rect">
            <a:avLst/>
          </a:prstGeom>
          <a:solidFill>
            <a:srgbClr val="6C3483"/>
          </a:solidFill>
          <a:ln/>
        </p:spPr>
        <p:txBody>
          <a:bodyPr/>
          <a:lstStyle/>
          <a:p>
            <a:pPr algn="ctr"/>
            <a:endParaRPr lang="en-GB"/>
          </a:p>
        </p:txBody>
      </p:sp>
      <p:sp>
        <p:nvSpPr>
          <p:cNvPr id="18" name="Text 16">
            <a:extLst>
              <a:ext uri="{FF2B5EF4-FFF2-40B4-BE49-F238E27FC236}">
                <a16:creationId xmlns:a16="http://schemas.microsoft.com/office/drawing/2014/main" id="{386E56A0-8E92-456D-5567-AB5F44ED8FAE}"/>
              </a:ext>
            </a:extLst>
          </p:cNvPr>
          <p:cNvSpPr/>
          <p:nvPr/>
        </p:nvSpPr>
        <p:spPr>
          <a:xfrm>
            <a:off x="411480" y="2800759"/>
            <a:ext cx="4041648" cy="2743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Solutions</a:t>
            </a:r>
            <a:endParaRPr lang="en-US" sz="1600" dirty="0"/>
          </a:p>
        </p:txBody>
      </p:sp>
      <p:sp>
        <p:nvSpPr>
          <p:cNvPr id="20" name="Shape 18">
            <a:extLst>
              <a:ext uri="{FF2B5EF4-FFF2-40B4-BE49-F238E27FC236}">
                <a16:creationId xmlns:a16="http://schemas.microsoft.com/office/drawing/2014/main" id="{B3AAEA52-685F-6C3C-FC01-719479CC2F99}"/>
              </a:ext>
            </a:extLst>
          </p:cNvPr>
          <p:cNvSpPr/>
          <p:nvPr/>
        </p:nvSpPr>
        <p:spPr>
          <a:xfrm>
            <a:off x="4727448" y="2764183"/>
            <a:ext cx="4224528" cy="1664208"/>
          </a:xfrm>
          <a:prstGeom prst="roundRect">
            <a:avLst>
              <a:gd name="adj" fmla="val 3297"/>
            </a:avLst>
          </a:prstGeom>
          <a:solidFill>
            <a:srgbClr val="F2F2F2"/>
          </a:solidFill>
          <a:ln w="6350">
            <a:solidFill>
              <a:srgbClr val="CCCCCC"/>
            </a:solidFill>
            <a:prstDash val="solid"/>
          </a:ln>
        </p:spPr>
        <p:txBody>
          <a:bodyPr/>
          <a:lstStyle/>
          <a:p>
            <a:pPr algn="ctr"/>
            <a:endParaRPr lang="en-GB"/>
          </a:p>
        </p:txBody>
      </p:sp>
      <p:sp>
        <p:nvSpPr>
          <p:cNvPr id="21" name="Shape 19">
            <a:extLst>
              <a:ext uri="{FF2B5EF4-FFF2-40B4-BE49-F238E27FC236}">
                <a16:creationId xmlns:a16="http://schemas.microsoft.com/office/drawing/2014/main" id="{7EBC8E87-0973-5B15-C077-EC847661F347}"/>
              </a:ext>
            </a:extLst>
          </p:cNvPr>
          <p:cNvSpPr/>
          <p:nvPr/>
        </p:nvSpPr>
        <p:spPr>
          <a:xfrm>
            <a:off x="4727448" y="2764183"/>
            <a:ext cx="4224528" cy="320040"/>
          </a:xfrm>
          <a:prstGeom prst="rect">
            <a:avLst/>
          </a:prstGeom>
          <a:solidFill>
            <a:srgbClr val="1E8449"/>
          </a:solidFill>
          <a:ln/>
        </p:spPr>
        <p:txBody>
          <a:bodyPr/>
          <a:lstStyle/>
          <a:p>
            <a:pPr algn="ctr"/>
            <a:endParaRPr lang="en-GB"/>
          </a:p>
        </p:txBody>
      </p:sp>
      <p:sp>
        <p:nvSpPr>
          <p:cNvPr id="22" name="Shape 20">
            <a:extLst>
              <a:ext uri="{FF2B5EF4-FFF2-40B4-BE49-F238E27FC236}">
                <a16:creationId xmlns:a16="http://schemas.microsoft.com/office/drawing/2014/main" id="{FA660199-11D9-5C56-B744-C6112AF62620}"/>
              </a:ext>
            </a:extLst>
          </p:cNvPr>
          <p:cNvSpPr/>
          <p:nvPr/>
        </p:nvSpPr>
        <p:spPr>
          <a:xfrm>
            <a:off x="4727448" y="2764183"/>
            <a:ext cx="4224528" cy="182880"/>
          </a:xfrm>
          <a:prstGeom prst="roundRect">
            <a:avLst>
              <a:gd name="adj" fmla="val 30000"/>
            </a:avLst>
          </a:prstGeom>
          <a:solidFill>
            <a:srgbClr val="1E8449"/>
          </a:solidFill>
          <a:ln/>
        </p:spPr>
        <p:txBody>
          <a:bodyPr/>
          <a:lstStyle/>
          <a:p>
            <a:pPr algn="ctr"/>
            <a:endParaRPr lang="en-GB"/>
          </a:p>
        </p:txBody>
      </p:sp>
      <p:sp>
        <p:nvSpPr>
          <p:cNvPr id="23" name="Text 21">
            <a:extLst>
              <a:ext uri="{FF2B5EF4-FFF2-40B4-BE49-F238E27FC236}">
                <a16:creationId xmlns:a16="http://schemas.microsoft.com/office/drawing/2014/main" id="{37B476BF-576D-A884-F901-77060C7C2C9C}"/>
              </a:ext>
            </a:extLst>
          </p:cNvPr>
          <p:cNvSpPr/>
          <p:nvPr/>
        </p:nvSpPr>
        <p:spPr>
          <a:xfrm>
            <a:off x="4818888" y="2800759"/>
            <a:ext cx="4041648" cy="274320"/>
          </a:xfrm>
          <a:prstGeom prst="rect">
            <a:avLst/>
          </a:prstGeom>
          <a:noFill/>
          <a:ln/>
        </p:spPr>
        <p:txBody>
          <a:bodyPr wrap="square" lIns="0" tIns="0" rIns="0" bIns="0" rtlCol="0" anchor="ctr"/>
          <a:lstStyle/>
          <a:p>
            <a:pPr algn="ctr"/>
            <a:r>
              <a:rPr lang="en-US" sz="1600" b="1" dirty="0">
                <a:solidFill>
                  <a:srgbClr val="FFFFFF"/>
                </a:solidFill>
                <a:latin typeface="Calibri" pitchFamily="34" charset="0"/>
                <a:ea typeface="Calibri" pitchFamily="34" charset="-122"/>
                <a:cs typeface="Calibri" pitchFamily="34" charset="-120"/>
              </a:rPr>
              <a:t>Impact</a:t>
            </a:r>
            <a:endParaRPr lang="en-US" sz="1600" dirty="0"/>
          </a:p>
        </p:txBody>
      </p:sp>
      <p:sp>
        <p:nvSpPr>
          <p:cNvPr id="14" name="TextBox 13">
            <a:extLst>
              <a:ext uri="{FF2B5EF4-FFF2-40B4-BE49-F238E27FC236}">
                <a16:creationId xmlns:a16="http://schemas.microsoft.com/office/drawing/2014/main" id="{2540DA8C-071F-E5BB-EE3D-42BE91D8F839}"/>
              </a:ext>
            </a:extLst>
          </p:cNvPr>
          <p:cNvSpPr txBox="1"/>
          <p:nvPr/>
        </p:nvSpPr>
        <p:spPr>
          <a:xfrm>
            <a:off x="320040" y="1291999"/>
            <a:ext cx="4224528" cy="1015663"/>
          </a:xfrm>
          <a:prstGeom prst="rect">
            <a:avLst/>
          </a:prstGeom>
          <a:noFill/>
        </p:spPr>
        <p:txBody>
          <a:bodyPr wrap="square">
            <a:spAutoFit/>
          </a:bodyPr>
          <a:lstStyle/>
          <a:p>
            <a:pPr algn="ctr"/>
            <a:r>
              <a:rPr lang="en-GB" sz="1200" dirty="0"/>
              <a:t>With numerous drivers on the road and many jobs being completed each week, senior management did not have a straightforward method of understanding the daily business performance without sifting through raw data from various sources.</a:t>
            </a:r>
            <a:endParaRPr lang="en-GB" sz="1000" dirty="0"/>
          </a:p>
        </p:txBody>
      </p:sp>
      <p:sp>
        <p:nvSpPr>
          <p:cNvPr id="17" name="TextBox 16">
            <a:extLst>
              <a:ext uri="{FF2B5EF4-FFF2-40B4-BE49-F238E27FC236}">
                <a16:creationId xmlns:a16="http://schemas.microsoft.com/office/drawing/2014/main" id="{2114A1BB-9D4D-269B-F0FB-A709803FF5E7}"/>
              </a:ext>
            </a:extLst>
          </p:cNvPr>
          <p:cNvSpPr txBox="1"/>
          <p:nvPr/>
        </p:nvSpPr>
        <p:spPr>
          <a:xfrm>
            <a:off x="320040" y="3140797"/>
            <a:ext cx="4224528" cy="1200329"/>
          </a:xfrm>
          <a:prstGeom prst="rect">
            <a:avLst/>
          </a:prstGeom>
          <a:noFill/>
        </p:spPr>
        <p:txBody>
          <a:bodyPr wrap="square">
            <a:spAutoFit/>
          </a:bodyPr>
          <a:lstStyle/>
          <a:p>
            <a:pPr algn="ctr"/>
            <a:r>
              <a:rPr lang="en-GB" sz="1200" dirty="0"/>
              <a:t>Their MIS integrates information on work completion rates, driver efficiency, customer satisfaction ratings, and income. </a:t>
            </a:r>
          </a:p>
          <a:p>
            <a:pPr algn="ctr"/>
            <a:r>
              <a:rPr lang="en-GB" sz="1200" dirty="0"/>
              <a:t>All leading to comprehensive charts and management reports which are genuinely usable. So, this provides them with an excellent immediate perspective of the entire business without time-consuming searching of data.</a:t>
            </a:r>
          </a:p>
        </p:txBody>
      </p:sp>
      <p:sp>
        <p:nvSpPr>
          <p:cNvPr id="19" name="TextBox 18">
            <a:extLst>
              <a:ext uri="{FF2B5EF4-FFF2-40B4-BE49-F238E27FC236}">
                <a16:creationId xmlns:a16="http://schemas.microsoft.com/office/drawing/2014/main" id="{814ABE84-EFFE-864B-F04D-E87937E533E3}"/>
              </a:ext>
            </a:extLst>
          </p:cNvPr>
          <p:cNvSpPr txBox="1"/>
          <p:nvPr/>
        </p:nvSpPr>
        <p:spPr>
          <a:xfrm>
            <a:off x="4727448" y="1296892"/>
            <a:ext cx="4224528" cy="1384995"/>
          </a:xfrm>
          <a:prstGeom prst="rect">
            <a:avLst/>
          </a:prstGeom>
          <a:noFill/>
        </p:spPr>
        <p:txBody>
          <a:bodyPr wrap="square">
            <a:spAutoFit/>
          </a:bodyPr>
          <a:lstStyle/>
          <a:p>
            <a:pPr algn="ctr"/>
            <a:r>
              <a:rPr lang="en-GB" sz="1200" dirty="0"/>
              <a:t>While the system can certainly provide management with some extremely useful insights, it is at the same time a tool that is tracking and rating every single driver's performance very closely, which in the drivers' eyes might even mean a loss of privacy. They might get the impression that they are being spied on, and their every move is being assessed, which if the situation is not managed with the right level.</a:t>
            </a:r>
            <a:endParaRPr lang="en-GB" sz="1000" dirty="0"/>
          </a:p>
        </p:txBody>
      </p:sp>
      <p:sp>
        <p:nvSpPr>
          <p:cNvPr id="24" name="TextBox 23">
            <a:extLst>
              <a:ext uri="{FF2B5EF4-FFF2-40B4-BE49-F238E27FC236}">
                <a16:creationId xmlns:a16="http://schemas.microsoft.com/office/drawing/2014/main" id="{CA6CFDEA-847B-FA49-18D9-A826EB24DA30}"/>
              </a:ext>
            </a:extLst>
          </p:cNvPr>
          <p:cNvSpPr txBox="1"/>
          <p:nvPr/>
        </p:nvSpPr>
        <p:spPr>
          <a:xfrm>
            <a:off x="4727448" y="3408560"/>
            <a:ext cx="4224528" cy="830997"/>
          </a:xfrm>
          <a:prstGeom prst="rect">
            <a:avLst/>
          </a:prstGeom>
          <a:noFill/>
        </p:spPr>
        <p:txBody>
          <a:bodyPr wrap="square">
            <a:spAutoFit/>
          </a:bodyPr>
          <a:lstStyle/>
          <a:p>
            <a:pPr algn="ctr"/>
            <a:r>
              <a:rPr lang="en-GB" sz="1200" dirty="0"/>
              <a:t>It gave management clearer insight into the company, which made it simpler for them to identify issues at an early stage, react quickly and base their decisions on facts rather than speculation.</a:t>
            </a:r>
            <a:endParaRPr lang="en-GB" sz="1000" dirty="0"/>
          </a:p>
        </p:txBody>
      </p:sp>
      <p:pic>
        <p:nvPicPr>
          <p:cNvPr id="26" name="Picture 25">
            <a:extLst>
              <a:ext uri="{FF2B5EF4-FFF2-40B4-BE49-F238E27FC236}">
                <a16:creationId xmlns:a16="http://schemas.microsoft.com/office/drawing/2014/main" id="{F21E8A1C-BD14-36AE-DC48-999B3F8ED309}"/>
              </a:ext>
            </a:extLst>
          </p:cNvPr>
          <p:cNvPicPr>
            <a:picLocks noChangeAspect="1"/>
          </p:cNvPicPr>
          <p:nvPr/>
        </p:nvPicPr>
        <p:blipFill>
          <a:blip r:embed="rId3"/>
          <a:stretch>
            <a:fillRect/>
          </a:stretch>
        </p:blipFill>
        <p:spPr>
          <a:xfrm>
            <a:off x="3885300" y="4189187"/>
            <a:ext cx="1514075" cy="356772"/>
          </a:xfrm>
          <a:prstGeom prst="rect">
            <a:avLst/>
          </a:prstGeom>
        </p:spPr>
      </p:pic>
      <p:sp>
        <p:nvSpPr>
          <p:cNvPr id="27" name="TextBox 26">
            <a:extLst>
              <a:ext uri="{FF2B5EF4-FFF2-40B4-BE49-F238E27FC236}">
                <a16:creationId xmlns:a16="http://schemas.microsoft.com/office/drawing/2014/main" id="{76F42933-1784-A37E-F335-1B5BDE86D441}"/>
              </a:ext>
            </a:extLst>
          </p:cNvPr>
          <p:cNvSpPr txBox="1"/>
          <p:nvPr/>
        </p:nvSpPr>
        <p:spPr>
          <a:xfrm>
            <a:off x="3885300" y="4176627"/>
            <a:ext cx="1514075" cy="369332"/>
          </a:xfrm>
          <a:prstGeom prst="rect">
            <a:avLst/>
          </a:prstGeom>
          <a:noFill/>
        </p:spPr>
        <p:txBody>
          <a:bodyPr wrap="square">
            <a:spAutoFit/>
          </a:bodyPr>
          <a:lstStyle/>
          <a:p>
            <a:r>
              <a:rPr lang="en-GB" sz="1800" b="1" dirty="0">
                <a:solidFill>
                  <a:schemeClr val="bg1"/>
                </a:solidFill>
              </a:rPr>
              <a:t>Key Takeaway</a:t>
            </a:r>
          </a:p>
        </p:txBody>
      </p:sp>
      <p:sp>
        <p:nvSpPr>
          <p:cNvPr id="28" name="TextBox 27">
            <a:extLst>
              <a:ext uri="{FF2B5EF4-FFF2-40B4-BE49-F238E27FC236}">
                <a16:creationId xmlns:a16="http://schemas.microsoft.com/office/drawing/2014/main" id="{32F05A19-66BD-D066-3F9C-71041ED0A267}"/>
              </a:ext>
            </a:extLst>
          </p:cNvPr>
          <p:cNvSpPr txBox="1"/>
          <p:nvPr/>
        </p:nvSpPr>
        <p:spPr>
          <a:xfrm>
            <a:off x="274318" y="4558519"/>
            <a:ext cx="8736037" cy="461665"/>
          </a:xfrm>
          <a:prstGeom prst="rect">
            <a:avLst/>
          </a:prstGeom>
          <a:noFill/>
        </p:spPr>
        <p:txBody>
          <a:bodyPr wrap="square" rtlCol="0">
            <a:spAutoFit/>
          </a:bodyPr>
          <a:lstStyle/>
          <a:p>
            <a:pPr algn="ctr"/>
            <a:r>
              <a:rPr lang="en-GB" sz="1200" dirty="0"/>
              <a:t>MIS works great for handling a huge and complicated task. However, companies must be clear with their employees regarding what kind of data is being collected and for what purposes, if not, it might cause more issues than it could solve.</a:t>
            </a:r>
            <a:endParaRPr lang="en-GB" sz="1000" dirty="0"/>
          </a:p>
        </p:txBody>
      </p:sp>
    </p:spTree>
    <p:extLst>
      <p:ext uri="{BB962C8B-B14F-4D97-AF65-F5344CB8AC3E}">
        <p14:creationId xmlns:p14="http://schemas.microsoft.com/office/powerpoint/2010/main" val="1595730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11">
    <p:bg>
      <p:bgPr>
        <a:solidFill>
          <a:srgbClr val="7030A0"/>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F3864"/>
          </a:solidFill>
          <a:ln/>
        </p:spPr>
        <p:txBody>
          <a:bodyPr/>
          <a:lstStyle/>
          <a:p>
            <a:endParaRPr lang="en-GB"/>
          </a:p>
        </p:txBody>
      </p:sp>
      <p:sp>
        <p:nvSpPr>
          <p:cNvPr id="3" name="Text 1"/>
          <p:cNvSpPr/>
          <p:nvPr/>
        </p:nvSpPr>
        <p:spPr>
          <a:xfrm>
            <a:off x="274320" y="45720"/>
            <a:ext cx="8595360" cy="731520"/>
          </a:xfrm>
          <a:prstGeom prst="rect">
            <a:avLst/>
          </a:prstGeom>
          <a:noFill/>
          <a:ln/>
        </p:spPr>
        <p:txBody>
          <a:bodyPr wrap="square" rtlCol="0" anchor="ctr"/>
          <a:lstStyle/>
          <a:p>
            <a:pPr marL="0" indent="0">
              <a:buNone/>
            </a:pPr>
            <a:r>
              <a:rPr lang="en-US" sz="2400" b="1" dirty="0">
                <a:solidFill>
                  <a:srgbClr val="FFFFFF"/>
                </a:solidFill>
                <a:latin typeface="Calibri" pitchFamily="34" charset="0"/>
                <a:ea typeface="Calibri" pitchFamily="34" charset="-122"/>
                <a:cs typeface="Calibri" pitchFamily="34" charset="-120"/>
              </a:rPr>
              <a:t>Conclusion</a:t>
            </a:r>
            <a:endParaRPr lang="en-US" sz="2400" dirty="0"/>
          </a:p>
        </p:txBody>
      </p:sp>
      <p:sp>
        <p:nvSpPr>
          <p:cNvPr id="4" name="Shape 2"/>
          <p:cNvSpPr/>
          <p:nvPr/>
        </p:nvSpPr>
        <p:spPr>
          <a:xfrm>
            <a:off x="0" y="0"/>
            <a:ext cx="9144000" cy="822960"/>
          </a:xfrm>
          <a:prstGeom prst="rect">
            <a:avLst/>
          </a:prstGeom>
          <a:solidFill>
            <a:srgbClr val="7030A0"/>
          </a:solidFill>
          <a:ln/>
        </p:spPr>
        <p:txBody>
          <a:bodyPr/>
          <a:lstStyle/>
          <a:p>
            <a:endParaRPr lang="en-GB"/>
          </a:p>
        </p:txBody>
      </p:sp>
      <p:sp>
        <p:nvSpPr>
          <p:cNvPr id="5" name="Text 3"/>
          <p:cNvSpPr/>
          <p:nvPr/>
        </p:nvSpPr>
        <p:spPr>
          <a:xfrm>
            <a:off x="274320" y="45720"/>
            <a:ext cx="8595360" cy="731520"/>
          </a:xfrm>
          <a:prstGeom prst="rect">
            <a:avLst/>
          </a:prstGeom>
          <a:noFill/>
          <a:ln/>
        </p:spPr>
        <p:txBody>
          <a:bodyPr wrap="square" rtlCol="0" anchor="ctr"/>
          <a:lstStyle/>
          <a:p>
            <a:pPr marL="0" indent="0">
              <a:buNone/>
            </a:pPr>
            <a:r>
              <a:rPr lang="en-US" sz="2400" b="1" dirty="0">
                <a:solidFill>
                  <a:srgbClr val="FFFFFF"/>
                </a:solidFill>
                <a:latin typeface="Calibri" pitchFamily="34" charset="0"/>
                <a:ea typeface="Calibri" pitchFamily="34" charset="-122"/>
                <a:cs typeface="Calibri" pitchFamily="34" charset="-120"/>
              </a:rPr>
              <a:t>Conclusion</a:t>
            </a:r>
            <a:endParaRPr lang="en-US" sz="2400" dirty="0"/>
          </a:p>
        </p:txBody>
      </p:sp>
      <p:sp>
        <p:nvSpPr>
          <p:cNvPr id="6" name="Shape 4"/>
          <p:cNvSpPr/>
          <p:nvPr/>
        </p:nvSpPr>
        <p:spPr>
          <a:xfrm>
            <a:off x="320040" y="914400"/>
            <a:ext cx="548640" cy="658368"/>
          </a:xfrm>
          <a:prstGeom prst="rect">
            <a:avLst/>
          </a:prstGeom>
          <a:solidFill>
            <a:srgbClr val="17A589"/>
          </a:solidFill>
          <a:ln/>
        </p:spPr>
        <p:txBody>
          <a:bodyPr/>
          <a:lstStyle/>
          <a:p>
            <a:endParaRPr lang="en-GB"/>
          </a:p>
        </p:txBody>
      </p:sp>
      <p:sp>
        <p:nvSpPr>
          <p:cNvPr id="7" name="Text 5"/>
          <p:cNvSpPr/>
          <p:nvPr/>
        </p:nvSpPr>
        <p:spPr>
          <a:xfrm>
            <a:off x="320040" y="914400"/>
            <a:ext cx="548640" cy="658368"/>
          </a:xfrm>
          <a:prstGeom prst="rect">
            <a:avLst/>
          </a:prstGeom>
          <a:noFill/>
          <a:ln/>
        </p:spPr>
        <p:txBody>
          <a:bodyPr wrap="square" lIns="0" tIns="0" rIns="0" bIns="0"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1</a:t>
            </a:r>
            <a:endParaRPr lang="en-US" sz="1800" dirty="0"/>
          </a:p>
        </p:txBody>
      </p:sp>
      <p:sp>
        <p:nvSpPr>
          <p:cNvPr id="8" name="Shape 6"/>
          <p:cNvSpPr/>
          <p:nvPr/>
        </p:nvSpPr>
        <p:spPr>
          <a:xfrm>
            <a:off x="868680" y="914400"/>
            <a:ext cx="7955280" cy="658368"/>
          </a:xfrm>
          <a:prstGeom prst="rect">
            <a:avLst/>
          </a:prstGeom>
          <a:solidFill>
            <a:srgbClr val="FFFFFF">
              <a:alpha val="12000"/>
            </a:srgbClr>
          </a:solidFill>
          <a:ln/>
        </p:spPr>
        <p:txBody>
          <a:bodyPr/>
          <a:lstStyle/>
          <a:p>
            <a:endParaRPr lang="en-GB"/>
          </a:p>
        </p:txBody>
      </p:sp>
      <p:sp>
        <p:nvSpPr>
          <p:cNvPr id="10" name="Shape 8"/>
          <p:cNvSpPr/>
          <p:nvPr/>
        </p:nvSpPr>
        <p:spPr>
          <a:xfrm>
            <a:off x="320040" y="1700784"/>
            <a:ext cx="548640" cy="658368"/>
          </a:xfrm>
          <a:prstGeom prst="rect">
            <a:avLst/>
          </a:prstGeom>
          <a:solidFill>
            <a:srgbClr val="17A589"/>
          </a:solidFill>
          <a:ln/>
        </p:spPr>
        <p:txBody>
          <a:bodyPr/>
          <a:lstStyle/>
          <a:p>
            <a:endParaRPr lang="en-GB"/>
          </a:p>
        </p:txBody>
      </p:sp>
      <p:sp>
        <p:nvSpPr>
          <p:cNvPr id="11" name="Text 9"/>
          <p:cNvSpPr/>
          <p:nvPr/>
        </p:nvSpPr>
        <p:spPr>
          <a:xfrm>
            <a:off x="320040" y="1700784"/>
            <a:ext cx="548640" cy="658368"/>
          </a:xfrm>
          <a:prstGeom prst="rect">
            <a:avLst/>
          </a:prstGeom>
          <a:noFill/>
          <a:ln/>
        </p:spPr>
        <p:txBody>
          <a:bodyPr wrap="square" lIns="0" tIns="0" rIns="0" bIns="0"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2</a:t>
            </a:r>
            <a:endParaRPr lang="en-US" sz="1800" dirty="0"/>
          </a:p>
        </p:txBody>
      </p:sp>
      <p:sp>
        <p:nvSpPr>
          <p:cNvPr id="12" name="Shape 10"/>
          <p:cNvSpPr/>
          <p:nvPr/>
        </p:nvSpPr>
        <p:spPr>
          <a:xfrm>
            <a:off x="868680" y="1700784"/>
            <a:ext cx="7955280" cy="658368"/>
          </a:xfrm>
          <a:prstGeom prst="rect">
            <a:avLst/>
          </a:prstGeom>
          <a:solidFill>
            <a:srgbClr val="FFFFFF">
              <a:alpha val="12000"/>
            </a:srgbClr>
          </a:solidFill>
          <a:ln/>
        </p:spPr>
        <p:txBody>
          <a:bodyPr/>
          <a:lstStyle/>
          <a:p>
            <a:endParaRPr lang="en-GB"/>
          </a:p>
        </p:txBody>
      </p:sp>
      <p:sp>
        <p:nvSpPr>
          <p:cNvPr id="14" name="Shape 12"/>
          <p:cNvSpPr/>
          <p:nvPr/>
        </p:nvSpPr>
        <p:spPr>
          <a:xfrm>
            <a:off x="320040" y="2487168"/>
            <a:ext cx="548640" cy="658368"/>
          </a:xfrm>
          <a:prstGeom prst="rect">
            <a:avLst/>
          </a:prstGeom>
          <a:solidFill>
            <a:srgbClr val="17A589"/>
          </a:solidFill>
          <a:ln/>
        </p:spPr>
        <p:txBody>
          <a:bodyPr/>
          <a:lstStyle/>
          <a:p>
            <a:endParaRPr lang="en-GB"/>
          </a:p>
        </p:txBody>
      </p:sp>
      <p:sp>
        <p:nvSpPr>
          <p:cNvPr id="15" name="Text 13"/>
          <p:cNvSpPr/>
          <p:nvPr/>
        </p:nvSpPr>
        <p:spPr>
          <a:xfrm>
            <a:off x="320040" y="2487168"/>
            <a:ext cx="548640" cy="658368"/>
          </a:xfrm>
          <a:prstGeom prst="rect">
            <a:avLst/>
          </a:prstGeom>
          <a:noFill/>
          <a:ln/>
        </p:spPr>
        <p:txBody>
          <a:bodyPr wrap="square" lIns="0" tIns="0" rIns="0" bIns="0"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3</a:t>
            </a:r>
            <a:endParaRPr lang="en-US" sz="1800" dirty="0"/>
          </a:p>
        </p:txBody>
      </p:sp>
      <p:sp>
        <p:nvSpPr>
          <p:cNvPr id="16" name="Shape 14"/>
          <p:cNvSpPr/>
          <p:nvPr/>
        </p:nvSpPr>
        <p:spPr>
          <a:xfrm>
            <a:off x="868680" y="2487168"/>
            <a:ext cx="7955280" cy="658368"/>
          </a:xfrm>
          <a:prstGeom prst="rect">
            <a:avLst/>
          </a:prstGeom>
          <a:solidFill>
            <a:srgbClr val="FFFFFF">
              <a:alpha val="12000"/>
            </a:srgbClr>
          </a:solidFill>
          <a:ln/>
        </p:spPr>
        <p:txBody>
          <a:bodyPr/>
          <a:lstStyle/>
          <a:p>
            <a:endParaRPr lang="en-GB"/>
          </a:p>
        </p:txBody>
      </p:sp>
      <p:sp>
        <p:nvSpPr>
          <p:cNvPr id="18" name="Shape 16"/>
          <p:cNvSpPr/>
          <p:nvPr/>
        </p:nvSpPr>
        <p:spPr>
          <a:xfrm>
            <a:off x="320040" y="3273552"/>
            <a:ext cx="548640" cy="658368"/>
          </a:xfrm>
          <a:prstGeom prst="rect">
            <a:avLst/>
          </a:prstGeom>
          <a:solidFill>
            <a:srgbClr val="17A589"/>
          </a:solidFill>
          <a:ln/>
        </p:spPr>
        <p:txBody>
          <a:bodyPr/>
          <a:lstStyle/>
          <a:p>
            <a:endParaRPr lang="en-GB"/>
          </a:p>
        </p:txBody>
      </p:sp>
      <p:sp>
        <p:nvSpPr>
          <p:cNvPr id="19" name="Text 17"/>
          <p:cNvSpPr/>
          <p:nvPr/>
        </p:nvSpPr>
        <p:spPr>
          <a:xfrm>
            <a:off x="320040" y="3273552"/>
            <a:ext cx="548640" cy="658368"/>
          </a:xfrm>
          <a:prstGeom prst="rect">
            <a:avLst/>
          </a:prstGeom>
          <a:noFill/>
          <a:ln/>
        </p:spPr>
        <p:txBody>
          <a:bodyPr wrap="square" lIns="0" tIns="0" rIns="0" bIns="0"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4</a:t>
            </a:r>
            <a:endParaRPr lang="en-US" sz="1800" dirty="0"/>
          </a:p>
        </p:txBody>
      </p:sp>
      <p:sp>
        <p:nvSpPr>
          <p:cNvPr id="20" name="Shape 18"/>
          <p:cNvSpPr/>
          <p:nvPr/>
        </p:nvSpPr>
        <p:spPr>
          <a:xfrm>
            <a:off x="868679" y="3267332"/>
            <a:ext cx="7955280" cy="658368"/>
          </a:xfrm>
          <a:prstGeom prst="rect">
            <a:avLst/>
          </a:prstGeom>
          <a:solidFill>
            <a:srgbClr val="FFFFFF">
              <a:alpha val="12000"/>
            </a:srgbClr>
          </a:solidFill>
          <a:ln/>
        </p:spPr>
        <p:txBody>
          <a:bodyPr/>
          <a:lstStyle/>
          <a:p>
            <a:endParaRPr lang="en-GB"/>
          </a:p>
        </p:txBody>
      </p:sp>
      <p:sp>
        <p:nvSpPr>
          <p:cNvPr id="22" name="Shape 20"/>
          <p:cNvSpPr/>
          <p:nvPr/>
        </p:nvSpPr>
        <p:spPr>
          <a:xfrm>
            <a:off x="320040" y="4059936"/>
            <a:ext cx="548640" cy="658368"/>
          </a:xfrm>
          <a:prstGeom prst="rect">
            <a:avLst/>
          </a:prstGeom>
          <a:solidFill>
            <a:srgbClr val="17A589"/>
          </a:solidFill>
          <a:ln/>
        </p:spPr>
        <p:txBody>
          <a:bodyPr/>
          <a:lstStyle/>
          <a:p>
            <a:endParaRPr lang="en-GB"/>
          </a:p>
        </p:txBody>
      </p:sp>
      <p:sp>
        <p:nvSpPr>
          <p:cNvPr id="23" name="Text 21"/>
          <p:cNvSpPr/>
          <p:nvPr/>
        </p:nvSpPr>
        <p:spPr>
          <a:xfrm>
            <a:off x="320040" y="4059936"/>
            <a:ext cx="548640" cy="658368"/>
          </a:xfrm>
          <a:prstGeom prst="rect">
            <a:avLst/>
          </a:prstGeom>
          <a:noFill/>
          <a:ln/>
        </p:spPr>
        <p:txBody>
          <a:bodyPr wrap="square" lIns="0" tIns="0" rIns="0" bIns="0"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5</a:t>
            </a:r>
            <a:endParaRPr lang="en-US" sz="1800" dirty="0"/>
          </a:p>
        </p:txBody>
      </p:sp>
      <p:sp>
        <p:nvSpPr>
          <p:cNvPr id="24" name="Shape 22"/>
          <p:cNvSpPr/>
          <p:nvPr/>
        </p:nvSpPr>
        <p:spPr>
          <a:xfrm>
            <a:off x="868680" y="4059936"/>
            <a:ext cx="7955280" cy="658368"/>
          </a:xfrm>
          <a:prstGeom prst="rect">
            <a:avLst/>
          </a:prstGeom>
          <a:solidFill>
            <a:srgbClr val="FFFFFF">
              <a:alpha val="12000"/>
            </a:srgbClr>
          </a:solidFill>
          <a:ln/>
        </p:spPr>
        <p:txBody>
          <a:bodyPr/>
          <a:lstStyle/>
          <a:p>
            <a:endParaRPr lang="en-GB"/>
          </a:p>
        </p:txBody>
      </p:sp>
      <p:sp>
        <p:nvSpPr>
          <p:cNvPr id="27" name="TextBox 26">
            <a:extLst>
              <a:ext uri="{FF2B5EF4-FFF2-40B4-BE49-F238E27FC236}">
                <a16:creationId xmlns:a16="http://schemas.microsoft.com/office/drawing/2014/main" id="{1BF92A1A-B2A2-7011-6572-6EAE35E588B8}"/>
              </a:ext>
            </a:extLst>
          </p:cNvPr>
          <p:cNvSpPr txBox="1"/>
          <p:nvPr/>
        </p:nvSpPr>
        <p:spPr>
          <a:xfrm>
            <a:off x="970670" y="981974"/>
            <a:ext cx="7695027" cy="523220"/>
          </a:xfrm>
          <a:prstGeom prst="rect">
            <a:avLst/>
          </a:prstGeom>
          <a:noFill/>
        </p:spPr>
        <p:txBody>
          <a:bodyPr wrap="square" rtlCol="0">
            <a:spAutoFit/>
          </a:bodyPr>
          <a:lstStyle/>
          <a:p>
            <a:r>
              <a:rPr lang="en-GB" sz="1400" dirty="0">
                <a:solidFill>
                  <a:schemeClr val="bg1"/>
                </a:solidFill>
              </a:rPr>
              <a:t>Information systems shape the very core of business operations today. Managing payments, customer relations, or data analysis, in essence, no business could function without these systems.</a:t>
            </a:r>
          </a:p>
        </p:txBody>
      </p:sp>
      <p:sp>
        <p:nvSpPr>
          <p:cNvPr id="28" name="TextBox 27">
            <a:extLst>
              <a:ext uri="{FF2B5EF4-FFF2-40B4-BE49-F238E27FC236}">
                <a16:creationId xmlns:a16="http://schemas.microsoft.com/office/drawing/2014/main" id="{81B28B07-0759-A2BF-5CD3-CD44E4415696}"/>
              </a:ext>
            </a:extLst>
          </p:cNvPr>
          <p:cNvSpPr txBox="1"/>
          <p:nvPr/>
        </p:nvSpPr>
        <p:spPr>
          <a:xfrm>
            <a:off x="970669" y="1668428"/>
            <a:ext cx="7695027" cy="738664"/>
          </a:xfrm>
          <a:prstGeom prst="rect">
            <a:avLst/>
          </a:prstGeom>
          <a:noFill/>
        </p:spPr>
        <p:txBody>
          <a:bodyPr wrap="square" rtlCol="0">
            <a:spAutoFit/>
          </a:bodyPr>
          <a:lstStyle/>
          <a:p>
            <a:r>
              <a:rPr lang="en-GB" sz="1400" dirty="0">
                <a:solidFill>
                  <a:schemeClr val="bg1"/>
                </a:solidFill>
              </a:rPr>
              <a:t>Different kinds of systems are designed to fulfil different purposes, a TPS ensures that daily operations run smoothly, an MIS keeps management updated and AI further enhances the situation by making predictions and facilitating decision-making through automation.</a:t>
            </a:r>
          </a:p>
        </p:txBody>
      </p:sp>
      <p:sp>
        <p:nvSpPr>
          <p:cNvPr id="30" name="TextBox 29">
            <a:extLst>
              <a:ext uri="{FF2B5EF4-FFF2-40B4-BE49-F238E27FC236}">
                <a16:creationId xmlns:a16="http://schemas.microsoft.com/office/drawing/2014/main" id="{49ED9B91-8D78-FE51-9FE8-E65CB7B81623}"/>
              </a:ext>
            </a:extLst>
          </p:cNvPr>
          <p:cNvSpPr txBox="1"/>
          <p:nvPr/>
        </p:nvSpPr>
        <p:spPr>
          <a:xfrm>
            <a:off x="970668" y="2448592"/>
            <a:ext cx="7695027" cy="738664"/>
          </a:xfrm>
          <a:prstGeom prst="rect">
            <a:avLst/>
          </a:prstGeom>
          <a:noFill/>
        </p:spPr>
        <p:txBody>
          <a:bodyPr wrap="square" rtlCol="0">
            <a:spAutoFit/>
          </a:bodyPr>
          <a:lstStyle/>
          <a:p>
            <a:r>
              <a:rPr lang="en-GB" sz="1400" dirty="0">
                <a:solidFill>
                  <a:schemeClr val="bg1"/>
                </a:solidFill>
              </a:rPr>
              <a:t>The Addison Lee case study is a great example of how these systems function in a real business environment; indeed, they have leveraged technology to expand their operations on a level that would be impossible by manual means.</a:t>
            </a:r>
          </a:p>
        </p:txBody>
      </p:sp>
      <p:sp>
        <p:nvSpPr>
          <p:cNvPr id="31" name="TextBox 30">
            <a:extLst>
              <a:ext uri="{FF2B5EF4-FFF2-40B4-BE49-F238E27FC236}">
                <a16:creationId xmlns:a16="http://schemas.microsoft.com/office/drawing/2014/main" id="{1DB530E7-2568-06B1-B9ED-DABA981AAED4}"/>
              </a:ext>
            </a:extLst>
          </p:cNvPr>
          <p:cNvSpPr txBox="1"/>
          <p:nvPr/>
        </p:nvSpPr>
        <p:spPr>
          <a:xfrm>
            <a:off x="998806" y="3309052"/>
            <a:ext cx="7695027" cy="523220"/>
          </a:xfrm>
          <a:prstGeom prst="rect">
            <a:avLst/>
          </a:prstGeom>
          <a:noFill/>
        </p:spPr>
        <p:txBody>
          <a:bodyPr wrap="square" rtlCol="0">
            <a:spAutoFit/>
          </a:bodyPr>
          <a:lstStyle/>
          <a:p>
            <a:r>
              <a:rPr lang="en-GB" sz="1400" dirty="0">
                <a:solidFill>
                  <a:schemeClr val="bg1"/>
                </a:solidFill>
              </a:rPr>
              <a:t>Nevertheless, with these systems come real ethical responsibilities, in particular those related to data privacy, employee monitoring, and ensuring that the AI is making decisions fairly.</a:t>
            </a:r>
          </a:p>
        </p:txBody>
      </p:sp>
      <p:sp>
        <p:nvSpPr>
          <p:cNvPr id="32" name="TextBox 31">
            <a:extLst>
              <a:ext uri="{FF2B5EF4-FFF2-40B4-BE49-F238E27FC236}">
                <a16:creationId xmlns:a16="http://schemas.microsoft.com/office/drawing/2014/main" id="{76E2FEA3-8F1F-FD72-6A01-B41F03B90D2C}"/>
              </a:ext>
            </a:extLst>
          </p:cNvPr>
          <p:cNvSpPr txBox="1"/>
          <p:nvPr/>
        </p:nvSpPr>
        <p:spPr>
          <a:xfrm>
            <a:off x="998806" y="4019788"/>
            <a:ext cx="7695027" cy="738664"/>
          </a:xfrm>
          <a:prstGeom prst="rect">
            <a:avLst/>
          </a:prstGeom>
          <a:noFill/>
        </p:spPr>
        <p:txBody>
          <a:bodyPr wrap="square" rtlCol="0">
            <a:spAutoFit/>
          </a:bodyPr>
          <a:lstStyle/>
          <a:p>
            <a:r>
              <a:rPr lang="en-GB" sz="1400" dirty="0">
                <a:solidFill>
                  <a:schemeClr val="bg1"/>
                </a:solidFill>
              </a:rPr>
              <a:t>The main point is that information systems can't be effective without the right people managing them. After all, technology is a tool to assist the business, however, it still requires proper supervision, well-defined policies and legitimate usage to function properly.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7030A0"/>
          </a:solidFill>
          <a:ln/>
        </p:spPr>
        <p:txBody>
          <a:bodyPr/>
          <a:lstStyle/>
          <a:p>
            <a:endParaRPr lang="en-GB"/>
          </a:p>
        </p:txBody>
      </p:sp>
      <p:sp>
        <p:nvSpPr>
          <p:cNvPr id="3" name="Text 1"/>
          <p:cNvSpPr/>
          <p:nvPr/>
        </p:nvSpPr>
        <p:spPr>
          <a:xfrm>
            <a:off x="274320" y="45720"/>
            <a:ext cx="8595360" cy="731520"/>
          </a:xfrm>
          <a:prstGeom prst="rect">
            <a:avLst/>
          </a:prstGeom>
          <a:noFill/>
          <a:ln/>
        </p:spPr>
        <p:txBody>
          <a:bodyPr wrap="square" rtlCol="0" anchor="ctr"/>
          <a:lstStyle/>
          <a:p>
            <a:pPr marL="0" indent="0">
              <a:buNone/>
            </a:pPr>
            <a:r>
              <a:rPr lang="en-US" sz="2400" b="1" dirty="0">
                <a:solidFill>
                  <a:srgbClr val="FFFFFF"/>
                </a:solidFill>
                <a:latin typeface="Calibri" pitchFamily="34" charset="0"/>
                <a:ea typeface="Calibri" pitchFamily="34" charset="-122"/>
                <a:cs typeface="Calibri" pitchFamily="34" charset="-120"/>
              </a:rPr>
              <a:t>Reference List</a:t>
            </a:r>
            <a:endParaRPr lang="en-US" sz="2400" dirty="0"/>
          </a:p>
        </p:txBody>
      </p:sp>
      <p:sp>
        <p:nvSpPr>
          <p:cNvPr id="4" name="Text 2"/>
          <p:cNvSpPr/>
          <p:nvPr/>
        </p:nvSpPr>
        <p:spPr>
          <a:xfrm>
            <a:off x="365760" y="868680"/>
            <a:ext cx="8412480" cy="256032"/>
          </a:xfrm>
          <a:prstGeom prst="rect">
            <a:avLst/>
          </a:prstGeom>
          <a:noFill/>
          <a:ln/>
        </p:spPr>
        <p:txBody>
          <a:bodyPr wrap="square"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(UWTSD Harvard Referencing Convention)</a:t>
            </a:r>
            <a:endParaRPr lang="en-US" sz="1100" dirty="0"/>
          </a:p>
        </p:txBody>
      </p:sp>
      <p:sp>
        <p:nvSpPr>
          <p:cNvPr id="5" name="Text 3"/>
          <p:cNvSpPr/>
          <p:nvPr/>
        </p:nvSpPr>
        <p:spPr>
          <a:xfrm>
            <a:off x="320040" y="1188720"/>
            <a:ext cx="4206240" cy="457200"/>
          </a:xfrm>
          <a:prstGeom prst="rect">
            <a:avLst/>
          </a:prstGeom>
          <a:noFill/>
          <a:ln/>
        </p:spPr>
        <p:txBody>
          <a:bodyPr wrap="square" rtlCol="0" anchor="ctr"/>
          <a:lstStyle/>
          <a:p>
            <a:pPr marL="0" indent="0">
              <a:buNone/>
            </a:pPr>
            <a:r>
              <a:rPr lang="en-GB" sz="850" dirty="0">
                <a:solidFill>
                  <a:srgbClr val="222222"/>
                </a:solidFill>
                <a:latin typeface="Calibri" pitchFamily="34" charset="0"/>
                <a:ea typeface="Calibri" pitchFamily="34" charset="-122"/>
                <a:cs typeface="Calibri" pitchFamily="34" charset="-120"/>
              </a:rPr>
              <a:t>Malyshev, A. (2025) What is a transaction processing system: definition, types, and benefits [Guide 2026], </a:t>
            </a:r>
            <a:r>
              <a:rPr lang="en-GB" sz="850" dirty="0" err="1">
                <a:solidFill>
                  <a:srgbClr val="222222"/>
                </a:solidFill>
                <a:latin typeface="Calibri" pitchFamily="34" charset="0"/>
                <a:ea typeface="Calibri" pitchFamily="34" charset="-122"/>
                <a:cs typeface="Calibri" pitchFamily="34" charset="-120"/>
              </a:rPr>
              <a:t>SDK.finance</a:t>
            </a:r>
            <a:r>
              <a:rPr lang="en-GB" sz="850" dirty="0">
                <a:solidFill>
                  <a:srgbClr val="222222"/>
                </a:solidFill>
                <a:latin typeface="Calibri" pitchFamily="34" charset="0"/>
                <a:ea typeface="Calibri" pitchFamily="34" charset="-122"/>
                <a:cs typeface="Calibri" pitchFamily="34" charset="-120"/>
              </a:rPr>
              <a:t>. Available at: https://sdk.finance/blog/what-is-a-transaction-processing-system-definition-types-and-benefits/</a:t>
            </a:r>
            <a:endParaRPr lang="en-US" sz="850" dirty="0"/>
          </a:p>
        </p:txBody>
      </p:sp>
      <p:sp>
        <p:nvSpPr>
          <p:cNvPr id="6" name="Text 4"/>
          <p:cNvSpPr/>
          <p:nvPr/>
        </p:nvSpPr>
        <p:spPr>
          <a:xfrm>
            <a:off x="320040" y="1664208"/>
            <a:ext cx="4206240" cy="457200"/>
          </a:xfrm>
          <a:prstGeom prst="rect">
            <a:avLst/>
          </a:prstGeom>
          <a:noFill/>
          <a:ln/>
        </p:spPr>
        <p:txBody>
          <a:bodyPr wrap="square" rtlCol="0" anchor="ctr"/>
          <a:lstStyle/>
          <a:p>
            <a:pPr marL="0" indent="0">
              <a:buNone/>
            </a:pPr>
            <a:r>
              <a:rPr lang="en-GB" sz="850" dirty="0">
                <a:solidFill>
                  <a:srgbClr val="222222"/>
                </a:solidFill>
                <a:latin typeface="Calibri" pitchFamily="34" charset="0"/>
                <a:ea typeface="Calibri" pitchFamily="34" charset="-122"/>
                <a:cs typeface="Calibri" pitchFamily="34" charset="-120"/>
              </a:rPr>
              <a:t>Schneider, J. and Smalley, I. - What is a transaction processing system (TPS)?, IBM. Available at: https://www.ibm.com/think/topics/transaction-processing-system</a:t>
            </a:r>
            <a:endParaRPr lang="en-US" sz="850" dirty="0"/>
          </a:p>
        </p:txBody>
      </p:sp>
      <p:sp>
        <p:nvSpPr>
          <p:cNvPr id="13" name="Text 4">
            <a:extLst>
              <a:ext uri="{FF2B5EF4-FFF2-40B4-BE49-F238E27FC236}">
                <a16:creationId xmlns:a16="http://schemas.microsoft.com/office/drawing/2014/main" id="{B6B225A2-1A00-5B5D-F196-B6601C249913}"/>
              </a:ext>
            </a:extLst>
          </p:cNvPr>
          <p:cNvSpPr/>
          <p:nvPr/>
        </p:nvSpPr>
        <p:spPr>
          <a:xfrm>
            <a:off x="320040" y="2144561"/>
            <a:ext cx="4206240" cy="457200"/>
          </a:xfrm>
          <a:prstGeom prst="rect">
            <a:avLst/>
          </a:prstGeom>
          <a:noFill/>
          <a:ln/>
        </p:spPr>
        <p:txBody>
          <a:bodyPr wrap="square" rtlCol="0" anchor="ctr"/>
          <a:lstStyle/>
          <a:p>
            <a:pPr marL="0" indent="0">
              <a:buNone/>
            </a:pPr>
            <a:r>
              <a:rPr lang="en-GB" sz="850" dirty="0">
                <a:solidFill>
                  <a:srgbClr val="222222"/>
                </a:solidFill>
                <a:latin typeface="Calibri" pitchFamily="34" charset="0"/>
                <a:ea typeface="Calibri" pitchFamily="34" charset="-122"/>
                <a:cs typeface="Calibri" pitchFamily="34" charset="-120"/>
              </a:rPr>
              <a:t>China, C.R. (2023) Five machine learning types to know, IBM. Available at: https://www.ibm.com/think/topics/machine-learning-types</a:t>
            </a:r>
            <a:endParaRPr lang="en-US" sz="850" dirty="0"/>
          </a:p>
        </p:txBody>
      </p:sp>
      <p:sp>
        <p:nvSpPr>
          <p:cNvPr id="15" name="Text 4">
            <a:extLst>
              <a:ext uri="{FF2B5EF4-FFF2-40B4-BE49-F238E27FC236}">
                <a16:creationId xmlns:a16="http://schemas.microsoft.com/office/drawing/2014/main" id="{F89B1BEE-0A36-8407-BF31-CDCE7AC2F778}"/>
              </a:ext>
            </a:extLst>
          </p:cNvPr>
          <p:cNvSpPr/>
          <p:nvPr/>
        </p:nvSpPr>
        <p:spPr>
          <a:xfrm>
            <a:off x="4526280" y="2220761"/>
            <a:ext cx="4206240" cy="457200"/>
          </a:xfrm>
          <a:prstGeom prst="rect">
            <a:avLst/>
          </a:prstGeom>
          <a:noFill/>
          <a:ln/>
        </p:spPr>
        <p:txBody>
          <a:bodyPr wrap="square" rtlCol="0" anchor="ctr"/>
          <a:lstStyle/>
          <a:p>
            <a:pPr marL="0" indent="0">
              <a:buNone/>
            </a:pPr>
            <a:r>
              <a:rPr lang="en-GB" sz="850" dirty="0">
                <a:solidFill>
                  <a:srgbClr val="222222"/>
                </a:solidFill>
                <a:latin typeface="Calibri" pitchFamily="34" charset="0"/>
                <a:ea typeface="Calibri" pitchFamily="34" charset="-122"/>
                <a:cs typeface="Calibri" pitchFamily="34" charset="-120"/>
              </a:rPr>
              <a:t>Syracuse University </a:t>
            </a:r>
            <a:r>
              <a:rPr lang="en-GB" sz="850" dirty="0" err="1">
                <a:solidFill>
                  <a:srgbClr val="222222"/>
                </a:solidFill>
                <a:latin typeface="Calibri" pitchFamily="34" charset="0"/>
                <a:ea typeface="Calibri" pitchFamily="34" charset="-122"/>
                <a:cs typeface="Calibri" pitchFamily="34" charset="-120"/>
              </a:rPr>
              <a:t>iSchool</a:t>
            </a:r>
            <a:r>
              <a:rPr lang="en-GB" sz="850" dirty="0">
                <a:solidFill>
                  <a:srgbClr val="222222"/>
                </a:solidFill>
                <a:latin typeface="Calibri" pitchFamily="34" charset="0"/>
                <a:ea typeface="Calibri" pitchFamily="34" charset="-122"/>
                <a:cs typeface="Calibri" pitchFamily="34" charset="-120"/>
              </a:rPr>
              <a:t> (2025) All 8 types of information systems: a full breakdown, Available at: https://ischool.syracuse.edu/types-of-information-systems/</a:t>
            </a:r>
            <a:endParaRPr lang="en-US" sz="850" dirty="0"/>
          </a:p>
        </p:txBody>
      </p:sp>
      <p:sp>
        <p:nvSpPr>
          <p:cNvPr id="16" name="Text 4">
            <a:extLst>
              <a:ext uri="{FF2B5EF4-FFF2-40B4-BE49-F238E27FC236}">
                <a16:creationId xmlns:a16="http://schemas.microsoft.com/office/drawing/2014/main" id="{BA3955DB-481A-519D-B273-16839291F5BA}"/>
              </a:ext>
            </a:extLst>
          </p:cNvPr>
          <p:cNvSpPr/>
          <p:nvPr/>
        </p:nvSpPr>
        <p:spPr>
          <a:xfrm>
            <a:off x="4526280" y="1645920"/>
            <a:ext cx="4206240" cy="457200"/>
          </a:xfrm>
          <a:prstGeom prst="rect">
            <a:avLst/>
          </a:prstGeom>
          <a:noFill/>
          <a:ln/>
        </p:spPr>
        <p:txBody>
          <a:bodyPr wrap="square" rtlCol="0" anchor="ctr"/>
          <a:lstStyle/>
          <a:p>
            <a:pPr marL="0" indent="0">
              <a:buNone/>
            </a:pPr>
            <a:r>
              <a:rPr lang="en-GB" sz="850" dirty="0">
                <a:solidFill>
                  <a:srgbClr val="222222"/>
                </a:solidFill>
                <a:latin typeface="Calibri" pitchFamily="34" charset="0"/>
                <a:ea typeface="Calibri" pitchFamily="34" charset="-122"/>
                <a:cs typeface="Calibri" pitchFamily="34" charset="-120"/>
              </a:rPr>
              <a:t>Michigan Technological University  What is management information systems (MIS)?. Available at: https://www.mtu.edu/business/what-is-mis/</a:t>
            </a:r>
            <a:endParaRPr lang="en-US" sz="850" dirty="0"/>
          </a:p>
        </p:txBody>
      </p:sp>
      <p:sp>
        <p:nvSpPr>
          <p:cNvPr id="17" name="Text 4">
            <a:extLst>
              <a:ext uri="{FF2B5EF4-FFF2-40B4-BE49-F238E27FC236}">
                <a16:creationId xmlns:a16="http://schemas.microsoft.com/office/drawing/2014/main" id="{68D40325-2939-4CBB-42A8-AF491417996B}"/>
              </a:ext>
            </a:extLst>
          </p:cNvPr>
          <p:cNvSpPr/>
          <p:nvPr/>
        </p:nvSpPr>
        <p:spPr>
          <a:xfrm>
            <a:off x="4526280" y="1124712"/>
            <a:ext cx="4206240" cy="457200"/>
          </a:xfrm>
          <a:prstGeom prst="rect">
            <a:avLst/>
          </a:prstGeom>
          <a:noFill/>
          <a:ln/>
        </p:spPr>
        <p:txBody>
          <a:bodyPr wrap="square" rtlCol="0" anchor="ctr"/>
          <a:lstStyle/>
          <a:p>
            <a:pPr marL="0" indent="0">
              <a:buNone/>
            </a:pPr>
            <a:r>
              <a:rPr lang="en-GB" sz="850" dirty="0">
                <a:solidFill>
                  <a:srgbClr val="222222"/>
                </a:solidFill>
                <a:latin typeface="Calibri" pitchFamily="34" charset="0"/>
                <a:ea typeface="Calibri" pitchFamily="34" charset="-122"/>
                <a:cs typeface="Calibri" pitchFamily="34" charset="-120"/>
              </a:rPr>
              <a:t>Bergmann, D. (2025) What are machine learning algorithms?, IBM. Available at: https://www.ibm.com/think/topics/machine-learning-algorithms</a:t>
            </a:r>
            <a:endParaRPr lang="en-US" sz="850" dirty="0"/>
          </a:p>
        </p:txBody>
      </p:sp>
    </p:spTree>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154</TotalTime>
  <Words>2148</Words>
  <Application>Microsoft Office PowerPoint</Application>
  <PresentationFormat>On-screen Show (16:9)</PresentationFormat>
  <Paragraphs>132</Paragraphs>
  <Slides>10</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Information Systems</dc:title>
  <dc:subject>PptxGenJS Presentation</dc:subject>
  <dc:creator>PptxGenJS</dc:creator>
  <cp:lastModifiedBy>Tiberiu-Cristian Anghel (2422970)</cp:lastModifiedBy>
  <cp:revision>10</cp:revision>
  <dcterms:created xsi:type="dcterms:W3CDTF">2026-06-10T13:43:15Z</dcterms:created>
  <dcterms:modified xsi:type="dcterms:W3CDTF">2026-06-12T22:30:26Z</dcterms:modified>
</cp:coreProperties>
</file>