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98" r:id="rId5"/>
    <p:sldId id="318" r:id="rId6"/>
    <p:sldId id="303" r:id="rId7"/>
    <p:sldId id="304" r:id="rId8"/>
    <p:sldId id="301" r:id="rId9"/>
    <p:sldId id="302" r:id="rId10"/>
    <p:sldId id="305" r:id="rId11"/>
    <p:sldId id="319" r:id="rId12"/>
    <p:sldId id="306" r:id="rId13"/>
    <p:sldId id="307" r:id="rId14"/>
    <p:sldId id="308" r:id="rId15"/>
    <p:sldId id="309" r:id="rId16"/>
    <p:sldId id="310" r:id="rId17"/>
    <p:sldId id="311" r:id="rId18"/>
    <p:sldId id="312" r:id="rId19"/>
    <p:sldId id="313" r:id="rId20"/>
    <p:sldId id="314" r:id="rId21"/>
    <p:sldId id="315" r:id="rId22"/>
    <p:sldId id="316" r:id="rId23"/>
    <p:sldId id="317" r:id="rId24"/>
    <p:sldId id="320" r:id="rId25"/>
    <p:sldId id="295"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9" autoAdjust="0"/>
  </p:normalViewPr>
  <p:slideViewPr>
    <p:cSldViewPr snapToGrid="0">
      <p:cViewPr varScale="1">
        <p:scale>
          <a:sx n="102" d="100"/>
          <a:sy n="102" d="100"/>
        </p:scale>
        <p:origin x="138" y="21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654F56-A622-4A8A-BB67-1801921D3897}" type="doc">
      <dgm:prSet loTypeId="urn:microsoft.com/office/officeart/2005/8/layout/vProcess5" loCatId="process" qsTypeId="urn:microsoft.com/office/officeart/2005/8/quickstyle/simple1" qsCatId="simple" csTypeId="urn:microsoft.com/office/officeart/2005/8/colors/colorful2" csCatId="colorful" phldr="1"/>
      <dgm:spPr/>
      <dgm:t>
        <a:bodyPr/>
        <a:lstStyle/>
        <a:p>
          <a:endParaRPr lang="en-US"/>
        </a:p>
      </dgm:t>
    </dgm:pt>
    <dgm:pt modelId="{9FD04AC4-D32D-44DA-9A7D-0932704C23CB}">
      <dgm:prSet/>
      <dgm:spPr>
        <a:solidFill>
          <a:schemeClr val="bg1">
            <a:lumMod val="95000"/>
          </a:schemeClr>
        </a:solidFill>
      </dgm:spPr>
      <dgm:t>
        <a:bodyPr/>
        <a:lstStyle/>
        <a:p>
          <a:r>
            <a:rPr lang="en-GB" dirty="0">
              <a:solidFill>
                <a:schemeClr val="tx1"/>
              </a:solidFill>
              <a:latin typeface="Cambria" panose="02040503050406030204" pitchFamily="18" charset="0"/>
              <a:ea typeface="Cambria" panose="02040503050406030204" pitchFamily="18" charset="0"/>
            </a:rPr>
            <a:t>Naming an emotion begins the process of reflecting upon this, to explore it, and, if necessary, to regulate it.</a:t>
          </a:r>
          <a:endParaRPr lang="en-US" dirty="0">
            <a:solidFill>
              <a:schemeClr val="tx1"/>
            </a:solidFill>
            <a:latin typeface="Cambria" panose="02040503050406030204" pitchFamily="18" charset="0"/>
            <a:ea typeface="Cambria" panose="02040503050406030204" pitchFamily="18" charset="0"/>
          </a:endParaRPr>
        </a:p>
      </dgm:t>
    </dgm:pt>
    <dgm:pt modelId="{2708A0F1-558C-4141-9ABE-70AB62B8A562}" type="parTrans" cxnId="{1958DDD8-4654-4EDE-91A9-3D40AE805BC8}">
      <dgm:prSet/>
      <dgm:spPr/>
      <dgm:t>
        <a:bodyPr/>
        <a:lstStyle/>
        <a:p>
          <a:endParaRPr lang="en-US"/>
        </a:p>
      </dgm:t>
    </dgm:pt>
    <dgm:pt modelId="{02AEB5A8-7210-4E80-88E6-A6C61C339A0A}" type="sibTrans" cxnId="{1958DDD8-4654-4EDE-91A9-3D40AE805BC8}">
      <dgm:prSet/>
      <dgm:spPr/>
      <dgm:t>
        <a:bodyPr/>
        <a:lstStyle/>
        <a:p>
          <a:endParaRPr lang="en-US"/>
        </a:p>
      </dgm:t>
    </dgm:pt>
    <dgm:pt modelId="{1BFD21C2-6C2C-474B-B447-FB17D7CAD2A8}">
      <dgm:prSet/>
      <dgm:spPr>
        <a:solidFill>
          <a:schemeClr val="bg1">
            <a:lumMod val="95000"/>
          </a:schemeClr>
        </a:solidFill>
      </dgm:spPr>
      <dgm:t>
        <a:bodyPr/>
        <a:lstStyle/>
        <a:p>
          <a:r>
            <a:rPr lang="en-GB" dirty="0">
              <a:solidFill>
                <a:schemeClr val="tx1"/>
              </a:solidFill>
              <a:latin typeface="Cambria" panose="02040503050406030204" pitchFamily="18" charset="0"/>
              <a:ea typeface="Cambria" panose="02040503050406030204" pitchFamily="18" charset="0"/>
            </a:rPr>
            <a:t>What we name, we can, if necessary, tame.</a:t>
          </a:r>
          <a:endParaRPr lang="en-US" dirty="0">
            <a:solidFill>
              <a:schemeClr val="tx1"/>
            </a:solidFill>
            <a:latin typeface="Cambria" panose="02040503050406030204" pitchFamily="18" charset="0"/>
            <a:ea typeface="Cambria" panose="02040503050406030204" pitchFamily="18" charset="0"/>
          </a:endParaRPr>
        </a:p>
      </dgm:t>
    </dgm:pt>
    <dgm:pt modelId="{56130546-9E15-4371-A8B9-FD9940170033}" type="parTrans" cxnId="{7A2D66B3-A66B-4EDF-BAA6-B21910EB4126}">
      <dgm:prSet/>
      <dgm:spPr/>
      <dgm:t>
        <a:bodyPr/>
        <a:lstStyle/>
        <a:p>
          <a:endParaRPr lang="en-US"/>
        </a:p>
      </dgm:t>
    </dgm:pt>
    <dgm:pt modelId="{D7D46230-0D7C-4747-9B0E-ECCFBBD5846A}" type="sibTrans" cxnId="{7A2D66B3-A66B-4EDF-BAA6-B21910EB4126}">
      <dgm:prSet/>
      <dgm:spPr/>
      <dgm:t>
        <a:bodyPr/>
        <a:lstStyle/>
        <a:p>
          <a:endParaRPr lang="en-US"/>
        </a:p>
      </dgm:t>
    </dgm:pt>
    <dgm:pt modelId="{DB632A13-C404-471D-A2E1-A769FFCA1744}">
      <dgm:prSet/>
      <dgm:spPr>
        <a:solidFill>
          <a:schemeClr val="bg1">
            <a:lumMod val="95000"/>
          </a:schemeClr>
        </a:solidFill>
      </dgm:spPr>
      <dgm:t>
        <a:bodyPr/>
        <a:lstStyle/>
        <a:p>
          <a:r>
            <a:rPr lang="en-GB" dirty="0">
              <a:solidFill>
                <a:schemeClr val="tx1"/>
              </a:solidFill>
              <a:latin typeface="Cambria" panose="02040503050406030204" pitchFamily="18" charset="0"/>
              <a:ea typeface="Cambria" panose="02040503050406030204" pitchFamily="18" charset="0"/>
            </a:rPr>
            <a:t>When we explore and give meaning to something, we begin to understand the accompanying emotions</a:t>
          </a:r>
          <a:endParaRPr lang="en-US" dirty="0">
            <a:solidFill>
              <a:schemeClr val="tx1"/>
            </a:solidFill>
            <a:latin typeface="Cambria" panose="02040503050406030204" pitchFamily="18" charset="0"/>
            <a:ea typeface="Cambria" panose="02040503050406030204" pitchFamily="18" charset="0"/>
          </a:endParaRPr>
        </a:p>
      </dgm:t>
    </dgm:pt>
    <dgm:pt modelId="{ABC24A60-8A50-473A-8D45-1BA26E33479A}" type="parTrans" cxnId="{68899CC5-3832-4ED1-961C-5E056761EDAF}">
      <dgm:prSet/>
      <dgm:spPr/>
      <dgm:t>
        <a:bodyPr/>
        <a:lstStyle/>
        <a:p>
          <a:endParaRPr lang="en-US"/>
        </a:p>
      </dgm:t>
    </dgm:pt>
    <dgm:pt modelId="{C3F3E27A-8D04-423C-8501-4F59D92A8B53}" type="sibTrans" cxnId="{68899CC5-3832-4ED1-961C-5E056761EDAF}">
      <dgm:prSet/>
      <dgm:spPr/>
      <dgm:t>
        <a:bodyPr/>
        <a:lstStyle/>
        <a:p>
          <a:endParaRPr lang="en-US"/>
        </a:p>
      </dgm:t>
    </dgm:pt>
    <dgm:pt modelId="{E6069758-C9C0-40B9-A893-06A90B7D1D61}" type="pres">
      <dgm:prSet presAssocID="{AC654F56-A622-4A8A-BB67-1801921D3897}" presName="outerComposite" presStyleCnt="0">
        <dgm:presLayoutVars>
          <dgm:chMax val="5"/>
          <dgm:dir/>
          <dgm:resizeHandles val="exact"/>
        </dgm:presLayoutVars>
      </dgm:prSet>
      <dgm:spPr/>
    </dgm:pt>
    <dgm:pt modelId="{51443FF6-6345-4E0C-8E6D-4C51A062AA7A}" type="pres">
      <dgm:prSet presAssocID="{AC654F56-A622-4A8A-BB67-1801921D3897}" presName="dummyMaxCanvas" presStyleCnt="0">
        <dgm:presLayoutVars/>
      </dgm:prSet>
      <dgm:spPr/>
    </dgm:pt>
    <dgm:pt modelId="{48188B31-56D6-4855-89B5-31A0A7894CDF}" type="pres">
      <dgm:prSet presAssocID="{AC654F56-A622-4A8A-BB67-1801921D3897}" presName="ThreeNodes_1" presStyleLbl="node1" presStyleIdx="0" presStyleCnt="3">
        <dgm:presLayoutVars>
          <dgm:bulletEnabled val="1"/>
        </dgm:presLayoutVars>
      </dgm:prSet>
      <dgm:spPr/>
    </dgm:pt>
    <dgm:pt modelId="{6DC82DC4-A73E-4687-96D5-CFD377621E8A}" type="pres">
      <dgm:prSet presAssocID="{AC654F56-A622-4A8A-BB67-1801921D3897}" presName="ThreeNodes_2" presStyleLbl="node1" presStyleIdx="1" presStyleCnt="3">
        <dgm:presLayoutVars>
          <dgm:bulletEnabled val="1"/>
        </dgm:presLayoutVars>
      </dgm:prSet>
      <dgm:spPr/>
    </dgm:pt>
    <dgm:pt modelId="{D79B7B5A-0467-4683-9D23-38F591B0DA5A}" type="pres">
      <dgm:prSet presAssocID="{AC654F56-A622-4A8A-BB67-1801921D3897}" presName="ThreeNodes_3" presStyleLbl="node1" presStyleIdx="2" presStyleCnt="3">
        <dgm:presLayoutVars>
          <dgm:bulletEnabled val="1"/>
        </dgm:presLayoutVars>
      </dgm:prSet>
      <dgm:spPr/>
    </dgm:pt>
    <dgm:pt modelId="{28D480DE-67A7-47EA-83C2-2CD6BA76B79C}" type="pres">
      <dgm:prSet presAssocID="{AC654F56-A622-4A8A-BB67-1801921D3897}" presName="ThreeConn_1-2" presStyleLbl="fgAccFollowNode1" presStyleIdx="0" presStyleCnt="2">
        <dgm:presLayoutVars>
          <dgm:bulletEnabled val="1"/>
        </dgm:presLayoutVars>
      </dgm:prSet>
      <dgm:spPr/>
    </dgm:pt>
    <dgm:pt modelId="{1A911DC3-E891-42D9-AD1C-F90BD2EE11FF}" type="pres">
      <dgm:prSet presAssocID="{AC654F56-A622-4A8A-BB67-1801921D3897}" presName="ThreeConn_2-3" presStyleLbl="fgAccFollowNode1" presStyleIdx="1" presStyleCnt="2">
        <dgm:presLayoutVars>
          <dgm:bulletEnabled val="1"/>
        </dgm:presLayoutVars>
      </dgm:prSet>
      <dgm:spPr/>
    </dgm:pt>
    <dgm:pt modelId="{2D461A6C-5BC6-4BDE-A206-00E697DC3D11}" type="pres">
      <dgm:prSet presAssocID="{AC654F56-A622-4A8A-BB67-1801921D3897}" presName="ThreeNodes_1_text" presStyleLbl="node1" presStyleIdx="2" presStyleCnt="3">
        <dgm:presLayoutVars>
          <dgm:bulletEnabled val="1"/>
        </dgm:presLayoutVars>
      </dgm:prSet>
      <dgm:spPr/>
    </dgm:pt>
    <dgm:pt modelId="{15F49FC1-2A27-4028-AFB8-D6FD2F0BE4C7}" type="pres">
      <dgm:prSet presAssocID="{AC654F56-A622-4A8A-BB67-1801921D3897}" presName="ThreeNodes_2_text" presStyleLbl="node1" presStyleIdx="2" presStyleCnt="3">
        <dgm:presLayoutVars>
          <dgm:bulletEnabled val="1"/>
        </dgm:presLayoutVars>
      </dgm:prSet>
      <dgm:spPr/>
    </dgm:pt>
    <dgm:pt modelId="{3703B03D-F7D7-4924-A698-118129F900EF}" type="pres">
      <dgm:prSet presAssocID="{AC654F56-A622-4A8A-BB67-1801921D3897}" presName="ThreeNodes_3_text" presStyleLbl="node1" presStyleIdx="2" presStyleCnt="3">
        <dgm:presLayoutVars>
          <dgm:bulletEnabled val="1"/>
        </dgm:presLayoutVars>
      </dgm:prSet>
      <dgm:spPr/>
    </dgm:pt>
  </dgm:ptLst>
  <dgm:cxnLst>
    <dgm:cxn modelId="{9BA3B513-C57C-46F8-B009-F71974EB911A}" type="presOf" srcId="{D7D46230-0D7C-4747-9B0E-ECCFBBD5846A}" destId="{1A911DC3-E891-42D9-AD1C-F90BD2EE11FF}" srcOrd="0" destOrd="0" presId="urn:microsoft.com/office/officeart/2005/8/layout/vProcess5"/>
    <dgm:cxn modelId="{B3C62C40-7B75-4B8B-A077-B5BE6FBAEF26}" type="presOf" srcId="{9FD04AC4-D32D-44DA-9A7D-0932704C23CB}" destId="{48188B31-56D6-4855-89B5-31A0A7894CDF}" srcOrd="0" destOrd="0" presId="urn:microsoft.com/office/officeart/2005/8/layout/vProcess5"/>
    <dgm:cxn modelId="{EB945C47-2347-46F9-A619-3EAB6ADC03C2}" type="presOf" srcId="{AC654F56-A622-4A8A-BB67-1801921D3897}" destId="{E6069758-C9C0-40B9-A893-06A90B7D1D61}" srcOrd="0" destOrd="0" presId="urn:microsoft.com/office/officeart/2005/8/layout/vProcess5"/>
    <dgm:cxn modelId="{53FC034B-2E47-44A2-9F03-96C72C8CC177}" type="presOf" srcId="{1BFD21C2-6C2C-474B-B447-FB17D7CAD2A8}" destId="{15F49FC1-2A27-4028-AFB8-D6FD2F0BE4C7}" srcOrd="1" destOrd="0" presId="urn:microsoft.com/office/officeart/2005/8/layout/vProcess5"/>
    <dgm:cxn modelId="{0D405297-A9A2-489C-A4AE-576A6E43325B}" type="presOf" srcId="{02AEB5A8-7210-4E80-88E6-A6C61C339A0A}" destId="{28D480DE-67A7-47EA-83C2-2CD6BA76B79C}" srcOrd="0" destOrd="0" presId="urn:microsoft.com/office/officeart/2005/8/layout/vProcess5"/>
    <dgm:cxn modelId="{925925A3-A58A-4ADA-8B27-A5F189171A63}" type="presOf" srcId="{DB632A13-C404-471D-A2E1-A769FFCA1744}" destId="{D79B7B5A-0467-4683-9D23-38F591B0DA5A}" srcOrd="0" destOrd="0" presId="urn:microsoft.com/office/officeart/2005/8/layout/vProcess5"/>
    <dgm:cxn modelId="{7A2D66B3-A66B-4EDF-BAA6-B21910EB4126}" srcId="{AC654F56-A622-4A8A-BB67-1801921D3897}" destId="{1BFD21C2-6C2C-474B-B447-FB17D7CAD2A8}" srcOrd="1" destOrd="0" parTransId="{56130546-9E15-4371-A8B9-FD9940170033}" sibTransId="{D7D46230-0D7C-4747-9B0E-ECCFBBD5846A}"/>
    <dgm:cxn modelId="{1881D1BB-0329-4804-BF5E-5758689D5AB2}" type="presOf" srcId="{1BFD21C2-6C2C-474B-B447-FB17D7CAD2A8}" destId="{6DC82DC4-A73E-4687-96D5-CFD377621E8A}" srcOrd="0" destOrd="0" presId="urn:microsoft.com/office/officeart/2005/8/layout/vProcess5"/>
    <dgm:cxn modelId="{007F79C1-7E6E-4EDC-9E86-63B21441C4C7}" type="presOf" srcId="{DB632A13-C404-471D-A2E1-A769FFCA1744}" destId="{3703B03D-F7D7-4924-A698-118129F900EF}" srcOrd="1" destOrd="0" presId="urn:microsoft.com/office/officeart/2005/8/layout/vProcess5"/>
    <dgm:cxn modelId="{68899CC5-3832-4ED1-961C-5E056761EDAF}" srcId="{AC654F56-A622-4A8A-BB67-1801921D3897}" destId="{DB632A13-C404-471D-A2E1-A769FFCA1744}" srcOrd="2" destOrd="0" parTransId="{ABC24A60-8A50-473A-8D45-1BA26E33479A}" sibTransId="{C3F3E27A-8D04-423C-8501-4F59D92A8B53}"/>
    <dgm:cxn modelId="{1CB762D2-688A-4B69-B554-564EFC161E1C}" type="presOf" srcId="{9FD04AC4-D32D-44DA-9A7D-0932704C23CB}" destId="{2D461A6C-5BC6-4BDE-A206-00E697DC3D11}" srcOrd="1" destOrd="0" presId="urn:microsoft.com/office/officeart/2005/8/layout/vProcess5"/>
    <dgm:cxn modelId="{1958DDD8-4654-4EDE-91A9-3D40AE805BC8}" srcId="{AC654F56-A622-4A8A-BB67-1801921D3897}" destId="{9FD04AC4-D32D-44DA-9A7D-0932704C23CB}" srcOrd="0" destOrd="0" parTransId="{2708A0F1-558C-4141-9ABE-70AB62B8A562}" sibTransId="{02AEB5A8-7210-4E80-88E6-A6C61C339A0A}"/>
    <dgm:cxn modelId="{6962733B-572C-403D-933D-286BFACFFE45}" type="presParOf" srcId="{E6069758-C9C0-40B9-A893-06A90B7D1D61}" destId="{51443FF6-6345-4E0C-8E6D-4C51A062AA7A}" srcOrd="0" destOrd="0" presId="urn:microsoft.com/office/officeart/2005/8/layout/vProcess5"/>
    <dgm:cxn modelId="{13F2A0FD-F3EA-469C-8CB1-CD719655B66A}" type="presParOf" srcId="{E6069758-C9C0-40B9-A893-06A90B7D1D61}" destId="{48188B31-56D6-4855-89B5-31A0A7894CDF}" srcOrd="1" destOrd="0" presId="urn:microsoft.com/office/officeart/2005/8/layout/vProcess5"/>
    <dgm:cxn modelId="{F02E19B6-2668-4793-AAE7-DDED0F57D1B9}" type="presParOf" srcId="{E6069758-C9C0-40B9-A893-06A90B7D1D61}" destId="{6DC82DC4-A73E-4687-96D5-CFD377621E8A}" srcOrd="2" destOrd="0" presId="urn:microsoft.com/office/officeart/2005/8/layout/vProcess5"/>
    <dgm:cxn modelId="{FC9F999D-A121-461A-867D-9EAA6C187CEF}" type="presParOf" srcId="{E6069758-C9C0-40B9-A893-06A90B7D1D61}" destId="{D79B7B5A-0467-4683-9D23-38F591B0DA5A}" srcOrd="3" destOrd="0" presId="urn:microsoft.com/office/officeart/2005/8/layout/vProcess5"/>
    <dgm:cxn modelId="{09E40F2D-F915-42DC-A283-DF98DB8098FC}" type="presParOf" srcId="{E6069758-C9C0-40B9-A893-06A90B7D1D61}" destId="{28D480DE-67A7-47EA-83C2-2CD6BA76B79C}" srcOrd="4" destOrd="0" presId="urn:microsoft.com/office/officeart/2005/8/layout/vProcess5"/>
    <dgm:cxn modelId="{3F326C42-6D96-4606-97E6-01CCE7EFC129}" type="presParOf" srcId="{E6069758-C9C0-40B9-A893-06A90B7D1D61}" destId="{1A911DC3-E891-42D9-AD1C-F90BD2EE11FF}" srcOrd="5" destOrd="0" presId="urn:microsoft.com/office/officeart/2005/8/layout/vProcess5"/>
    <dgm:cxn modelId="{5EDFAAF5-9F69-40F8-8D9B-E791EF0560EC}" type="presParOf" srcId="{E6069758-C9C0-40B9-A893-06A90B7D1D61}" destId="{2D461A6C-5BC6-4BDE-A206-00E697DC3D11}" srcOrd="6" destOrd="0" presId="urn:microsoft.com/office/officeart/2005/8/layout/vProcess5"/>
    <dgm:cxn modelId="{40B91B1E-C49D-49D2-A7F2-1ED2A292D063}" type="presParOf" srcId="{E6069758-C9C0-40B9-A893-06A90B7D1D61}" destId="{15F49FC1-2A27-4028-AFB8-D6FD2F0BE4C7}" srcOrd="7" destOrd="0" presId="urn:microsoft.com/office/officeart/2005/8/layout/vProcess5"/>
    <dgm:cxn modelId="{090B66F3-504E-4732-86C6-7AB6FFC1FAC6}" type="presParOf" srcId="{E6069758-C9C0-40B9-A893-06A90B7D1D61}" destId="{3703B03D-F7D7-4924-A698-118129F900EF}"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188B31-56D6-4855-89B5-31A0A7894CDF}">
      <dsp:nvSpPr>
        <dsp:cNvPr id="0" name=""/>
        <dsp:cNvSpPr/>
      </dsp:nvSpPr>
      <dsp:spPr>
        <a:xfrm>
          <a:off x="0" y="0"/>
          <a:ext cx="9265405" cy="1085772"/>
        </a:xfrm>
        <a:prstGeom prst="roundRect">
          <a:avLst>
            <a:gd name="adj" fmla="val 10000"/>
          </a:avLst>
        </a:prstGeom>
        <a:solidFill>
          <a:schemeClr val="bg1">
            <a:lumMod val="9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solidFill>
                <a:schemeClr val="tx1"/>
              </a:solidFill>
              <a:latin typeface="Cambria" panose="02040503050406030204" pitchFamily="18" charset="0"/>
              <a:ea typeface="Cambria" panose="02040503050406030204" pitchFamily="18" charset="0"/>
            </a:rPr>
            <a:t>Naming an emotion begins the process of reflecting upon this, to explore it, and, if necessary, to regulate it.</a:t>
          </a:r>
          <a:endParaRPr lang="en-US" sz="2600" kern="1200" dirty="0">
            <a:solidFill>
              <a:schemeClr val="tx1"/>
            </a:solidFill>
            <a:latin typeface="Cambria" panose="02040503050406030204" pitchFamily="18" charset="0"/>
            <a:ea typeface="Cambria" panose="02040503050406030204" pitchFamily="18" charset="0"/>
          </a:endParaRPr>
        </a:p>
      </dsp:txBody>
      <dsp:txXfrm>
        <a:off x="31801" y="31801"/>
        <a:ext cx="8093772" cy="1022170"/>
      </dsp:txXfrm>
    </dsp:sp>
    <dsp:sp modelId="{6DC82DC4-A73E-4687-96D5-CFD377621E8A}">
      <dsp:nvSpPr>
        <dsp:cNvPr id="0" name=""/>
        <dsp:cNvSpPr/>
      </dsp:nvSpPr>
      <dsp:spPr>
        <a:xfrm>
          <a:off x="817535" y="1266734"/>
          <a:ext cx="9265405" cy="1085772"/>
        </a:xfrm>
        <a:prstGeom prst="roundRect">
          <a:avLst>
            <a:gd name="adj" fmla="val 10000"/>
          </a:avLst>
        </a:prstGeom>
        <a:solidFill>
          <a:schemeClr val="bg1">
            <a:lumMod val="9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solidFill>
                <a:schemeClr val="tx1"/>
              </a:solidFill>
              <a:latin typeface="Cambria" panose="02040503050406030204" pitchFamily="18" charset="0"/>
              <a:ea typeface="Cambria" panose="02040503050406030204" pitchFamily="18" charset="0"/>
            </a:rPr>
            <a:t>What we name, we can, if necessary, tame.</a:t>
          </a:r>
          <a:endParaRPr lang="en-US" sz="2600" kern="1200" dirty="0">
            <a:solidFill>
              <a:schemeClr val="tx1"/>
            </a:solidFill>
            <a:latin typeface="Cambria" panose="02040503050406030204" pitchFamily="18" charset="0"/>
            <a:ea typeface="Cambria" panose="02040503050406030204" pitchFamily="18" charset="0"/>
          </a:endParaRPr>
        </a:p>
      </dsp:txBody>
      <dsp:txXfrm>
        <a:off x="849336" y="1298535"/>
        <a:ext cx="7678515" cy="1022170"/>
      </dsp:txXfrm>
    </dsp:sp>
    <dsp:sp modelId="{D79B7B5A-0467-4683-9D23-38F591B0DA5A}">
      <dsp:nvSpPr>
        <dsp:cNvPr id="0" name=""/>
        <dsp:cNvSpPr/>
      </dsp:nvSpPr>
      <dsp:spPr>
        <a:xfrm>
          <a:off x="1635071" y="2533469"/>
          <a:ext cx="9265405" cy="1085772"/>
        </a:xfrm>
        <a:prstGeom prst="roundRect">
          <a:avLst>
            <a:gd name="adj" fmla="val 10000"/>
          </a:avLst>
        </a:prstGeom>
        <a:solidFill>
          <a:schemeClr val="bg1">
            <a:lumMod val="9500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kern="1200" dirty="0">
              <a:solidFill>
                <a:schemeClr val="tx1"/>
              </a:solidFill>
              <a:latin typeface="Cambria" panose="02040503050406030204" pitchFamily="18" charset="0"/>
              <a:ea typeface="Cambria" panose="02040503050406030204" pitchFamily="18" charset="0"/>
            </a:rPr>
            <a:t>When we explore and give meaning to something, we begin to understand the accompanying emotions</a:t>
          </a:r>
          <a:endParaRPr lang="en-US" sz="2600" kern="1200" dirty="0">
            <a:solidFill>
              <a:schemeClr val="tx1"/>
            </a:solidFill>
            <a:latin typeface="Cambria" panose="02040503050406030204" pitchFamily="18" charset="0"/>
            <a:ea typeface="Cambria" panose="02040503050406030204" pitchFamily="18" charset="0"/>
          </a:endParaRPr>
        </a:p>
      </dsp:txBody>
      <dsp:txXfrm>
        <a:off x="1666872" y="2565270"/>
        <a:ext cx="7678515" cy="1022170"/>
      </dsp:txXfrm>
    </dsp:sp>
    <dsp:sp modelId="{28D480DE-67A7-47EA-83C2-2CD6BA76B79C}">
      <dsp:nvSpPr>
        <dsp:cNvPr id="0" name=""/>
        <dsp:cNvSpPr/>
      </dsp:nvSpPr>
      <dsp:spPr>
        <a:xfrm>
          <a:off x="8559653" y="823377"/>
          <a:ext cx="705752" cy="705752"/>
        </a:xfrm>
        <a:prstGeom prst="downArrow">
          <a:avLst>
            <a:gd name="adj1" fmla="val 55000"/>
            <a:gd name="adj2" fmla="val 45000"/>
          </a:avLst>
        </a:prstGeom>
        <a:solidFill>
          <a:schemeClr val="accent2">
            <a:tint val="40000"/>
            <a:alpha val="90000"/>
            <a:hueOff val="0"/>
            <a:satOff val="0"/>
            <a:lumOff val="0"/>
            <a:alphaOff val="0"/>
          </a:schemeClr>
        </a:solidFill>
        <a:ln w="1587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8718447" y="823377"/>
        <a:ext cx="388164" cy="531078"/>
      </dsp:txXfrm>
    </dsp:sp>
    <dsp:sp modelId="{1A911DC3-E891-42D9-AD1C-F90BD2EE11FF}">
      <dsp:nvSpPr>
        <dsp:cNvPr id="0" name=""/>
        <dsp:cNvSpPr/>
      </dsp:nvSpPr>
      <dsp:spPr>
        <a:xfrm>
          <a:off x="9377189" y="2082873"/>
          <a:ext cx="705752" cy="705752"/>
        </a:xfrm>
        <a:prstGeom prst="downArrow">
          <a:avLst>
            <a:gd name="adj1" fmla="val 55000"/>
            <a:gd name="adj2" fmla="val 45000"/>
          </a:avLst>
        </a:prstGeom>
        <a:solidFill>
          <a:schemeClr val="accent2">
            <a:tint val="40000"/>
            <a:alpha val="90000"/>
            <a:hueOff val="262867"/>
            <a:satOff val="-43647"/>
            <a:lumOff val="-2566"/>
            <a:alphaOff val="0"/>
          </a:schemeClr>
        </a:solidFill>
        <a:ln w="15875" cap="flat" cmpd="sng" algn="ctr">
          <a:solidFill>
            <a:schemeClr val="accent2">
              <a:tint val="40000"/>
              <a:alpha val="90000"/>
              <a:hueOff val="262867"/>
              <a:satOff val="-43647"/>
              <a:lumOff val="-2566"/>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3180" tIns="43180" rIns="43180" bIns="43180" numCol="1" spcCol="1270" anchor="ctr" anchorCtr="0">
          <a:noAutofit/>
        </a:bodyPr>
        <a:lstStyle/>
        <a:p>
          <a:pPr marL="0" lvl="0" indent="0" algn="ctr" defTabSz="1511300">
            <a:lnSpc>
              <a:spcPct val="90000"/>
            </a:lnSpc>
            <a:spcBef>
              <a:spcPct val="0"/>
            </a:spcBef>
            <a:spcAft>
              <a:spcPct val="35000"/>
            </a:spcAft>
            <a:buNone/>
          </a:pPr>
          <a:endParaRPr lang="en-US" sz="3400" kern="1200"/>
        </a:p>
      </dsp:txBody>
      <dsp:txXfrm>
        <a:off x="9535983" y="2082873"/>
        <a:ext cx="388164" cy="531078"/>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1/12/2021</a:t>
            </a:fld>
            <a:endParaRPr lang="en-US" dirty="0"/>
          </a:p>
        </p:txBody>
      </p:sp>
      <p:sp>
        <p:nvSpPr>
          <p:cNvPr id="5" name="Footer Placeholder 4">
            <a:extLst>
              <a:ext uri="{FF2B5EF4-FFF2-40B4-BE49-F238E27FC236}">
                <a16:creationId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623437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1/12/2021</a:t>
            </a:fld>
            <a:endParaRPr lang="en-US" dirty="0"/>
          </a:p>
        </p:txBody>
      </p:sp>
      <p:sp>
        <p:nvSpPr>
          <p:cNvPr id="8" name="Footer Placeholder 7">
            <a:extLst>
              <a:ext uri="{FF2B5EF4-FFF2-40B4-BE49-F238E27FC236}">
                <a16:creationId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40465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1/12/2021</a:t>
            </a:fld>
            <a:endParaRPr lang="en-US" dirty="0"/>
          </a:p>
        </p:txBody>
      </p:sp>
      <p:sp>
        <p:nvSpPr>
          <p:cNvPr id="8" name="Footer Placeholder 7">
            <a:extLst>
              <a:ext uri="{FF2B5EF4-FFF2-40B4-BE49-F238E27FC236}">
                <a16:creationId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2783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1/12/2021</a:t>
            </a:fld>
            <a:endParaRPr lang="en-US" dirty="0"/>
          </a:p>
        </p:txBody>
      </p:sp>
      <p:sp>
        <p:nvSpPr>
          <p:cNvPr id="9" name="Footer Placeholder 8">
            <a:extLst>
              <a:ext uri="{FF2B5EF4-FFF2-40B4-BE49-F238E27FC236}">
                <a16:creationId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883595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1/12/2021</a:t>
            </a:fld>
            <a:endParaRPr lang="en-US" dirty="0"/>
          </a:p>
        </p:txBody>
      </p:sp>
      <p:sp>
        <p:nvSpPr>
          <p:cNvPr id="11" name="Footer Placeholder 10">
            <a:extLst>
              <a:ext uri="{FF2B5EF4-FFF2-40B4-BE49-F238E27FC236}">
                <a16:creationId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9639257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1/12/2021</a:t>
            </a:fld>
            <a:endParaRPr lang="en-US" dirty="0"/>
          </a:p>
        </p:txBody>
      </p:sp>
      <p:sp>
        <p:nvSpPr>
          <p:cNvPr id="7" name="Footer Placeholder 6">
            <a:extLst>
              <a:ext uri="{FF2B5EF4-FFF2-40B4-BE49-F238E27FC236}">
                <a16:creationId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68543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1/12/2021</a:t>
            </a:fld>
            <a:endParaRPr lang="en-US" dirty="0"/>
          </a:p>
        </p:txBody>
      </p:sp>
      <p:sp>
        <p:nvSpPr>
          <p:cNvPr id="3" name="Footer Placeholder 2">
            <a:extLst>
              <a:ext uri="{FF2B5EF4-FFF2-40B4-BE49-F238E27FC236}">
                <a16:creationId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333937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1/12/2021</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3771184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1/12/2021</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01613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1/12/2021</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6030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s://strathprints.strath.ac.uk/42661/1/Elliott_EFT_for_Tribes2_Ch_5_screen_.pdf"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2FDF0794-1B86-42B2-B8C7-F60123E638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726" cy="6858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pic>
        <p:nvPicPr>
          <p:cNvPr id="4" name="Picture 3" descr="A close up of a piece of paper with a pencil laying on top">
            <a:extLst>
              <a:ext uri="{FF2B5EF4-FFF2-40B4-BE49-F238E27FC236}">
                <a16:creationId xmlns:a16="http://schemas.microsoft.com/office/drawing/2014/main" id="{65810330-F0B5-43C9-BC34-094FFB5C0529}"/>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8757" y="664653"/>
            <a:ext cx="12191980" cy="6858000"/>
          </a:xfrm>
          <a:prstGeom prst="rect">
            <a:avLst/>
          </a:prstGeom>
        </p:spPr>
      </p:pic>
      <p:sp>
        <p:nvSpPr>
          <p:cNvPr id="35" name="Rectangle 34">
            <a:extLst>
              <a:ext uri="{FF2B5EF4-FFF2-40B4-BE49-F238E27FC236}">
                <a16:creationId xmlns:a16="http://schemas.microsoft.com/office/drawing/2014/main" id="{C5373426-E26E-431D-959C-5DB96C0B6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12607" y="1238442"/>
            <a:ext cx="3635926" cy="4355751"/>
          </a:xfrm>
          <a:prstGeom prst="rec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Franklin Gothic Book" panose="020F0502020204030204"/>
              <a:ea typeface="+mn-ea"/>
              <a:cs typeface="+mn-cs"/>
            </a:endParaRPr>
          </a:p>
        </p:txBody>
      </p:sp>
      <p:sp>
        <p:nvSpPr>
          <p:cNvPr id="2" name="Title 1">
            <a:extLst>
              <a:ext uri="{FF2B5EF4-FFF2-40B4-BE49-F238E27FC236}">
                <a16:creationId xmlns:a16="http://schemas.microsoft.com/office/drawing/2014/main" id="{9AB2EA78-AEB3-469B-9025-3B17201A457B}"/>
              </a:ext>
            </a:extLst>
          </p:cNvPr>
          <p:cNvSpPr>
            <a:spLocks noGrp="1"/>
          </p:cNvSpPr>
          <p:nvPr>
            <p:ph type="ctrTitle"/>
          </p:nvPr>
        </p:nvSpPr>
        <p:spPr>
          <a:xfrm>
            <a:off x="8123416" y="1330036"/>
            <a:ext cx="3214307" cy="3046892"/>
          </a:xfrm>
        </p:spPr>
        <p:txBody>
          <a:bodyPr anchor="b">
            <a:normAutofit fontScale="90000"/>
          </a:bodyPr>
          <a:lstStyle/>
          <a:p>
            <a:br>
              <a:rPr lang="en-US" sz="4400" dirty="0">
                <a:solidFill>
                  <a:schemeClr val="tx1"/>
                </a:solidFill>
              </a:rPr>
            </a:br>
            <a:br>
              <a:rPr lang="en-US" sz="4400" dirty="0">
                <a:solidFill>
                  <a:schemeClr val="tx1"/>
                </a:solidFill>
              </a:rPr>
            </a:br>
            <a:br>
              <a:rPr lang="en-US" sz="4400" dirty="0">
                <a:solidFill>
                  <a:schemeClr val="tx1"/>
                </a:solidFill>
              </a:rPr>
            </a:br>
            <a:br>
              <a:rPr lang="en-US" sz="4400" dirty="0">
                <a:solidFill>
                  <a:schemeClr val="tx1"/>
                </a:solidFill>
              </a:rPr>
            </a:br>
            <a:br>
              <a:rPr lang="en-US" sz="4400" dirty="0">
                <a:solidFill>
                  <a:schemeClr val="tx1"/>
                </a:solidFill>
              </a:rPr>
            </a:br>
            <a:r>
              <a:rPr lang="en-US" sz="4000" dirty="0">
                <a:solidFill>
                  <a:schemeClr val="tx1"/>
                </a:solidFill>
              </a:rPr>
              <a:t>An example of </a:t>
            </a:r>
            <a:br>
              <a:rPr lang="en-US" sz="4000" dirty="0">
                <a:solidFill>
                  <a:schemeClr val="tx1"/>
                </a:solidFill>
              </a:rPr>
            </a:br>
            <a:r>
              <a:rPr lang="en-US" sz="4000" dirty="0">
                <a:solidFill>
                  <a:schemeClr val="tx1"/>
                </a:solidFill>
              </a:rPr>
              <a:t>Emotion</a:t>
            </a:r>
            <a:br>
              <a:rPr lang="en-US" sz="4000" dirty="0">
                <a:solidFill>
                  <a:schemeClr val="tx1"/>
                </a:solidFill>
              </a:rPr>
            </a:br>
            <a:r>
              <a:rPr lang="en-US" sz="4000" dirty="0">
                <a:solidFill>
                  <a:schemeClr val="tx1"/>
                </a:solidFill>
              </a:rPr>
              <a:t>Focused Therapy in action</a:t>
            </a:r>
          </a:p>
        </p:txBody>
      </p:sp>
      <p:sp>
        <p:nvSpPr>
          <p:cNvPr id="3" name="Subtitle 2">
            <a:extLst>
              <a:ext uri="{FF2B5EF4-FFF2-40B4-BE49-F238E27FC236}">
                <a16:creationId xmlns:a16="http://schemas.microsoft.com/office/drawing/2014/main" id="{255E1F2F-E259-4EA8-9FFD-3A10AF541859}"/>
              </a:ext>
            </a:extLst>
          </p:cNvPr>
          <p:cNvSpPr>
            <a:spLocks noGrp="1"/>
          </p:cNvSpPr>
          <p:nvPr>
            <p:ph type="subTitle" idx="1"/>
          </p:nvPr>
        </p:nvSpPr>
        <p:spPr>
          <a:xfrm>
            <a:off x="8127750" y="4608576"/>
            <a:ext cx="3205640" cy="774186"/>
          </a:xfrm>
        </p:spPr>
        <p:txBody>
          <a:bodyPr anchor="t">
            <a:normAutofit fontScale="77500" lnSpcReduction="20000"/>
          </a:bodyPr>
          <a:lstStyle/>
          <a:p>
            <a:pPr>
              <a:lnSpc>
                <a:spcPct val="100000"/>
              </a:lnSpc>
            </a:pPr>
            <a:r>
              <a:rPr lang="en-US" sz="1600" dirty="0"/>
              <a:t>Dr Beverly Cole</a:t>
            </a:r>
          </a:p>
          <a:p>
            <a:pPr>
              <a:lnSpc>
                <a:spcPct val="100000"/>
              </a:lnSpc>
            </a:pPr>
            <a:r>
              <a:rPr lang="en-US" sz="1600" dirty="0"/>
              <a:t>Reflexive Counselling skills</a:t>
            </a:r>
          </a:p>
        </p:txBody>
      </p:sp>
      <p:cxnSp>
        <p:nvCxnSpPr>
          <p:cNvPr id="37" name="Straight Connector 36">
            <a:extLst>
              <a:ext uri="{FF2B5EF4-FFF2-40B4-BE49-F238E27FC236}">
                <a16:creationId xmlns:a16="http://schemas.microsoft.com/office/drawing/2014/main" id="{96D07482-83A3-4451-943C-B469610829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76090" y="4508519"/>
            <a:ext cx="310896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Rectangle 38">
            <a:extLst>
              <a:ext uri="{FF2B5EF4-FFF2-40B4-BE49-F238E27FC236}">
                <a16:creationId xmlns:a16="http://schemas.microsoft.com/office/drawing/2014/main" id="{EDC90921-9082-491B-940E-827D679F34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400800"/>
            <a:ext cx="12192000" cy="457200"/>
          </a:xfrm>
          <a:prstGeom prst="rect">
            <a:avLst/>
          </a:prstGeom>
          <a:solidFill>
            <a:srgbClr val="26262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9314396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2D9CD847-622F-4921-ADF7-50AFEA322D96}"/>
              </a:ext>
            </a:extLst>
          </p:cNvPr>
          <p:cNvSpPr>
            <a:spLocks noGrp="1"/>
          </p:cNvSpPr>
          <p:nvPr>
            <p:ph type="title"/>
          </p:nvPr>
        </p:nvSpPr>
        <p:spPr>
          <a:xfrm>
            <a:off x="1066800" y="5208104"/>
            <a:ext cx="10058400" cy="1073547"/>
          </a:xfrm>
        </p:spPr>
        <p:txBody>
          <a:bodyPr anchor="ctr">
            <a:normAutofit fontScale="90000"/>
          </a:bodyPr>
          <a:lstStyle/>
          <a:p>
            <a:pPr algn="ctr"/>
            <a:r>
              <a:rPr lang="en-GB" dirty="0">
                <a:solidFill>
                  <a:srgbClr val="FFFFFF"/>
                </a:solidFill>
              </a:rPr>
              <a:t>Let’s start by considering two important concepts:</a:t>
            </a:r>
          </a:p>
        </p:txBody>
      </p:sp>
      <p:sp>
        <p:nvSpPr>
          <p:cNvPr id="3" name="Content Placeholder 2">
            <a:extLst>
              <a:ext uri="{FF2B5EF4-FFF2-40B4-BE49-F238E27FC236}">
                <a16:creationId xmlns:a16="http://schemas.microsoft.com/office/drawing/2014/main" id="{6233C215-3733-406E-924B-64A3E755E958}"/>
              </a:ext>
            </a:extLst>
          </p:cNvPr>
          <p:cNvSpPr>
            <a:spLocks noGrp="1"/>
          </p:cNvSpPr>
          <p:nvPr>
            <p:ph idx="1"/>
          </p:nvPr>
        </p:nvSpPr>
        <p:spPr>
          <a:xfrm>
            <a:off x="1097280" y="1086678"/>
            <a:ext cx="10027920" cy="3471467"/>
          </a:xfrm>
        </p:spPr>
        <p:txBody>
          <a:bodyPr>
            <a:normAutofit/>
          </a:bodyPr>
          <a:lstStyle/>
          <a:p>
            <a:pPr marL="457200" indent="-457200">
              <a:buFont typeface="+mj-lt"/>
              <a:buAutoNum type="arabicPeriod"/>
            </a:pPr>
            <a:r>
              <a:rPr lang="en-GB" sz="3600" dirty="0">
                <a:latin typeface="Cambria" panose="02040503050406030204" pitchFamily="18" charset="0"/>
                <a:ea typeface="Cambria" panose="02040503050406030204" pitchFamily="18" charset="0"/>
              </a:rPr>
              <a:t>Relationship Principles</a:t>
            </a:r>
          </a:p>
          <a:p>
            <a:pPr marL="457200" indent="-457200">
              <a:buFont typeface="+mj-lt"/>
              <a:buAutoNum type="arabicPeriod"/>
            </a:pPr>
            <a:endParaRPr lang="en-GB" sz="3600" dirty="0">
              <a:latin typeface="Cambria" panose="02040503050406030204" pitchFamily="18" charset="0"/>
              <a:ea typeface="Cambria" panose="02040503050406030204" pitchFamily="18" charset="0"/>
            </a:endParaRPr>
          </a:p>
          <a:p>
            <a:pPr marL="457200" indent="-457200">
              <a:buFont typeface="+mj-lt"/>
              <a:buAutoNum type="arabicPeriod"/>
            </a:pPr>
            <a:r>
              <a:rPr lang="en-GB" sz="3600" dirty="0">
                <a:latin typeface="Cambria" panose="02040503050406030204" pitchFamily="18" charset="0"/>
                <a:ea typeface="Cambria" panose="02040503050406030204" pitchFamily="18" charset="0"/>
              </a:rPr>
              <a:t>Task Principles</a:t>
            </a:r>
          </a:p>
        </p:txBody>
      </p:sp>
    </p:spTree>
    <p:extLst>
      <p:ext uri="{BB962C8B-B14F-4D97-AF65-F5344CB8AC3E}">
        <p14:creationId xmlns:p14="http://schemas.microsoft.com/office/powerpoint/2010/main" val="3562573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FDC47C00-EF26-4364-B112-714F61C6365C}"/>
              </a:ext>
            </a:extLst>
          </p:cNvPr>
          <p:cNvSpPr>
            <a:spLocks noGrp="1"/>
          </p:cNvSpPr>
          <p:nvPr>
            <p:ph type="title"/>
          </p:nvPr>
        </p:nvSpPr>
        <p:spPr>
          <a:xfrm>
            <a:off x="-1541" y="4952998"/>
            <a:ext cx="12192000" cy="1905001"/>
          </a:xfrm>
        </p:spPr>
        <p:txBody>
          <a:bodyPr anchor="ctr">
            <a:normAutofit/>
          </a:bodyPr>
          <a:lstStyle/>
          <a:p>
            <a:pPr algn="ctr"/>
            <a:r>
              <a:rPr lang="en-GB" sz="3200" dirty="0">
                <a:solidFill>
                  <a:schemeClr val="bg1"/>
                </a:solidFill>
              </a:rPr>
              <a:t>Basic Principles of Emotion-Focused Therapy Adapted from Elliott, Watson, Goldman &amp; Greenberg (2004)</a:t>
            </a:r>
            <a:r>
              <a:rPr lang="en-GB" sz="2900" dirty="0">
                <a:solidFill>
                  <a:srgbClr val="FFFFFF"/>
                </a:solidFill>
              </a:rPr>
              <a:t> </a:t>
            </a:r>
          </a:p>
        </p:txBody>
      </p:sp>
      <p:sp>
        <p:nvSpPr>
          <p:cNvPr id="3" name="Content Placeholder 2">
            <a:extLst>
              <a:ext uri="{FF2B5EF4-FFF2-40B4-BE49-F238E27FC236}">
                <a16:creationId xmlns:a16="http://schemas.microsoft.com/office/drawing/2014/main" id="{9B55F7A9-B387-4605-99B2-CBF83391A541}"/>
              </a:ext>
            </a:extLst>
          </p:cNvPr>
          <p:cNvSpPr>
            <a:spLocks noGrp="1"/>
          </p:cNvSpPr>
          <p:nvPr>
            <p:ph idx="1"/>
          </p:nvPr>
        </p:nvSpPr>
        <p:spPr>
          <a:xfrm>
            <a:off x="0" y="0"/>
            <a:ext cx="11948160" cy="4558145"/>
          </a:xfrm>
        </p:spPr>
        <p:txBody>
          <a:bodyPr>
            <a:noAutofit/>
          </a:bodyPr>
          <a:lstStyle/>
          <a:p>
            <a:r>
              <a:rPr lang="en-GB" sz="3200" b="1" dirty="0">
                <a:latin typeface="Cambria" panose="02040503050406030204" pitchFamily="18" charset="0"/>
                <a:ea typeface="Cambria" panose="02040503050406030204" pitchFamily="18" charset="0"/>
              </a:rPr>
              <a:t>Relationship Principles: </a:t>
            </a:r>
            <a:r>
              <a:rPr lang="en-GB" sz="3200" dirty="0">
                <a:latin typeface="Cambria" panose="02040503050406030204" pitchFamily="18" charset="0"/>
                <a:ea typeface="Cambria" panose="02040503050406030204" pitchFamily="18" charset="0"/>
              </a:rPr>
              <a:t>Facilitate safe, productive relationship</a:t>
            </a:r>
            <a:endParaRPr lang="en-GB" sz="3200" b="1" dirty="0">
              <a:latin typeface="Cambria" panose="02040503050406030204" pitchFamily="18" charset="0"/>
              <a:ea typeface="Cambria" panose="02040503050406030204" pitchFamily="18" charset="0"/>
            </a:endParaRPr>
          </a:p>
          <a:p>
            <a:r>
              <a:rPr lang="en-GB" sz="3200" dirty="0">
                <a:latin typeface="Cambria" panose="02040503050406030204" pitchFamily="18" charset="0"/>
                <a:ea typeface="Cambria" panose="02040503050406030204" pitchFamily="18" charset="0"/>
              </a:rPr>
              <a:t>1. </a:t>
            </a:r>
            <a:r>
              <a:rPr lang="en-GB" sz="3200" i="1" dirty="0">
                <a:latin typeface="Cambria" panose="02040503050406030204" pitchFamily="18" charset="0"/>
                <a:ea typeface="Cambria" panose="02040503050406030204" pitchFamily="18" charset="0"/>
              </a:rPr>
              <a:t>Empathic </a:t>
            </a:r>
            <a:r>
              <a:rPr lang="en-GB" sz="3200" i="1" dirty="0" err="1">
                <a:latin typeface="Cambria" panose="02040503050406030204" pitchFamily="18" charset="0"/>
                <a:ea typeface="Cambria" panose="02040503050406030204" pitchFamily="18" charset="0"/>
              </a:rPr>
              <a:t>Attunement</a:t>
            </a:r>
            <a:r>
              <a:rPr lang="en-GB" sz="3200" dirty="0">
                <a:latin typeface="Cambria" panose="02040503050406030204" pitchFamily="18" charset="0"/>
                <a:ea typeface="Cambria" panose="02040503050406030204" pitchFamily="18" charset="0"/>
              </a:rPr>
              <a:t>: Enter, track clients’ immediate and evolving experiencing </a:t>
            </a:r>
          </a:p>
          <a:p>
            <a:r>
              <a:rPr lang="en-GB" sz="3200" dirty="0">
                <a:latin typeface="Cambria" panose="02040503050406030204" pitchFamily="18" charset="0"/>
                <a:ea typeface="Cambria" panose="02040503050406030204" pitchFamily="18" charset="0"/>
              </a:rPr>
              <a:t>2. </a:t>
            </a:r>
            <a:r>
              <a:rPr lang="en-GB" sz="3200" i="1" dirty="0">
                <a:latin typeface="Cambria" panose="02040503050406030204" pitchFamily="18" charset="0"/>
                <a:ea typeface="Cambria" panose="02040503050406030204" pitchFamily="18" charset="0"/>
              </a:rPr>
              <a:t>Therapeutic Bond</a:t>
            </a:r>
            <a:r>
              <a:rPr lang="en-GB" sz="3200" dirty="0">
                <a:latin typeface="Cambria" panose="02040503050406030204" pitchFamily="18" charset="0"/>
                <a:ea typeface="Cambria" panose="02040503050406030204" pitchFamily="18" charset="0"/>
              </a:rPr>
              <a:t>: Actively offer accepting, empathic presence to clients</a:t>
            </a:r>
          </a:p>
          <a:p>
            <a:r>
              <a:rPr lang="en-GB" sz="3200" dirty="0">
                <a:latin typeface="Cambria" panose="02040503050406030204" pitchFamily="18" charset="0"/>
                <a:ea typeface="Cambria" panose="02040503050406030204" pitchFamily="18" charset="0"/>
              </a:rPr>
              <a:t>3. </a:t>
            </a:r>
            <a:r>
              <a:rPr lang="en-GB" sz="3200" i="1" dirty="0">
                <a:latin typeface="Cambria" panose="02040503050406030204" pitchFamily="18" charset="0"/>
                <a:ea typeface="Cambria" panose="02040503050406030204" pitchFamily="18" charset="0"/>
              </a:rPr>
              <a:t>Task Collaboration</a:t>
            </a:r>
            <a:r>
              <a:rPr lang="en-GB" sz="3200" dirty="0">
                <a:latin typeface="Cambria" panose="02040503050406030204" pitchFamily="18" charset="0"/>
                <a:ea typeface="Cambria" panose="02040503050406030204" pitchFamily="18" charset="0"/>
              </a:rPr>
              <a:t>: Facilitate mutual involvement in goals and tasks of therapy</a:t>
            </a:r>
          </a:p>
        </p:txBody>
      </p:sp>
    </p:spTree>
    <p:extLst>
      <p:ext uri="{BB962C8B-B14F-4D97-AF65-F5344CB8AC3E}">
        <p14:creationId xmlns:p14="http://schemas.microsoft.com/office/powerpoint/2010/main" val="2661112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1B38F5A-6A35-4D51-B6AD-A5E645587207}"/>
              </a:ext>
            </a:extLst>
          </p:cNvPr>
          <p:cNvSpPr>
            <a:spLocks noGrp="1"/>
          </p:cNvSpPr>
          <p:nvPr>
            <p:ph type="title"/>
          </p:nvPr>
        </p:nvSpPr>
        <p:spPr>
          <a:xfrm>
            <a:off x="3048" y="5208104"/>
            <a:ext cx="12185904" cy="1477176"/>
          </a:xfrm>
        </p:spPr>
        <p:txBody>
          <a:bodyPr anchor="ctr">
            <a:noAutofit/>
          </a:bodyPr>
          <a:lstStyle/>
          <a:p>
            <a:pPr algn="ctr"/>
            <a:r>
              <a:rPr lang="en-GB" sz="2800" dirty="0">
                <a:solidFill>
                  <a:srgbClr val="FFFFFF"/>
                </a:solidFill>
              </a:rPr>
              <a:t>Basic Principles of Emotion-Focused Therapy Adapted from Elliott, Watson, Goldman &amp; Greenberg (2004) [Cont’d] </a:t>
            </a:r>
          </a:p>
        </p:txBody>
      </p:sp>
      <p:sp>
        <p:nvSpPr>
          <p:cNvPr id="3" name="Content Placeholder 2">
            <a:extLst>
              <a:ext uri="{FF2B5EF4-FFF2-40B4-BE49-F238E27FC236}">
                <a16:creationId xmlns:a16="http://schemas.microsoft.com/office/drawing/2014/main" id="{0E7F1828-1E41-493F-8D02-62CB7D2190C5}"/>
              </a:ext>
            </a:extLst>
          </p:cNvPr>
          <p:cNvSpPr>
            <a:spLocks noGrp="1"/>
          </p:cNvSpPr>
          <p:nvPr>
            <p:ph idx="1"/>
          </p:nvPr>
        </p:nvSpPr>
        <p:spPr>
          <a:xfrm>
            <a:off x="0" y="0"/>
            <a:ext cx="12188952" cy="5527040"/>
          </a:xfrm>
        </p:spPr>
        <p:txBody>
          <a:bodyPr>
            <a:noAutofit/>
          </a:bodyPr>
          <a:lstStyle/>
          <a:p>
            <a:r>
              <a:rPr lang="en-GB" sz="2800" b="1" dirty="0">
                <a:latin typeface="Cambria" panose="02040503050406030204" pitchFamily="18" charset="0"/>
                <a:ea typeface="Cambria" panose="02040503050406030204" pitchFamily="18" charset="0"/>
              </a:rPr>
              <a:t>Task Principles: </a:t>
            </a:r>
            <a:r>
              <a:rPr lang="en-GB" sz="2800" dirty="0">
                <a:latin typeface="Cambria" panose="02040503050406030204" pitchFamily="18" charset="0"/>
                <a:ea typeface="Cambria" panose="02040503050406030204" pitchFamily="18" charset="0"/>
              </a:rPr>
              <a:t>Facilitate work on specific therapeutic tasks: </a:t>
            </a:r>
          </a:p>
          <a:p>
            <a:r>
              <a:rPr lang="en-GB" sz="2800" dirty="0">
                <a:latin typeface="Cambria" panose="02040503050406030204" pitchFamily="18" charset="0"/>
                <a:ea typeface="Cambria" panose="02040503050406030204" pitchFamily="18" charset="0"/>
              </a:rPr>
              <a:t>4. </a:t>
            </a:r>
            <a:r>
              <a:rPr lang="en-GB" sz="2800" i="1" dirty="0">
                <a:latin typeface="Cambria" panose="02040503050406030204" pitchFamily="18" charset="0"/>
                <a:ea typeface="Cambria" panose="02040503050406030204" pitchFamily="18" charset="0"/>
              </a:rPr>
              <a:t>Process Differentiation</a:t>
            </a:r>
            <a:r>
              <a:rPr lang="en-GB" sz="2800" dirty="0">
                <a:latin typeface="Cambria" panose="02040503050406030204" pitchFamily="18" charset="0"/>
                <a:ea typeface="Cambria" panose="02040503050406030204" pitchFamily="18" charset="0"/>
              </a:rPr>
              <a:t>: Offer clients opportunities to work in different ways at different times, according to the current task they are engaged in </a:t>
            </a:r>
          </a:p>
          <a:p>
            <a:r>
              <a:rPr lang="en-GB" sz="2800" dirty="0">
                <a:latin typeface="Cambria" panose="02040503050406030204" pitchFamily="18" charset="0"/>
                <a:ea typeface="Cambria" panose="02040503050406030204" pitchFamily="18" charset="0"/>
              </a:rPr>
              <a:t>5. </a:t>
            </a:r>
            <a:r>
              <a:rPr lang="en-GB" sz="2800" i="1" dirty="0">
                <a:latin typeface="Cambria" panose="02040503050406030204" pitchFamily="18" charset="0"/>
                <a:ea typeface="Cambria" panose="02040503050406030204" pitchFamily="18" charset="0"/>
              </a:rPr>
              <a:t>Task Completion/Emotional Change</a:t>
            </a:r>
            <a:r>
              <a:rPr lang="en-GB" sz="2800" dirty="0">
                <a:latin typeface="Cambria" panose="02040503050406030204" pitchFamily="18" charset="0"/>
                <a:ea typeface="Cambria" panose="02040503050406030204" pitchFamily="18" charset="0"/>
              </a:rPr>
              <a:t>: Help clients resolve key therapeutic tasks in order to facilitate reorganisation of core maladaptive (no longer useful) emotion schemes </a:t>
            </a:r>
          </a:p>
          <a:p>
            <a:r>
              <a:rPr lang="en-GB" sz="2800" dirty="0">
                <a:latin typeface="Cambria" panose="02040503050406030204" pitchFamily="18" charset="0"/>
                <a:ea typeface="Cambria" panose="02040503050406030204" pitchFamily="18" charset="0"/>
              </a:rPr>
              <a:t>6. </a:t>
            </a:r>
            <a:r>
              <a:rPr lang="en-GB" sz="2800" i="1" dirty="0">
                <a:latin typeface="Cambria" panose="02040503050406030204" pitchFamily="18" charset="0"/>
                <a:ea typeface="Cambria" panose="02040503050406030204" pitchFamily="18" charset="0"/>
              </a:rPr>
              <a:t>Self-development: </a:t>
            </a:r>
            <a:r>
              <a:rPr lang="en-GB" sz="2800" dirty="0">
                <a:latin typeface="Cambria" panose="02040503050406030204" pitchFamily="18" charset="0"/>
                <a:ea typeface="Cambria" panose="02040503050406030204" pitchFamily="18" charset="0"/>
              </a:rPr>
              <a:t>Help clients differentiate and access new experiencing, inner strength or resources, agency or self-empowerment</a:t>
            </a:r>
          </a:p>
        </p:txBody>
      </p:sp>
    </p:spTree>
    <p:extLst>
      <p:ext uri="{BB962C8B-B14F-4D97-AF65-F5344CB8AC3E}">
        <p14:creationId xmlns:p14="http://schemas.microsoft.com/office/powerpoint/2010/main" val="39499162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31" name="Rectangle 30">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B51B57A-2B1C-4BCB-A1EF-EFC2341D4525}"/>
              </a:ext>
            </a:extLst>
          </p:cNvPr>
          <p:cNvSpPr>
            <a:spLocks noGrp="1"/>
          </p:cNvSpPr>
          <p:nvPr>
            <p:ph type="title"/>
          </p:nvPr>
        </p:nvSpPr>
        <p:spPr>
          <a:xfrm>
            <a:off x="1066800" y="5208104"/>
            <a:ext cx="10058400" cy="1073547"/>
          </a:xfrm>
        </p:spPr>
        <p:txBody>
          <a:bodyPr anchor="ctr">
            <a:normAutofit/>
          </a:bodyPr>
          <a:lstStyle/>
          <a:p>
            <a:pPr algn="ctr"/>
            <a:r>
              <a:rPr lang="en-GB">
                <a:solidFill>
                  <a:srgbClr val="FFFFFF"/>
                </a:solidFill>
              </a:rPr>
              <a:t>EFT …</a:t>
            </a:r>
          </a:p>
        </p:txBody>
      </p:sp>
      <p:sp>
        <p:nvSpPr>
          <p:cNvPr id="3" name="Content Placeholder 2">
            <a:extLst>
              <a:ext uri="{FF2B5EF4-FFF2-40B4-BE49-F238E27FC236}">
                <a16:creationId xmlns:a16="http://schemas.microsoft.com/office/drawing/2014/main" id="{802188F5-950D-49BE-A8B6-E14CEE2CAA2D}"/>
              </a:ext>
            </a:extLst>
          </p:cNvPr>
          <p:cNvSpPr>
            <a:spLocks noGrp="1"/>
          </p:cNvSpPr>
          <p:nvPr>
            <p:ph idx="1"/>
          </p:nvPr>
        </p:nvSpPr>
        <p:spPr>
          <a:xfrm>
            <a:off x="1097280" y="1086678"/>
            <a:ext cx="10027920" cy="3471467"/>
          </a:xfrm>
        </p:spPr>
        <p:txBody>
          <a:bodyPr>
            <a:normAutofit/>
          </a:bodyPr>
          <a:lstStyle/>
          <a:p>
            <a:r>
              <a:rPr lang="en-GB" sz="4000" dirty="0">
                <a:latin typeface="Cambria" panose="02040503050406030204" pitchFamily="18" charset="0"/>
                <a:ea typeface="Cambria" panose="02040503050406030204" pitchFamily="18" charset="0"/>
              </a:rPr>
              <a:t>EFT counsellors take a compassionate, non-judgmental, and reflective approach to listening and questioning in order to best help a client achieve a better understanding of their emotions.</a:t>
            </a:r>
          </a:p>
        </p:txBody>
      </p:sp>
    </p:spTree>
    <p:extLst>
      <p:ext uri="{BB962C8B-B14F-4D97-AF65-F5344CB8AC3E}">
        <p14:creationId xmlns:p14="http://schemas.microsoft.com/office/powerpoint/2010/main" val="11447995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2B6C9846-B5AB-4E52-988D-F7E5865C9E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6F3D7E8E-8467-4198-87E0-ADC1B60467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7E1F8A1-36AA-4760-AF08-A4F8C15B9585}"/>
              </a:ext>
            </a:extLst>
          </p:cNvPr>
          <p:cNvSpPr>
            <a:spLocks noGrp="1"/>
          </p:cNvSpPr>
          <p:nvPr>
            <p:ph type="title"/>
          </p:nvPr>
        </p:nvSpPr>
        <p:spPr>
          <a:xfrm>
            <a:off x="1066800" y="5252936"/>
            <a:ext cx="10058400" cy="1028715"/>
          </a:xfrm>
        </p:spPr>
        <p:txBody>
          <a:bodyPr>
            <a:normAutofit/>
          </a:bodyPr>
          <a:lstStyle/>
          <a:p>
            <a:pPr algn="ctr"/>
            <a:r>
              <a:rPr lang="en-GB" dirty="0">
                <a:solidFill>
                  <a:schemeClr val="bg1"/>
                </a:solidFill>
              </a:rPr>
              <a:t>It’s all about feelings:</a:t>
            </a:r>
          </a:p>
        </p:txBody>
      </p:sp>
      <p:graphicFrame>
        <p:nvGraphicFramePr>
          <p:cNvPr id="5" name="Content Placeholder 2">
            <a:extLst>
              <a:ext uri="{FF2B5EF4-FFF2-40B4-BE49-F238E27FC236}">
                <a16:creationId xmlns:a16="http://schemas.microsoft.com/office/drawing/2014/main" id="{10F96892-C96B-4A3E-9673-6BAF6FE1A741}"/>
              </a:ext>
            </a:extLst>
          </p:cNvPr>
          <p:cNvGraphicFramePr>
            <a:graphicFrameLocks noGrp="1"/>
          </p:cNvGraphicFramePr>
          <p:nvPr>
            <p:ph idx="1"/>
            <p:extLst>
              <p:ext uri="{D42A27DB-BD31-4B8C-83A1-F6EECF244321}">
                <p14:modId xmlns:p14="http://schemas.microsoft.com/office/powerpoint/2010/main" val="2462965424"/>
              </p:ext>
            </p:extLst>
          </p:nvPr>
        </p:nvGraphicFramePr>
        <p:xfrm>
          <a:off x="643466" y="643467"/>
          <a:ext cx="10900477" cy="361924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732453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FEB967-F6CB-4972-93D8-577B972EF38E}"/>
              </a:ext>
            </a:extLst>
          </p:cNvPr>
          <p:cNvSpPr>
            <a:spLocks noGrp="1"/>
          </p:cNvSpPr>
          <p:nvPr>
            <p:ph type="title"/>
          </p:nvPr>
        </p:nvSpPr>
        <p:spPr>
          <a:xfrm>
            <a:off x="1066800" y="5208104"/>
            <a:ext cx="10058400" cy="1073547"/>
          </a:xfrm>
        </p:spPr>
        <p:txBody>
          <a:bodyPr anchor="ctr">
            <a:normAutofit/>
          </a:bodyPr>
          <a:lstStyle/>
          <a:p>
            <a:pPr algn="ctr"/>
            <a:r>
              <a:rPr lang="en-GB">
                <a:solidFill>
                  <a:srgbClr val="FFFFFF"/>
                </a:solidFill>
              </a:rPr>
              <a:t>Experiential response modes</a:t>
            </a:r>
          </a:p>
        </p:txBody>
      </p:sp>
      <p:sp>
        <p:nvSpPr>
          <p:cNvPr id="3" name="Content Placeholder 2">
            <a:extLst>
              <a:ext uri="{FF2B5EF4-FFF2-40B4-BE49-F238E27FC236}">
                <a16:creationId xmlns:a16="http://schemas.microsoft.com/office/drawing/2014/main" id="{7013A60A-031B-46A0-95E2-354BDEA0D739}"/>
              </a:ext>
            </a:extLst>
          </p:cNvPr>
          <p:cNvSpPr>
            <a:spLocks noGrp="1"/>
          </p:cNvSpPr>
          <p:nvPr>
            <p:ph idx="1"/>
          </p:nvPr>
        </p:nvSpPr>
        <p:spPr>
          <a:xfrm>
            <a:off x="-1541" y="0"/>
            <a:ext cx="12191999" cy="4953000"/>
          </a:xfrm>
        </p:spPr>
        <p:txBody>
          <a:bodyPr>
            <a:noAutofit/>
          </a:bodyPr>
          <a:lstStyle/>
          <a:p>
            <a:r>
              <a:rPr lang="en-GB" sz="3600" b="1" dirty="0">
                <a:latin typeface="Cambria" panose="02040503050406030204" pitchFamily="18" charset="0"/>
                <a:ea typeface="Cambria" panose="02040503050406030204" pitchFamily="18" charset="0"/>
              </a:rPr>
              <a:t>Activity One: </a:t>
            </a:r>
            <a:r>
              <a:rPr lang="en-GB" sz="3600" dirty="0">
                <a:latin typeface="Cambria" panose="02040503050406030204" pitchFamily="18" charset="0"/>
                <a:ea typeface="Cambria" panose="02040503050406030204" pitchFamily="18" charset="0"/>
              </a:rPr>
              <a:t>Let’s look at some ways that EFT therapists respond to some client disclosures in terms of response modes. </a:t>
            </a:r>
          </a:p>
          <a:p>
            <a:r>
              <a:rPr lang="en-GB" sz="2400" dirty="0">
                <a:latin typeface="Cambria" panose="02040503050406030204" pitchFamily="18" charset="0"/>
                <a:ea typeface="Cambria" panose="02040503050406030204" pitchFamily="18" charset="0"/>
              </a:rPr>
              <a:t>On the following slides some of the key therapist experiential response modes used in EFT are described by  a description of therapeutic work with a client, called Beth (Elliott et al., 2004)</a:t>
            </a:r>
            <a:endParaRPr lang="en-GB" sz="2400" b="1" dirty="0">
              <a:latin typeface="Cambria" panose="02040503050406030204" pitchFamily="18" charset="0"/>
              <a:ea typeface="Cambria" panose="02040503050406030204" pitchFamily="18" charset="0"/>
            </a:endParaRPr>
          </a:p>
          <a:p>
            <a:r>
              <a:rPr lang="en-GB" sz="2400" dirty="0">
                <a:latin typeface="Cambria" panose="02040503050406030204" pitchFamily="18" charset="0"/>
                <a:ea typeface="Cambria" panose="02040503050406030204" pitchFamily="18" charset="0"/>
              </a:rPr>
              <a:t>As you work through these, consider how you might try similar responses in our Workshop on Wednesday … … …</a:t>
            </a:r>
          </a:p>
          <a:p>
            <a:r>
              <a:rPr lang="en-GB" sz="2400" dirty="0">
                <a:latin typeface="Cambria" panose="02040503050406030204" pitchFamily="18" charset="0"/>
                <a:ea typeface="Cambria" panose="02040503050406030204" pitchFamily="18" charset="0"/>
              </a:rPr>
              <a:t>This activity should take you approximately 15 minutes</a:t>
            </a:r>
          </a:p>
          <a:p>
            <a:endParaRPr lang="en-GB" sz="3600" dirty="0">
              <a:latin typeface="Cambria" panose="02040503050406030204" pitchFamily="18" charset="0"/>
              <a:ea typeface="Cambria" panose="02040503050406030204" pitchFamily="18" charset="0"/>
            </a:endParaRPr>
          </a:p>
          <a:p>
            <a:r>
              <a:rPr lang="en-GB" sz="3600" dirty="0">
                <a:latin typeface="Cambria" panose="02040503050406030204" pitchFamily="18" charset="0"/>
                <a:ea typeface="Cambria" panose="02040503050406030204" pitchFamily="18" charset="0"/>
              </a:rPr>
              <a:t> </a:t>
            </a:r>
          </a:p>
          <a:p>
            <a:r>
              <a:rPr lang="en-GB" sz="3600" dirty="0">
                <a:latin typeface="Cambria" panose="02040503050406030204" pitchFamily="18" charset="0"/>
                <a:ea typeface="Cambria" panose="02040503050406030204" pitchFamily="18" charset="0"/>
              </a:rPr>
              <a:t> </a:t>
            </a:r>
          </a:p>
        </p:txBody>
      </p:sp>
    </p:spTree>
    <p:extLst>
      <p:ext uri="{BB962C8B-B14F-4D97-AF65-F5344CB8AC3E}">
        <p14:creationId xmlns:p14="http://schemas.microsoft.com/office/powerpoint/2010/main" val="2209066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73E25-F57E-4D5C-8254-9228A5BF5539}"/>
              </a:ext>
            </a:extLst>
          </p:cNvPr>
          <p:cNvSpPr>
            <a:spLocks noGrp="1"/>
          </p:cNvSpPr>
          <p:nvPr>
            <p:ph type="title"/>
          </p:nvPr>
        </p:nvSpPr>
        <p:spPr/>
        <p:txBody>
          <a:bodyPr/>
          <a:lstStyle/>
          <a:p>
            <a:r>
              <a:rPr lang="en-GB" dirty="0"/>
              <a:t>The following extracts are taken from:</a:t>
            </a:r>
          </a:p>
        </p:txBody>
      </p:sp>
      <p:sp>
        <p:nvSpPr>
          <p:cNvPr id="3" name="Content Placeholder 2">
            <a:extLst>
              <a:ext uri="{FF2B5EF4-FFF2-40B4-BE49-F238E27FC236}">
                <a16:creationId xmlns:a16="http://schemas.microsoft.com/office/drawing/2014/main" id="{CFA43236-CB20-481E-A97C-DB3B839816E1}"/>
              </a:ext>
            </a:extLst>
          </p:cNvPr>
          <p:cNvSpPr>
            <a:spLocks noGrp="1"/>
          </p:cNvSpPr>
          <p:nvPr>
            <p:ph idx="1"/>
          </p:nvPr>
        </p:nvSpPr>
        <p:spPr>
          <a:xfrm>
            <a:off x="0" y="1921165"/>
            <a:ext cx="12192000" cy="4451926"/>
          </a:xfrm>
        </p:spPr>
        <p:txBody>
          <a:bodyPr>
            <a:noAutofit/>
          </a:bodyPr>
          <a:lstStyle/>
          <a:p>
            <a:r>
              <a:rPr lang="en-GB" sz="2400" dirty="0"/>
              <a:t>Greenberg, LS, Rice, LN &amp; Elliott, R (1993) Facilitating Emotional Change: The moment-by-moment process. New York: Guilford Press. </a:t>
            </a:r>
          </a:p>
          <a:p>
            <a:r>
              <a:rPr lang="en-GB" sz="2400" dirty="0"/>
              <a:t>Elliott, R, Watson, JC, Goldman, RN &amp; Greenberg, LS (2004) Learning Emotion-Focused Therapy: The </a:t>
            </a:r>
            <a:r>
              <a:rPr lang="en-GB" sz="2400" dirty="0" err="1"/>
              <a:t>processexperiential</a:t>
            </a:r>
            <a:r>
              <a:rPr lang="en-GB" sz="2400" dirty="0"/>
              <a:t> approach to change. Washington, DC: American Psychological Association. </a:t>
            </a:r>
          </a:p>
          <a:p>
            <a:r>
              <a:rPr lang="en-GB" sz="2400" dirty="0"/>
              <a:t>Rogers, CR (1961) On Becoming a Person. Boston: Houghton Mifflin. </a:t>
            </a:r>
          </a:p>
          <a:p>
            <a:r>
              <a:rPr lang="en-GB" sz="2400" dirty="0" err="1"/>
              <a:t>Perls</a:t>
            </a:r>
            <a:r>
              <a:rPr lang="en-GB" sz="2400" dirty="0"/>
              <a:t>, FS (1969) Gestalt Therapy Verbatim. Moab, UT: Real People Press. </a:t>
            </a:r>
          </a:p>
          <a:p>
            <a:r>
              <a:rPr lang="en-GB" sz="2400" dirty="0" err="1"/>
              <a:t>Gendlin</a:t>
            </a:r>
            <a:r>
              <a:rPr lang="en-GB" sz="2400" dirty="0"/>
              <a:t>, ET (1981) Focusing (2nd </a:t>
            </a:r>
            <a:r>
              <a:rPr lang="en-GB" sz="2400" dirty="0" err="1"/>
              <a:t>edn</a:t>
            </a:r>
            <a:r>
              <a:rPr lang="en-GB" sz="2400" dirty="0"/>
              <a:t>). New York: Bantam Books. This book is currently available in the ‘25th Anniversary edition’, published in 2003 by Rider Books.</a:t>
            </a:r>
          </a:p>
        </p:txBody>
      </p:sp>
    </p:spTree>
    <p:extLst>
      <p:ext uri="{BB962C8B-B14F-4D97-AF65-F5344CB8AC3E}">
        <p14:creationId xmlns:p14="http://schemas.microsoft.com/office/powerpoint/2010/main" val="3035174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8741970-5B70-40F6-8CEA-2789C9328C6F}"/>
              </a:ext>
            </a:extLst>
          </p:cNvPr>
          <p:cNvSpPr>
            <a:spLocks noGrp="1"/>
          </p:cNvSpPr>
          <p:nvPr>
            <p:ph type="title"/>
          </p:nvPr>
        </p:nvSpPr>
        <p:spPr>
          <a:xfrm>
            <a:off x="1066800" y="5208104"/>
            <a:ext cx="10058400" cy="1073547"/>
          </a:xfrm>
        </p:spPr>
        <p:txBody>
          <a:bodyPr anchor="ctr">
            <a:normAutofit/>
          </a:bodyPr>
          <a:lstStyle/>
          <a:p>
            <a:pPr algn="ctr"/>
            <a:r>
              <a:rPr lang="en-GB">
                <a:solidFill>
                  <a:srgbClr val="FFFFFF"/>
                </a:solidFill>
              </a:rPr>
              <a:t>Empathic understanding.</a:t>
            </a:r>
          </a:p>
        </p:txBody>
      </p:sp>
      <p:sp>
        <p:nvSpPr>
          <p:cNvPr id="3" name="Content Placeholder 2">
            <a:extLst>
              <a:ext uri="{FF2B5EF4-FFF2-40B4-BE49-F238E27FC236}">
                <a16:creationId xmlns:a16="http://schemas.microsoft.com/office/drawing/2014/main" id="{6507FC1B-5E82-4B6E-92DB-4D81A79609FC}"/>
              </a:ext>
            </a:extLst>
          </p:cNvPr>
          <p:cNvSpPr>
            <a:spLocks noGrp="1"/>
          </p:cNvSpPr>
          <p:nvPr>
            <p:ph idx="1"/>
          </p:nvPr>
        </p:nvSpPr>
        <p:spPr>
          <a:xfrm>
            <a:off x="-1541" y="1"/>
            <a:ext cx="12188952" cy="4867102"/>
          </a:xfrm>
        </p:spPr>
        <p:txBody>
          <a:bodyPr>
            <a:noAutofit/>
          </a:bodyPr>
          <a:lstStyle/>
          <a:p>
            <a:r>
              <a:rPr lang="en-GB" sz="2800" dirty="0">
                <a:latin typeface="Cambria" panose="02040503050406030204" pitchFamily="18" charset="0"/>
                <a:ea typeface="Cambria" panose="02040503050406030204" pitchFamily="18" charset="0"/>
              </a:rPr>
              <a:t>Consistent with its person-centred heritage, the bedrock of therapist responding in EFT is empathic reflection, using responses that try to communicate understanding of the client’s message, including simple reflections and brief acknowledgements or minimal encouragers. </a:t>
            </a:r>
          </a:p>
          <a:p>
            <a:r>
              <a:rPr lang="en-GB" sz="2800" dirty="0">
                <a:latin typeface="Cambria" panose="02040503050406030204" pitchFamily="18" charset="0"/>
                <a:ea typeface="Cambria" panose="02040503050406030204" pitchFamily="18" charset="0"/>
              </a:rPr>
              <a:t>For example, a client with severe crime-related post-trauma difficulties, said about her inability to do things on her own:</a:t>
            </a:r>
          </a:p>
          <a:p>
            <a:r>
              <a:rPr lang="en-GB" sz="2800" dirty="0">
                <a:latin typeface="Cambria" panose="02040503050406030204" pitchFamily="18" charset="0"/>
                <a:ea typeface="Cambria" panose="02040503050406030204" pitchFamily="18" charset="0"/>
              </a:rPr>
              <a:t>C: I mean that’s the biggest grief, that’s my biggest sadness. </a:t>
            </a:r>
          </a:p>
          <a:p>
            <a:r>
              <a:rPr lang="en-GB" sz="2800" dirty="0">
                <a:latin typeface="Cambria" panose="02040503050406030204" pitchFamily="18" charset="0"/>
                <a:ea typeface="Cambria" panose="02040503050406030204" pitchFamily="18" charset="0"/>
              </a:rPr>
              <a:t>Her therapist reflected with: </a:t>
            </a:r>
          </a:p>
          <a:p>
            <a:r>
              <a:rPr lang="en-GB" sz="2800" dirty="0">
                <a:latin typeface="Cambria" panose="02040503050406030204" pitchFamily="18" charset="0"/>
                <a:ea typeface="Cambria" panose="02040503050406030204" pitchFamily="18" charset="0"/>
              </a:rPr>
              <a:t>T: That’s what you grieve for, the loss of independence.</a:t>
            </a:r>
          </a:p>
        </p:txBody>
      </p:sp>
    </p:spTree>
    <p:extLst>
      <p:ext uri="{BB962C8B-B14F-4D97-AF65-F5344CB8AC3E}">
        <p14:creationId xmlns:p14="http://schemas.microsoft.com/office/powerpoint/2010/main" val="1518091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13F80334-68B9-4FBA-892A-D22B9C94FE67}"/>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Empathic exploration responses</a:t>
            </a:r>
          </a:p>
        </p:txBody>
      </p:sp>
      <p:sp>
        <p:nvSpPr>
          <p:cNvPr id="3" name="Content Placeholder 2">
            <a:extLst>
              <a:ext uri="{FF2B5EF4-FFF2-40B4-BE49-F238E27FC236}">
                <a16:creationId xmlns:a16="http://schemas.microsoft.com/office/drawing/2014/main" id="{79F9D558-661B-4D66-808F-C860E25EE1AD}"/>
              </a:ext>
            </a:extLst>
          </p:cNvPr>
          <p:cNvSpPr>
            <a:spLocks noGrp="1"/>
          </p:cNvSpPr>
          <p:nvPr>
            <p:ph idx="1"/>
          </p:nvPr>
        </p:nvSpPr>
        <p:spPr>
          <a:xfrm>
            <a:off x="0" y="0"/>
            <a:ext cx="12192000" cy="4558145"/>
          </a:xfrm>
        </p:spPr>
        <p:txBody>
          <a:bodyPr>
            <a:noAutofit/>
          </a:bodyPr>
          <a:lstStyle/>
          <a:p>
            <a:r>
              <a:rPr lang="en-GB" sz="2800" dirty="0">
                <a:solidFill>
                  <a:schemeClr val="tx1"/>
                </a:solidFill>
                <a:latin typeface="Cambria" panose="02040503050406030204" pitchFamily="18" charset="0"/>
                <a:ea typeface="Cambria" panose="02040503050406030204" pitchFamily="18" charset="0"/>
              </a:rPr>
              <a:t>The most characteristic EFT response, however, is empathic exploration.</a:t>
            </a:r>
          </a:p>
          <a:p>
            <a:r>
              <a:rPr lang="en-GB" sz="2800" dirty="0">
                <a:solidFill>
                  <a:schemeClr val="tx1"/>
                </a:solidFill>
                <a:latin typeface="Cambria" panose="02040503050406030204" pitchFamily="18" charset="0"/>
                <a:ea typeface="Cambria" panose="02040503050406030204" pitchFamily="18" charset="0"/>
              </a:rPr>
              <a:t>These responses simultaneously communicate understanding and help clients move toward the unclear or emerging edges of their experience.</a:t>
            </a:r>
          </a:p>
          <a:p>
            <a:r>
              <a:rPr lang="en-GB" sz="2800" dirty="0">
                <a:solidFill>
                  <a:schemeClr val="tx1"/>
                </a:solidFill>
                <a:latin typeface="Cambria" panose="02040503050406030204" pitchFamily="18" charset="0"/>
                <a:ea typeface="Cambria" panose="02040503050406030204" pitchFamily="18" charset="0"/>
              </a:rPr>
              <a:t>Empathic exploration responses take many different forms, including evocative and open-edge reflections, exploratory questions, ‘fit’ questions (to check understanding), and empathic conjectures. </a:t>
            </a:r>
          </a:p>
          <a:p>
            <a:r>
              <a:rPr lang="en-GB" sz="2800" dirty="0">
                <a:solidFill>
                  <a:schemeClr val="tx1"/>
                </a:solidFill>
                <a:latin typeface="Cambria" panose="02040503050406030204" pitchFamily="18" charset="0"/>
                <a:ea typeface="Cambria" panose="02040503050406030204" pitchFamily="18" charset="0"/>
              </a:rPr>
              <a:t>Here is a brief excerpt illustrating empathic exploration responses, taken from two-chair self-soothing work between Beth’s strong pre-victimisation self and her weak, post-victimisation self:</a:t>
            </a:r>
          </a:p>
        </p:txBody>
      </p:sp>
    </p:spTree>
    <p:extLst>
      <p:ext uri="{BB962C8B-B14F-4D97-AF65-F5344CB8AC3E}">
        <p14:creationId xmlns:p14="http://schemas.microsoft.com/office/powerpoint/2010/main" val="21179733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512D4241-FA7A-4798-B584-19A3D87FF1BF}"/>
              </a:ext>
            </a:extLst>
          </p:cNvPr>
          <p:cNvSpPr>
            <a:spLocks noGrp="1"/>
          </p:cNvSpPr>
          <p:nvPr>
            <p:ph type="title"/>
          </p:nvPr>
        </p:nvSpPr>
        <p:spPr>
          <a:xfrm>
            <a:off x="1066800" y="5208104"/>
            <a:ext cx="10058400" cy="1073547"/>
          </a:xfrm>
        </p:spPr>
        <p:txBody>
          <a:bodyPr anchor="ctr">
            <a:normAutofit/>
          </a:bodyPr>
          <a:lstStyle/>
          <a:p>
            <a:pPr algn="ctr"/>
            <a:r>
              <a:rPr lang="en-GB" sz="4000" dirty="0">
                <a:solidFill>
                  <a:srgbClr val="FFFFFF"/>
                </a:solidFill>
              </a:rPr>
              <a:t>Empathic exploration responses [Cont’d]</a:t>
            </a:r>
          </a:p>
        </p:txBody>
      </p:sp>
      <p:sp>
        <p:nvSpPr>
          <p:cNvPr id="3" name="Content Placeholder 2">
            <a:extLst>
              <a:ext uri="{FF2B5EF4-FFF2-40B4-BE49-F238E27FC236}">
                <a16:creationId xmlns:a16="http://schemas.microsoft.com/office/drawing/2014/main" id="{E1BE6724-852F-4DAF-9C32-2E3E57C94675}"/>
              </a:ext>
            </a:extLst>
          </p:cNvPr>
          <p:cNvSpPr>
            <a:spLocks noGrp="1"/>
          </p:cNvSpPr>
          <p:nvPr>
            <p:ph idx="1"/>
          </p:nvPr>
        </p:nvSpPr>
        <p:spPr>
          <a:xfrm>
            <a:off x="10159" y="73610"/>
            <a:ext cx="12180299" cy="4879390"/>
          </a:xfrm>
        </p:spPr>
        <p:txBody>
          <a:bodyPr>
            <a:normAutofit/>
          </a:bodyPr>
          <a:lstStyle/>
          <a:p>
            <a:r>
              <a:rPr lang="en-GB" sz="2800" dirty="0">
                <a:solidFill>
                  <a:schemeClr val="tx1"/>
                </a:solidFill>
                <a:latin typeface="Cambria" panose="02040503050406030204" pitchFamily="18" charset="0"/>
                <a:ea typeface="Cambria" panose="02040503050406030204" pitchFamily="18" charset="0"/>
              </a:rPr>
              <a:t>C: I just want enough of who I used to be, so that I could live like a human being.</a:t>
            </a:r>
          </a:p>
          <a:p>
            <a:r>
              <a:rPr lang="en-GB" sz="2800" dirty="0">
                <a:solidFill>
                  <a:schemeClr val="tx1"/>
                </a:solidFill>
                <a:latin typeface="Cambria" panose="02040503050406030204" pitchFamily="18" charset="0"/>
                <a:ea typeface="Cambria" panose="02040503050406030204" pitchFamily="18" charset="0"/>
              </a:rPr>
              <a:t>T: ‘I don’t feel like a human being right now. I feel like some kind of something else that’s not human.’ [first person evocative reflection spoken as the post-victimisation self] </a:t>
            </a:r>
          </a:p>
          <a:p>
            <a:pPr marL="0" indent="0">
              <a:buNone/>
            </a:pPr>
            <a:r>
              <a:rPr lang="en-GB" sz="2800" dirty="0">
                <a:solidFill>
                  <a:schemeClr val="tx1"/>
                </a:solidFill>
                <a:latin typeface="Cambria" panose="02040503050406030204" pitchFamily="18" charset="0"/>
                <a:ea typeface="Cambria" panose="02040503050406030204" pitchFamily="18" charset="0"/>
              </a:rPr>
              <a:t> C: Just like a paranoid little, girl, </a:t>
            </a:r>
            <a:r>
              <a:rPr lang="en-GB" sz="2800" dirty="0" err="1">
                <a:solidFill>
                  <a:schemeClr val="tx1"/>
                </a:solidFill>
                <a:latin typeface="Cambria" panose="02040503050406030204" pitchFamily="18" charset="0"/>
                <a:ea typeface="Cambria" panose="02040503050406030204" pitchFamily="18" charset="0"/>
              </a:rPr>
              <a:t>ya</a:t>
            </a:r>
            <a:r>
              <a:rPr lang="en-GB" sz="2800" dirty="0">
                <a:solidFill>
                  <a:schemeClr val="tx1"/>
                </a:solidFill>
                <a:latin typeface="Cambria" panose="02040503050406030204" pitchFamily="18" charset="0"/>
                <a:ea typeface="Cambria" panose="02040503050406030204" pitchFamily="18" charset="0"/>
              </a:rPr>
              <a:t> know. </a:t>
            </a:r>
          </a:p>
          <a:p>
            <a:pPr marL="0" indent="0">
              <a:buNone/>
            </a:pPr>
            <a:r>
              <a:rPr lang="en-GB" sz="2800" dirty="0">
                <a:solidFill>
                  <a:schemeClr val="tx1"/>
                </a:solidFill>
                <a:latin typeface="Cambria" panose="02040503050406030204" pitchFamily="18" charset="0"/>
                <a:ea typeface="Cambria" panose="02040503050406030204" pitchFamily="18" charset="0"/>
              </a:rPr>
              <a:t> T: It’s like what you want from that part is some of the courage. Is that right? [empathic conjecture, intended to offer Beth a chance to turn her attention back to her current, </a:t>
            </a:r>
            <a:r>
              <a:rPr lang="en-GB" sz="2800" dirty="0" err="1">
                <a:solidFill>
                  <a:schemeClr val="tx1"/>
                </a:solidFill>
                <a:latin typeface="Cambria" panose="02040503050406030204" pitchFamily="18" charset="0"/>
                <a:ea typeface="Cambria" panose="02040503050406030204" pitchFamily="18" charset="0"/>
              </a:rPr>
              <a:t>postvictimisation</a:t>
            </a:r>
            <a:r>
              <a:rPr lang="en-GB" sz="2800" dirty="0">
                <a:solidFill>
                  <a:schemeClr val="tx1"/>
                </a:solidFill>
                <a:latin typeface="Cambria" panose="02040503050406030204" pitchFamily="18" charset="0"/>
                <a:ea typeface="Cambria" panose="02040503050406030204" pitchFamily="18" charset="0"/>
              </a:rPr>
              <a:t> self; followed by a ‘fit’ question to assess accuracy</a:t>
            </a:r>
          </a:p>
        </p:txBody>
      </p:sp>
    </p:spTree>
    <p:extLst>
      <p:ext uri="{BB962C8B-B14F-4D97-AF65-F5344CB8AC3E}">
        <p14:creationId xmlns:p14="http://schemas.microsoft.com/office/powerpoint/2010/main" val="1547246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4F9CC87-D9D9-4929-89A2-DA51477C254E}"/>
              </a:ext>
            </a:extLst>
          </p:cNvPr>
          <p:cNvSpPr>
            <a:spLocks noGrp="1"/>
          </p:cNvSpPr>
          <p:nvPr>
            <p:ph type="title"/>
          </p:nvPr>
        </p:nvSpPr>
        <p:spPr>
          <a:xfrm>
            <a:off x="1066800" y="5208104"/>
            <a:ext cx="10058400" cy="1073547"/>
          </a:xfrm>
        </p:spPr>
        <p:txBody>
          <a:bodyPr anchor="ctr">
            <a:normAutofit/>
          </a:bodyPr>
          <a:lstStyle/>
          <a:p>
            <a:pPr algn="ctr"/>
            <a:r>
              <a:rPr lang="en-GB" sz="4000" dirty="0">
                <a:solidFill>
                  <a:srgbClr val="FFFFFF"/>
                </a:solidFill>
              </a:rPr>
              <a:t>Empathic exploration responses [Cont’d]</a:t>
            </a:r>
          </a:p>
        </p:txBody>
      </p:sp>
      <p:sp>
        <p:nvSpPr>
          <p:cNvPr id="3" name="Content Placeholder 2">
            <a:extLst>
              <a:ext uri="{FF2B5EF4-FFF2-40B4-BE49-F238E27FC236}">
                <a16:creationId xmlns:a16="http://schemas.microsoft.com/office/drawing/2014/main" id="{BD0CBEC3-F487-4186-98FB-40CCFF875266}"/>
              </a:ext>
            </a:extLst>
          </p:cNvPr>
          <p:cNvSpPr>
            <a:spLocks noGrp="1"/>
          </p:cNvSpPr>
          <p:nvPr>
            <p:ph idx="1"/>
          </p:nvPr>
        </p:nvSpPr>
        <p:spPr>
          <a:xfrm>
            <a:off x="0" y="0"/>
            <a:ext cx="12192000" cy="4953000"/>
          </a:xfrm>
        </p:spPr>
        <p:txBody>
          <a:bodyPr>
            <a:normAutofit/>
          </a:bodyPr>
          <a:lstStyle/>
          <a:p>
            <a:r>
              <a:rPr lang="en-GB" sz="4000" dirty="0">
                <a:latin typeface="Cambria" panose="02040503050406030204" pitchFamily="18" charset="0"/>
                <a:ea typeface="Cambria" panose="02040503050406030204" pitchFamily="18" charset="0"/>
              </a:rPr>
              <a:t>A little later, the therapist offers a response with two exploratory questions, addressed to the lost, </a:t>
            </a:r>
            <a:r>
              <a:rPr lang="en-GB" sz="4000" dirty="0" err="1">
                <a:latin typeface="Cambria" panose="02040503050406030204" pitchFamily="18" charset="0"/>
                <a:ea typeface="Cambria" panose="02040503050406030204" pitchFamily="18" charset="0"/>
              </a:rPr>
              <a:t>previctimisation</a:t>
            </a:r>
            <a:r>
              <a:rPr lang="en-GB" sz="4000" dirty="0">
                <a:latin typeface="Cambria" panose="02040503050406030204" pitchFamily="18" charset="0"/>
                <a:ea typeface="Cambria" panose="02040503050406030204" pitchFamily="18" charset="0"/>
              </a:rPr>
              <a:t> self, in order to help the client to access this part of herself: </a:t>
            </a:r>
          </a:p>
          <a:p>
            <a:r>
              <a:rPr lang="en-GB" sz="4000" dirty="0">
                <a:latin typeface="Cambria" panose="02040503050406030204" pitchFamily="18" charset="0"/>
                <a:ea typeface="Cambria" panose="02040503050406030204" pitchFamily="18" charset="0"/>
              </a:rPr>
              <a:t>T: What’s that like? What do you feel in that part? </a:t>
            </a:r>
          </a:p>
          <a:p>
            <a:r>
              <a:rPr lang="en-GB" sz="4000" dirty="0">
                <a:latin typeface="Cambria" panose="02040503050406030204" pitchFamily="18" charset="0"/>
                <a:ea typeface="Cambria" panose="02040503050406030204" pitchFamily="18" charset="0"/>
              </a:rPr>
              <a:t>C: Happy. [laughs softly]</a:t>
            </a:r>
          </a:p>
        </p:txBody>
      </p:sp>
    </p:spTree>
    <p:extLst>
      <p:ext uri="{BB962C8B-B14F-4D97-AF65-F5344CB8AC3E}">
        <p14:creationId xmlns:p14="http://schemas.microsoft.com/office/powerpoint/2010/main" val="3189653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A062A31E-BF8D-4FCF-B78C-DA6C6FD7F802}"/>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a:t>
            </a:r>
          </a:p>
        </p:txBody>
      </p:sp>
      <p:sp>
        <p:nvSpPr>
          <p:cNvPr id="3" name="Content Placeholder 2">
            <a:extLst>
              <a:ext uri="{FF2B5EF4-FFF2-40B4-BE49-F238E27FC236}">
                <a16:creationId xmlns:a16="http://schemas.microsoft.com/office/drawing/2014/main" id="{8F76D317-DECD-4494-8BBD-55FDC17CCE51}"/>
              </a:ext>
            </a:extLst>
          </p:cNvPr>
          <p:cNvSpPr>
            <a:spLocks noGrp="1"/>
          </p:cNvSpPr>
          <p:nvPr>
            <p:ph idx="1"/>
          </p:nvPr>
        </p:nvSpPr>
        <p:spPr>
          <a:xfrm>
            <a:off x="0" y="0"/>
            <a:ext cx="12188952" cy="4953000"/>
          </a:xfrm>
        </p:spPr>
        <p:txBody>
          <a:bodyPr>
            <a:normAutofit/>
          </a:bodyPr>
          <a:lstStyle/>
          <a:p>
            <a:pPr>
              <a:lnSpc>
                <a:spcPct val="100000"/>
              </a:lnSpc>
            </a:pPr>
            <a:r>
              <a:rPr lang="en-GB" sz="3200" dirty="0">
                <a:latin typeface="Cambria" panose="02040503050406030204" pitchFamily="18" charset="0"/>
                <a:ea typeface="Cambria" panose="02040503050406030204" pitchFamily="18" charset="0"/>
              </a:rPr>
              <a:t>The difference between non-directive person </a:t>
            </a:r>
            <a:r>
              <a:rPr lang="en-GB" sz="3200" dirty="0" err="1">
                <a:latin typeface="Cambria" panose="02040503050406030204" pitchFamily="18" charset="0"/>
                <a:ea typeface="Cambria" panose="02040503050406030204" pitchFamily="18" charset="0"/>
              </a:rPr>
              <a:t>centered</a:t>
            </a:r>
            <a:r>
              <a:rPr lang="en-GB" sz="3200" dirty="0">
                <a:latin typeface="Cambria" panose="02040503050406030204" pitchFamily="18" charset="0"/>
                <a:ea typeface="Cambria" panose="02040503050406030204" pitchFamily="18" charset="0"/>
              </a:rPr>
              <a:t> therapy and EFT is most apparent in the use of a variety of process guiding responses used in EFT to facilitate productive client experiencing. </a:t>
            </a:r>
          </a:p>
          <a:p>
            <a:pPr>
              <a:lnSpc>
                <a:spcPct val="100000"/>
              </a:lnSpc>
            </a:pPr>
            <a:endParaRPr lang="en-GB" sz="3200" dirty="0">
              <a:latin typeface="Cambria" panose="02040503050406030204" pitchFamily="18" charset="0"/>
              <a:ea typeface="Cambria" panose="02040503050406030204" pitchFamily="18" charset="0"/>
            </a:endParaRPr>
          </a:p>
          <a:p>
            <a:pPr>
              <a:lnSpc>
                <a:spcPct val="100000"/>
              </a:lnSpc>
            </a:pPr>
            <a:r>
              <a:rPr lang="en-GB" sz="3200" dirty="0">
                <a:latin typeface="Cambria" panose="02040503050406030204" pitchFamily="18" charset="0"/>
                <a:ea typeface="Cambria" panose="02040503050406030204" pitchFamily="18" charset="0"/>
              </a:rPr>
              <a:t>Although EFT therapists do not suggest possible solutions to client life problems, they sometimes offer process suggestions, proposing in a non imposing way that the client try engaging in particular in session activities, such as turning attention inside or saying something to an imagined person or self-aspect in the other chair. </a:t>
            </a:r>
          </a:p>
        </p:txBody>
      </p:sp>
    </p:spTree>
    <p:extLst>
      <p:ext uri="{BB962C8B-B14F-4D97-AF65-F5344CB8AC3E}">
        <p14:creationId xmlns:p14="http://schemas.microsoft.com/office/powerpoint/2010/main" val="7434123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D23B8C1B-866D-441A-B2FB-7E8BAF27C0DD}"/>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 [Cont’d]</a:t>
            </a:r>
          </a:p>
        </p:txBody>
      </p:sp>
      <p:sp>
        <p:nvSpPr>
          <p:cNvPr id="3" name="Content Placeholder 2">
            <a:extLst>
              <a:ext uri="{FF2B5EF4-FFF2-40B4-BE49-F238E27FC236}">
                <a16:creationId xmlns:a16="http://schemas.microsoft.com/office/drawing/2014/main" id="{DE6401D9-07F3-4E4C-A55B-ED35C6B327E6}"/>
              </a:ext>
            </a:extLst>
          </p:cNvPr>
          <p:cNvSpPr>
            <a:spLocks noGrp="1"/>
          </p:cNvSpPr>
          <p:nvPr>
            <p:ph idx="1"/>
          </p:nvPr>
        </p:nvSpPr>
        <p:spPr>
          <a:xfrm>
            <a:off x="1097280" y="1086678"/>
            <a:ext cx="10027920" cy="3471467"/>
          </a:xfrm>
        </p:spPr>
        <p:txBody>
          <a:bodyPr>
            <a:normAutofit/>
          </a:bodyPr>
          <a:lstStyle/>
          <a:p>
            <a:r>
              <a:rPr lang="en-GB" sz="3200" dirty="0">
                <a:latin typeface="Cambria" panose="02040503050406030204" pitchFamily="18" charset="0"/>
                <a:ea typeface="Cambria" panose="02040503050406030204" pitchFamily="18" charset="0"/>
              </a:rPr>
              <a:t>EFT therapists also sometimes provide experiential teaching, giving orienting information about the nature of therapy or of emotional experience, or they offer gentle support, orienting suggestions or encouragement for working on the task at hand (task structuring responses)</a:t>
            </a:r>
          </a:p>
          <a:p>
            <a:endParaRPr lang="en-GB" dirty="0"/>
          </a:p>
        </p:txBody>
      </p:sp>
    </p:spTree>
    <p:extLst>
      <p:ext uri="{BB962C8B-B14F-4D97-AF65-F5344CB8AC3E}">
        <p14:creationId xmlns:p14="http://schemas.microsoft.com/office/powerpoint/2010/main" val="31501853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422CC565-3447-4C73-9D74-8E37742D7720}"/>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 [Cont’d]</a:t>
            </a:r>
          </a:p>
        </p:txBody>
      </p:sp>
      <p:sp>
        <p:nvSpPr>
          <p:cNvPr id="3" name="Content Placeholder 2">
            <a:extLst>
              <a:ext uri="{FF2B5EF4-FFF2-40B4-BE49-F238E27FC236}">
                <a16:creationId xmlns:a16="http://schemas.microsoft.com/office/drawing/2014/main" id="{E432D667-EB25-4415-B5C4-F1267BE2E9BE}"/>
              </a:ext>
            </a:extLst>
          </p:cNvPr>
          <p:cNvSpPr>
            <a:spLocks noGrp="1"/>
          </p:cNvSpPr>
          <p:nvPr>
            <p:ph idx="1"/>
          </p:nvPr>
        </p:nvSpPr>
        <p:spPr>
          <a:xfrm>
            <a:off x="1097280" y="576350"/>
            <a:ext cx="10027920" cy="3981796"/>
          </a:xfrm>
        </p:spPr>
        <p:txBody>
          <a:bodyPr>
            <a:normAutofit/>
          </a:bodyPr>
          <a:lstStyle/>
          <a:p>
            <a:r>
              <a:rPr lang="en-GB" sz="2400" dirty="0">
                <a:solidFill>
                  <a:schemeClr val="tx1"/>
                </a:solidFill>
              </a:rPr>
              <a:t>At other times, they may tentatively formulate a process or self-aspect for the client in EFT terms (‘critic’, ‘unfinished business’), again in the service of work on the current therapeutic task.</a:t>
            </a:r>
          </a:p>
          <a:p>
            <a:r>
              <a:rPr lang="en-GB" sz="2400" dirty="0">
                <a:solidFill>
                  <a:schemeClr val="tx1"/>
                </a:solidFill>
              </a:rPr>
              <a:t>Finally, at the end of the session EFT therapists may offer awareness homework, encouraging them to continue work from the session on their own. Many of these are illustrated in this sample of process guiding responses used to help the client to grieve and re-access her lost, pre-victimisation ‘strong self’…….</a:t>
            </a:r>
          </a:p>
        </p:txBody>
      </p:sp>
    </p:spTree>
    <p:extLst>
      <p:ext uri="{BB962C8B-B14F-4D97-AF65-F5344CB8AC3E}">
        <p14:creationId xmlns:p14="http://schemas.microsoft.com/office/powerpoint/2010/main" val="3198328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C419771A-75D5-4BCA-A7EB-D314F7D83B22}"/>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 [Cont’d]</a:t>
            </a:r>
          </a:p>
        </p:txBody>
      </p:sp>
      <p:sp>
        <p:nvSpPr>
          <p:cNvPr id="3" name="Content Placeholder 2">
            <a:extLst>
              <a:ext uri="{FF2B5EF4-FFF2-40B4-BE49-F238E27FC236}">
                <a16:creationId xmlns:a16="http://schemas.microsoft.com/office/drawing/2014/main" id="{F84E9CA8-B635-4592-A89C-09C0ED2B670D}"/>
              </a:ext>
            </a:extLst>
          </p:cNvPr>
          <p:cNvSpPr>
            <a:spLocks noGrp="1"/>
          </p:cNvSpPr>
          <p:nvPr>
            <p:ph idx="1"/>
          </p:nvPr>
        </p:nvSpPr>
        <p:spPr>
          <a:xfrm>
            <a:off x="412955" y="0"/>
            <a:ext cx="10972800" cy="4953000"/>
          </a:xfrm>
        </p:spPr>
        <p:txBody>
          <a:bodyPr>
            <a:normAutofit/>
          </a:bodyPr>
          <a:lstStyle/>
          <a:p>
            <a:r>
              <a:rPr lang="en-GB" sz="2800" dirty="0">
                <a:solidFill>
                  <a:schemeClr val="tx1"/>
                </a:solidFill>
                <a:latin typeface="Cambria" panose="02040503050406030204" pitchFamily="18" charset="0"/>
                <a:ea typeface="Cambria" panose="02040503050406030204" pitchFamily="18" charset="0"/>
              </a:rPr>
              <a:t>T: [early in session; process suggestion about her discouragement at not overcoming her fears:] Can you stay with that hurt and sadness for a minute, and just feel what that’s about and what that’s like? </a:t>
            </a:r>
          </a:p>
          <a:p>
            <a:r>
              <a:rPr lang="en-GB" sz="2800" dirty="0">
                <a:solidFill>
                  <a:schemeClr val="tx1"/>
                </a:solidFill>
                <a:latin typeface="Cambria" panose="02040503050406030204" pitchFamily="18" charset="0"/>
                <a:ea typeface="Cambria" panose="02040503050406030204" pitchFamily="18" charset="0"/>
              </a:rPr>
              <a:t>T: [later in session; experiential teaching about a potentially useful therapeutic strategy:] One way to try to work with the grief is to put that part of you that you’ve lost in the chair and talk to her. There are other ways but that is one way that occurs to me. </a:t>
            </a:r>
          </a:p>
          <a:p>
            <a:r>
              <a:rPr lang="en-GB" sz="2800" dirty="0">
                <a:solidFill>
                  <a:schemeClr val="tx1"/>
                </a:solidFill>
                <a:latin typeface="Cambria" panose="02040503050406030204" pitchFamily="18" charset="0"/>
                <a:ea typeface="Cambria" panose="02040503050406030204" pitchFamily="18" charset="0"/>
              </a:rPr>
              <a:t>T: [introducing chair work; task structuring; points to ‘other’ chair:] So there’s the ‘normal’ Beth</a:t>
            </a:r>
            <a:r>
              <a:rPr lang="en-GB"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1434287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8FE94A7C-A9AC-427A-88CD-8E6BA6154C4D}"/>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Process guiding [Cont’d]</a:t>
            </a:r>
            <a:endParaRPr lang="en-GB">
              <a:solidFill>
                <a:srgbClr val="FFFFFF"/>
              </a:solidFill>
            </a:endParaRPr>
          </a:p>
        </p:txBody>
      </p:sp>
      <p:sp>
        <p:nvSpPr>
          <p:cNvPr id="3" name="Content Placeholder 2">
            <a:extLst>
              <a:ext uri="{FF2B5EF4-FFF2-40B4-BE49-F238E27FC236}">
                <a16:creationId xmlns:a16="http://schemas.microsoft.com/office/drawing/2014/main" id="{DD5A0048-35D8-4B37-B405-1E71192B0FC1}"/>
              </a:ext>
            </a:extLst>
          </p:cNvPr>
          <p:cNvSpPr>
            <a:spLocks noGrp="1"/>
          </p:cNvSpPr>
          <p:nvPr>
            <p:ph idx="1"/>
          </p:nvPr>
        </p:nvSpPr>
        <p:spPr>
          <a:xfrm>
            <a:off x="1" y="0"/>
            <a:ext cx="12190458" cy="4953000"/>
          </a:xfrm>
        </p:spPr>
        <p:txBody>
          <a:bodyPr>
            <a:noAutofit/>
          </a:bodyPr>
          <a:lstStyle/>
          <a:p>
            <a:pPr>
              <a:lnSpc>
                <a:spcPct val="100000"/>
              </a:lnSpc>
            </a:pPr>
            <a:r>
              <a:rPr lang="en-GB" sz="2000" dirty="0">
                <a:solidFill>
                  <a:schemeClr val="tx1"/>
                </a:solidFill>
                <a:latin typeface="Cambria" panose="02040503050406030204" pitchFamily="18" charset="0"/>
                <a:ea typeface="Cambria" panose="02040503050406030204" pitchFamily="18" charset="0"/>
              </a:rPr>
              <a:t>Later, a refocusing response is used to redirect the client after a </a:t>
            </a:r>
            <a:r>
              <a:rPr lang="en-GB" sz="2000" dirty="0" err="1">
                <a:solidFill>
                  <a:schemeClr val="tx1"/>
                </a:solidFill>
                <a:latin typeface="Cambria" panose="02040503050406030204" pitchFamily="18" charset="0"/>
                <a:ea typeface="Cambria" panose="02040503050406030204" pitchFamily="18" charset="0"/>
              </a:rPr>
              <a:t>sidetrack</a:t>
            </a:r>
            <a:r>
              <a:rPr lang="en-GB" sz="2000" dirty="0">
                <a:solidFill>
                  <a:schemeClr val="tx1"/>
                </a:solidFill>
                <a:latin typeface="Cambria" panose="02040503050406030204" pitchFamily="18" charset="0"/>
                <a:ea typeface="Cambria" panose="02040503050406030204" pitchFamily="18" charset="0"/>
              </a:rPr>
              <a:t>: </a:t>
            </a:r>
          </a:p>
          <a:p>
            <a:pPr>
              <a:lnSpc>
                <a:spcPct val="100000"/>
              </a:lnSpc>
            </a:pPr>
            <a:r>
              <a:rPr lang="en-GB" sz="2000" dirty="0">
                <a:solidFill>
                  <a:schemeClr val="tx1"/>
                </a:solidFill>
                <a:latin typeface="Cambria" panose="02040503050406030204" pitchFamily="18" charset="0"/>
                <a:ea typeface="Cambria" panose="02040503050406030204" pitchFamily="18" charset="0"/>
              </a:rPr>
              <a:t>C: Whenever we needed to drive somewhere, I drove. When we needed to get something, I got it. </a:t>
            </a:r>
          </a:p>
          <a:p>
            <a:pPr>
              <a:lnSpc>
                <a:spcPct val="100000"/>
              </a:lnSpc>
            </a:pPr>
            <a:r>
              <a:rPr lang="en-GB" sz="2000" dirty="0">
                <a:solidFill>
                  <a:schemeClr val="tx1"/>
                </a:solidFill>
                <a:latin typeface="Cambria" panose="02040503050406030204" pitchFamily="18" charset="0"/>
                <a:ea typeface="Cambria" panose="02040503050406030204" pitchFamily="18" charset="0"/>
              </a:rPr>
              <a:t>T: So this is the strong Beth, and somehow, you’re gone, you went away. </a:t>
            </a:r>
          </a:p>
          <a:p>
            <a:pPr>
              <a:lnSpc>
                <a:spcPct val="100000"/>
              </a:lnSpc>
            </a:pPr>
            <a:r>
              <a:rPr lang="en-GB" sz="2000" dirty="0">
                <a:solidFill>
                  <a:schemeClr val="tx1"/>
                </a:solidFill>
                <a:latin typeface="Cambria" panose="02040503050406030204" pitchFamily="18" charset="0"/>
                <a:ea typeface="Cambria" panose="02040503050406030204" pitchFamily="18" charset="0"/>
              </a:rPr>
              <a:t>Finally, near the end of the session, the therapist helps the client reintegrate her lost, pre-victimisation self, using a series of process suggestions, in this exchange:</a:t>
            </a:r>
          </a:p>
          <a:p>
            <a:pPr>
              <a:lnSpc>
                <a:spcPct val="100000"/>
              </a:lnSpc>
            </a:pPr>
            <a:r>
              <a:rPr lang="en-GB" sz="2000" dirty="0">
                <a:solidFill>
                  <a:schemeClr val="tx1"/>
                </a:solidFill>
                <a:latin typeface="Cambria" panose="02040503050406030204" pitchFamily="18" charset="0"/>
                <a:ea typeface="Cambria" panose="02040503050406030204" pitchFamily="18" charset="0"/>
              </a:rPr>
              <a:t>T: [Gently:] Can you go over and be the strong part? </a:t>
            </a:r>
          </a:p>
          <a:p>
            <a:pPr>
              <a:lnSpc>
                <a:spcPct val="100000"/>
              </a:lnSpc>
            </a:pPr>
            <a:r>
              <a:rPr lang="en-GB" sz="2000" dirty="0">
                <a:solidFill>
                  <a:schemeClr val="tx1"/>
                </a:solidFill>
                <a:latin typeface="Cambria" panose="02040503050406030204" pitchFamily="18" charset="0"/>
                <a:ea typeface="Cambria" panose="02040503050406030204" pitchFamily="18" charset="0"/>
              </a:rPr>
              <a:t>C: I would but I wouldn’t know how.</a:t>
            </a:r>
          </a:p>
          <a:p>
            <a:pPr>
              <a:lnSpc>
                <a:spcPct val="100000"/>
              </a:lnSpc>
            </a:pPr>
            <a:r>
              <a:rPr lang="en-GB" sz="2000" dirty="0">
                <a:solidFill>
                  <a:schemeClr val="tx1"/>
                </a:solidFill>
                <a:latin typeface="Cambria" panose="02040503050406030204" pitchFamily="18" charset="0"/>
                <a:ea typeface="Cambria" panose="02040503050406030204" pitchFamily="18" charset="0"/>
              </a:rPr>
              <a:t>T: Tell her, ‘I’d like you to have that strength.’ </a:t>
            </a:r>
          </a:p>
          <a:p>
            <a:pPr>
              <a:lnSpc>
                <a:spcPct val="100000"/>
              </a:lnSpc>
            </a:pPr>
            <a:r>
              <a:rPr lang="en-GB" sz="2000" dirty="0">
                <a:solidFill>
                  <a:schemeClr val="tx1"/>
                </a:solidFill>
                <a:latin typeface="Cambria" panose="02040503050406030204" pitchFamily="18" charset="0"/>
                <a:ea typeface="Cambria" panose="02040503050406030204" pitchFamily="18" charset="0"/>
              </a:rPr>
              <a:t>C: I’d like you to have my strength. </a:t>
            </a:r>
          </a:p>
          <a:p>
            <a:pPr>
              <a:lnSpc>
                <a:spcPct val="100000"/>
              </a:lnSpc>
            </a:pPr>
            <a:r>
              <a:rPr lang="en-GB" sz="2000" dirty="0">
                <a:solidFill>
                  <a:schemeClr val="tx1"/>
                </a:solidFill>
                <a:latin typeface="Cambria" panose="02040503050406030204" pitchFamily="18" charset="0"/>
                <a:ea typeface="Cambria" panose="02040503050406030204" pitchFamily="18" charset="0"/>
              </a:rPr>
              <a:t>T: What’s that feel like? [exploratory question] </a:t>
            </a:r>
          </a:p>
          <a:p>
            <a:pPr>
              <a:lnSpc>
                <a:spcPct val="100000"/>
              </a:lnSpc>
            </a:pPr>
            <a:r>
              <a:rPr lang="en-GB" sz="2000" dirty="0">
                <a:solidFill>
                  <a:schemeClr val="tx1"/>
                </a:solidFill>
                <a:latin typeface="Cambria" panose="02040503050406030204" pitchFamily="18" charset="0"/>
                <a:ea typeface="Cambria" panose="02040503050406030204" pitchFamily="18" charset="0"/>
              </a:rPr>
              <a:t>C: Like a, like a mom.</a:t>
            </a:r>
          </a:p>
        </p:txBody>
      </p:sp>
    </p:spTree>
    <p:extLst>
      <p:ext uri="{BB962C8B-B14F-4D97-AF65-F5344CB8AC3E}">
        <p14:creationId xmlns:p14="http://schemas.microsoft.com/office/powerpoint/2010/main" val="2544286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72025B7-5EEE-484F-ADE8-D6534D4F21DB}"/>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Experiential presence</a:t>
            </a:r>
          </a:p>
        </p:txBody>
      </p:sp>
      <p:sp>
        <p:nvSpPr>
          <p:cNvPr id="3" name="Content Placeholder 2">
            <a:extLst>
              <a:ext uri="{FF2B5EF4-FFF2-40B4-BE49-F238E27FC236}">
                <a16:creationId xmlns:a16="http://schemas.microsoft.com/office/drawing/2014/main" id="{AE5434D7-ADF4-47FE-8B75-06A9B6B2AB87}"/>
              </a:ext>
            </a:extLst>
          </p:cNvPr>
          <p:cNvSpPr>
            <a:spLocks noGrp="1"/>
          </p:cNvSpPr>
          <p:nvPr>
            <p:ph idx="1"/>
          </p:nvPr>
        </p:nvSpPr>
        <p:spPr>
          <a:xfrm>
            <a:off x="0" y="0"/>
            <a:ext cx="12188952" cy="4953000"/>
          </a:xfrm>
        </p:spPr>
        <p:txBody>
          <a:bodyPr>
            <a:normAutofit/>
          </a:bodyPr>
          <a:lstStyle/>
          <a:p>
            <a:r>
              <a:rPr lang="en-GB" sz="2800" dirty="0">
                <a:solidFill>
                  <a:schemeClr val="tx1"/>
                </a:solidFill>
              </a:rPr>
              <a:t>In EFT, therapist empathic </a:t>
            </a:r>
            <a:r>
              <a:rPr lang="en-GB" sz="2800" dirty="0" err="1">
                <a:solidFill>
                  <a:schemeClr val="tx1"/>
                </a:solidFill>
              </a:rPr>
              <a:t>attunement</a:t>
            </a:r>
            <a:r>
              <a:rPr lang="en-GB" sz="2800" dirty="0">
                <a:solidFill>
                  <a:schemeClr val="tx1"/>
                </a:solidFill>
              </a:rPr>
              <a:t>, prizing, genuineness and </a:t>
            </a:r>
            <a:r>
              <a:rPr lang="en-GB" sz="2800" dirty="0" err="1">
                <a:solidFill>
                  <a:schemeClr val="tx1"/>
                </a:solidFill>
              </a:rPr>
              <a:t>collaborativeness</a:t>
            </a:r>
            <a:r>
              <a:rPr lang="en-GB" sz="2800" dirty="0">
                <a:solidFill>
                  <a:schemeClr val="tx1"/>
                </a:solidFill>
              </a:rPr>
              <a:t> are largely communicated through the therapist’s genuine presence or manner of being with the client. </a:t>
            </a:r>
          </a:p>
          <a:p>
            <a:r>
              <a:rPr lang="en-GB" sz="2800" dirty="0">
                <a:solidFill>
                  <a:schemeClr val="tx1"/>
                </a:solidFill>
              </a:rPr>
              <a:t>Although the specific configuration of therapist paralinguistic and non-verbal behaviours, including silence, vocal quality, posture and expression varies among therapists, there is a distinctive, easily recognised EFT style: for example, when offering process guiding, the therapist typically uses a gentle, prizing voice (and sometimes humour), while empathic exploration responses often have a tentative, pondering quality. Presence is also indicated by direct eye contact at moments of connection between client and therapist.</a:t>
            </a:r>
          </a:p>
        </p:txBody>
      </p:sp>
    </p:spTree>
    <p:extLst>
      <p:ext uri="{BB962C8B-B14F-4D97-AF65-F5344CB8AC3E}">
        <p14:creationId xmlns:p14="http://schemas.microsoft.com/office/powerpoint/2010/main" val="806424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65A691C2-E552-4759-8A01-F4309136480C}"/>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Experiential presence</a:t>
            </a:r>
          </a:p>
        </p:txBody>
      </p:sp>
      <p:sp>
        <p:nvSpPr>
          <p:cNvPr id="3" name="Content Placeholder 2">
            <a:extLst>
              <a:ext uri="{FF2B5EF4-FFF2-40B4-BE49-F238E27FC236}">
                <a16:creationId xmlns:a16="http://schemas.microsoft.com/office/drawing/2014/main" id="{A7539D76-DF4C-4B33-B911-E54BF955A76D}"/>
              </a:ext>
            </a:extLst>
          </p:cNvPr>
          <p:cNvSpPr>
            <a:spLocks noGrp="1"/>
          </p:cNvSpPr>
          <p:nvPr>
            <p:ph idx="1"/>
          </p:nvPr>
        </p:nvSpPr>
        <p:spPr>
          <a:xfrm>
            <a:off x="0" y="0"/>
            <a:ext cx="12188952" cy="4558145"/>
          </a:xfrm>
        </p:spPr>
        <p:txBody>
          <a:bodyPr>
            <a:noAutofit/>
          </a:bodyPr>
          <a:lstStyle/>
          <a:p>
            <a:r>
              <a:rPr lang="en-GB" sz="4400" dirty="0"/>
              <a:t>Therapist process and personal disclosures are really explicit forms of experiential presence, in that they are commonly used to communicate relationship attitudes. For example, the therapist began the first session of Beth’s therapy with a process disclosure of excitement …</a:t>
            </a:r>
          </a:p>
        </p:txBody>
      </p:sp>
    </p:spTree>
    <p:extLst>
      <p:ext uri="{BB962C8B-B14F-4D97-AF65-F5344CB8AC3E}">
        <p14:creationId xmlns:p14="http://schemas.microsoft.com/office/powerpoint/2010/main" val="411765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75000"/>
          </a:schemeClr>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558DB37-9FEE-48A2-8578-ED0401573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07"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F7FCCA6-00E2-4F74-A105-0D769872F2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07" y="4953000"/>
            <a:ext cx="12188952" cy="1905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C6F7F862-A09B-4B88-A778-F511E5130D0B}"/>
              </a:ext>
            </a:extLst>
          </p:cNvPr>
          <p:cNvSpPr>
            <a:spLocks noGrp="1"/>
          </p:cNvSpPr>
          <p:nvPr>
            <p:ph type="title"/>
          </p:nvPr>
        </p:nvSpPr>
        <p:spPr>
          <a:xfrm>
            <a:off x="1066800" y="5208104"/>
            <a:ext cx="10058400" cy="1073547"/>
          </a:xfrm>
        </p:spPr>
        <p:txBody>
          <a:bodyPr anchor="ctr">
            <a:normAutofit/>
          </a:bodyPr>
          <a:lstStyle/>
          <a:p>
            <a:pPr algn="ctr"/>
            <a:r>
              <a:rPr lang="en-GB" dirty="0">
                <a:solidFill>
                  <a:srgbClr val="FFFFFF"/>
                </a:solidFill>
              </a:rPr>
              <a:t>Experiential presence [Cont’d]</a:t>
            </a:r>
          </a:p>
        </p:txBody>
      </p:sp>
      <p:sp>
        <p:nvSpPr>
          <p:cNvPr id="5" name="Content Placeholder 4">
            <a:extLst>
              <a:ext uri="{FF2B5EF4-FFF2-40B4-BE49-F238E27FC236}">
                <a16:creationId xmlns:a16="http://schemas.microsoft.com/office/drawing/2014/main" id="{ECFF331E-E937-4D4F-811B-E12F16867B2B}"/>
              </a:ext>
            </a:extLst>
          </p:cNvPr>
          <p:cNvSpPr>
            <a:spLocks noGrp="1"/>
          </p:cNvSpPr>
          <p:nvPr>
            <p:ph idx="1"/>
          </p:nvPr>
        </p:nvSpPr>
        <p:spPr>
          <a:xfrm>
            <a:off x="0" y="0"/>
            <a:ext cx="12188952" cy="4953000"/>
          </a:xfrm>
        </p:spPr>
        <p:txBody>
          <a:bodyPr>
            <a:noAutofit/>
          </a:bodyPr>
          <a:lstStyle/>
          <a:p>
            <a:r>
              <a:rPr lang="en-GB" sz="3600" dirty="0">
                <a:latin typeface="Cambria" panose="02040503050406030204" pitchFamily="18" charset="0"/>
                <a:ea typeface="Cambria" panose="02040503050406030204" pitchFamily="18" charset="0"/>
              </a:rPr>
              <a:t>T: ... So I’m excited about giving it [the therapy] a try.</a:t>
            </a:r>
          </a:p>
          <a:p>
            <a:r>
              <a:rPr lang="en-GB" sz="3600" dirty="0">
                <a:latin typeface="Cambria" panose="02040503050406030204" pitchFamily="18" charset="0"/>
                <a:ea typeface="Cambria" panose="02040503050406030204" pitchFamily="18" charset="0"/>
              </a:rPr>
              <a:t>In the fifth session, he used another process disclosure to frame an empathic conjecture in helping her explore her crime-related fear:</a:t>
            </a:r>
          </a:p>
          <a:p>
            <a:r>
              <a:rPr lang="en-GB" sz="3600" dirty="0">
                <a:latin typeface="Cambria" panose="02040503050406030204" pitchFamily="18" charset="0"/>
                <a:ea typeface="Cambria" panose="02040503050406030204" pitchFamily="18" charset="0"/>
              </a:rPr>
              <a:t> T: You know it reminds me of, you know, those creepy old science fiction horror movies about things that take possession of people.</a:t>
            </a:r>
          </a:p>
        </p:txBody>
      </p:sp>
    </p:spTree>
    <p:extLst>
      <p:ext uri="{BB962C8B-B14F-4D97-AF65-F5344CB8AC3E}">
        <p14:creationId xmlns:p14="http://schemas.microsoft.com/office/powerpoint/2010/main" val="40655969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13F16-30BF-48AF-88E8-DD95C5916644}"/>
              </a:ext>
            </a:extLst>
          </p:cNvPr>
          <p:cNvSpPr>
            <a:spLocks noGrp="1"/>
          </p:cNvSpPr>
          <p:nvPr>
            <p:ph type="title"/>
          </p:nvPr>
        </p:nvSpPr>
        <p:spPr>
          <a:xfrm>
            <a:off x="1097280" y="1"/>
            <a:ext cx="10058400" cy="1737360"/>
          </a:xfrm>
        </p:spPr>
        <p:txBody>
          <a:bodyPr>
            <a:normAutofit fontScale="90000"/>
          </a:bodyPr>
          <a:lstStyle/>
          <a:p>
            <a:r>
              <a:rPr lang="en-GB" b="1" dirty="0"/>
              <a:t>Top up</a:t>
            </a:r>
            <a:r>
              <a:rPr lang="en-GB" dirty="0"/>
              <a:t>:  Enrich your learning, if you would like to explore these concepts further by: </a:t>
            </a:r>
          </a:p>
        </p:txBody>
      </p:sp>
      <p:sp>
        <p:nvSpPr>
          <p:cNvPr id="3" name="Content Placeholder 2">
            <a:extLst>
              <a:ext uri="{FF2B5EF4-FFF2-40B4-BE49-F238E27FC236}">
                <a16:creationId xmlns:a16="http://schemas.microsoft.com/office/drawing/2014/main" id="{E3D5E81D-B955-48B4-A820-95C7755096CA}"/>
              </a:ext>
            </a:extLst>
          </p:cNvPr>
          <p:cNvSpPr>
            <a:spLocks noGrp="1"/>
          </p:cNvSpPr>
          <p:nvPr>
            <p:ph idx="1"/>
          </p:nvPr>
        </p:nvSpPr>
        <p:spPr/>
        <p:txBody>
          <a:bodyPr/>
          <a:lstStyle/>
          <a:p>
            <a:endParaRPr lang="en-GB" dirty="0"/>
          </a:p>
          <a:p>
            <a:r>
              <a:rPr lang="en-GB" sz="3600" dirty="0"/>
              <a:t>Reading this full paper at:</a:t>
            </a:r>
          </a:p>
          <a:p>
            <a:r>
              <a:rPr lang="en-GB" sz="3600" dirty="0">
                <a:hlinkClick r:id="rId2"/>
              </a:rPr>
              <a:t>https://strathprints.strath.ac.uk/42661/1/Elliott_EFT_for_Tribes2_Ch_5_screen_.pdf</a:t>
            </a:r>
            <a:endParaRPr lang="en-GB" sz="3600" dirty="0"/>
          </a:p>
          <a:p>
            <a:endParaRPr lang="en-GB" dirty="0"/>
          </a:p>
        </p:txBody>
      </p:sp>
    </p:spTree>
    <p:extLst>
      <p:ext uri="{BB962C8B-B14F-4D97-AF65-F5344CB8AC3E}">
        <p14:creationId xmlns:p14="http://schemas.microsoft.com/office/powerpoint/2010/main" val="208662344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16A0E3C-60E6-4F39-BC55-5F7C224E1F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10" name="Straight Connector 9">
            <a:extLst>
              <a:ext uri="{FF2B5EF4-FFF2-40B4-BE49-F238E27FC236}">
                <a16:creationId xmlns:a16="http://schemas.microsoft.com/office/drawing/2014/main" id="{C5025DAC-8B93-4160-B017-3A274A5828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3741B58E-3B65-4A01-A276-975AB2CF8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6315" cy="6858000"/>
          </a:xfrm>
          <a:prstGeom prst="rect">
            <a:avLst/>
          </a:prstGeom>
          <a:ln>
            <a:noFill/>
          </a:ln>
        </p:spPr>
        <p:style>
          <a:lnRef idx="2">
            <a:schemeClr val="accent6">
              <a:shade val="50000"/>
            </a:schemeClr>
          </a:lnRef>
          <a:fillRef idx="1001">
            <a:schemeClr val="lt1"/>
          </a:fillRef>
          <a:effectRef idx="0">
            <a:schemeClr val="accent6"/>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AAC67C3-831B-4AB1-A259-DFB839CAFA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 y="0"/>
            <a:ext cx="4648593"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extBox 1">
            <a:extLst>
              <a:ext uri="{FF2B5EF4-FFF2-40B4-BE49-F238E27FC236}">
                <a16:creationId xmlns:a16="http://schemas.microsoft.com/office/drawing/2014/main" id="{DAA6FBB3-3458-44B1-9096-E5AE45DCC7E5}"/>
              </a:ext>
            </a:extLst>
          </p:cNvPr>
          <p:cNvSpPr txBox="1"/>
          <p:nvPr/>
        </p:nvSpPr>
        <p:spPr>
          <a:xfrm>
            <a:off x="492369" y="605896"/>
            <a:ext cx="3642309" cy="5646208"/>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cap="all" spc="-50" dirty="0">
              <a:solidFill>
                <a:srgbClr val="FFFFFF"/>
              </a:solidFill>
              <a:latin typeface="+mj-lt"/>
              <a:ea typeface="+mj-ea"/>
              <a:cs typeface="+mj-cs"/>
            </a:endParaRPr>
          </a:p>
          <a:p>
            <a:pPr>
              <a:lnSpc>
                <a:spcPct val="90000"/>
              </a:lnSpc>
              <a:spcBef>
                <a:spcPct val="0"/>
              </a:spcBef>
              <a:spcAft>
                <a:spcPts val="600"/>
              </a:spcAft>
            </a:pPr>
            <a:endParaRPr lang="en-US" sz="4400" u="sng" cap="all" spc="-50" dirty="0">
              <a:solidFill>
                <a:srgbClr val="FFFFFF"/>
              </a:solidFill>
              <a:latin typeface="+mj-lt"/>
              <a:ea typeface="+mj-ea"/>
              <a:cs typeface="+mj-cs"/>
            </a:endParaRPr>
          </a:p>
          <a:p>
            <a:pPr>
              <a:lnSpc>
                <a:spcPct val="90000"/>
              </a:lnSpc>
              <a:spcBef>
                <a:spcPct val="0"/>
              </a:spcBef>
              <a:spcAft>
                <a:spcPts val="600"/>
              </a:spcAft>
            </a:pPr>
            <a:r>
              <a:rPr lang="en-US" sz="3600" u="sng" cap="all" spc="-50" dirty="0">
                <a:solidFill>
                  <a:srgbClr val="FFFFFF"/>
                </a:solidFill>
                <a:latin typeface="+mj-lt"/>
                <a:ea typeface="+mj-ea"/>
                <a:cs typeface="+mj-cs"/>
              </a:rPr>
              <a:t>References</a:t>
            </a:r>
            <a:r>
              <a:rPr lang="en-US" sz="4400" u="sng" cap="all" spc="-50" dirty="0">
                <a:solidFill>
                  <a:srgbClr val="FFFFFF"/>
                </a:solidFill>
                <a:latin typeface="+mj-lt"/>
                <a:ea typeface="+mj-ea"/>
                <a:cs typeface="+mj-cs"/>
              </a:rPr>
              <a:t> </a:t>
            </a:r>
          </a:p>
        </p:txBody>
      </p:sp>
      <p:sp>
        <p:nvSpPr>
          <p:cNvPr id="3" name="TextBox 2">
            <a:extLst>
              <a:ext uri="{FF2B5EF4-FFF2-40B4-BE49-F238E27FC236}">
                <a16:creationId xmlns:a16="http://schemas.microsoft.com/office/drawing/2014/main" id="{C90552AE-7EEE-4E28-BC07-192CE74EE7E6}"/>
              </a:ext>
            </a:extLst>
          </p:cNvPr>
          <p:cNvSpPr txBox="1"/>
          <p:nvPr/>
        </p:nvSpPr>
        <p:spPr>
          <a:xfrm>
            <a:off x="5231958" y="179109"/>
            <a:ext cx="5923721" cy="6513921"/>
          </a:xfrm>
          <a:prstGeom prst="rect">
            <a:avLst/>
          </a:prstGeom>
        </p:spPr>
        <p:txBody>
          <a:bodyPr vert="horz" lIns="0" tIns="45720" rIns="0" bIns="45720" rtlCol="0" anchor="ctr">
            <a:normAutofit lnSpcReduction="10000"/>
          </a:bodyPr>
          <a:lstStyle/>
          <a:p>
            <a:pPr>
              <a:lnSpc>
                <a:spcPct val="90000"/>
              </a:lnSpc>
              <a:spcAft>
                <a:spcPts val="600"/>
              </a:spcAft>
              <a:buFont typeface="Calibri" panose="020F0502020204030204" pitchFamily="34" charset="0"/>
            </a:pPr>
            <a:r>
              <a:rPr lang="en-US" sz="1400" dirty="0">
                <a:solidFill>
                  <a:schemeClr val="tx1">
                    <a:lumMod val="75000"/>
                    <a:lumOff val="25000"/>
                  </a:schemeClr>
                </a:solidFill>
              </a:rPr>
              <a:t>Angus, L., Greenberg. L. (2011) Working with Narrative in Emotion-Focused Therapy. </a:t>
            </a:r>
          </a:p>
          <a:p>
            <a:pPr>
              <a:lnSpc>
                <a:spcPct val="90000"/>
              </a:lnSpc>
              <a:spcAft>
                <a:spcPts val="600"/>
              </a:spcAft>
              <a:buFont typeface="Calibri" panose="020F0502020204030204" pitchFamily="34" charset="0"/>
            </a:pPr>
            <a:r>
              <a:rPr lang="en-US" sz="1400" dirty="0">
                <a:solidFill>
                  <a:schemeClr val="tx1">
                    <a:lumMod val="75000"/>
                    <a:lumOff val="25000"/>
                  </a:schemeClr>
                </a:solidFill>
              </a:rPr>
              <a:t>Washington: APA.</a:t>
            </a: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dirty="0">
                <a:solidFill>
                  <a:schemeClr val="tx1">
                    <a:lumMod val="75000"/>
                    <a:lumOff val="25000"/>
                  </a:schemeClr>
                </a:solidFill>
              </a:rPr>
              <a:t>Angus, L., Lewin, J., </a:t>
            </a:r>
            <a:r>
              <a:rPr lang="en-US" sz="1400" dirty="0" err="1">
                <a:solidFill>
                  <a:schemeClr val="tx1">
                    <a:lumMod val="75000"/>
                    <a:lumOff val="25000"/>
                  </a:schemeClr>
                </a:solidFill>
              </a:rPr>
              <a:t>Boritz</a:t>
            </a:r>
            <a:r>
              <a:rPr lang="en-US" sz="1400" dirty="0">
                <a:solidFill>
                  <a:schemeClr val="tx1">
                    <a:lumMod val="75000"/>
                    <a:lumOff val="25000"/>
                  </a:schemeClr>
                </a:solidFill>
              </a:rPr>
              <a:t>, T., </a:t>
            </a:r>
            <a:r>
              <a:rPr lang="en-US" sz="1400" dirty="0" err="1">
                <a:solidFill>
                  <a:schemeClr val="tx1">
                    <a:lumMod val="75000"/>
                    <a:lumOff val="25000"/>
                  </a:schemeClr>
                </a:solidFill>
              </a:rPr>
              <a:t>Bryntwick</a:t>
            </a:r>
            <a:r>
              <a:rPr lang="en-US" sz="1400" dirty="0">
                <a:solidFill>
                  <a:schemeClr val="tx1">
                    <a:lumMod val="75000"/>
                    <a:lumOff val="25000"/>
                  </a:schemeClr>
                </a:solidFill>
              </a:rPr>
              <a:t>., Carpenter, N., Watson-Gaze, J., Greenberg, L. (2012) ‘Narrative  Process Coding System: A Dialectical Constructivist Approach to Assessing Client Change Processes in Emotion-  </a:t>
            </a:r>
          </a:p>
          <a:p>
            <a:pPr>
              <a:lnSpc>
                <a:spcPct val="90000"/>
              </a:lnSpc>
              <a:spcAft>
                <a:spcPts val="600"/>
              </a:spcAft>
              <a:buFont typeface="Calibri" panose="020F0502020204030204" pitchFamily="34" charset="0"/>
            </a:pPr>
            <a:r>
              <a:rPr lang="en-US" sz="1400" dirty="0">
                <a:solidFill>
                  <a:schemeClr val="tx1">
                    <a:lumMod val="75000"/>
                    <a:lumOff val="25000"/>
                  </a:schemeClr>
                </a:solidFill>
              </a:rPr>
              <a:t>Focused Therapy of Depression.’ </a:t>
            </a:r>
            <a:r>
              <a:rPr lang="en-US" sz="1400" i="1" dirty="0">
                <a:solidFill>
                  <a:schemeClr val="tx1">
                    <a:lumMod val="75000"/>
                    <a:lumOff val="25000"/>
                  </a:schemeClr>
                </a:solidFill>
              </a:rPr>
              <a:t>Research in Psychotherapy, Psychopathology, Process and Outcome</a:t>
            </a:r>
            <a:r>
              <a:rPr lang="en-US" sz="1400" dirty="0">
                <a:solidFill>
                  <a:schemeClr val="tx1">
                    <a:lumMod val="75000"/>
                    <a:lumOff val="25000"/>
                  </a:schemeClr>
                </a:solidFill>
              </a:rPr>
              <a:t>. Vol 15(2), pp. 54-61.</a:t>
            </a: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dirty="0">
                <a:solidFill>
                  <a:schemeClr val="tx1">
                    <a:lumMod val="75000"/>
                    <a:lumOff val="25000"/>
                  </a:schemeClr>
                </a:solidFill>
              </a:rPr>
              <a:t>Elliot, R., Watson. J., Goldman, R., Greenberg, L. (2003)  </a:t>
            </a:r>
            <a:r>
              <a:rPr lang="en-US" sz="1400" i="1" dirty="0">
                <a:solidFill>
                  <a:schemeClr val="tx1">
                    <a:lumMod val="75000"/>
                    <a:lumOff val="25000"/>
                  </a:schemeClr>
                </a:solidFill>
              </a:rPr>
              <a:t>Learning Emotion-focused therapy: The process experiential approach to change. </a:t>
            </a:r>
            <a:r>
              <a:rPr lang="en-US" sz="1400" dirty="0" err="1">
                <a:solidFill>
                  <a:schemeClr val="tx1">
                    <a:lumMod val="75000"/>
                    <a:lumOff val="25000"/>
                  </a:schemeClr>
                </a:solidFill>
              </a:rPr>
              <a:t>Washington:APA</a:t>
            </a: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dirty="0">
                <a:solidFill>
                  <a:schemeClr val="tx1">
                    <a:lumMod val="75000"/>
                    <a:lumOff val="25000"/>
                  </a:schemeClr>
                </a:solidFill>
              </a:rPr>
              <a:t>Goldman, R., Greenberg. L. (2013) </a:t>
            </a:r>
            <a:r>
              <a:rPr lang="en-US" sz="1400" i="1" dirty="0">
                <a:solidFill>
                  <a:schemeClr val="tx1">
                    <a:lumMod val="75000"/>
                    <a:lumOff val="25000"/>
                  </a:schemeClr>
                </a:solidFill>
              </a:rPr>
              <a:t>Case Formulation in Emotion-Focused Therapy: Co-creating Clinical Maps for Change. </a:t>
            </a:r>
            <a:r>
              <a:rPr lang="en-US" sz="1400" dirty="0">
                <a:solidFill>
                  <a:schemeClr val="tx1">
                    <a:lumMod val="75000"/>
                    <a:lumOff val="25000"/>
                  </a:schemeClr>
                </a:solidFill>
              </a:rPr>
              <a:t>Washington: APA.</a:t>
            </a: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dirty="0">
                <a:solidFill>
                  <a:schemeClr val="tx1">
                    <a:lumMod val="75000"/>
                    <a:lumOff val="25000"/>
                  </a:schemeClr>
                </a:solidFill>
              </a:rPr>
              <a:t>Kellogg, S. (2015) </a:t>
            </a:r>
            <a:r>
              <a:rPr lang="en-US" sz="1400" i="1" dirty="0">
                <a:solidFill>
                  <a:schemeClr val="tx1">
                    <a:lumMod val="75000"/>
                    <a:lumOff val="25000"/>
                  </a:schemeClr>
                </a:solidFill>
              </a:rPr>
              <a:t>Transformational </a:t>
            </a:r>
            <a:r>
              <a:rPr lang="en-US" sz="1400" i="1" dirty="0" err="1">
                <a:solidFill>
                  <a:schemeClr val="tx1">
                    <a:lumMod val="75000"/>
                    <a:lumOff val="25000"/>
                  </a:schemeClr>
                </a:solidFill>
              </a:rPr>
              <a:t>Chairwork</a:t>
            </a:r>
            <a:r>
              <a:rPr lang="en-US" sz="1400" i="1" dirty="0">
                <a:solidFill>
                  <a:schemeClr val="tx1">
                    <a:lumMod val="75000"/>
                    <a:lumOff val="25000"/>
                  </a:schemeClr>
                </a:solidFill>
              </a:rPr>
              <a:t>: Using Psychotherapeutic Dialogues in Clinical Practice</a:t>
            </a:r>
            <a:r>
              <a:rPr lang="en-US" sz="1400" dirty="0">
                <a:solidFill>
                  <a:schemeClr val="tx1">
                    <a:lumMod val="75000"/>
                    <a:lumOff val="25000"/>
                  </a:schemeClr>
                </a:solidFill>
              </a:rPr>
              <a:t>. London: Rowman and Littlefield. </a:t>
            </a:r>
          </a:p>
          <a:p>
            <a:pPr>
              <a:lnSpc>
                <a:spcPct val="90000"/>
              </a:lnSpc>
              <a:spcAft>
                <a:spcPts val="600"/>
              </a:spcAft>
              <a:buFont typeface="Calibri" panose="020F0502020204030204" pitchFamily="34" charset="0"/>
            </a:pPr>
            <a:r>
              <a:rPr lang="en-US" sz="1400" dirty="0">
                <a:solidFill>
                  <a:schemeClr val="tx1">
                    <a:lumMod val="75000"/>
                    <a:lumOff val="25000"/>
                  </a:schemeClr>
                </a:solidFill>
              </a:rPr>
              <a:t>  </a:t>
            </a:r>
          </a:p>
          <a:p>
            <a:pPr>
              <a:lnSpc>
                <a:spcPct val="90000"/>
              </a:lnSpc>
              <a:spcAft>
                <a:spcPts val="600"/>
              </a:spcAft>
              <a:buFont typeface="Calibri" panose="020F0502020204030204" pitchFamily="34" charset="0"/>
            </a:pPr>
            <a:r>
              <a:rPr lang="en-US" sz="1400" dirty="0">
                <a:solidFill>
                  <a:schemeClr val="tx1">
                    <a:lumMod val="75000"/>
                    <a:lumOff val="25000"/>
                  </a:schemeClr>
                </a:solidFill>
              </a:rPr>
              <a:t>Pascua- Leone, A., Kramer, U. (2017) ‘Developing Emotion-Based Case Formulations: A Research-Informed Method.’ </a:t>
            </a:r>
            <a:r>
              <a:rPr lang="en-US" sz="1400" i="1" dirty="0">
                <a:solidFill>
                  <a:schemeClr val="tx1">
                    <a:lumMod val="75000"/>
                    <a:lumOff val="25000"/>
                  </a:schemeClr>
                </a:solidFill>
              </a:rPr>
              <a:t>Clinical Psychology and Psychotherapy</a:t>
            </a:r>
            <a:r>
              <a:rPr lang="en-US" sz="1400" dirty="0">
                <a:solidFill>
                  <a:schemeClr val="tx1">
                    <a:lumMod val="75000"/>
                    <a:lumOff val="25000"/>
                  </a:schemeClr>
                </a:solidFill>
              </a:rPr>
              <a:t>. Vol. 24, pp.212-225.</a:t>
            </a:r>
          </a:p>
          <a:p>
            <a:pPr>
              <a:lnSpc>
                <a:spcPct val="90000"/>
              </a:lnSpc>
              <a:spcAft>
                <a:spcPts val="600"/>
              </a:spcAft>
              <a:buFont typeface="Calibri" panose="020F0502020204030204" pitchFamily="34" charset="0"/>
            </a:pPr>
            <a:endParaRPr lang="en-US" sz="1400" dirty="0">
              <a:solidFill>
                <a:schemeClr val="tx1">
                  <a:lumMod val="75000"/>
                  <a:lumOff val="25000"/>
                </a:schemeClr>
              </a:solidFill>
            </a:endParaRPr>
          </a:p>
          <a:p>
            <a:pPr>
              <a:lnSpc>
                <a:spcPct val="90000"/>
              </a:lnSpc>
              <a:spcAft>
                <a:spcPts val="600"/>
              </a:spcAft>
              <a:buFont typeface="Calibri" panose="020F0502020204030204" pitchFamily="34" charset="0"/>
            </a:pPr>
            <a:r>
              <a:rPr lang="en-US" sz="1400">
                <a:solidFill>
                  <a:schemeClr val="tx1">
                    <a:lumMod val="75000"/>
                    <a:lumOff val="25000"/>
                  </a:schemeClr>
                </a:solidFill>
              </a:rPr>
              <a:t>Perls</a:t>
            </a:r>
            <a:r>
              <a:rPr lang="en-US" sz="1400" dirty="0">
                <a:solidFill>
                  <a:schemeClr val="tx1">
                    <a:lumMod val="75000"/>
                    <a:lumOff val="25000"/>
                  </a:schemeClr>
                </a:solidFill>
              </a:rPr>
              <a:t>, F., </a:t>
            </a:r>
            <a:r>
              <a:rPr lang="en-US" sz="1400" dirty="0" err="1">
                <a:solidFill>
                  <a:schemeClr val="tx1">
                    <a:lumMod val="75000"/>
                    <a:lumOff val="25000"/>
                  </a:schemeClr>
                </a:solidFill>
              </a:rPr>
              <a:t>Hefferline</a:t>
            </a:r>
            <a:r>
              <a:rPr lang="en-US" sz="1400" dirty="0">
                <a:solidFill>
                  <a:schemeClr val="tx1">
                    <a:lumMod val="75000"/>
                    <a:lumOff val="25000"/>
                  </a:schemeClr>
                </a:solidFill>
              </a:rPr>
              <a:t>, R., Goodman, P. (1951, 1972</a:t>
            </a:r>
            <a:r>
              <a:rPr lang="en-US" sz="1400" i="1" dirty="0">
                <a:solidFill>
                  <a:schemeClr val="tx1">
                    <a:lumMod val="75000"/>
                    <a:lumOff val="25000"/>
                  </a:schemeClr>
                </a:solidFill>
              </a:rPr>
              <a:t>) Gestalt Therapy: Excitement and Growth in the Human Personality.</a:t>
            </a:r>
            <a:r>
              <a:rPr lang="en-US" sz="1400" dirty="0">
                <a:solidFill>
                  <a:schemeClr val="tx1">
                    <a:lumMod val="75000"/>
                    <a:lumOff val="25000"/>
                  </a:schemeClr>
                </a:solidFill>
              </a:rPr>
              <a:t> London :Souvenir Press Ltd.  </a:t>
            </a:r>
          </a:p>
          <a:p>
            <a:pPr>
              <a:lnSpc>
                <a:spcPct val="90000"/>
              </a:lnSpc>
              <a:spcAft>
                <a:spcPts val="600"/>
              </a:spcAft>
              <a:buFont typeface="Calibri" panose="020F0502020204030204" pitchFamily="34" charset="0"/>
            </a:pPr>
            <a:endParaRPr lang="en-US" sz="1400" i="1" dirty="0">
              <a:solidFill>
                <a:schemeClr val="tx1">
                  <a:lumMod val="75000"/>
                  <a:lumOff val="25000"/>
                </a:schemeClr>
              </a:solidFill>
            </a:endParaRPr>
          </a:p>
          <a:p>
            <a:pPr>
              <a:lnSpc>
                <a:spcPct val="90000"/>
              </a:lnSpc>
              <a:spcAft>
                <a:spcPts val="600"/>
              </a:spcAft>
              <a:buFont typeface="Calibri" panose="020F0502020204030204" pitchFamily="34" charset="0"/>
            </a:pPr>
            <a:r>
              <a:rPr lang="en-US" sz="800" dirty="0">
                <a:solidFill>
                  <a:schemeClr val="tx1">
                    <a:lumMod val="75000"/>
                    <a:lumOff val="25000"/>
                  </a:schemeClr>
                </a:solidFill>
              </a:rPr>
              <a:t>     </a:t>
            </a:r>
          </a:p>
          <a:p>
            <a:pPr>
              <a:lnSpc>
                <a:spcPct val="90000"/>
              </a:lnSpc>
              <a:spcAft>
                <a:spcPts val="600"/>
              </a:spcAft>
              <a:buFont typeface="Calibri" panose="020F0502020204030204" pitchFamily="34" charset="0"/>
            </a:pPr>
            <a:endParaRPr lang="en-US" sz="800" dirty="0">
              <a:solidFill>
                <a:schemeClr val="tx1">
                  <a:lumMod val="75000"/>
                  <a:lumOff val="25000"/>
                </a:schemeClr>
              </a:solidFill>
            </a:endParaRPr>
          </a:p>
          <a:p>
            <a:pPr>
              <a:lnSpc>
                <a:spcPct val="90000"/>
              </a:lnSpc>
              <a:spcAft>
                <a:spcPts val="600"/>
              </a:spcAft>
              <a:buFont typeface="Calibri" panose="020F0502020204030204" pitchFamily="34" charset="0"/>
            </a:pPr>
            <a:r>
              <a:rPr lang="en-US" sz="800" dirty="0">
                <a:solidFill>
                  <a:schemeClr val="tx1">
                    <a:lumMod val="75000"/>
                    <a:lumOff val="25000"/>
                  </a:schemeClr>
                </a:solidFill>
              </a:rPr>
              <a:t> .</a:t>
            </a:r>
          </a:p>
        </p:txBody>
      </p:sp>
    </p:spTree>
    <p:extLst>
      <p:ext uri="{BB962C8B-B14F-4D97-AF65-F5344CB8AC3E}">
        <p14:creationId xmlns:p14="http://schemas.microsoft.com/office/powerpoint/2010/main" val="1200110025"/>
      </p:ext>
    </p:extLst>
  </p:cSld>
  <p:clrMapOvr>
    <a:masterClrMapping/>
  </p:clrMapOvr>
</p:sld>
</file>

<file path=ppt/theme/theme1.xml><?xml version="1.0" encoding="utf-8"?>
<a:theme xmlns:a="http://schemas.openxmlformats.org/drawingml/2006/main" name="1_RetrospectVTI">
  <a:themeElements>
    <a:clrScheme name="Custom 34">
      <a:dk1>
        <a:sysClr val="windowText" lastClr="000000"/>
      </a:dk1>
      <a:lt1>
        <a:sysClr val="window" lastClr="FFFFFF"/>
      </a:lt1>
      <a:dk2>
        <a:srgbClr val="39302A"/>
      </a:dk2>
      <a:lt2>
        <a:srgbClr val="E5DEDB"/>
      </a:lt2>
      <a:accent1>
        <a:srgbClr val="EC7016"/>
      </a:accent1>
      <a:accent2>
        <a:srgbClr val="F8931D"/>
      </a:accent2>
      <a:accent3>
        <a:srgbClr val="CE8D3E"/>
      </a:accent3>
      <a:accent4>
        <a:srgbClr val="E64823"/>
      </a:accent4>
      <a:accent5>
        <a:srgbClr val="FFCA08"/>
      </a:accent5>
      <a:accent6>
        <a:srgbClr val="9C6A6A"/>
      </a:accent6>
      <a:hlink>
        <a:srgbClr val="2998E3"/>
      </a:hlink>
      <a:folHlink>
        <a:srgbClr val="7F723D"/>
      </a:folHlink>
    </a:clrScheme>
    <a:fontScheme name="Retrospect">
      <a:majorFont>
        <a:latin typeface="Bookman Old Style"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VTI" id="{ABE3C30C-0FC0-4450-828E-52DE70F1BCCB}" vid="{A6E2497D-935A-4CFD-B9FD-6DCB15FA68BF}"/>
    </a:ext>
  </a:extLst>
</a:theme>
</file>

<file path=ppt/theme/themeOverride1.xml><?xml version="1.0" encoding="utf-8"?>
<a:themeOverride xmlns:a="http://schemas.openxmlformats.org/drawingml/2006/main">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a410dd7f93c95333ffa1b60ed6adedd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a936d9baba76aa3866493feff160faab"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A3F7EDC-E5B4-4BBC-9D2A-CBE6D46C37AD}">
  <ds:schemaRefs>
    <ds:schemaRef ds:uri="http://schemas.microsoft.com/sharepoint/v3/contenttype/forms"/>
  </ds:schemaRefs>
</ds:datastoreItem>
</file>

<file path=customXml/itemProps2.xml><?xml version="1.0" encoding="utf-8"?>
<ds:datastoreItem xmlns:ds="http://schemas.openxmlformats.org/officeDocument/2006/customXml" ds:itemID="{A03EEFF0-FB57-4CB4-8BFC-DF397689E2ED}">
  <ds:schemaRefs>
    <ds:schemaRef ds:uri="http://schemas.microsoft.com/office/2006/metadata/properties"/>
    <ds:schemaRef ds:uri="http://schemas.microsoft.com/office/infopath/2007/PartnerControls"/>
    <ds:schemaRef ds:uri="71af3243-3dd4-4a8d-8c0d-dd76da1f02a5"/>
  </ds:schemaRefs>
</ds:datastoreItem>
</file>

<file path=customXml/itemProps3.xml><?xml version="1.0" encoding="utf-8"?>
<ds:datastoreItem xmlns:ds="http://schemas.openxmlformats.org/officeDocument/2006/customXml" ds:itemID="{93932EF5-314F-409E-8020-FEE5FA0795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TotalTime>
  <Words>1963</Words>
  <Application>Microsoft Office PowerPoint</Application>
  <PresentationFormat>Widescreen</PresentationFormat>
  <Paragraphs>116</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Bookman Old Style</vt:lpstr>
      <vt:lpstr>Calibri</vt:lpstr>
      <vt:lpstr>Cambria</vt:lpstr>
      <vt:lpstr>Franklin Gothic Book</vt:lpstr>
      <vt:lpstr>1_RetrospectVTI</vt:lpstr>
      <vt:lpstr>     An example of  Emotion Focused Therapy in action</vt:lpstr>
      <vt:lpstr>Let’s start by considering two important concepts:</vt:lpstr>
      <vt:lpstr>Basic Principles of Emotion-Focused Therapy Adapted from Elliott, Watson, Goldman &amp; Greenberg (2004) </vt:lpstr>
      <vt:lpstr>Basic Principles of Emotion-Focused Therapy Adapted from Elliott, Watson, Goldman &amp; Greenberg (2004) [Cont’d] </vt:lpstr>
      <vt:lpstr>EFT …</vt:lpstr>
      <vt:lpstr>It’s all about feelings:</vt:lpstr>
      <vt:lpstr>Experiential response modes</vt:lpstr>
      <vt:lpstr>The following extracts are taken from:</vt:lpstr>
      <vt:lpstr>Empathic understanding.</vt:lpstr>
      <vt:lpstr>Empathic exploration responses</vt:lpstr>
      <vt:lpstr>Empathic exploration responses [Cont’d]</vt:lpstr>
      <vt:lpstr>Empathic exploration responses [Cont’d]</vt:lpstr>
      <vt:lpstr>Process guiding</vt:lpstr>
      <vt:lpstr>Process guiding [Cont’d]</vt:lpstr>
      <vt:lpstr>Process guiding [Cont’d]</vt:lpstr>
      <vt:lpstr>Process guiding [Cont’d]</vt:lpstr>
      <vt:lpstr>Process guiding [Cont’d]</vt:lpstr>
      <vt:lpstr>Experiential presence</vt:lpstr>
      <vt:lpstr>Experiential presence</vt:lpstr>
      <vt:lpstr>Experiential presence [Cont’d]</vt:lpstr>
      <vt:lpstr>Top up:  Enrich your learning, if you would like to explore these concepts further by: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An example of  Emotion Focused Therapy in action</dc:title>
  <dc:creator>Beverly Cole</dc:creator>
  <cp:lastModifiedBy>Beverly Cole</cp:lastModifiedBy>
  <cp:revision>3</cp:revision>
  <dcterms:created xsi:type="dcterms:W3CDTF">2021-01-12T11:51:14Z</dcterms:created>
  <dcterms:modified xsi:type="dcterms:W3CDTF">2021-01-12T11:55:06Z</dcterms:modified>
</cp:coreProperties>
</file>