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57" r:id="rId4"/>
    <p:sldId id="260" r:id="rId5"/>
    <p:sldId id="261" r:id="rId6"/>
    <p:sldId id="262" r:id="rId7"/>
    <p:sldId id="264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70000" autoAdjust="0"/>
  </p:normalViewPr>
  <p:slideViewPr>
    <p:cSldViewPr snapToGrid="0">
      <p:cViewPr varScale="1">
        <p:scale>
          <a:sx n="49" d="100"/>
          <a:sy n="49" d="100"/>
        </p:scale>
        <p:origin x="141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A5C51F-47E7-4A88-9669-548D88CD654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54BA6C-028D-484B-9AF5-C65CDD2400F0}">
      <dgm:prSet/>
      <dgm:spPr/>
      <dgm:t>
        <a:bodyPr/>
        <a:lstStyle/>
        <a:p>
          <a:r>
            <a:rPr lang="en-GB" b="0" i="0"/>
            <a:t>According to Merriam-Webster, teamwork is</a:t>
          </a:r>
          <a:r>
            <a:rPr lang="en-GB"/>
            <a:t>:</a:t>
          </a:r>
          <a:r>
            <a:rPr lang="en-GB" b="0" i="0"/>
            <a:t> “work done by a group acting together so that each member does a part that contributes to the efficiency of the whole” (Betterhelp, 2024, para.2).</a:t>
          </a:r>
          <a:endParaRPr lang="en-US"/>
        </a:p>
      </dgm:t>
    </dgm:pt>
    <dgm:pt modelId="{5E3CD0A9-9B90-4963-A8CA-154379A8536A}" type="parTrans" cxnId="{B7C688B1-C31C-45B2-BD7A-772C9FF5DDD1}">
      <dgm:prSet/>
      <dgm:spPr/>
      <dgm:t>
        <a:bodyPr/>
        <a:lstStyle/>
        <a:p>
          <a:endParaRPr lang="en-US"/>
        </a:p>
      </dgm:t>
    </dgm:pt>
    <dgm:pt modelId="{5665FC75-5539-4009-9DB2-3D081C58C206}" type="sibTrans" cxnId="{B7C688B1-C31C-45B2-BD7A-772C9FF5DDD1}">
      <dgm:prSet/>
      <dgm:spPr/>
      <dgm:t>
        <a:bodyPr/>
        <a:lstStyle/>
        <a:p>
          <a:endParaRPr lang="en-US"/>
        </a:p>
      </dgm:t>
    </dgm:pt>
    <dgm:pt modelId="{1FBD5D3E-E807-4CA2-BED6-32F75DF813BD}">
      <dgm:prSet/>
      <dgm:spPr/>
      <dgm:t>
        <a:bodyPr/>
        <a:lstStyle/>
        <a:p>
          <a:r>
            <a:rPr lang="en-GB"/>
            <a:t>A group is a collection of individuals who collaborate while pursuing their own individual goals (Asana, 2025).</a:t>
          </a:r>
          <a:endParaRPr lang="en-US"/>
        </a:p>
      </dgm:t>
    </dgm:pt>
    <dgm:pt modelId="{59ACD7CD-8464-4ECB-A3DF-48B2EDECF8A7}" type="parTrans" cxnId="{CBA91E09-B82C-42E9-8022-EE383E570E97}">
      <dgm:prSet/>
      <dgm:spPr/>
      <dgm:t>
        <a:bodyPr/>
        <a:lstStyle/>
        <a:p>
          <a:endParaRPr lang="en-US"/>
        </a:p>
      </dgm:t>
    </dgm:pt>
    <dgm:pt modelId="{EE43FB4F-48FC-48BB-A3DC-E9D908ED10BA}" type="sibTrans" cxnId="{CBA91E09-B82C-42E9-8022-EE383E570E97}">
      <dgm:prSet/>
      <dgm:spPr/>
      <dgm:t>
        <a:bodyPr/>
        <a:lstStyle/>
        <a:p>
          <a:endParaRPr lang="en-US"/>
        </a:p>
      </dgm:t>
    </dgm:pt>
    <dgm:pt modelId="{C298AA4D-BE9A-4760-A773-932BFCB1BBC3}" type="pres">
      <dgm:prSet presAssocID="{7AA5C51F-47E7-4A88-9669-548D88CD65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C3ABD11-C967-4B1C-AE6D-25FF17A111EA}" type="pres">
      <dgm:prSet presAssocID="{D154BA6C-028D-484B-9AF5-C65CDD2400F0}" presName="hierRoot1" presStyleCnt="0"/>
      <dgm:spPr/>
    </dgm:pt>
    <dgm:pt modelId="{14C42116-7FB9-49A3-B448-CD578A3CA9F5}" type="pres">
      <dgm:prSet presAssocID="{D154BA6C-028D-484B-9AF5-C65CDD2400F0}" presName="composite" presStyleCnt="0"/>
      <dgm:spPr/>
    </dgm:pt>
    <dgm:pt modelId="{4609C40D-E4B5-4B14-B262-5CD51CFA9637}" type="pres">
      <dgm:prSet presAssocID="{D154BA6C-028D-484B-9AF5-C65CDD2400F0}" presName="background" presStyleLbl="node0" presStyleIdx="0" presStyleCnt="2"/>
      <dgm:spPr/>
    </dgm:pt>
    <dgm:pt modelId="{8767798F-151B-4F25-B823-6DFDDEED2228}" type="pres">
      <dgm:prSet presAssocID="{D154BA6C-028D-484B-9AF5-C65CDD2400F0}" presName="text" presStyleLbl="fgAcc0" presStyleIdx="0" presStyleCnt="2">
        <dgm:presLayoutVars>
          <dgm:chPref val="3"/>
        </dgm:presLayoutVars>
      </dgm:prSet>
      <dgm:spPr/>
    </dgm:pt>
    <dgm:pt modelId="{F9427BCD-8267-44D6-8885-06187AAA5E7A}" type="pres">
      <dgm:prSet presAssocID="{D154BA6C-028D-484B-9AF5-C65CDD2400F0}" presName="hierChild2" presStyleCnt="0"/>
      <dgm:spPr/>
    </dgm:pt>
    <dgm:pt modelId="{EC2C851C-27CF-47CF-8BB1-1E2299161967}" type="pres">
      <dgm:prSet presAssocID="{1FBD5D3E-E807-4CA2-BED6-32F75DF813BD}" presName="hierRoot1" presStyleCnt="0"/>
      <dgm:spPr/>
    </dgm:pt>
    <dgm:pt modelId="{913D8501-CF9C-4ACB-9A72-5C92ABB6687A}" type="pres">
      <dgm:prSet presAssocID="{1FBD5D3E-E807-4CA2-BED6-32F75DF813BD}" presName="composite" presStyleCnt="0"/>
      <dgm:spPr/>
    </dgm:pt>
    <dgm:pt modelId="{5C9DE43A-FDF2-48E0-BC8C-DE2BDB90F69C}" type="pres">
      <dgm:prSet presAssocID="{1FBD5D3E-E807-4CA2-BED6-32F75DF813BD}" presName="background" presStyleLbl="node0" presStyleIdx="1" presStyleCnt="2"/>
      <dgm:spPr/>
    </dgm:pt>
    <dgm:pt modelId="{A75BEE61-8AE1-4851-BB62-3B666CAFBFBB}" type="pres">
      <dgm:prSet presAssocID="{1FBD5D3E-E807-4CA2-BED6-32F75DF813BD}" presName="text" presStyleLbl="fgAcc0" presStyleIdx="1" presStyleCnt="2">
        <dgm:presLayoutVars>
          <dgm:chPref val="3"/>
        </dgm:presLayoutVars>
      </dgm:prSet>
      <dgm:spPr/>
    </dgm:pt>
    <dgm:pt modelId="{550C00D7-391C-4DB3-9065-08AA5A1A19A8}" type="pres">
      <dgm:prSet presAssocID="{1FBD5D3E-E807-4CA2-BED6-32F75DF813BD}" presName="hierChild2" presStyleCnt="0"/>
      <dgm:spPr/>
    </dgm:pt>
  </dgm:ptLst>
  <dgm:cxnLst>
    <dgm:cxn modelId="{CBA91E09-B82C-42E9-8022-EE383E570E97}" srcId="{7AA5C51F-47E7-4A88-9669-548D88CD654F}" destId="{1FBD5D3E-E807-4CA2-BED6-32F75DF813BD}" srcOrd="1" destOrd="0" parTransId="{59ACD7CD-8464-4ECB-A3DF-48B2EDECF8A7}" sibTransId="{EE43FB4F-48FC-48BB-A3DC-E9D908ED10BA}"/>
    <dgm:cxn modelId="{863A2829-89FF-44B9-92CD-B6538B504C22}" type="presOf" srcId="{1FBD5D3E-E807-4CA2-BED6-32F75DF813BD}" destId="{A75BEE61-8AE1-4851-BB62-3B666CAFBFBB}" srcOrd="0" destOrd="0" presId="urn:microsoft.com/office/officeart/2005/8/layout/hierarchy1"/>
    <dgm:cxn modelId="{98F11980-C363-4167-9BDA-E18BCF0051EC}" type="presOf" srcId="{7AA5C51F-47E7-4A88-9669-548D88CD654F}" destId="{C298AA4D-BE9A-4760-A773-932BFCB1BBC3}" srcOrd="0" destOrd="0" presId="urn:microsoft.com/office/officeart/2005/8/layout/hierarchy1"/>
    <dgm:cxn modelId="{B7C688B1-C31C-45B2-BD7A-772C9FF5DDD1}" srcId="{7AA5C51F-47E7-4A88-9669-548D88CD654F}" destId="{D154BA6C-028D-484B-9AF5-C65CDD2400F0}" srcOrd="0" destOrd="0" parTransId="{5E3CD0A9-9B90-4963-A8CA-154379A8536A}" sibTransId="{5665FC75-5539-4009-9DB2-3D081C58C206}"/>
    <dgm:cxn modelId="{D0B01ED2-D3CC-4619-B51B-4B63ABD5C009}" type="presOf" srcId="{D154BA6C-028D-484B-9AF5-C65CDD2400F0}" destId="{8767798F-151B-4F25-B823-6DFDDEED2228}" srcOrd="0" destOrd="0" presId="urn:microsoft.com/office/officeart/2005/8/layout/hierarchy1"/>
    <dgm:cxn modelId="{63DC3916-BE8B-4638-A0EF-43909BB39188}" type="presParOf" srcId="{C298AA4D-BE9A-4760-A773-932BFCB1BBC3}" destId="{2C3ABD11-C967-4B1C-AE6D-25FF17A111EA}" srcOrd="0" destOrd="0" presId="urn:microsoft.com/office/officeart/2005/8/layout/hierarchy1"/>
    <dgm:cxn modelId="{C4D9F739-1987-4D17-9BDB-00D3B8658D16}" type="presParOf" srcId="{2C3ABD11-C967-4B1C-AE6D-25FF17A111EA}" destId="{14C42116-7FB9-49A3-B448-CD578A3CA9F5}" srcOrd="0" destOrd="0" presId="urn:microsoft.com/office/officeart/2005/8/layout/hierarchy1"/>
    <dgm:cxn modelId="{38192119-AC8B-4BB2-901E-42D9A0F4B398}" type="presParOf" srcId="{14C42116-7FB9-49A3-B448-CD578A3CA9F5}" destId="{4609C40D-E4B5-4B14-B262-5CD51CFA9637}" srcOrd="0" destOrd="0" presId="urn:microsoft.com/office/officeart/2005/8/layout/hierarchy1"/>
    <dgm:cxn modelId="{AB673843-3651-4B07-8B6E-487691BC4F2C}" type="presParOf" srcId="{14C42116-7FB9-49A3-B448-CD578A3CA9F5}" destId="{8767798F-151B-4F25-B823-6DFDDEED2228}" srcOrd="1" destOrd="0" presId="urn:microsoft.com/office/officeart/2005/8/layout/hierarchy1"/>
    <dgm:cxn modelId="{9AA7238D-1F35-47A2-B3F8-F964AB80E788}" type="presParOf" srcId="{2C3ABD11-C967-4B1C-AE6D-25FF17A111EA}" destId="{F9427BCD-8267-44D6-8885-06187AAA5E7A}" srcOrd="1" destOrd="0" presId="urn:microsoft.com/office/officeart/2005/8/layout/hierarchy1"/>
    <dgm:cxn modelId="{3A79D3AE-B052-4F9B-A799-1DD33CA8DD55}" type="presParOf" srcId="{C298AA4D-BE9A-4760-A773-932BFCB1BBC3}" destId="{EC2C851C-27CF-47CF-8BB1-1E2299161967}" srcOrd="1" destOrd="0" presId="urn:microsoft.com/office/officeart/2005/8/layout/hierarchy1"/>
    <dgm:cxn modelId="{2C380CCC-8601-4104-B82B-4359BEFC3EFE}" type="presParOf" srcId="{EC2C851C-27CF-47CF-8BB1-1E2299161967}" destId="{913D8501-CF9C-4ACB-9A72-5C92ABB6687A}" srcOrd="0" destOrd="0" presId="urn:microsoft.com/office/officeart/2005/8/layout/hierarchy1"/>
    <dgm:cxn modelId="{FB08A80F-8696-492B-A4E2-A9B9BEFC2F4B}" type="presParOf" srcId="{913D8501-CF9C-4ACB-9A72-5C92ABB6687A}" destId="{5C9DE43A-FDF2-48E0-BC8C-DE2BDB90F69C}" srcOrd="0" destOrd="0" presId="urn:microsoft.com/office/officeart/2005/8/layout/hierarchy1"/>
    <dgm:cxn modelId="{B7D4C735-431E-4BCD-8A41-27135C2B3938}" type="presParOf" srcId="{913D8501-CF9C-4ACB-9A72-5C92ABB6687A}" destId="{A75BEE61-8AE1-4851-BB62-3B666CAFBFBB}" srcOrd="1" destOrd="0" presId="urn:microsoft.com/office/officeart/2005/8/layout/hierarchy1"/>
    <dgm:cxn modelId="{58E73A45-B397-4746-8CFF-462A0FEA7236}" type="presParOf" srcId="{EC2C851C-27CF-47CF-8BB1-1E2299161967}" destId="{550C00D7-391C-4DB3-9065-08AA5A1A19A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9C40D-E4B5-4B14-B262-5CD51CFA9637}">
      <dsp:nvSpPr>
        <dsp:cNvPr id="0" name=""/>
        <dsp:cNvSpPr/>
      </dsp:nvSpPr>
      <dsp:spPr>
        <a:xfrm>
          <a:off x="1261" y="393494"/>
          <a:ext cx="4428354" cy="28120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7798F-151B-4F25-B823-6DFDDEED2228}">
      <dsp:nvSpPr>
        <dsp:cNvPr id="0" name=""/>
        <dsp:cNvSpPr/>
      </dsp:nvSpPr>
      <dsp:spPr>
        <a:xfrm>
          <a:off x="493301" y="860931"/>
          <a:ext cx="4428354" cy="28120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According to Merriam-Webster, teamwork is</a:t>
          </a:r>
          <a:r>
            <a:rPr lang="en-GB" sz="2400" kern="1200"/>
            <a:t>:</a:t>
          </a:r>
          <a:r>
            <a:rPr lang="en-GB" sz="2400" b="0" i="0" kern="1200"/>
            <a:t> “work done by a group acting together so that each member does a part that contributes to the efficiency of the whole” (Betterhelp, 2024, para.2).</a:t>
          </a:r>
          <a:endParaRPr lang="en-US" sz="2400" kern="1200"/>
        </a:p>
      </dsp:txBody>
      <dsp:txXfrm>
        <a:off x="575662" y="943292"/>
        <a:ext cx="4263632" cy="2647282"/>
      </dsp:txXfrm>
    </dsp:sp>
    <dsp:sp modelId="{5C9DE43A-FDF2-48E0-BC8C-DE2BDB90F69C}">
      <dsp:nvSpPr>
        <dsp:cNvPr id="0" name=""/>
        <dsp:cNvSpPr/>
      </dsp:nvSpPr>
      <dsp:spPr>
        <a:xfrm>
          <a:off x="5413694" y="393494"/>
          <a:ext cx="4428354" cy="28120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BEE61-8AE1-4851-BB62-3B666CAFBFBB}">
      <dsp:nvSpPr>
        <dsp:cNvPr id="0" name=""/>
        <dsp:cNvSpPr/>
      </dsp:nvSpPr>
      <dsp:spPr>
        <a:xfrm>
          <a:off x="5905734" y="860931"/>
          <a:ext cx="4428354" cy="28120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group is a collection of individuals who collaborate while pursuing their own individual goals (Asana, 2025).</a:t>
          </a:r>
          <a:endParaRPr lang="en-US" sz="2400" kern="1200"/>
        </a:p>
      </dsp:txBody>
      <dsp:txXfrm>
        <a:off x="5988095" y="943292"/>
        <a:ext cx="4263632" cy="26472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6B0FBE-9ABD-4765-B319-AA8C942BAFE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9E1350-D4F0-4B2D-A2C9-AA290D59A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488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For example: Explain the differences between groups and teams. Share personal and academic examples? What happens when teamwork goes wrong? What motivational factors are important?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E1350-D4F0-4B2D-A2C9-AA290D59A65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254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19B46-C79D-1534-D2EE-DDA8A8A78D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8D8092-8D37-23E4-171C-933AD4831D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45C15-AA12-50ED-457D-83050A864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484D3-3C6D-74E8-FB95-4AD0B9215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9DD66-90CB-A8C5-2460-EA99E46B1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175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177B1-7180-34EF-D220-2E0205B28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6646-9C23-EE98-901F-43F08348CF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BC2F0-68EB-7F67-9533-65A7BE7A5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0ECAB-DE97-3FDA-86FB-7F5B88645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B7974-C170-0FC4-A6F4-B606B8E47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400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F4C7-F203-9906-3BBC-919333FAE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AF09E-4D2B-3AA1-767F-EB421DC16E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A50C5-2166-B6DA-8B57-013C76CBB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D6780-7674-03D5-D59A-86CA4DCBA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948D9-297B-D21C-FCCE-72A7F542B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650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F7135-C242-301B-4B26-25C142795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DE306-A8E5-A343-2808-A055AD84B1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95935-9BD1-60B0-565A-3C552DA840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D50383-D606-0D66-46B9-02328DCDF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DAA688-5FDC-06EC-00B0-4EA726392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42AC2A-199D-3B4C-046E-46969AAFE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06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ED5C8-B747-1634-098C-5DEBD624E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1D475E-6151-5E4C-946B-0269B2B3B0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051886-AC1C-E0DF-4D30-DFD61ABC85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C4937A-6E96-E608-08B3-CCA1E641A7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3B7E55-A020-2807-E901-2D67EFE200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CBFBF2-1181-E9FE-1B55-71DB28F2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430228-BC98-D7FF-5BBA-F3EF27BD0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850046-CE18-C52F-79C3-68DA9EE4C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159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B6B22-3A91-4782-FE2F-FE6F429D6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507B5B-ECF7-44EE-FE94-1681D166F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D92DAA-AD96-E758-CC75-1E4CB21E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D3F0D1-9A84-420D-3782-FB8AEF21F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408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BA7D8F-61D7-4BEC-DD59-814BC8BC7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36BE69-53E0-F2C6-EF74-9B522EC41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62FFF9-E37C-680E-B87C-DCC1D7E55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96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68FF0-66BA-95A9-CC51-A8E1E96E4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4C9AC-8B3D-7455-6A6C-CFD5C8F19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46E024-48B1-4C6B-5F42-06186E2321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6155C6-8B67-8FA5-6FF0-E59037DE4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E73DFA-3EE0-DE0C-54E0-3EF6C1574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21EAC9-B0F1-73DE-B010-A971F7DD4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36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9BB47-A271-273B-E640-372016A01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686B41-86D1-A62C-94B9-AEAD799474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57D6D9-A8C1-D8ED-BE67-7A6BFC1F7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38EA42-9268-419A-7C3C-74D08F972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7E3C17-A224-997C-6DFA-EF9A10E74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76609F-4753-C0C4-01CB-482F621A1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DEB9F-AE5B-7FA4-056A-E1C7F298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86BAEA-8ADC-5AF5-96C5-D810CD999A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F7C85-BFF0-0D76-A4AE-80B51B3A3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71D99A-0BAA-D00D-70B2-E8E5A17AF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8C686-951A-E76D-4F46-5AA53A33C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377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F76449-2135-9C1C-F1D2-08AFAB35DB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3CDB91-7F5C-DCAE-11B1-C1797BFF8F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04620B-C422-0FC3-EF2C-8F59A2320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DCE5E-729B-5626-34FD-BF1D38260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0FF29-A6D1-6A8B-BD51-CBAAC84F2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156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9CCD15-E293-5E0E-0A15-1CF730A71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6BC0F-D392-FE9D-05EC-AA0B03390C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739CE-5442-65F1-3BE8-0B6D0E4843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E98ED5-7228-4F21-BAE9-087D11365A19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4B8D1-1CE6-FCAD-D956-F6431BFEDA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DAC4B-B55C-D9EC-EDDD-A99EE52A8B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BE5F2D-5777-4D59-8A43-01F867947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369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tterhelp.com/advice/teamwork/what-is-teamwork-definition-and-practical-tips-for-your-next-collaboration/" TargetMode="External"/><Relationship Id="rId7" Type="http://schemas.openxmlformats.org/officeDocument/2006/relationships/hyperlink" Target="https://www.peoplehum.com/glossary/group-dynamics" TargetMode="External"/><Relationship Id="rId2" Type="http://schemas.openxmlformats.org/officeDocument/2006/relationships/hyperlink" Target="https://asana.com/resources/group-vs-tea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liberatedirections.com/mutual-accountability-the-backbone-of-high-performing-teams/" TargetMode="External"/><Relationship Id="rId5" Type="http://schemas.openxmlformats.org/officeDocument/2006/relationships/hyperlink" Target="https://doi.org/10.17719/jisr.2018.2578" TargetMode="External"/><Relationship Id="rId4" Type="http://schemas.openxmlformats.org/officeDocument/2006/relationships/hyperlink" Target="https://motivationcod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4024" y="508000"/>
            <a:ext cx="10263951" cy="419100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100" dirty="0">
                <a:latin typeface="+mn-lt"/>
              </a:rPr>
              <a:t>Module title: Effective Team Working and Communication (BMSW4009)</a:t>
            </a:r>
            <a:br>
              <a:rPr lang="en-GB" dirty="0"/>
            </a:br>
            <a:br>
              <a:rPr lang="en-GB" sz="4100" dirty="0">
                <a:latin typeface="+mn-lt"/>
              </a:rPr>
            </a:br>
            <a:r>
              <a:rPr lang="en-GB" sz="4100" dirty="0">
                <a:latin typeface="+mn-lt"/>
              </a:rPr>
              <a:t>Component 2: Group Presentation </a:t>
            </a:r>
            <a:br>
              <a:rPr lang="en-GB" sz="4100" dirty="0">
                <a:latin typeface="+mn-lt"/>
              </a:rPr>
            </a:br>
            <a:r>
              <a:rPr lang="en-GB" sz="4100" dirty="0">
                <a:latin typeface="+mn-lt"/>
              </a:rPr>
              <a:t>(5 minutes per person)</a:t>
            </a:r>
            <a:br>
              <a:rPr lang="en-GB" sz="4100" dirty="0">
                <a:latin typeface="+mn-lt"/>
              </a:rPr>
            </a:br>
            <a:br>
              <a:rPr lang="en-GB" sz="4100" dirty="0">
                <a:latin typeface="+mn-lt"/>
              </a:rPr>
            </a:br>
            <a:r>
              <a:rPr lang="en-GB" sz="4100" dirty="0">
                <a:latin typeface="+mn-lt"/>
              </a:rPr>
              <a:t>Date: Week commencing 30</a:t>
            </a:r>
            <a:r>
              <a:rPr lang="en-GB" sz="4100" baseline="30000" dirty="0">
                <a:latin typeface="+mn-lt"/>
              </a:rPr>
              <a:t>th</a:t>
            </a:r>
            <a:r>
              <a:rPr lang="en-GB" sz="4100" dirty="0">
                <a:latin typeface="+mn-lt"/>
              </a:rPr>
              <a:t> June 2025</a:t>
            </a:r>
            <a:br>
              <a:rPr lang="en-GB" sz="4100" dirty="0">
                <a:latin typeface="+mn-lt"/>
                <a:ea typeface="Calibri Light"/>
                <a:cs typeface="Calibri Light"/>
              </a:rPr>
            </a:br>
            <a:endParaRPr lang="en-GB" sz="4100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4200" y="4870824"/>
            <a:ext cx="10772433" cy="147917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4800" b="1" dirty="0"/>
              <a:t>“What we have learnt about </a:t>
            </a:r>
          </a:p>
          <a:p>
            <a:r>
              <a:rPr lang="en-GB" sz="4800" b="1" dirty="0"/>
              <a:t>effective teams”</a:t>
            </a:r>
          </a:p>
        </p:txBody>
      </p:sp>
    </p:spTree>
    <p:extLst>
      <p:ext uri="{BB962C8B-B14F-4D97-AF65-F5344CB8AC3E}">
        <p14:creationId xmlns:p14="http://schemas.microsoft.com/office/powerpoint/2010/main" val="217056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936" y="-1467377"/>
            <a:ext cx="11637264" cy="3931177"/>
          </a:xfrm>
        </p:spPr>
        <p:txBody>
          <a:bodyPr anchor="ctr">
            <a:normAutofit/>
          </a:bodyPr>
          <a:lstStyle/>
          <a:p>
            <a:r>
              <a:rPr lang="en-GB" sz="4600" dirty="0"/>
              <a:t>Presentation Overview and Introductions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050034"/>
              </p:ext>
            </p:extLst>
          </p:nvPr>
        </p:nvGraphicFramePr>
        <p:xfrm>
          <a:off x="376936" y="986537"/>
          <a:ext cx="11637264" cy="348342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5812301">
                  <a:extLst>
                    <a:ext uri="{9D8B030D-6E8A-4147-A177-3AD203B41FA5}">
                      <a16:colId xmlns:a16="http://schemas.microsoft.com/office/drawing/2014/main" val="208944076"/>
                    </a:ext>
                  </a:extLst>
                </a:gridCol>
                <a:gridCol w="5824963">
                  <a:extLst>
                    <a:ext uri="{9D8B030D-6E8A-4147-A177-3AD203B41FA5}">
                      <a16:colId xmlns:a16="http://schemas.microsoft.com/office/drawing/2014/main" val="3232237571"/>
                    </a:ext>
                  </a:extLst>
                </a:gridCol>
              </a:tblGrid>
              <a:tr h="264771">
                <a:tc>
                  <a:txBody>
                    <a:bodyPr/>
                    <a:lstStyle/>
                    <a:p>
                      <a:r>
                        <a:rPr lang="en-GB" sz="2800"/>
                        <a:t>AREA</a:t>
                      </a:r>
                    </a:p>
                  </a:txBody>
                  <a:tcPr marL="66558" marR="66558" marT="33279" marB="33279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STUDENT NAME AND STUDENT ID</a:t>
                      </a:r>
                    </a:p>
                  </a:txBody>
                  <a:tcPr marL="66558" marR="66558" marT="33279" marB="33279"/>
                </a:tc>
                <a:extLst>
                  <a:ext uri="{0D108BD9-81ED-4DB2-BD59-A6C34878D82A}">
                    <a16:rowId xmlns:a16="http://schemas.microsoft.com/office/drawing/2014/main" val="2770387193"/>
                  </a:ext>
                </a:extLst>
              </a:tr>
              <a:tr h="545847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 marL="66558" marR="66558" marT="33279" marB="33279"/>
                </a:tc>
                <a:tc>
                  <a:txBody>
                    <a:bodyPr/>
                    <a:lstStyle/>
                    <a:p>
                      <a:endParaRPr lang="en-GB" sz="3600" dirty="0"/>
                    </a:p>
                  </a:txBody>
                  <a:tcPr marL="66558" marR="66558" marT="33279" marB="33279"/>
                </a:tc>
                <a:extLst>
                  <a:ext uri="{0D108BD9-81ED-4DB2-BD59-A6C34878D82A}">
                    <a16:rowId xmlns:a16="http://schemas.microsoft.com/office/drawing/2014/main" val="2135529144"/>
                  </a:ext>
                </a:extLst>
              </a:tr>
              <a:tr h="388391">
                <a:tc>
                  <a:txBody>
                    <a:bodyPr/>
                    <a:lstStyle/>
                    <a:p>
                      <a:r>
                        <a:rPr lang="en-GB" sz="2400"/>
                        <a:t>2. Differences between  groups and teams.</a:t>
                      </a:r>
                    </a:p>
                  </a:txBody>
                  <a:tcPr marL="66558" marR="66558" marT="33279" marB="33279"/>
                </a:tc>
                <a:tc>
                  <a:txBody>
                    <a:bodyPr/>
                    <a:lstStyle/>
                    <a:p>
                      <a:r>
                        <a:rPr lang="en-GB" sz="3600" dirty="0"/>
                        <a:t>Erdi </a:t>
                      </a:r>
                      <a:r>
                        <a:rPr lang="en-GB" sz="3600" dirty="0" err="1"/>
                        <a:t>Uzunkaya</a:t>
                      </a:r>
                      <a:r>
                        <a:rPr lang="en-GB" sz="3600"/>
                        <a:t>     2427074</a:t>
                      </a:r>
                      <a:endParaRPr lang="en-GB" sz="3600" dirty="0"/>
                    </a:p>
                  </a:txBody>
                  <a:tcPr marL="66558" marR="66558" marT="33279" marB="33279"/>
                </a:tc>
                <a:extLst>
                  <a:ext uri="{0D108BD9-81ED-4DB2-BD59-A6C34878D82A}">
                    <a16:rowId xmlns:a16="http://schemas.microsoft.com/office/drawing/2014/main" val="4249918537"/>
                  </a:ext>
                </a:extLst>
              </a:tr>
              <a:tr h="330212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 marL="66558" marR="66558" marT="33279" marB="33279"/>
                </a:tc>
                <a:tc>
                  <a:txBody>
                    <a:bodyPr/>
                    <a:lstStyle/>
                    <a:p>
                      <a:endParaRPr lang="en-GB" sz="3600" dirty="0"/>
                    </a:p>
                  </a:txBody>
                  <a:tcPr marL="66558" marR="66558" marT="33279" marB="33279"/>
                </a:tc>
                <a:extLst>
                  <a:ext uri="{0D108BD9-81ED-4DB2-BD59-A6C34878D82A}">
                    <a16:rowId xmlns:a16="http://schemas.microsoft.com/office/drawing/2014/main" val="3486924403"/>
                  </a:ext>
                </a:extLst>
              </a:tr>
              <a:tr h="38839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 marL="66558" marR="66558" marT="33279" marB="33279"/>
                </a:tc>
                <a:tc>
                  <a:txBody>
                    <a:bodyPr/>
                    <a:lstStyle/>
                    <a:p>
                      <a:endParaRPr lang="en-GB" sz="3600" dirty="0"/>
                    </a:p>
                  </a:txBody>
                  <a:tcPr marL="66558" marR="66558" marT="33279" marB="33279"/>
                </a:tc>
                <a:extLst>
                  <a:ext uri="{0D108BD9-81ED-4DB2-BD59-A6C34878D82A}">
                    <a16:rowId xmlns:a16="http://schemas.microsoft.com/office/drawing/2014/main" val="2097653872"/>
                  </a:ext>
                </a:extLst>
              </a:tr>
              <a:tr h="262426">
                <a:tc>
                  <a:txBody>
                    <a:bodyPr/>
                    <a:lstStyle/>
                    <a:p>
                      <a:endParaRPr lang="en-GB" sz="1300" dirty="0"/>
                    </a:p>
                  </a:txBody>
                  <a:tcPr marL="66558" marR="66558" marT="33279" marB="33279"/>
                </a:tc>
                <a:tc>
                  <a:txBody>
                    <a:bodyPr/>
                    <a:lstStyle/>
                    <a:p>
                      <a:endParaRPr lang="en-GB" sz="1300" dirty="0"/>
                    </a:p>
                  </a:txBody>
                  <a:tcPr marL="66558" marR="66558" marT="33279" marB="33279"/>
                </a:tc>
                <a:extLst>
                  <a:ext uri="{0D108BD9-81ED-4DB2-BD59-A6C34878D82A}">
                    <a16:rowId xmlns:a16="http://schemas.microsoft.com/office/drawing/2014/main" val="729596156"/>
                  </a:ext>
                </a:extLst>
              </a:tr>
              <a:tr h="262426">
                <a:tc>
                  <a:txBody>
                    <a:bodyPr/>
                    <a:lstStyle/>
                    <a:p>
                      <a:endParaRPr lang="en-GB" sz="1300"/>
                    </a:p>
                  </a:txBody>
                  <a:tcPr marL="66558" marR="66558" marT="33279" marB="33279"/>
                </a:tc>
                <a:tc>
                  <a:txBody>
                    <a:bodyPr/>
                    <a:lstStyle/>
                    <a:p>
                      <a:endParaRPr lang="en-GB" sz="1300" dirty="0"/>
                    </a:p>
                  </a:txBody>
                  <a:tcPr marL="66558" marR="66558" marT="33279" marB="33279"/>
                </a:tc>
                <a:extLst>
                  <a:ext uri="{0D108BD9-81ED-4DB2-BD59-A6C34878D82A}">
                    <a16:rowId xmlns:a16="http://schemas.microsoft.com/office/drawing/2014/main" val="34874532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6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3A8A8-DD05-92F0-F0F4-7F7A2294A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Defining Teamwork &amp; Groupwork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89CABA-471F-3AC7-E4BF-99FCEFF616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10323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748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8278E97-5ACE-66C0-F321-ABED980EAD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40070"/>
              </p:ext>
            </p:extLst>
          </p:nvPr>
        </p:nvGraphicFramePr>
        <p:xfrm>
          <a:off x="1257300" y="1552786"/>
          <a:ext cx="9749790" cy="31879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9896">
                  <a:extLst>
                    <a:ext uri="{9D8B030D-6E8A-4147-A177-3AD203B41FA5}">
                      <a16:colId xmlns:a16="http://schemas.microsoft.com/office/drawing/2014/main" val="1737130101"/>
                    </a:ext>
                  </a:extLst>
                </a:gridCol>
                <a:gridCol w="5479894">
                  <a:extLst>
                    <a:ext uri="{9D8B030D-6E8A-4147-A177-3AD203B41FA5}">
                      <a16:colId xmlns:a16="http://schemas.microsoft.com/office/drawing/2014/main" val="1835844430"/>
                    </a:ext>
                  </a:extLst>
                </a:gridCol>
              </a:tblGrid>
              <a:tr h="747681">
                <a:tc>
                  <a:txBody>
                    <a:bodyPr/>
                    <a:lstStyle/>
                    <a:p>
                      <a:r>
                        <a:rPr lang="en-GB" dirty="0"/>
                        <a:t>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368317"/>
                  </a:ext>
                </a:extLst>
              </a:tr>
              <a:tr h="808493">
                <a:tc>
                  <a:txBody>
                    <a:bodyPr/>
                    <a:lstStyle/>
                    <a:p>
                      <a:r>
                        <a:rPr lang="en-GB" sz="2800" dirty="0"/>
                        <a:t>Operate collaboratively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/>
                        <a:t>Operate independently</a:t>
                      </a:r>
                    </a:p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3305297"/>
                  </a:ext>
                </a:extLst>
              </a:tr>
              <a:tr h="747681">
                <a:tc>
                  <a:txBody>
                    <a:bodyPr/>
                    <a:lstStyle/>
                    <a:p>
                      <a:r>
                        <a:rPr lang="en-GB" sz="2800" dirty="0"/>
                        <a:t>Mutual accountability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Individually accountable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9923904"/>
                  </a:ext>
                </a:extLst>
              </a:tr>
              <a:tr h="747681">
                <a:tc>
                  <a:txBody>
                    <a:bodyPr/>
                    <a:lstStyle/>
                    <a:p>
                      <a:r>
                        <a:rPr lang="en-GB" sz="2800" dirty="0"/>
                        <a:t>Shared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Clearly defined leader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645185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7C724CE-64B2-3E2B-99A6-17F2ED0C7842}"/>
              </a:ext>
            </a:extLst>
          </p:cNvPr>
          <p:cNvSpPr txBox="1"/>
          <p:nvPr/>
        </p:nvSpPr>
        <p:spPr>
          <a:xfrm>
            <a:off x="416560" y="5679440"/>
            <a:ext cx="581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(Asana, 2025; Demirci, 2018)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0A86BE-D029-7B65-4E56-EE17D38E1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138" y="326435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Teamwork vs Groupwork</a:t>
            </a:r>
          </a:p>
        </p:txBody>
      </p:sp>
    </p:spTree>
    <p:extLst>
      <p:ext uri="{BB962C8B-B14F-4D97-AF65-F5344CB8AC3E}">
        <p14:creationId xmlns:p14="http://schemas.microsoft.com/office/powerpoint/2010/main" val="1852091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4786843-245D-731F-B125-88A279BE625D}"/>
              </a:ext>
            </a:extLst>
          </p:cNvPr>
          <p:cNvSpPr/>
          <p:nvPr/>
        </p:nvSpPr>
        <p:spPr>
          <a:xfrm>
            <a:off x="596348" y="569843"/>
            <a:ext cx="10515600" cy="46647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C7DD7-73FF-C782-551C-418394C9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Importance of Group Dynamics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17FC6-6E01-9573-F2D4-6C9F6DA58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Group dynamics stem from influence and strong leadership.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Synergy boosts output and satisfaction.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Group dynamics shape team spirit, attitudes, and idea flow.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Unified group boost productivity and reduce turnover.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1D0356-4D02-0E1B-8422-6941FBA0AC17}"/>
              </a:ext>
            </a:extLst>
          </p:cNvPr>
          <p:cNvSpPr txBox="1"/>
          <p:nvPr/>
        </p:nvSpPr>
        <p:spPr>
          <a:xfrm>
            <a:off x="736600" y="580763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peopleHum</a:t>
            </a:r>
            <a:r>
              <a:rPr lang="en-GB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3065650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687508C-6011-313D-EC46-A7FC621ECA48}"/>
              </a:ext>
            </a:extLst>
          </p:cNvPr>
          <p:cNvSpPr/>
          <p:nvPr/>
        </p:nvSpPr>
        <p:spPr>
          <a:xfrm>
            <a:off x="560070" y="477078"/>
            <a:ext cx="9842887" cy="43997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FECD7-FED5-1A3F-7642-DD49FD0DF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Examples of high performance of teams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09BF14-0523-C602-3783-2CBDB104F6A5}"/>
              </a:ext>
            </a:extLst>
          </p:cNvPr>
          <p:cNvSpPr txBox="1"/>
          <p:nvPr/>
        </p:nvSpPr>
        <p:spPr>
          <a:xfrm>
            <a:off x="1283970" y="1690688"/>
            <a:ext cx="512826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Members:</a:t>
            </a:r>
          </a:p>
          <a:p>
            <a:r>
              <a:rPr lang="en-GB" sz="2800" dirty="0">
                <a:solidFill>
                  <a:schemeClr val="bg1"/>
                </a:solidFill>
              </a:rPr>
              <a:t>-  Have a growth mindset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Are self-motivated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Seek strategic feedback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Ask for help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Lift others up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Master time management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CE2CB-E421-8B99-3364-99BA41CB8036}"/>
              </a:ext>
            </a:extLst>
          </p:cNvPr>
          <p:cNvSpPr txBox="1"/>
          <p:nvPr/>
        </p:nvSpPr>
        <p:spPr>
          <a:xfrm>
            <a:off x="560070" y="5703570"/>
            <a:ext cx="4274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(Bourn, 2024)</a:t>
            </a:r>
          </a:p>
        </p:txBody>
      </p:sp>
    </p:spTree>
    <p:extLst>
      <p:ext uri="{BB962C8B-B14F-4D97-AF65-F5344CB8AC3E}">
        <p14:creationId xmlns:p14="http://schemas.microsoft.com/office/powerpoint/2010/main" val="498339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B6A69-2E69-FAFA-1366-CAC85A6BD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EDDE6F0-3740-AF86-9C4E-D439FC5303C1}"/>
              </a:ext>
            </a:extLst>
          </p:cNvPr>
          <p:cNvSpPr/>
          <p:nvPr/>
        </p:nvSpPr>
        <p:spPr>
          <a:xfrm>
            <a:off x="560070" y="365125"/>
            <a:ext cx="10347960" cy="452492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8F09E-F4C1-7FE9-CA96-21BDFC117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Examples of poor performance of teams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F89C42-7FEC-79AB-BF10-8BB63EEEB10F}"/>
              </a:ext>
            </a:extLst>
          </p:cNvPr>
          <p:cNvSpPr txBox="1"/>
          <p:nvPr/>
        </p:nvSpPr>
        <p:spPr>
          <a:xfrm>
            <a:off x="1283970" y="1690688"/>
            <a:ext cx="512826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Members:</a:t>
            </a:r>
          </a:p>
          <a:p>
            <a:r>
              <a:rPr lang="en-GB" sz="2800" dirty="0">
                <a:solidFill>
                  <a:schemeClr val="bg1"/>
                </a:solidFill>
              </a:rPr>
              <a:t>-  Have a fixed mindset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Do what they are told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Do not ask for help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Have difficulty managing time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See feedback as an attack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bg1"/>
                </a:solidFill>
              </a:rPr>
              <a:t>Overwork and underperform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72E7B8-59C9-3770-58F7-687FF2885B48}"/>
              </a:ext>
            </a:extLst>
          </p:cNvPr>
          <p:cNvSpPr txBox="1"/>
          <p:nvPr/>
        </p:nvSpPr>
        <p:spPr>
          <a:xfrm>
            <a:off x="560070" y="5703570"/>
            <a:ext cx="4274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(Bourn, 2024)</a:t>
            </a:r>
          </a:p>
        </p:txBody>
      </p:sp>
    </p:spTree>
    <p:extLst>
      <p:ext uri="{BB962C8B-B14F-4D97-AF65-F5344CB8AC3E}">
        <p14:creationId xmlns:p14="http://schemas.microsoft.com/office/powerpoint/2010/main" val="2983750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F78B0-7B3C-FD2E-1391-E8D191F46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2" y="-183515"/>
            <a:ext cx="10515600" cy="1325563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4DF38-EC06-1921-95A4-D6E36EDBB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712" y="838072"/>
            <a:ext cx="11604498" cy="5608447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Asana (2025) </a:t>
            </a:r>
            <a:r>
              <a:rPr lang="en-GB" sz="2000" b="0" i="1" dirty="0">
                <a:solidFill>
                  <a:srgbClr val="151B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Group vs. team: What’s the difference?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https://asana.com/resources/group-vs-team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2025).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Help (2024)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What Is Teamwork? Definition And Practical Tips For Your Next Collaboration.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https://www.betterhelp.com/advice/teamwork/what-is-teamwork-definition-and-practical-tips-for-your-next-collaboration/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2025).</a:t>
            </a:r>
          </a:p>
          <a:p>
            <a:r>
              <a:rPr lang="en-GB" sz="20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Bourn,J</a:t>
            </a:r>
            <a:r>
              <a:rPr lang="en-GB" sz="20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.(2024) The difference between high performance and poor performance.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Motivation Code reveals the WHY behind human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behavior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2025).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Demirci, U. (2018). ‘Are Groups and Teams the Same Thing? An Evaluation from the Point of Organizational Performance’,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International Social Research,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11(58), pp. 636–640.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https://doi.org/10.17719/jisr.2018.2578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2025).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Dunn, A. (2023)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https://deliberatedirections.com/mutual-accountability-the-backbone-of-high-performing-teams/</a:t>
            </a:r>
            <a:r>
              <a:rPr lang="en-GB" sz="20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(Accessed: 20 June 2025).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Hammond, A (no date) Scaffolding Accountable Groupwork. Available at: fhttps://cpet.tc.columbia.edu/news-press/scaffolding-accountable-group-work#:~:text=Provide%20regular%20teacher%20feedback%20to,of%20formative%20and%20summative%20assessments. (Accessed: 26 June 2025).</a:t>
            </a:r>
            <a:endParaRPr lang="en-GB" sz="20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kern="1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PeopleHum</a:t>
            </a:r>
            <a:r>
              <a:rPr lang="en-GB" sz="2000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(2025) What is the importance of group dynamics?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https://www.peoplehum.com/glossary/group-dynamics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2025).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793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586</Words>
  <Application>Microsoft Office PowerPoint</Application>
  <PresentationFormat>Widescreen</PresentationFormat>
  <Paragraphs>55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Module title: Effective Team Working and Communication (BMSW4009)  Component 2: Group Presentation  (5 minutes per person)  Date: Week commencing 30th June 2025 </vt:lpstr>
      <vt:lpstr>Presentation Overview and Introductions</vt:lpstr>
      <vt:lpstr>Defining Teamwork &amp; Groupwork</vt:lpstr>
      <vt:lpstr>Teamwork vs Groupwork</vt:lpstr>
      <vt:lpstr>Importance of Group Dynamics</vt:lpstr>
      <vt:lpstr>Examples of high performance of teams</vt:lpstr>
      <vt:lpstr>Examples of poor performance of teams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Afifa Zaman</dc:creator>
  <cp:lastModifiedBy>Erdi Uzunkaya</cp:lastModifiedBy>
  <cp:revision>8</cp:revision>
  <dcterms:created xsi:type="dcterms:W3CDTF">2025-06-17T08:15:51Z</dcterms:created>
  <dcterms:modified xsi:type="dcterms:W3CDTF">2025-06-28T08:31:59Z</dcterms:modified>
</cp:coreProperties>
</file>