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amp;ehk=BfBhBwbodwic5frYIJO89Q&amp;r=0&amp;pid=OfficeInsert"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4" r:id="rId22"/>
    <p:sldId id="273" r:id="rId23"/>
    <p:sldId id="275" r:id="rId24"/>
    <p:sldId id="27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 d="1"/>
        <a:sy n="1" d="1"/>
      </p:scale>
      <p:origin x="0" y="-21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D8225B-4867-4036-9B90-A81E11DFD561}" type="datetimeFigureOut">
              <a:rPr lang="en-GB" smtClean="0"/>
              <a:t>29/12/2017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5D0D52-B7B8-4C70-AE2E-EA49A1FAC794}" type="slidenum">
              <a:rPr lang="en-GB" smtClean="0"/>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5</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6</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18</a:t>
            </a:fld>
            <a:endParaRPr lang="en-GB"/>
          </a:p>
        </p:txBody>
      </p:sp>
    </p:spTree>
    <p:extLst>
      <p:ext uri="{BB962C8B-B14F-4D97-AF65-F5344CB8AC3E}">
        <p14:creationId xmlns:p14="http://schemas.microsoft.com/office/powerpoint/2010/main" val="69160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29/12/2017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29/12/2017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29/12/2017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29/12/2017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29/12/2017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29/12/2017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amp;ehk=BfBhBwbodwic5frYIJO89Q&amp;r=0&amp;pid=OfficeInsert"/></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Evening Session 2</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dirty="0">
                <a:latin typeface="Arial" panose="020B0604020202020204" pitchFamily="34" charset="0"/>
                <a:cs typeface="Arial" panose="020B0604020202020204" pitchFamily="34" charset="0"/>
              </a:rPr>
              <a:t>Belbin’s Team Roles</a:t>
            </a:r>
          </a:p>
          <a:p>
            <a:pPr marL="0" indent="0">
              <a:buNone/>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Strategies for effective team work</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Communication</a:t>
            </a:r>
          </a:p>
          <a:p>
            <a:pPr>
              <a:defRPr/>
            </a:pPr>
            <a:endParaRPr lang="en-GB" altLang="en-US" sz="1400" dirty="0">
              <a:latin typeface="Arial" panose="020B0604020202020204" pitchFamily="34" charset="0"/>
              <a:cs typeface="Arial" panose="020B0604020202020204" pitchFamily="34" charset="0"/>
            </a:endParaRPr>
          </a:p>
          <a:p>
            <a:pPr>
              <a:defRPr/>
            </a:pPr>
            <a:r>
              <a:rPr lang="en-GB" altLang="en-US" dirty="0">
                <a:latin typeface="Arial" panose="020B0604020202020204" pitchFamily="34" charset="0"/>
                <a:cs typeface="Arial" panose="020B0604020202020204" pitchFamily="34" charset="0"/>
              </a:rPr>
              <a:t>Reward &amp; Recognition</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p:txBody>
          <a:bodyPr/>
          <a:lstStyle/>
          <a:p>
            <a:r>
              <a:rPr lang="en-GB" dirty="0"/>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323528" y="1700808"/>
            <a:ext cx="5184576" cy="3323987"/>
          </a:xfrm>
          <a:prstGeom prst="rect">
            <a:avLst/>
          </a:prstGeom>
        </p:spPr>
        <p:txBody>
          <a:bodyPr wrap="square">
            <a:spAutoFit/>
          </a:bodyPr>
          <a:lstStyle/>
          <a:p>
            <a:r>
              <a:rPr lang="en-GB" altLang="en-US" sz="3200" b="1" dirty="0">
                <a:cs typeface="Times New Roman" pitchFamily="18" charset="0"/>
              </a:rPr>
              <a:t>R. Meredith Belbin</a:t>
            </a:r>
          </a:p>
          <a:p>
            <a:endParaRPr lang="en-GB" altLang="en-US" b="1" dirty="0">
              <a:cs typeface="Times New Roman" pitchFamily="18" charset="0"/>
            </a:endParaRPr>
          </a:p>
          <a:p>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73763" y="1844824"/>
            <a:ext cx="2713037"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85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8 distinct team roles:</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8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333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Monitor / Evaluator</a:t>
            </a: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val="4207981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474077" y="1417638"/>
            <a:ext cx="8229600" cy="3917032"/>
          </a:xfrm>
        </p:spPr>
        <p:txBody>
          <a:bodyPr>
            <a:normAutofit fontScale="77500" lnSpcReduction="20000"/>
          </a:bodyPr>
          <a:lstStyle/>
          <a:p>
            <a:r>
              <a:rPr lang="en-GB" altLang="en-US" dirty="0">
                <a:cs typeface="Arial" charset="0"/>
              </a:rPr>
              <a:t>Presides over the team and coordinates efforts to meet targets.</a:t>
            </a:r>
          </a:p>
          <a:p>
            <a:r>
              <a:rPr lang="en-GB" altLang="en-US" dirty="0">
                <a:cs typeface="Arial" charset="0"/>
              </a:rPr>
              <a:t>Intelligent rather than brilliant; not really an ‘ideas’ person. </a:t>
            </a:r>
          </a:p>
          <a:p>
            <a:r>
              <a:rPr lang="en-GB" altLang="en-US" dirty="0">
                <a:cs typeface="Arial" charset="0"/>
              </a:rPr>
              <a:t>Establishes roles/work boundaries according to individual abilities and focuses people on what they do best. </a:t>
            </a:r>
          </a:p>
          <a:p>
            <a:r>
              <a:rPr lang="en-GB" altLang="en-US" dirty="0">
                <a:cs typeface="Arial" charset="0"/>
              </a:rPr>
              <a:t>A good two-way communicator and self-disciplined in approach. </a:t>
            </a:r>
          </a:p>
          <a:p>
            <a:pPr marL="0" indent="0">
              <a:buNone/>
            </a:pPr>
            <a:r>
              <a:rPr lang="en-GB" altLang="en-US" i="1" dirty="0">
                <a:cs typeface="Arial" charset="0"/>
              </a:rPr>
              <a:t>If a decision is necessary, it is taken firmly after everyone has had a say.</a:t>
            </a:r>
          </a:p>
          <a:p>
            <a:endParaRPr lang="en-GB"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63" y="682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9CF18A7D-F2E0-4EED-AE87-AE961FB874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288" y="119749"/>
            <a:ext cx="1814893" cy="1276097"/>
          </a:xfrm>
          <a:prstGeom prst="rect">
            <a:avLst/>
          </a:prstGeom>
        </p:spPr>
      </p:pic>
    </p:spTree>
    <p:extLst>
      <p:ext uri="{BB962C8B-B14F-4D97-AF65-F5344CB8AC3E}">
        <p14:creationId xmlns:p14="http://schemas.microsoft.com/office/powerpoint/2010/main" val="277906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77500" lnSpcReduction="20000"/>
          </a:bodyPr>
          <a:lstStyle/>
          <a:p>
            <a:pPr>
              <a:defRPr/>
            </a:pPr>
            <a:r>
              <a:rPr lang="en-GB" dirty="0">
                <a:cs typeface="Arial" pitchFamily="34" charset="0"/>
              </a:rPr>
              <a:t>The practical organiser, concerned with what is feasible. </a:t>
            </a:r>
          </a:p>
          <a:p>
            <a:pPr>
              <a:defRPr/>
            </a:pPr>
            <a:endParaRPr lang="en-GB" sz="1000" dirty="0">
              <a:cs typeface="Arial" pitchFamily="34" charset="0"/>
            </a:endParaRPr>
          </a:p>
          <a:p>
            <a:pPr>
              <a:defRPr/>
            </a:pPr>
            <a:r>
              <a:rPr lang="en-GB" dirty="0">
                <a:cs typeface="Arial" pitchFamily="34" charset="0"/>
              </a:rPr>
              <a:t>Turns decisions into defined and manageable tasks that people can actually get on with. </a:t>
            </a:r>
          </a:p>
          <a:p>
            <a:pPr>
              <a:defRPr/>
            </a:pPr>
            <a:endParaRPr lang="en-GB" sz="1000" dirty="0">
              <a:cs typeface="Arial" pitchFamily="34" charset="0"/>
            </a:endParaRPr>
          </a:p>
          <a:p>
            <a:pPr>
              <a:defRPr/>
            </a:pPr>
            <a:r>
              <a:rPr lang="en-GB" dirty="0">
                <a:cs typeface="Arial" pitchFamily="34" charset="0"/>
              </a:rPr>
              <a:t>Not easily discouraged, though will not do so well in unstable, quickly changing situations. </a:t>
            </a:r>
          </a:p>
          <a:p>
            <a:pPr>
              <a:defRPr/>
            </a:pPr>
            <a:endParaRPr lang="en-GB" sz="1050" dirty="0">
              <a:cs typeface="Arial" pitchFamily="34" charset="0"/>
            </a:endParaRPr>
          </a:p>
          <a:p>
            <a:pPr>
              <a:defRPr/>
            </a:pPr>
            <a:r>
              <a:rPr lang="en-GB" dirty="0">
                <a:cs typeface="Arial" pitchFamily="34" charset="0"/>
              </a:rPr>
              <a:t>Efficient, systematic, methodical, but can be inflexible. </a:t>
            </a:r>
          </a:p>
          <a:p>
            <a:pPr>
              <a:defRPr/>
            </a:pPr>
            <a:endParaRPr lang="en-GB" sz="1000" dirty="0">
              <a:cs typeface="Arial" pitchFamily="34" charset="0"/>
            </a:endParaRPr>
          </a:p>
          <a:p>
            <a:pPr marL="0" indent="0">
              <a:buNone/>
              <a:defRPr/>
            </a:pPr>
            <a:r>
              <a:rPr lang="en-GB" i="1" dirty="0">
                <a:cs typeface="Arial" pitchFamily="34" charset="0"/>
              </a:rPr>
              <a:t>If you need to know what was decided, or what needs to be done, the implementer is the one to see.</a:t>
            </a:r>
          </a:p>
          <a:p>
            <a:endParaRPr lang="en-GB"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 y="6667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7500" lnSpcReduction="20000"/>
          </a:bodyPr>
          <a:lstStyle/>
          <a:p>
            <a:r>
              <a:rPr lang="en-GB" altLang="en-US" dirty="0">
                <a:cs typeface="Arial" charset="0"/>
              </a:rPr>
              <a:t>The ‘ideas’ person. </a:t>
            </a:r>
          </a:p>
          <a:p>
            <a:r>
              <a:rPr lang="en-GB" altLang="en-US" dirty="0">
                <a:cs typeface="Arial" charset="0"/>
              </a:rPr>
              <a:t>Most imaginative and intelligent member of the team and the one most likely to look for a new approach to a problem if the team gets bogged down. </a:t>
            </a:r>
          </a:p>
          <a:p>
            <a:r>
              <a:rPr lang="en-GB" altLang="en-US" dirty="0">
                <a:cs typeface="Arial" charset="0"/>
              </a:rPr>
              <a:t>Can cause offence when criticising other people’s ideas, usually counter-proposing own ideas. </a:t>
            </a:r>
          </a:p>
          <a:p>
            <a:r>
              <a:rPr lang="en-GB" altLang="en-US" dirty="0">
                <a:cs typeface="Arial" charset="0"/>
              </a:rPr>
              <a:t>Can sulk if own ideas are dissected or rejected. </a:t>
            </a:r>
          </a:p>
          <a:p>
            <a:pPr marL="0" indent="0">
              <a:buNone/>
            </a:pPr>
            <a:endParaRPr lang="en-GB" altLang="en-US" i="1" dirty="0">
              <a:cs typeface="Arial" charset="0"/>
            </a:endParaRPr>
          </a:p>
          <a:p>
            <a:pPr marL="0" indent="0">
              <a:buNone/>
            </a:pPr>
            <a:r>
              <a:rPr lang="en-GB" altLang="en-US" i="1" dirty="0">
                <a:cs typeface="Arial" charset="0"/>
              </a:rPr>
              <a:t>Needs careful handling by the coordinator to ensure that vital spark is provided.</a:t>
            </a:r>
          </a:p>
          <a:p>
            <a:endParaRPr lang="en-GB"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238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p:txBody>
          <a:bodyPr>
            <a:normAutofit fontScale="85000" lnSpcReduction="20000"/>
          </a:bodyPr>
          <a:lstStyle/>
          <a:p>
            <a:pPr>
              <a:defRPr/>
            </a:pPr>
            <a:r>
              <a:rPr lang="en-GB" dirty="0">
                <a:cs typeface="Arial" pitchFamily="34" charset="0"/>
              </a:rPr>
              <a:t>Measured, dispassionate, analysis is his/her forte. </a:t>
            </a:r>
          </a:p>
          <a:p>
            <a:pPr>
              <a:defRPr/>
            </a:pPr>
            <a:r>
              <a:rPr lang="en-GB" dirty="0">
                <a:cs typeface="Arial" pitchFamily="34" charset="0"/>
              </a:rPr>
              <a:t>Critic rather than creator – but only if he/she can see a flaw in the argument. </a:t>
            </a:r>
          </a:p>
          <a:p>
            <a:pPr>
              <a:defRPr/>
            </a:pPr>
            <a:r>
              <a:rPr lang="en-GB" dirty="0">
                <a:cs typeface="Arial" pitchFamily="34" charset="0"/>
              </a:rPr>
              <a:t>The most objective mind in the team, likes time to mull things over. </a:t>
            </a:r>
          </a:p>
          <a:p>
            <a:pPr>
              <a:defRPr/>
            </a:pPr>
            <a:r>
              <a:rPr lang="en-GB" dirty="0">
                <a:cs typeface="Arial" pitchFamily="34" charset="0"/>
              </a:rPr>
              <a:t>Most likely to stop the team from committing itself to a misguided project. </a:t>
            </a:r>
          </a:p>
          <a:p>
            <a:pPr marL="0" indent="0">
              <a:buNone/>
              <a:defRPr/>
            </a:pPr>
            <a:endParaRPr lang="en-GB" i="1" dirty="0">
              <a:cs typeface="Arial" pitchFamily="34" charset="0"/>
            </a:endParaRPr>
          </a:p>
          <a:p>
            <a:pPr marL="0" indent="0">
              <a:buNone/>
              <a:defRPr/>
            </a:pPr>
            <a:r>
              <a:rPr lang="en-GB" i="1" dirty="0">
                <a:cs typeface="Arial" pitchFamily="34" charset="0"/>
              </a:rPr>
              <a:t>One quality makes him / her indispensable – judgement is hardly ever wrong.</a:t>
            </a:r>
          </a:p>
          <a:p>
            <a:endParaRPr lang="en-GB"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809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fontScale="90000"/>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p:txBody>
          <a:bodyPr>
            <a:normAutofit fontScale="77500" lnSpcReduction="20000"/>
          </a:bodyPr>
          <a:lstStyle/>
          <a:p>
            <a:pPr>
              <a:defRPr/>
            </a:pPr>
            <a:r>
              <a:rPr lang="en-GB" dirty="0">
                <a:cs typeface="Arial" pitchFamily="34" charset="0"/>
              </a:rPr>
              <a:t>Sociable, gregarious, positive, enthusiastic. </a:t>
            </a:r>
          </a:p>
          <a:p>
            <a:pPr>
              <a:defRPr/>
            </a:pPr>
            <a:r>
              <a:rPr lang="en-GB" dirty="0">
                <a:cs typeface="Arial" pitchFamily="34" charset="0"/>
              </a:rPr>
              <a:t>Goes outside the group and brings back information, ideas etc. </a:t>
            </a:r>
          </a:p>
          <a:p>
            <a:pPr>
              <a:defRPr/>
            </a:pPr>
            <a:r>
              <a:rPr lang="en-GB" dirty="0">
                <a:cs typeface="Arial" pitchFamily="34" charset="0"/>
              </a:rPr>
              <a:t>The diplomat, the liaison officer, always looking for new possibilities in the wider world outside. </a:t>
            </a:r>
          </a:p>
          <a:p>
            <a:pPr>
              <a:defRPr/>
            </a:pPr>
            <a:r>
              <a:rPr lang="en-GB" dirty="0">
                <a:cs typeface="Arial" pitchFamily="34" charset="0"/>
              </a:rPr>
              <a:t>Needs the stimulus of others, gets bored in solitary work. </a:t>
            </a:r>
          </a:p>
          <a:p>
            <a:pPr>
              <a:defRPr/>
            </a:pPr>
            <a:r>
              <a:rPr lang="en-GB" dirty="0">
                <a:cs typeface="Arial" pitchFamily="34" charset="0"/>
              </a:rPr>
              <a:t>Within the team, though, a good improviser, active under pressure. </a:t>
            </a:r>
          </a:p>
          <a:p>
            <a:pPr marL="0" indent="0">
              <a:buNone/>
              <a:defRPr/>
            </a:pPr>
            <a:endParaRPr lang="en-GB" dirty="0">
              <a:cs typeface="Arial" pitchFamily="34" charset="0"/>
            </a:endParaRPr>
          </a:p>
          <a:p>
            <a:pPr marL="0" indent="0">
              <a:buNone/>
              <a:defRPr/>
            </a:pPr>
            <a:r>
              <a:rPr lang="en-GB" i="1" dirty="0">
                <a:cs typeface="Arial" pitchFamily="34" charset="0"/>
              </a:rPr>
              <a:t>Prevents the team from losing touch with reality.</a:t>
            </a:r>
          </a:p>
          <a:p>
            <a:endParaRPr lang="en-GB"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 y="889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fontScale="90000"/>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77500" lnSpcReduction="20000"/>
          </a:bodyPr>
          <a:lstStyle/>
          <a:p>
            <a:r>
              <a:rPr lang="en-GB" altLang="en-US" dirty="0">
                <a:cs typeface="Arial" charset="0"/>
              </a:rPr>
              <a:t>Most aware of individual needs and emotional undercurrents within the team. Most active internal communicator. </a:t>
            </a:r>
          </a:p>
          <a:p>
            <a:r>
              <a:rPr lang="en-GB" altLang="en-US" dirty="0">
                <a:cs typeface="Arial" charset="0"/>
              </a:rPr>
              <a:t>Likeable, popular, unassertive: the cement of the team. </a:t>
            </a:r>
          </a:p>
          <a:p>
            <a:r>
              <a:rPr lang="en-GB" altLang="en-US" dirty="0">
                <a:cs typeface="Arial" charset="0"/>
              </a:rPr>
              <a:t>Loyal to the team unit, builds on ideas rather than demolishes them. Dislikes confrontation, avoids it, and helps cool it down in others. </a:t>
            </a:r>
          </a:p>
          <a:p>
            <a:pPr marL="0" indent="0">
              <a:buFont typeface="Arial" charset="0"/>
              <a:buNone/>
            </a:pPr>
            <a:endParaRPr lang="en-GB" altLang="en-US" i="1" dirty="0">
              <a:cs typeface="Arial" charset="0"/>
            </a:endParaRPr>
          </a:p>
          <a:p>
            <a:pPr marL="0" indent="0">
              <a:buFont typeface="Arial" charset="0"/>
              <a:buNone/>
            </a:pPr>
            <a:r>
              <a:rPr lang="en-GB" altLang="en-US" i="1" dirty="0">
                <a:cs typeface="Arial" charset="0"/>
              </a:rPr>
              <a:t>Exemplary team member, particularly in times of stress.</a:t>
            </a:r>
          </a:p>
          <a:p>
            <a:endParaRPr lang="en-GB"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10795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dirty="0">
                <a:latin typeface="Arial" pitchFamily="34" charset="0"/>
                <a:cs typeface="Arial" pitchFamily="34" charset="0"/>
              </a:rPr>
              <a:t>The task leader, </a:t>
            </a:r>
            <a:r>
              <a:rPr lang="en-GB" dirty="0">
                <a:cs typeface="Arial" pitchFamily="34" charset="0"/>
              </a:rPr>
              <a:t>where</a:t>
            </a:r>
            <a:r>
              <a:rPr lang="en-GB" dirty="0">
                <a:latin typeface="Arial" pitchFamily="34" charset="0"/>
                <a:cs typeface="Arial" pitchFamily="34" charset="0"/>
              </a:rPr>
              <a:t> the Coordinator is a sociable leader.</a:t>
            </a:r>
          </a:p>
          <a:p>
            <a:pPr>
              <a:defRPr/>
            </a:pPr>
            <a:r>
              <a:rPr lang="en-GB" dirty="0">
                <a:latin typeface="Arial" pitchFamily="34" charset="0"/>
                <a:cs typeface="Arial" pitchFamily="34" charset="0"/>
              </a:rPr>
              <a:t>If no Coordinator is present, the Shaper will lead and give shape to the application of the team’s efforts. </a:t>
            </a:r>
          </a:p>
          <a:p>
            <a:pPr>
              <a:defRPr/>
            </a:pPr>
            <a:r>
              <a:rPr lang="en-GB" dirty="0">
                <a:latin typeface="Arial" pitchFamily="34" charset="0"/>
                <a:cs typeface="Arial" pitchFamily="34" charset="0"/>
              </a:rPr>
              <a:t>Seeks to convert ideas into decisions and action.</a:t>
            </a:r>
          </a:p>
          <a:p>
            <a:pPr>
              <a:defRPr/>
            </a:pPr>
            <a:r>
              <a:rPr lang="en-GB" dirty="0">
                <a:latin typeface="Arial" pitchFamily="34" charset="0"/>
                <a:cs typeface="Arial" pitchFamily="34" charset="0"/>
              </a:rPr>
              <a:t>Impulsive and impatient, people outside the team regard him/ her as arrogant.</a:t>
            </a:r>
          </a:p>
          <a:p>
            <a:pPr marL="0" indent="0">
              <a:buNone/>
              <a:defRPr/>
            </a:pPr>
            <a:endParaRPr lang="en-GB" i="1" dirty="0">
              <a:latin typeface="Arial" pitchFamily="34" charset="0"/>
              <a:cs typeface="Arial" pitchFamily="34" charset="0"/>
            </a:endParaRPr>
          </a:p>
          <a:p>
            <a:pPr marL="0" indent="0">
              <a:buNone/>
              <a:defRPr/>
            </a:pPr>
            <a:r>
              <a:rPr lang="en-GB" i="1" dirty="0">
                <a:latin typeface="Arial" pitchFamily="34" charset="0"/>
                <a:cs typeface="Arial" pitchFamily="34" charset="0"/>
              </a:rPr>
              <a:t>Can even make the team feel uncomfortable, but makes things happen. </a:t>
            </a:r>
          </a:p>
          <a:p>
            <a:endParaRPr lang="en-GB"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714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fontScale="90000"/>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92500" lnSpcReduction="20000"/>
          </a:bodyPr>
          <a:lstStyle/>
          <a:p>
            <a:r>
              <a:rPr lang="en-GB" altLang="en-US" dirty="0">
                <a:cs typeface="Arial" charset="0"/>
              </a:rPr>
              <a:t>Worries about what might go wrong. </a:t>
            </a:r>
          </a:p>
          <a:p>
            <a:r>
              <a:rPr lang="en-GB" altLang="en-US" dirty="0">
                <a:cs typeface="Arial" charset="0"/>
              </a:rPr>
              <a:t>Checks every detail, this obsession being an expression of anxiety. </a:t>
            </a:r>
          </a:p>
          <a:p>
            <a:r>
              <a:rPr lang="en-GB" altLang="en-US" dirty="0">
                <a:cs typeface="Arial" charset="0"/>
              </a:rPr>
              <a:t>Preoccupied with order, compulsive in meeting deadlines, maintains a permanent sense of urgency. </a:t>
            </a:r>
          </a:p>
          <a:p>
            <a:endParaRPr lang="en-GB" altLang="en-US" i="1" dirty="0">
              <a:cs typeface="Arial" charset="0"/>
            </a:endParaRPr>
          </a:p>
          <a:p>
            <a:pPr marL="0" indent="0">
              <a:buNone/>
            </a:pPr>
            <a:r>
              <a:rPr lang="en-GB" altLang="en-US" i="1" dirty="0">
                <a:cs typeface="Arial" charset="0"/>
              </a:rPr>
              <a:t>Although an asset to the team, can be a morale-lowering worrier, and be side-tracked by trivia.</a:t>
            </a:r>
          </a:p>
          <a:p>
            <a:endParaRPr lang="en-GB"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500" y="5556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4206595457"/>
              </p:ext>
            </p:extLst>
          </p:nvPr>
        </p:nvGraphicFramePr>
        <p:xfrm>
          <a:off x="251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457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224692424"/>
              </p:ext>
            </p:extLst>
          </p:nvPr>
        </p:nvGraphicFramePr>
        <p:xfrm>
          <a:off x="251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B857-412D-47E9-A9FA-B3EE301B064B}"/>
              </a:ext>
            </a:extLst>
          </p:cNvPr>
          <p:cNvSpPr>
            <a:spLocks noGrp="1"/>
          </p:cNvSpPr>
          <p:nvPr>
            <p:ph type="title"/>
          </p:nvPr>
        </p:nvSpPr>
        <p:spPr/>
        <p:txBody>
          <a:bodyPr>
            <a:normAutofit fontScale="90000"/>
          </a:bodyPr>
          <a:lstStyle/>
          <a:p>
            <a:r>
              <a:rPr lang="en-GB" dirty="0"/>
              <a:t>Have you started forming teams?</a:t>
            </a:r>
          </a:p>
        </p:txBody>
      </p:sp>
      <p:sp>
        <p:nvSpPr>
          <p:cNvPr id="3" name="Content Placeholder 2">
            <a:extLst>
              <a:ext uri="{FF2B5EF4-FFF2-40B4-BE49-F238E27FC236}">
                <a16:creationId xmlns:a16="http://schemas.microsoft.com/office/drawing/2014/main" id="{8C0E3704-E21C-41D8-981D-C356A9E7FB44}"/>
              </a:ext>
            </a:extLst>
          </p:cNvPr>
          <p:cNvSpPr>
            <a:spLocks noGrp="1"/>
          </p:cNvSpPr>
          <p:nvPr>
            <p:ph idx="1"/>
          </p:nvPr>
        </p:nvSpPr>
        <p:spPr/>
        <p:txBody>
          <a:bodyPr>
            <a:normAutofit fontScale="92500" lnSpcReduction="20000"/>
          </a:bodyPr>
          <a:lstStyle/>
          <a:p>
            <a:r>
              <a:rPr lang="en-GB" dirty="0"/>
              <a:t>How many of you have sent information to fellow students who have been absent?</a:t>
            </a:r>
          </a:p>
          <a:p>
            <a:r>
              <a:rPr lang="en-GB" dirty="0"/>
              <a:t>How many have offered support those who are struggling?</a:t>
            </a:r>
          </a:p>
          <a:p>
            <a:r>
              <a:rPr lang="en-GB" dirty="0"/>
              <a:t>How many of you have worked closely with other students?</a:t>
            </a:r>
          </a:p>
          <a:p>
            <a:pPr marL="0" indent="0">
              <a:buNone/>
            </a:pPr>
            <a:endParaRPr lang="en-GB" i="1" dirty="0"/>
          </a:p>
          <a:p>
            <a:pPr marL="0" indent="0">
              <a:buNone/>
            </a:pPr>
            <a:r>
              <a:rPr lang="en-GB" i="1" dirty="0"/>
              <a:t>You may never be truly interdependent but you are probably exhibiting some traits of a team</a:t>
            </a:r>
          </a:p>
        </p:txBody>
      </p:sp>
    </p:spTree>
    <p:extLst>
      <p:ext uri="{BB962C8B-B14F-4D97-AF65-F5344CB8AC3E}">
        <p14:creationId xmlns:p14="http://schemas.microsoft.com/office/powerpoint/2010/main" val="925653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p:txBody>
          <a:bodyPr>
            <a:normAutofit fontScale="85000" lnSpcReduction="20000"/>
          </a:bodyPr>
          <a:lstStyle/>
          <a:p>
            <a:pPr>
              <a:defRPr/>
            </a:pPr>
            <a:r>
              <a:rPr lang="en-GB" dirty="0">
                <a:cs typeface="Arial" panose="020B0604020202020204" pitchFamily="34" charset="0"/>
              </a:rPr>
              <a:t>Everyone working within a team acquires a role (whether consciously or not)</a:t>
            </a:r>
          </a:p>
          <a:p>
            <a:pPr>
              <a:defRPr/>
            </a:pPr>
            <a:r>
              <a:rPr lang="en-GB" dirty="0">
                <a:cs typeface="Arial" panose="020B0604020202020204" pitchFamily="34" charset="0"/>
              </a:rPr>
              <a:t>Some people like to lead</a:t>
            </a:r>
          </a:p>
          <a:p>
            <a:pPr>
              <a:defRPr/>
            </a:pPr>
            <a:r>
              <a:rPr lang="en-GB" dirty="0">
                <a:cs typeface="Arial" panose="020B0604020202020204" pitchFamily="34" charset="0"/>
              </a:rPr>
              <a:t>Others prefer to be more passive participants</a:t>
            </a:r>
          </a:p>
          <a:p>
            <a:pPr>
              <a:defRPr/>
            </a:pPr>
            <a:r>
              <a:rPr lang="en-GB" dirty="0">
                <a:cs typeface="Arial" panose="020B0604020202020204" pitchFamily="34" charset="0"/>
              </a:rPr>
              <a:t>Defining roles, along with a clear goal, is an important strategy for creating a successful teamwork environment</a:t>
            </a:r>
          </a:p>
          <a:p>
            <a:pPr>
              <a:defRPr/>
            </a:pPr>
            <a:r>
              <a:rPr lang="en-GB" dirty="0">
                <a:cs typeface="Arial" panose="020B0604020202020204" pitchFamily="34" charset="0"/>
              </a:rPr>
              <a:t>Clearly defined goals, matched with specific tasks, will help team members decide which role is best suited to their personality and abilities</a:t>
            </a:r>
          </a:p>
          <a:p>
            <a:endParaRPr lang="en-GB" dirty="0"/>
          </a:p>
        </p:txBody>
      </p:sp>
    </p:spTree>
    <p:extLst>
      <p:ext uri="{BB962C8B-B14F-4D97-AF65-F5344CB8AC3E}">
        <p14:creationId xmlns:p14="http://schemas.microsoft.com/office/powerpoint/2010/main" val="2544462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457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9934-C905-4FB6-881D-E294D891B7FD}"/>
              </a:ext>
            </a:extLst>
          </p:cNvPr>
          <p:cNvSpPr>
            <a:spLocks noGrp="1"/>
          </p:cNvSpPr>
          <p:nvPr>
            <p:ph type="title"/>
          </p:nvPr>
        </p:nvSpPr>
        <p:spPr/>
        <p:txBody>
          <a:bodyPr/>
          <a:lstStyle/>
          <a:p>
            <a:r>
              <a:rPr lang="en-GB" dirty="0"/>
              <a:t>Communication</a:t>
            </a:r>
          </a:p>
        </p:txBody>
      </p:sp>
      <p:sp>
        <p:nvSpPr>
          <p:cNvPr id="3" name="Content Placeholder 2">
            <a:extLst>
              <a:ext uri="{FF2B5EF4-FFF2-40B4-BE49-F238E27FC236}">
                <a16:creationId xmlns:a16="http://schemas.microsoft.com/office/drawing/2014/main" id="{45F9B15C-124B-46D5-9BC6-A8ACA56CBA08}"/>
              </a:ext>
            </a:extLst>
          </p:cNvPr>
          <p:cNvSpPr>
            <a:spLocks noGrp="1"/>
          </p:cNvSpPr>
          <p:nvPr>
            <p:ph idx="1"/>
          </p:nvPr>
        </p:nvSpPr>
        <p:spPr>
          <a:xfrm>
            <a:off x="457200" y="1417638"/>
            <a:ext cx="8229600" cy="3917032"/>
          </a:xfrm>
        </p:spPr>
        <p:txBody>
          <a:bodyPr>
            <a:normAutofit fontScale="85000" lnSpcReduction="20000"/>
          </a:bodyPr>
          <a:lstStyle/>
          <a:p>
            <a:r>
              <a:rPr lang="en-GB" altLang="en-US" sz="2800" dirty="0">
                <a:latin typeface="Arial" charset="0"/>
                <a:cs typeface="Arial" charset="0"/>
              </a:rPr>
              <a:t>Essential to effective teamwork strategy.</a:t>
            </a:r>
          </a:p>
          <a:p>
            <a:r>
              <a:rPr lang="en-GB" altLang="en-US" sz="2800" dirty="0">
                <a:latin typeface="Arial" charset="0"/>
                <a:cs typeface="Arial" charset="0"/>
              </a:rPr>
              <a:t>Need to share thoughts, ideas and progress.</a:t>
            </a:r>
          </a:p>
          <a:p>
            <a:r>
              <a:rPr lang="en-GB" altLang="en-US" sz="2800" dirty="0">
                <a:latin typeface="Arial" charset="0"/>
                <a:cs typeface="Arial" charset="0"/>
              </a:rPr>
              <a:t>Let’s consider different ways to communicate:</a:t>
            </a:r>
          </a:p>
          <a:p>
            <a:pPr lvl="1"/>
            <a:r>
              <a:rPr lang="en-GB" altLang="en-US" sz="2400" dirty="0">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val="3625947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3466C-F917-4F8C-AA35-BCE7F548E01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967013C1-CEA4-4455-ADB0-30A335B8AEDA}"/>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17345754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D4E67-43C1-4B67-A1DD-0BD666084DE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21FF30D5-5302-43BF-B056-C1882599F759}"/>
              </a:ext>
            </a:extLst>
          </p:cNvPr>
          <p:cNvSpPr>
            <a:spLocks noGrp="1"/>
          </p:cNvSpPr>
          <p:nvPr>
            <p:ph idx="1"/>
          </p:nvPr>
        </p:nvSpPr>
        <p:spPr>
          <a:xfrm>
            <a:off x="251520" y="1600201"/>
            <a:ext cx="8640960" cy="3917032"/>
          </a:xfrm>
        </p:spPr>
        <p:txBody>
          <a:bodyPr/>
          <a:lstStyle/>
          <a:p>
            <a:r>
              <a:rPr lang="en-GB" dirty="0"/>
              <a:t>Research the topic of </a:t>
            </a:r>
            <a:r>
              <a:rPr lang="en-GB" b="1" i="1" dirty="0"/>
              <a:t>Group Dynamics </a:t>
            </a:r>
            <a:r>
              <a:rPr lang="en-GB" dirty="0"/>
              <a:t>and be prepared to contribute to our discussions at the next session</a:t>
            </a:r>
          </a:p>
        </p:txBody>
      </p:sp>
    </p:spTree>
    <p:extLst>
      <p:ext uri="{BB962C8B-B14F-4D97-AF65-F5344CB8AC3E}">
        <p14:creationId xmlns:p14="http://schemas.microsoft.com/office/powerpoint/2010/main" val="4148982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1054</TotalTime>
  <Words>1640</Words>
  <Application>Microsoft Office PowerPoint</Application>
  <PresentationFormat>On-screen Show (4:3)</PresentationFormat>
  <Paragraphs>166</Paragraphs>
  <Slides>21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Courier New</vt:lpstr>
      <vt:lpstr>Myriad Pro</vt:lpstr>
      <vt:lpstr>Times New Roman</vt:lpstr>
      <vt:lpstr>20140311PresentationUWTSDTemplate</vt:lpstr>
      <vt:lpstr>CertHE Skills for the Workplace Module: BMSK4002</vt:lpstr>
      <vt:lpstr>Overview of Workshop</vt:lpstr>
      <vt:lpstr>Group/Team Development</vt:lpstr>
      <vt:lpstr>Belbin’s Team Roles</vt:lpstr>
      <vt:lpstr>Belbin’s 8 Team Roles</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Have you started forming teams?</vt:lpstr>
      <vt:lpstr>Roles</vt:lpstr>
      <vt:lpstr>Reward &amp; Recognition</vt:lpstr>
      <vt:lpstr>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18</cp:revision>
  <dcterms:created xsi:type="dcterms:W3CDTF">2015-04-14T15:21:28Z</dcterms:created>
  <dcterms:modified xsi:type="dcterms:W3CDTF">2017-12-29T14:37:19Z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