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92" r:id="rId2"/>
    <p:sldId id="269" r:id="rId3"/>
    <p:sldId id="298" r:id="rId4"/>
    <p:sldId id="299" r:id="rId5"/>
    <p:sldId id="305" r:id="rId6"/>
    <p:sldId id="302" r:id="rId7"/>
    <p:sldId id="307" r:id="rId8"/>
    <p:sldId id="308" r:id="rId9"/>
    <p:sldId id="309" r:id="rId10"/>
    <p:sldId id="310" r:id="rId11"/>
    <p:sldId id="312" r:id="rId12"/>
    <p:sldId id="313" r:id="rId13"/>
    <p:sldId id="314" r:id="rId14"/>
    <p:sldId id="315" r:id="rId15"/>
    <p:sldId id="316" r:id="rId16"/>
    <p:sldId id="317" r:id="rId17"/>
    <p:sldId id="318" r:id="rId18"/>
    <p:sldId id="319" r:id="rId19"/>
    <p:sldId id="320" r:id="rId20"/>
    <p:sldId id="322" r:id="rId21"/>
    <p:sldId id="321" r:id="rId22"/>
    <p:sldId id="323" r:id="rId23"/>
    <p:sldId id="324" r:id="rId24"/>
  </p:sldIdLst>
  <p:sldSz cx="9144000" cy="6858000" type="screen4x3"/>
  <p:notesSz cx="6858000" cy="919956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DD7"/>
    <a:srgbClr val="FF6600"/>
    <a:srgbClr val="003300"/>
    <a:srgbClr val="9966FF"/>
    <a:srgbClr val="FFFF99"/>
    <a:srgbClr val="CCCC00"/>
    <a:srgbClr val="990033"/>
    <a:srgbClr val="00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Ken\Documents\Textbooks\IMC4thEdition\Artwork\GraphsCh09.xls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Ken\Documents\Textbooks\IMC4thEdition\Artwork\GraphsCh09.xls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US"/>
  <c:chart>
    <c:plotArea>
      <c:layout>
        <c:manualLayout>
          <c:layoutTarget val="inner"/>
          <c:xMode val="edge"/>
          <c:yMode val="edge"/>
          <c:x val="0.14449941069409858"/>
          <c:y val="7.6923076923076927E-2"/>
          <c:w val="0.83251365024895152"/>
          <c:h val="0.58579881656804933"/>
        </c:manualLayout>
      </c:layout>
      <c:barChart>
        <c:barDir val="col"/>
        <c:grouping val="clustered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dLbls>
            <c:dLbl>
              <c:idx val="2"/>
              <c:layout>
                <c:manualLayout>
                  <c:x val="6.6776493469070334E-3"/>
                  <c:y val="8.9300967556570267E-3"/>
                </c:manualLayout>
              </c:layout>
              <c:dLblPos val="outEnd"/>
              <c:showVal val="1"/>
            </c:dLbl>
            <c:spPr>
              <a:noFill/>
              <a:ln w="25400">
                <a:noFill/>
              </a:ln>
            </c:spPr>
            <c:txPr>
              <a:bodyPr/>
              <a:lstStyle/>
              <a:p>
                <a:pPr>
                  <a:defRPr sz="1050" b="1" i="0" u="none" strike="noStrike" baseline="0">
                    <a:solidFill>
                      <a:srgbClr val="FF0000"/>
                    </a:solidFill>
                    <a:latin typeface="Arial"/>
                    <a:ea typeface="Arial"/>
                    <a:cs typeface="Arial"/>
                  </a:defRPr>
                </a:pPr>
                <a:endParaRPr lang="en-US"/>
              </a:p>
            </c:txPr>
            <c:showVal val="1"/>
          </c:dLbls>
          <c:cat>
            <c:strRef>
              <c:f>Sheet1!$A$36:$A$44</c:f>
              <c:strCache>
                <c:ptCount val="9"/>
                <c:pt idx="0">
                  <c:v>Banner ads</c:v>
                </c:pt>
                <c:pt idx="1">
                  <c:v>Blogs</c:v>
                </c:pt>
                <c:pt idx="2">
                  <c:v>E-mail marketing</c:v>
                </c:pt>
                <c:pt idx="3">
                  <c:v>E-mail newsletter</c:v>
                </c:pt>
                <c:pt idx="4">
                  <c:v>Online promotions</c:v>
                </c:pt>
                <c:pt idx="5">
                  <c:v>Podcasts</c:v>
                </c:pt>
                <c:pt idx="6">
                  <c:v>Social networks</c:v>
                </c:pt>
                <c:pt idx="7">
                  <c:v>Search engines</c:v>
                </c:pt>
                <c:pt idx="8">
                  <c:v>Viral campaigns</c:v>
                </c:pt>
              </c:strCache>
            </c:strRef>
          </c:cat>
          <c:val>
            <c:numRef>
              <c:f>Sheet1!$B$36:$B$44</c:f>
              <c:numCache>
                <c:formatCode>0.0%</c:formatCode>
                <c:ptCount val="9"/>
                <c:pt idx="0">
                  <c:v>0.44500000000000001</c:v>
                </c:pt>
                <c:pt idx="1">
                  <c:v>0.22800000000000001</c:v>
                </c:pt>
                <c:pt idx="2">
                  <c:v>0.72600000000000064</c:v>
                </c:pt>
                <c:pt idx="3">
                  <c:v>0.60800000000000065</c:v>
                </c:pt>
                <c:pt idx="4">
                  <c:v>0.36900000000000038</c:v>
                </c:pt>
                <c:pt idx="5">
                  <c:v>0.11</c:v>
                </c:pt>
                <c:pt idx="6">
                  <c:v>0.17900000000000019</c:v>
                </c:pt>
                <c:pt idx="7">
                  <c:v>0.13700000000000001</c:v>
                </c:pt>
                <c:pt idx="8">
                  <c:v>0.15600000000000022</c:v>
                </c:pt>
              </c:numCache>
            </c:numRef>
          </c:val>
        </c:ser>
        <c:dLbls>
          <c:showVal val="1"/>
        </c:dLbls>
        <c:axId val="109019136"/>
        <c:axId val="109020672"/>
      </c:barChart>
      <c:catAx>
        <c:axId val="109019136"/>
        <c:scaling>
          <c:orientation val="minMax"/>
        </c:scaling>
        <c:axPos val="b"/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270000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09020672"/>
        <c:crosses val="autoZero"/>
        <c:auto val="1"/>
        <c:lblAlgn val="ctr"/>
        <c:lblOffset val="100"/>
        <c:tickLblSkip val="1"/>
        <c:tickMarkSkip val="1"/>
      </c:catAx>
      <c:valAx>
        <c:axId val="109020672"/>
        <c:scaling>
          <c:orientation val="minMax"/>
        </c:scaling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000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Percent of Total</a:t>
                </a:r>
              </a:p>
            </c:rich>
          </c:tx>
          <c:layout>
            <c:manualLayout>
              <c:xMode val="edge"/>
              <c:yMode val="edge"/>
              <c:x val="2.6272620126199697E-2"/>
              <c:y val="0.23076923076923131"/>
            </c:manualLayout>
          </c:layout>
          <c:spPr>
            <a:noFill/>
            <a:ln w="25400">
              <a:noFill/>
            </a:ln>
          </c:spPr>
        </c:title>
        <c:numFmt formatCode="0.0%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09019136"/>
        <c:crosses val="autoZero"/>
        <c:crossBetween val="between"/>
      </c:valAx>
      <c:spPr>
        <a:solidFill>
          <a:srgbClr val="C0C0C0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</c:chart>
  <c:spPr>
    <a:solidFill>
      <a:srgbClr val="FFFFFF"/>
    </a:solidFill>
    <a:ln w="9525">
      <a:noFill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US"/>
  <c:chart>
    <c:plotArea>
      <c:layout>
        <c:manualLayout>
          <c:layoutTarget val="inner"/>
          <c:xMode val="edge"/>
          <c:yMode val="edge"/>
          <c:x val="0.15360012000009374"/>
          <c:y val="7.5000203451072764E-2"/>
          <c:w val="0.82400064375050364"/>
          <c:h val="0.48333464446246882"/>
        </c:manualLayout>
      </c:layout>
      <c:barChart>
        <c:barDir val="col"/>
        <c:grouping val="clustered"/>
        <c:ser>
          <c:idx val="0"/>
          <c:order val="0"/>
          <c:spPr>
            <a:solidFill>
              <a:srgbClr val="9999FF"/>
            </a:solidFill>
            <a:ln w="12700">
              <a:solidFill>
                <a:srgbClr val="000000"/>
              </a:solidFill>
              <a:prstDash val="solid"/>
            </a:ln>
          </c:spPr>
          <c:dLbls>
            <c:spPr>
              <a:noFill/>
              <a:ln w="25400">
                <a:noFill/>
              </a:ln>
            </c:spPr>
            <c:txPr>
              <a:bodyPr/>
              <a:lstStyle/>
              <a:p>
                <a:pPr>
                  <a:defRPr sz="1100" b="1" i="0" u="none" strike="noStrike" baseline="0">
                    <a:solidFill>
                      <a:srgbClr val="FF0000"/>
                    </a:solidFill>
                    <a:latin typeface="Arial"/>
                    <a:ea typeface="Arial"/>
                    <a:cs typeface="Arial"/>
                  </a:defRPr>
                </a:pPr>
                <a:endParaRPr lang="en-US"/>
              </a:p>
            </c:txPr>
            <c:showVal val="1"/>
          </c:dLbls>
          <c:cat>
            <c:strRef>
              <c:f>Sheet1!$A$71:$A$80</c:f>
              <c:strCache>
                <c:ptCount val="10"/>
                <c:pt idx="0">
                  <c:v>Award prizes</c:v>
                </c:pt>
                <c:pt idx="1">
                  <c:v>Branding</c:v>
                </c:pt>
                <c:pt idx="2">
                  <c:v>Build loyalty</c:v>
                </c:pt>
                <c:pt idx="3">
                  <c:v>Build E-mail list</c:v>
                </c:pt>
                <c:pt idx="4">
                  <c:v>Collect personal data</c:v>
                </c:pt>
                <c:pt idx="5">
                  <c:v>Generate leads</c:v>
                </c:pt>
                <c:pt idx="6">
                  <c:v>Generate sales</c:v>
                </c:pt>
                <c:pt idx="7">
                  <c:v>Offer incentives</c:v>
                </c:pt>
                <c:pt idx="8">
                  <c:v>Drive to Web site</c:v>
                </c:pt>
                <c:pt idx="9">
                  <c:v>Generate additional leads</c:v>
                </c:pt>
              </c:strCache>
            </c:strRef>
          </c:cat>
          <c:val>
            <c:numRef>
              <c:f>Sheet1!$B$71:$B$80</c:f>
              <c:numCache>
                <c:formatCode>0.0%</c:formatCode>
                <c:ptCount val="10"/>
                <c:pt idx="0">
                  <c:v>0.17100000000000001</c:v>
                </c:pt>
                <c:pt idx="1">
                  <c:v>0.58899999999999997</c:v>
                </c:pt>
                <c:pt idx="2">
                  <c:v>0.53200000000000003</c:v>
                </c:pt>
                <c:pt idx="3">
                  <c:v>0.49800000000000039</c:v>
                </c:pt>
                <c:pt idx="4">
                  <c:v>0.27</c:v>
                </c:pt>
                <c:pt idx="5">
                  <c:v>0.41100000000000031</c:v>
                </c:pt>
                <c:pt idx="6">
                  <c:v>0.55100000000000005</c:v>
                </c:pt>
                <c:pt idx="7">
                  <c:v>0.36500000000000032</c:v>
                </c:pt>
                <c:pt idx="8">
                  <c:v>0.54400000000000004</c:v>
                </c:pt>
                <c:pt idx="9">
                  <c:v>0.30800000000000038</c:v>
                </c:pt>
              </c:numCache>
            </c:numRef>
          </c:val>
        </c:ser>
        <c:dLbls>
          <c:showVal val="1"/>
        </c:dLbls>
        <c:axId val="110381312"/>
        <c:axId val="113115136"/>
      </c:barChart>
      <c:catAx>
        <c:axId val="110381312"/>
        <c:scaling>
          <c:orientation val="minMax"/>
        </c:scaling>
        <c:axPos val="b"/>
        <c:numFmt formatCode="General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2700000" vert="horz"/>
          <a:lstStyle/>
          <a:p>
            <a:pPr>
              <a:defRPr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13115136"/>
        <c:crosses val="autoZero"/>
        <c:auto val="1"/>
        <c:lblAlgn val="ctr"/>
        <c:lblOffset val="100"/>
        <c:tickLblSkip val="1"/>
        <c:tickMarkSkip val="1"/>
      </c:catAx>
      <c:valAx>
        <c:axId val="113115136"/>
        <c:scaling>
          <c:orientation val="minMax"/>
        </c:scaling>
        <c:axPos val="l"/>
        <c:majorGridlines>
          <c:spPr>
            <a:ln w="3175">
              <a:solidFill>
                <a:srgbClr val="000000"/>
              </a:solidFill>
              <a:prstDash val="solid"/>
            </a:ln>
          </c:spPr>
        </c:majorGridlines>
        <c:title>
          <c:tx>
            <c:rich>
              <a:bodyPr/>
              <a:lstStyle/>
              <a:p>
                <a:pPr>
                  <a:defRPr sz="1100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US"/>
                  <a:t>Percent of Total</a:t>
                </a:r>
              </a:p>
            </c:rich>
          </c:tx>
          <c:layout>
            <c:manualLayout>
              <c:xMode val="edge"/>
              <c:yMode val="edge"/>
              <c:x val="2.5600020000015641E-2"/>
              <c:y val="0.16944490409316468"/>
            </c:manualLayout>
          </c:layout>
          <c:spPr>
            <a:noFill/>
            <a:ln w="25400">
              <a:noFill/>
            </a:ln>
          </c:spPr>
        </c:title>
        <c:numFmt formatCode="0.0%" sourceLinked="1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1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110381312"/>
        <c:crosses val="autoZero"/>
        <c:crossBetween val="between"/>
      </c:valAx>
      <c:spPr>
        <a:solidFill>
          <a:srgbClr val="C0C0C0"/>
        </a:solidFill>
        <a:ln w="12700">
          <a:solidFill>
            <a:srgbClr val="808080"/>
          </a:solidFill>
          <a:prstDash val="solid"/>
        </a:ln>
      </c:spPr>
    </c:plotArea>
    <c:plotVisOnly val="1"/>
    <c:dispBlanksAs val="gap"/>
  </c:chart>
  <c:spPr>
    <a:solidFill>
      <a:srgbClr val="FFFFFF"/>
    </a:solidFill>
    <a:ln w="9525">
      <a:noFill/>
    </a:ln>
  </c:spPr>
  <c:txPr>
    <a:bodyPr/>
    <a:lstStyle/>
    <a:p>
      <a:pPr>
        <a:defRPr sz="11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/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74113"/>
            <a:ext cx="2971800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774113"/>
            <a:ext cx="2971800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BFA3C624-A318-4F0C-8CF8-E06BC53F2E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33"/>
          <p:cNvGrpSpPr>
            <a:grpSpLocks/>
          </p:cNvGrpSpPr>
          <p:nvPr/>
        </p:nvGrpSpPr>
        <p:grpSpPr bwMode="auto">
          <a:xfrm>
            <a:off x="160338" y="0"/>
            <a:ext cx="8982075" cy="6845300"/>
            <a:chOff x="101" y="0"/>
            <a:chExt cx="5658" cy="4312"/>
          </a:xfrm>
        </p:grpSpPr>
        <p:sp>
          <p:nvSpPr>
            <p:cNvPr id="5" name="Rectangle 1026"/>
            <p:cNvSpPr>
              <a:spLocks noChangeArrowheads="1"/>
            </p:cNvSpPr>
            <p:nvPr/>
          </p:nvSpPr>
          <p:spPr bwMode="ltGray">
            <a:xfrm>
              <a:off x="149" y="0"/>
              <a:ext cx="150" cy="431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6" name="Rectangle 1027"/>
            <p:cNvSpPr>
              <a:spLocks noChangeArrowheads="1"/>
            </p:cNvSpPr>
            <p:nvPr/>
          </p:nvSpPr>
          <p:spPr bwMode="ltGray">
            <a:xfrm>
              <a:off x="277" y="0"/>
              <a:ext cx="235" cy="345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7" name="Rectangle 1028"/>
            <p:cNvSpPr>
              <a:spLocks noChangeArrowheads="1"/>
            </p:cNvSpPr>
            <p:nvPr/>
          </p:nvSpPr>
          <p:spPr bwMode="ltGray">
            <a:xfrm>
              <a:off x="203" y="0"/>
              <a:ext cx="682" cy="211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8" name="Rectangle 1029"/>
            <p:cNvSpPr>
              <a:spLocks noChangeArrowheads="1"/>
            </p:cNvSpPr>
            <p:nvPr/>
          </p:nvSpPr>
          <p:spPr bwMode="ltGray">
            <a:xfrm>
              <a:off x="288" y="0"/>
              <a:ext cx="160" cy="278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9" name="Rectangle 1030"/>
            <p:cNvSpPr>
              <a:spLocks noChangeArrowheads="1"/>
            </p:cNvSpPr>
            <p:nvPr/>
          </p:nvSpPr>
          <p:spPr bwMode="ltGray">
            <a:xfrm>
              <a:off x="373" y="1644"/>
              <a:ext cx="331" cy="76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10" name="Rectangle 1031"/>
            <p:cNvSpPr>
              <a:spLocks noChangeArrowheads="1"/>
            </p:cNvSpPr>
            <p:nvPr/>
          </p:nvSpPr>
          <p:spPr bwMode="ltGray">
            <a:xfrm>
              <a:off x="326" y="1560"/>
              <a:ext cx="5433" cy="8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11" name="Line 1032"/>
            <p:cNvSpPr>
              <a:spLocks noChangeShapeType="1"/>
            </p:cNvSpPr>
            <p:nvPr/>
          </p:nvSpPr>
          <p:spPr bwMode="auto">
            <a:xfrm>
              <a:off x="101" y="1560"/>
              <a:ext cx="5604" cy="0"/>
            </a:xfrm>
            <a:prstGeom prst="line">
              <a:avLst/>
            </a:prstGeom>
            <a:noFill/>
            <a:ln w="12700">
              <a:solidFill>
                <a:schemeClr val="accent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</p:grpSp>
      <p:sp>
        <p:nvSpPr>
          <p:cNvPr id="3082" name="Rectangle 1034"/>
          <p:cNvSpPr>
            <a:spLocks noGrp="1" noChangeArrowheads="1"/>
          </p:cNvSpPr>
          <p:nvPr>
            <p:ph type="ctrTitle" sz="quarter"/>
          </p:nvPr>
        </p:nvSpPr>
        <p:spPr>
          <a:xfrm>
            <a:off x="762000" y="12954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83" name="Rectangle 103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524000" y="3505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103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1037"/>
          <p:cNvSpPr>
            <a:spLocks noGrp="1" noChangeArrowheads="1"/>
          </p:cNvSpPr>
          <p:nvPr>
            <p:ph type="ftr" sz="quarter" idx="11"/>
          </p:nvPr>
        </p:nvSpPr>
        <p:spPr>
          <a:xfrm>
            <a:off x="3276600" y="6248400"/>
            <a:ext cx="2895600" cy="457200"/>
          </a:xfrm>
        </p:spPr>
        <p:txBody>
          <a:bodyPr/>
          <a:lstStyle>
            <a:lvl1pPr>
              <a:defRPr i="1"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14" name="Rectangle 1038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</p:spPr>
        <p:txBody>
          <a:bodyPr/>
          <a:lstStyle>
            <a:lvl1pPr>
              <a:defRPr i="1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DC1283AF-A6FA-41FD-A5A0-4C1300DA6B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/>
              <a:t>9-</a:t>
            </a:r>
            <a:fld id="{D2F962BF-35B3-483C-9B3E-7489B8F5967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/>
              <a:t>9-</a:t>
            </a:r>
            <a:fld id="{777622FB-0932-4854-AF09-385FAA4F6DC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/>
              <a:t>9-</a:t>
            </a:r>
            <a:fld id="{91809F13-3D2F-42E3-AEED-906FDF8386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9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/>
              <a:t>9-</a:t>
            </a:r>
            <a:fld id="{1A758F2C-325B-4374-992A-CABB2D36A16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3124200" y="5029200"/>
            <a:ext cx="5029200" cy="457200"/>
          </a:xfrm>
        </p:spPr>
        <p:txBody>
          <a:bodyPr/>
          <a:lstStyle>
            <a:lvl1pPr>
              <a:defRPr i="1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/>
              <a:t>9-</a:t>
            </a:r>
            <a:fld id="{0FF21E05-E11D-46D9-820A-E59D3AB7E2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/>
              <a:t>9-</a:t>
            </a:r>
            <a:fld id="{043A35ED-A34A-4833-AE6E-ABE5215A7A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/>
              <a:t>9-</a:t>
            </a:r>
            <a:fld id="{63A54F6B-027A-4EAC-B5E5-B54F9F73FE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/>
              <a:t>9-</a:t>
            </a:r>
            <a:fld id="{877F1449-09AD-4335-9819-C2DDBCEEB4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7050" y="228600"/>
            <a:ext cx="2038350" cy="5715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228600"/>
            <a:ext cx="5962650" cy="5715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US"/>
              <a:t>9-</a:t>
            </a:r>
            <a:fld id="{B5B9106F-BFEE-4448-90DE-9DFBD59C10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D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228600"/>
            <a:ext cx="777240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8288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620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667000" y="6553200"/>
            <a:ext cx="5638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0" hangingPunct="0">
              <a:defRPr sz="1400" i="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5532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400" i="0"/>
            </a:lvl1pPr>
          </a:lstStyle>
          <a:p>
            <a:r>
              <a:rPr lang="en-US"/>
              <a:t>9-</a:t>
            </a:r>
            <a:fld id="{391FD208-332C-4ACB-A4EF-B34CF99EB3A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6" r:id="rId2"/>
    <p:sldLayoutId id="2147483695" r:id="rId3"/>
    <p:sldLayoutId id="2147483694" r:id="rId4"/>
    <p:sldLayoutId id="2147483693" r:id="rId5"/>
    <p:sldLayoutId id="2147483698" r:id="rId6"/>
    <p:sldLayoutId id="2147483692" r:id="rId7"/>
    <p:sldLayoutId id="2147483691" r:id="rId8"/>
    <p:sldLayoutId id="2147483690" r:id="rId9"/>
    <p:sldLayoutId id="2147483689" r:id="rId10"/>
    <p:sldLayoutId id="2147483688" r:id="rId11"/>
  </p:sldLayoutIdLst>
  <p:transition/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luckysurf.com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5638800" cy="304800"/>
          </a:xfrm>
        </p:spPr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614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1D1C70DC-F023-48A5-813D-64F882ED8DC6}" type="slidenum">
              <a:rPr lang="en-US" i="1" dirty="0">
                <a:cs typeface="+mn-cs"/>
              </a:rPr>
              <a:pPr>
                <a:defRPr/>
              </a:pPr>
              <a:t>1</a:t>
            </a:fld>
            <a:endParaRPr lang="en-US" i="1" dirty="0">
              <a:cs typeface="+mn-cs"/>
            </a:endParaRPr>
          </a:p>
        </p:txBody>
      </p:sp>
      <p:sp>
        <p:nvSpPr>
          <p:cNvPr id="6148" name="Rectangle 2"/>
          <p:cNvSpPr>
            <a:spLocks noGrp="1" noChangeArrowheads="1"/>
          </p:cNvSpPr>
          <p:nvPr>
            <p:ph type="title"/>
          </p:nvPr>
        </p:nvSpPr>
        <p:spPr>
          <a:xfrm>
            <a:off x="3276600" y="1524000"/>
            <a:ext cx="3048000" cy="685800"/>
          </a:xfrm>
        </p:spPr>
        <p:txBody>
          <a:bodyPr/>
          <a:lstStyle/>
          <a:p>
            <a:r>
              <a:rPr lang="en-US" sz="4400" dirty="0" smtClean="0">
                <a:solidFill>
                  <a:schemeClr val="accent1"/>
                </a:solidFill>
              </a:rPr>
              <a:t> </a:t>
            </a:r>
            <a:r>
              <a:rPr lang="en-US" sz="4400" dirty="0" smtClean="0">
                <a:solidFill>
                  <a:schemeClr val="accent1"/>
                </a:solidFill>
              </a:rPr>
              <a:t>Overview</a:t>
            </a:r>
          </a:p>
        </p:txBody>
      </p:sp>
      <p:sp>
        <p:nvSpPr>
          <p:cNvPr id="61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71800" y="2514600"/>
            <a:ext cx="5943600" cy="2895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dirty="0" smtClean="0"/>
              <a:t>Internet has changed </a:t>
            </a:r>
            <a:r>
              <a:rPr lang="en-US" sz="2400" dirty="0" smtClean="0"/>
              <a:t>consumer </a:t>
            </a:r>
            <a:r>
              <a:rPr lang="en-US" sz="2400" dirty="0" smtClean="0"/>
              <a:t>culture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Global customers, competition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E-active marketing</a:t>
            </a:r>
          </a:p>
          <a:p>
            <a:pPr lvl="1">
              <a:lnSpc>
                <a:spcPct val="90000"/>
              </a:lnSpc>
            </a:pPr>
            <a:r>
              <a:rPr lang="en-US" sz="2000" dirty="0" smtClean="0"/>
              <a:t>e-Commerce + Interactive marketing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Consumer e-commerce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Business-to-business e-commerce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Interactive marketing methods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304800" y="6248400"/>
            <a:ext cx="1860550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1800" i="0">
                <a:solidFill>
                  <a:schemeClr val="accent1"/>
                </a:solidFill>
                <a:latin typeface="Arial" pitchFamily="34" charset="0"/>
                <a:cs typeface="+mn-cs"/>
              </a:rPr>
              <a:t>Discussion Slide</a:t>
            </a:r>
            <a:endParaRPr lang="en-US" sz="1800">
              <a:solidFill>
                <a:schemeClr val="accent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9705" name="Rectangle 9"/>
          <p:cNvSpPr>
            <a:spLocks noChangeArrowheads="1"/>
          </p:cNvSpPr>
          <p:nvPr/>
        </p:nvSpPr>
        <p:spPr bwMode="auto">
          <a:xfrm>
            <a:off x="0" y="3048000"/>
            <a:ext cx="29718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0" y="0"/>
            <a:ext cx="2971800" cy="36576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352800" y="457200"/>
            <a:ext cx="4921250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4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E-Active Marketing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5638800" cy="304800"/>
          </a:xfrm>
        </p:spPr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 </a:t>
            </a:r>
            <a:endParaRPr lang="en-US" dirty="0"/>
          </a:p>
        </p:txBody>
      </p:sp>
      <p:sp>
        <p:nvSpPr>
          <p:cNvPr id="512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67A8623D-8251-4C53-B3A4-69DD98EE6421}" type="slidenum">
              <a:rPr lang="en-US" i="1" dirty="0">
                <a:cs typeface="+mn-cs"/>
              </a:rPr>
              <a:pPr>
                <a:defRPr/>
              </a:pPr>
              <a:t>2</a:t>
            </a:fld>
            <a:endParaRPr lang="en-US" i="1" dirty="0">
              <a:cs typeface="+mn-cs"/>
            </a:endParaRPr>
          </a:p>
        </p:txBody>
      </p:sp>
      <p:sp>
        <p:nvSpPr>
          <p:cNvPr id="5124" name="Rectangle 2"/>
          <p:cNvSpPr>
            <a:spLocks noGrp="1" noChangeArrowheads="1"/>
          </p:cNvSpPr>
          <p:nvPr>
            <p:ph type="title"/>
          </p:nvPr>
        </p:nvSpPr>
        <p:spPr>
          <a:xfrm>
            <a:off x="3276600" y="228600"/>
            <a:ext cx="5257800" cy="685800"/>
          </a:xfrm>
        </p:spPr>
        <p:txBody>
          <a:bodyPr/>
          <a:lstStyle/>
          <a:p>
            <a:pPr algn="ctr"/>
            <a:r>
              <a:rPr lang="en-US" sz="4800" smtClean="0">
                <a:solidFill>
                  <a:schemeClr val="accent1"/>
                </a:solidFill>
              </a:rPr>
              <a:t>Google</a:t>
            </a:r>
          </a:p>
        </p:txBody>
      </p:sp>
      <p:sp>
        <p:nvSpPr>
          <p:cNvPr id="512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71800" y="1219200"/>
            <a:ext cx="5943600" cy="4724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smtClean="0"/>
              <a:t>Google has become part of vocabulary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Uses a different business model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Google provides service free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Sells advertising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Market leader in search engine advertising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Search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Indexing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Retrieval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2004 – sold $1.67 billion in stock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Google began advertising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Entering “local search market”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304800" y="6248400"/>
            <a:ext cx="1860550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1800" i="0">
                <a:solidFill>
                  <a:schemeClr val="accent1"/>
                </a:solidFill>
                <a:latin typeface="Arial" pitchFamily="34" charset="0"/>
                <a:cs typeface="+mn-cs"/>
              </a:rPr>
              <a:t>Discussion Slide</a:t>
            </a:r>
            <a:endParaRPr lang="en-US" sz="1800">
              <a:solidFill>
                <a:schemeClr val="accent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9705" name="Rectangle 9"/>
          <p:cNvSpPr>
            <a:spLocks noChangeArrowheads="1"/>
          </p:cNvSpPr>
          <p:nvPr/>
        </p:nvSpPr>
        <p:spPr bwMode="auto">
          <a:xfrm>
            <a:off x="0" y="3048000"/>
            <a:ext cx="29718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0" y="0"/>
            <a:ext cx="2971800" cy="36576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5131" name="Picture 13" descr="M09_CLOW9423_04_SE_C09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657600"/>
            <a:ext cx="29718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1126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C6E570EC-6110-4AEF-B125-3937E1C3CB7C}" type="slidenum">
              <a:rPr lang="en-US" i="1" dirty="0">
                <a:cs typeface="+mn-cs"/>
              </a:rPr>
              <a:pPr>
                <a:defRPr/>
              </a:pPr>
              <a:t>3</a:t>
            </a:fld>
            <a:endParaRPr lang="en-US" i="1" dirty="0">
              <a:cs typeface="+mn-cs"/>
            </a:endParaRPr>
          </a:p>
        </p:txBody>
      </p:sp>
      <p:pic>
        <p:nvPicPr>
          <p:cNvPr id="11268" name="Picture 2" descr="luckysur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4763" y="1371600"/>
            <a:ext cx="4059237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762000" y="304800"/>
            <a:ext cx="8382000" cy="8302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en-US" sz="48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Financial Incentives</a:t>
            </a:r>
            <a:endParaRPr lang="en-US" sz="36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4278" name="Rectangle 6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4279" name="Rectangle 7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4280" name="Text Box 8"/>
          <p:cNvSpPr txBox="1">
            <a:spLocks noChangeArrowheads="1"/>
          </p:cNvSpPr>
          <p:nvPr/>
        </p:nvSpPr>
        <p:spPr bwMode="auto">
          <a:xfrm>
            <a:off x="990600" y="1371600"/>
            <a:ext cx="4006850" cy="48942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Attract first-time purchaser</a:t>
            </a:r>
          </a:p>
          <a:p>
            <a:pPr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Effective incentives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Reduced price 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Free shipping</a:t>
            </a:r>
          </a:p>
          <a:p>
            <a:pPr lvl="2"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Most popular (80%)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E-coupon</a:t>
            </a:r>
          </a:p>
          <a:p>
            <a:pPr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Incentives must be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Meaningful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Changed periodically </a:t>
            </a:r>
          </a:p>
          <a:p>
            <a:pPr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Reduces costs through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Lower shipping costs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Lower labor costs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Lower personnel costs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1229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13-</a:t>
            </a:r>
            <a:fld id="{E9BC0D5E-2BBB-45B8-B2E6-8185F78C482E}" type="slidenum">
              <a:rPr lang="en-US" i="1" dirty="0">
                <a:cs typeface="+mn-cs"/>
              </a:rPr>
              <a:pPr>
                <a:defRPr/>
              </a:pPr>
              <a:t>4</a:t>
            </a:fld>
            <a:endParaRPr lang="en-US" i="1" dirty="0">
              <a:cs typeface="+mn-cs"/>
            </a:endParaRPr>
          </a:p>
        </p:txBody>
      </p:sp>
      <p:sp>
        <p:nvSpPr>
          <p:cNvPr id="57347" name="Text Box 3"/>
          <p:cNvSpPr txBox="1">
            <a:spLocks noChangeArrowheads="1"/>
          </p:cNvSpPr>
          <p:nvPr/>
        </p:nvSpPr>
        <p:spPr bwMode="auto">
          <a:xfrm>
            <a:off x="762000" y="381000"/>
            <a:ext cx="8382000" cy="83026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en-US" sz="4800" b="1" dirty="0">
                <a:solidFill>
                  <a:srgbClr val="00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Convenience Incentives</a:t>
            </a:r>
            <a:endParaRPr lang="en-US" sz="3600" b="1" dirty="0">
              <a:solidFill>
                <a:srgbClr val="00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7348" name="Rectangle 4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7349" name="Rectangle 5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1295400" y="1524000"/>
            <a:ext cx="7315200" cy="403225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eaLnBrk="0" hangingPunct="0">
              <a:buFont typeface="Wingdings" pitchFamily="2" charset="2"/>
              <a:buChar char="§"/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E-commerce available 24/7</a:t>
            </a:r>
          </a:p>
          <a:p>
            <a:pPr eaLnBrk="0" hangingPunct="0">
              <a:buFont typeface="Wingdings" pitchFamily="2" charset="2"/>
              <a:buChar char="§"/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Used to obtain product information</a:t>
            </a:r>
          </a:p>
          <a:p>
            <a:pPr eaLnBrk="0" hangingPunct="0">
              <a:buFont typeface="Wingdings" pitchFamily="2" charset="2"/>
              <a:buChar char="§"/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Update and change Web site</a:t>
            </a:r>
          </a:p>
          <a:p>
            <a:pPr eaLnBrk="0" hangingPunct="0">
              <a:buFont typeface="Wingdings" pitchFamily="2" charset="2"/>
              <a:buChar char="§"/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Easy to locate merchandise</a:t>
            </a:r>
          </a:p>
          <a:p>
            <a:pPr eaLnBrk="0" hangingPunct="0">
              <a:buFont typeface="Wingdings" pitchFamily="2" charset="2"/>
              <a:buChar char="§"/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Convenience services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Wedding registries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Popular items</a:t>
            </a:r>
          </a:p>
          <a:p>
            <a:pPr lvl="1" eaLnBrk="0" hangingPunct="0">
              <a:buFont typeface="Wingdings" pitchFamily="2" charset="2"/>
              <a:buChar char="§"/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Measurement charts</a:t>
            </a: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1536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A34383DB-C908-4984-AEB6-32A98E020ED2}" type="slidenum">
              <a:rPr lang="en-US" i="1" dirty="0">
                <a:cs typeface="+mn-cs"/>
              </a:rPr>
              <a:pPr>
                <a:defRPr/>
              </a:pPr>
              <a:t>5</a:t>
            </a:fld>
            <a:endParaRPr lang="en-US" i="1" dirty="0">
              <a:cs typeface="+mn-cs"/>
            </a:endParaRP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8372" name="Rectangle 4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title"/>
          </p:nvPr>
        </p:nvSpPr>
        <p:spPr>
          <a:xfrm>
            <a:off x="762000" y="228600"/>
            <a:ext cx="8382000" cy="990600"/>
          </a:xfrm>
        </p:spPr>
        <p:txBody>
          <a:bodyPr/>
          <a:lstStyle/>
          <a:p>
            <a:pPr algn="ctr"/>
            <a:r>
              <a:rPr lang="en-US" smtClean="0">
                <a:solidFill>
                  <a:srgbClr val="000099"/>
                </a:solidFill>
              </a:rPr>
              <a:t>Successful E-Commerce Incentives</a:t>
            </a:r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1066800" y="1905000"/>
            <a:ext cx="3810000" cy="39624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en-US" smtClean="0"/>
              <a:t>Combination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§"/>
            </a:pPr>
            <a:r>
              <a:rPr lang="en-US" smtClean="0"/>
              <a:t>Financial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§"/>
            </a:pPr>
            <a:r>
              <a:rPr lang="en-US" smtClean="0"/>
              <a:t>Convenience</a:t>
            </a:r>
          </a:p>
          <a:p>
            <a:pPr lvl="1">
              <a:lnSpc>
                <a:spcPct val="90000"/>
              </a:lnSpc>
              <a:buFont typeface="Wingdings" pitchFamily="2" charset="2"/>
              <a:buChar char="§"/>
            </a:pPr>
            <a:r>
              <a:rPr lang="en-US" smtClean="0"/>
              <a:t>Value-added</a:t>
            </a:r>
          </a:p>
        </p:txBody>
      </p:sp>
      <p:pic>
        <p:nvPicPr>
          <p:cNvPr id="15368" name="Picture 8" descr="M09_CLOW9423_04_SE_C1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0600" y="1219200"/>
            <a:ext cx="4067175" cy="4938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174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CECBE501-933E-4528-90D2-48AD18BD7C24}" type="slidenum">
              <a:rPr lang="en-US" i="1" dirty="0">
                <a:cs typeface="+mn-cs"/>
              </a:rPr>
              <a:pPr>
                <a:defRPr/>
              </a:pPr>
              <a:t>6</a:t>
            </a:fld>
            <a:endParaRPr lang="en-US" i="1" dirty="0">
              <a:cs typeface="+mn-cs"/>
            </a:endParaRPr>
          </a:p>
        </p:txBody>
      </p:sp>
      <p:sp>
        <p:nvSpPr>
          <p:cNvPr id="1741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8172450" cy="838200"/>
          </a:xfrm>
        </p:spPr>
        <p:txBody>
          <a:bodyPr/>
          <a:lstStyle/>
          <a:p>
            <a:pPr algn="ctr"/>
            <a:r>
              <a:rPr lang="en-US" sz="3400" smtClean="0">
                <a:solidFill>
                  <a:srgbClr val="FF3300"/>
                </a:solidFill>
              </a:rPr>
              <a:t>Business-to-Business E-Commerce</a:t>
            </a:r>
          </a:p>
        </p:txBody>
      </p:sp>
      <p:sp>
        <p:nvSpPr>
          <p:cNvPr id="1741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33800" y="2209800"/>
            <a:ext cx="5105400" cy="2743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smtClean="0"/>
              <a:t>E-commerce is critical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Websites hits directly related to advertising and sales promotions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Requires incentives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Financial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Convenience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Value-added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Online exchanges and auctions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17417" name="Picture 8" descr="M09_CLOW9423_04_SE_C1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200" y="1828800"/>
            <a:ext cx="2809875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1843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2CE2EE0F-8A01-45DA-8938-291D1667E5F1}" type="slidenum">
              <a:rPr lang="en-US" i="1" dirty="0">
                <a:cs typeface="+mn-cs"/>
              </a:rPr>
              <a:pPr>
                <a:defRPr/>
              </a:pPr>
              <a:t>7</a:t>
            </a:fld>
            <a:endParaRPr lang="en-US" i="1" dirty="0">
              <a:cs typeface="+mn-cs"/>
            </a:endParaRPr>
          </a:p>
        </p:txBody>
      </p:sp>
      <p:sp>
        <p:nvSpPr>
          <p:cNvPr id="1843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8172450" cy="1066800"/>
          </a:xfrm>
        </p:spPr>
        <p:txBody>
          <a:bodyPr/>
          <a:lstStyle/>
          <a:p>
            <a:pPr algn="ctr"/>
            <a:r>
              <a:rPr lang="en-US" sz="4400" smtClean="0">
                <a:solidFill>
                  <a:srgbClr val="FF3300"/>
                </a:solidFill>
              </a:rPr>
              <a:t>Interactive Marketing</a:t>
            </a:r>
          </a:p>
        </p:txBody>
      </p:sp>
      <p:sp>
        <p:nvSpPr>
          <p:cNvPr id="1843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600200"/>
            <a:ext cx="3048000" cy="838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1800" smtClean="0"/>
              <a:t>Two-way communication</a:t>
            </a:r>
          </a:p>
          <a:p>
            <a:pPr>
              <a:lnSpc>
                <a:spcPct val="90000"/>
              </a:lnSpc>
            </a:pPr>
            <a:r>
              <a:rPr lang="en-US" sz="1800" smtClean="0"/>
              <a:t>Customer involvement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10" name="Picture 9" descr="M09_CLOW9423_04_SE_C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62400" y="1143000"/>
            <a:ext cx="4931206" cy="33264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Box 10"/>
          <p:cNvSpPr txBox="1"/>
          <p:nvPr/>
        </p:nvSpPr>
        <p:spPr>
          <a:xfrm>
            <a:off x="1066800" y="4800600"/>
            <a:ext cx="7246938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</a:t>
            </a:r>
            <a:r>
              <a:rPr lang="en-US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Tracking of Internet activities</a:t>
            </a:r>
          </a:p>
          <a:p>
            <a:pPr eaLnBrk="0" hangingPunct="0">
              <a:buFont typeface="Arial" pitchFamily="34" charset="0"/>
              <a:buChar char="•"/>
              <a:defRPr/>
            </a:pPr>
            <a:r>
              <a:rPr lang="en-US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Personalize targeted of information</a:t>
            </a:r>
          </a:p>
          <a:p>
            <a:pPr eaLnBrk="0" hangingPunct="0">
              <a:buFont typeface="Arial" pitchFamily="34" charset="0"/>
              <a:buChar char="•"/>
              <a:defRPr/>
            </a:pPr>
            <a:r>
              <a:rPr lang="en-US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 Engages consumer with company and products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1945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7229BCE5-46DE-4BCA-AECA-A825EE7FB17B}" type="slidenum">
              <a:rPr lang="en-US" i="1" dirty="0">
                <a:cs typeface="+mn-cs"/>
              </a:rPr>
              <a:pPr>
                <a:defRPr/>
              </a:pPr>
              <a:t>8</a:t>
            </a:fld>
            <a:endParaRPr lang="en-US" i="1" dirty="0">
              <a:cs typeface="+mn-cs"/>
            </a:endParaRP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8372" name="Rectangle 4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2" name="Rectangle 1028"/>
          <p:cNvSpPr>
            <a:spLocks noChangeArrowheads="1"/>
          </p:cNvSpPr>
          <p:nvPr/>
        </p:nvSpPr>
        <p:spPr bwMode="auto">
          <a:xfrm>
            <a:off x="533400" y="228600"/>
            <a:ext cx="7010400" cy="609600"/>
          </a:xfrm>
          <a:prstGeom prst="rect">
            <a:avLst/>
          </a:prstGeom>
          <a:solidFill>
            <a:srgbClr val="333399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3" name="Rectangle 1029"/>
          <p:cNvSpPr>
            <a:spLocks noChangeArrowheads="1"/>
          </p:cNvSpPr>
          <p:nvPr/>
        </p:nvSpPr>
        <p:spPr bwMode="auto">
          <a:xfrm>
            <a:off x="533400" y="838200"/>
            <a:ext cx="7010400" cy="609600"/>
          </a:xfrm>
          <a:prstGeom prst="rect">
            <a:avLst/>
          </a:prstGeom>
          <a:solidFill>
            <a:srgbClr val="CCFFCC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9466" name="Rectangle 1031"/>
          <p:cNvSpPr>
            <a:spLocks noChangeArrowheads="1"/>
          </p:cNvSpPr>
          <p:nvPr/>
        </p:nvSpPr>
        <p:spPr bwMode="auto">
          <a:xfrm>
            <a:off x="762000" y="838200"/>
            <a:ext cx="6705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sz="2800" b="1"/>
              <a:t>Online Interactive Tactics</a:t>
            </a:r>
          </a:p>
        </p:txBody>
      </p:sp>
      <p:graphicFrame>
        <p:nvGraphicFramePr>
          <p:cNvPr id="18" name="Chart 17"/>
          <p:cNvGraphicFramePr>
            <a:graphicFrameLocks/>
          </p:cNvGraphicFramePr>
          <p:nvPr/>
        </p:nvGraphicFramePr>
        <p:xfrm>
          <a:off x="838200" y="1447800"/>
          <a:ext cx="8001001" cy="4876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9468" name="TextBox 19"/>
          <p:cNvSpPr txBox="1">
            <a:spLocks noChangeArrowheads="1"/>
          </p:cNvSpPr>
          <p:nvPr/>
        </p:nvSpPr>
        <p:spPr bwMode="auto">
          <a:xfrm>
            <a:off x="1219200" y="5943600"/>
            <a:ext cx="731520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1100" i="0"/>
              <a:t>Source: Based on Larry Jaffee, “Follow the Money,” </a:t>
            </a:r>
            <a:r>
              <a:rPr lang="en-US" sz="1100"/>
              <a:t>Promo</a:t>
            </a:r>
            <a:r>
              <a:rPr lang="en-US" sz="1100" i="0"/>
              <a:t>, 20, No. 11 (November 2007 Sourcebook), pp. 5-10.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2048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8D49D58C-5FAF-4BE9-BCDF-5B310F334430}" type="slidenum">
              <a:rPr lang="en-US" i="1" dirty="0">
                <a:cs typeface="+mn-cs"/>
              </a:rPr>
              <a:pPr>
                <a:defRPr/>
              </a:pPr>
              <a:t>9</a:t>
            </a:fld>
            <a:endParaRPr lang="en-US" i="1" dirty="0">
              <a:cs typeface="+mn-cs"/>
            </a:endParaRP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8372" name="Rectangle 4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2" name="Rectangle 1028"/>
          <p:cNvSpPr>
            <a:spLocks noChangeArrowheads="1"/>
          </p:cNvSpPr>
          <p:nvPr/>
        </p:nvSpPr>
        <p:spPr bwMode="auto">
          <a:xfrm>
            <a:off x="533400" y="228600"/>
            <a:ext cx="7010400" cy="609600"/>
          </a:xfrm>
          <a:prstGeom prst="rect">
            <a:avLst/>
          </a:prstGeom>
          <a:solidFill>
            <a:srgbClr val="333399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3" name="Rectangle 1029"/>
          <p:cNvSpPr>
            <a:spLocks noChangeArrowheads="1"/>
          </p:cNvSpPr>
          <p:nvPr/>
        </p:nvSpPr>
        <p:spPr bwMode="auto">
          <a:xfrm>
            <a:off x="533400" y="838200"/>
            <a:ext cx="7010400" cy="609600"/>
          </a:xfrm>
          <a:prstGeom prst="rect">
            <a:avLst/>
          </a:prstGeom>
          <a:solidFill>
            <a:srgbClr val="CCFFCC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0490" name="Rectangle 1031"/>
          <p:cNvSpPr>
            <a:spLocks noChangeArrowheads="1"/>
          </p:cNvSpPr>
          <p:nvPr/>
        </p:nvSpPr>
        <p:spPr bwMode="auto">
          <a:xfrm>
            <a:off x="762000" y="838200"/>
            <a:ext cx="6705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sz="2800" b="1"/>
              <a:t>Interactive Marketing Objectives</a:t>
            </a:r>
          </a:p>
        </p:txBody>
      </p:sp>
      <p:graphicFrame>
        <p:nvGraphicFramePr>
          <p:cNvPr id="16" name="Chart 15"/>
          <p:cNvGraphicFramePr>
            <a:graphicFrameLocks/>
          </p:cNvGraphicFramePr>
          <p:nvPr/>
        </p:nvGraphicFramePr>
        <p:xfrm>
          <a:off x="838200" y="1447800"/>
          <a:ext cx="8005762" cy="4800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0492" name="TextBox 16"/>
          <p:cNvSpPr txBox="1">
            <a:spLocks noChangeArrowheads="1"/>
          </p:cNvSpPr>
          <p:nvPr/>
        </p:nvSpPr>
        <p:spPr bwMode="auto">
          <a:xfrm>
            <a:off x="1219200" y="5943600"/>
            <a:ext cx="731520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1100" i="0"/>
              <a:t>Source: Based on Larry Jaffee, “Follow the Money,” </a:t>
            </a:r>
            <a:r>
              <a:rPr lang="en-US" sz="1100"/>
              <a:t>Promo</a:t>
            </a:r>
            <a:r>
              <a:rPr lang="en-US" sz="1100" i="0"/>
              <a:t>, 20, No. 11 (November 2007 Sourcebook), pp. 5-10.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225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0364C1EF-F0C4-4EDC-817B-DF28A2E40319}" type="slidenum">
              <a:rPr lang="en-US" i="1" dirty="0">
                <a:cs typeface="+mn-cs"/>
              </a:rPr>
              <a:pPr>
                <a:defRPr/>
              </a:pPr>
              <a:t>10</a:t>
            </a:fld>
            <a:endParaRPr lang="en-US" i="1" dirty="0">
              <a:cs typeface="+mn-cs"/>
            </a:endParaRP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8372" name="Rectangle 4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2" name="Rectangle 1028"/>
          <p:cNvSpPr>
            <a:spLocks noChangeArrowheads="1"/>
          </p:cNvSpPr>
          <p:nvPr/>
        </p:nvSpPr>
        <p:spPr bwMode="auto">
          <a:xfrm>
            <a:off x="533400" y="228600"/>
            <a:ext cx="7010400" cy="609600"/>
          </a:xfrm>
          <a:prstGeom prst="rect">
            <a:avLst/>
          </a:prstGeom>
          <a:solidFill>
            <a:srgbClr val="333399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3" name="Rectangle 1029"/>
          <p:cNvSpPr>
            <a:spLocks noChangeArrowheads="1"/>
          </p:cNvSpPr>
          <p:nvPr/>
        </p:nvSpPr>
        <p:spPr bwMode="auto">
          <a:xfrm>
            <a:off x="533400" y="838200"/>
            <a:ext cx="7010400" cy="609600"/>
          </a:xfrm>
          <a:prstGeom prst="rect">
            <a:avLst/>
          </a:prstGeom>
          <a:solidFill>
            <a:srgbClr val="CCFFCC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2537" name="Text Box 1030"/>
          <p:cNvSpPr txBox="1">
            <a:spLocks noChangeArrowheads="1"/>
          </p:cNvSpPr>
          <p:nvPr/>
        </p:nvSpPr>
        <p:spPr bwMode="auto">
          <a:xfrm>
            <a:off x="685800" y="258763"/>
            <a:ext cx="3352800" cy="5238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800">
                <a:solidFill>
                  <a:srgbClr val="FFFFFF"/>
                </a:solidFill>
              </a:rPr>
              <a:t>F I G U R E    9 . 7</a:t>
            </a:r>
          </a:p>
        </p:txBody>
      </p:sp>
      <p:sp>
        <p:nvSpPr>
          <p:cNvPr id="22538" name="Rectangle 1031"/>
          <p:cNvSpPr>
            <a:spLocks noChangeArrowheads="1"/>
          </p:cNvSpPr>
          <p:nvPr/>
        </p:nvSpPr>
        <p:spPr bwMode="auto">
          <a:xfrm>
            <a:off x="762000" y="838200"/>
            <a:ext cx="6705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sz="2800" b="1"/>
              <a:t>Types of Online Advertising</a:t>
            </a:r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 bwMode="auto">
          <a:xfrm>
            <a:off x="4114800" y="2133600"/>
            <a:ext cx="50292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3200" i="0" kern="0" dirty="0">
                <a:latin typeface="+mn-lt"/>
                <a:cs typeface="+mn-cs"/>
              </a:rPr>
              <a:t>Display or banner ad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3200" i="0" kern="0" dirty="0">
                <a:latin typeface="+mn-lt"/>
                <a:cs typeface="+mn-cs"/>
              </a:rPr>
              <a:t>Classified ads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3200" i="0" kern="0" dirty="0">
                <a:latin typeface="+mn-lt"/>
                <a:cs typeface="+mn-cs"/>
              </a:rPr>
              <a:t>Search advertising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3200" i="0" kern="0" dirty="0">
                <a:latin typeface="+mn-lt"/>
                <a:cs typeface="+mn-cs"/>
              </a:rPr>
              <a:t>Media/video ads</a:t>
            </a:r>
          </a:p>
        </p:txBody>
      </p:sp>
      <p:sp>
        <p:nvSpPr>
          <p:cNvPr id="19" name="Text Box 5"/>
          <p:cNvSpPr txBox="1">
            <a:spLocks noChangeArrowheads="1"/>
          </p:cNvSpPr>
          <p:nvPr/>
        </p:nvSpPr>
        <p:spPr bwMode="auto">
          <a:xfrm>
            <a:off x="914400" y="3048000"/>
            <a:ext cx="15954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Online</a:t>
            </a:r>
          </a:p>
          <a:p>
            <a:pPr algn="ctr" eaLnBrk="0" hangingPunct="0">
              <a:defRPr/>
            </a:pPr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Advertising</a:t>
            </a:r>
          </a:p>
        </p:txBody>
      </p:sp>
      <p:sp>
        <p:nvSpPr>
          <p:cNvPr id="20" name="Line 6"/>
          <p:cNvSpPr>
            <a:spLocks noChangeShapeType="1"/>
          </p:cNvSpPr>
          <p:nvPr/>
        </p:nvSpPr>
        <p:spPr bwMode="auto">
          <a:xfrm flipV="1">
            <a:off x="2286000" y="2438400"/>
            <a:ext cx="1905000" cy="914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1" name="Line 7"/>
          <p:cNvSpPr>
            <a:spLocks noChangeShapeType="1"/>
          </p:cNvSpPr>
          <p:nvPr/>
        </p:nvSpPr>
        <p:spPr bwMode="auto">
          <a:xfrm flipV="1">
            <a:off x="2286000" y="3048000"/>
            <a:ext cx="190500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2" name="Line 8"/>
          <p:cNvSpPr>
            <a:spLocks noChangeShapeType="1"/>
          </p:cNvSpPr>
          <p:nvPr/>
        </p:nvSpPr>
        <p:spPr bwMode="auto">
          <a:xfrm>
            <a:off x="2286000" y="3352800"/>
            <a:ext cx="1905000" cy="228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" name="Line 9"/>
          <p:cNvSpPr>
            <a:spLocks noChangeShapeType="1"/>
          </p:cNvSpPr>
          <p:nvPr/>
        </p:nvSpPr>
        <p:spPr bwMode="auto">
          <a:xfrm>
            <a:off x="2286000" y="3352800"/>
            <a:ext cx="190500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pPr eaLnBrk="0" hangingPunct="0">
              <a:defRPr/>
            </a:pPr>
            <a:endParaRPr 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2355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81D43F82-DF3F-4AC2-82EC-E719FB8591D1}" type="slidenum">
              <a:rPr lang="en-US" i="1" dirty="0">
                <a:cs typeface="+mn-cs"/>
              </a:rPr>
              <a:pPr>
                <a:defRPr/>
              </a:pPr>
              <a:t>11</a:t>
            </a:fld>
            <a:endParaRPr lang="en-US" i="1" dirty="0">
              <a:cs typeface="+mn-cs"/>
            </a:endParaRPr>
          </a:p>
        </p:txBody>
      </p:sp>
      <p:sp>
        <p:nvSpPr>
          <p:cNvPr id="2355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228600"/>
            <a:ext cx="4724400" cy="1143000"/>
          </a:xfrm>
        </p:spPr>
        <p:txBody>
          <a:bodyPr/>
          <a:lstStyle/>
          <a:p>
            <a:pPr algn="ctr"/>
            <a:r>
              <a:rPr lang="en-US" sz="8000" smtClean="0">
                <a:solidFill>
                  <a:srgbClr val="FF3300"/>
                </a:solidFill>
              </a:rPr>
              <a:t>Blogs</a:t>
            </a:r>
          </a:p>
        </p:txBody>
      </p:sp>
      <p:sp>
        <p:nvSpPr>
          <p:cNvPr id="2355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676400"/>
            <a:ext cx="4572000" cy="3657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smtClean="0"/>
              <a:t>Online musings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Power of online buzz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47% go to social networks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Download coupons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Search for information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45%  go to social networks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Upcoming sales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Discounts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22% read or write a product review on a blog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23561" name="Picture 10" descr="M09_CLOW9423_04_SE_C1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0" y="0"/>
            <a:ext cx="381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2457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CD949811-807C-4C1E-A64A-3806E9E955DC}" type="slidenum">
              <a:rPr lang="en-US" i="1" dirty="0">
                <a:cs typeface="+mn-cs"/>
              </a:rPr>
              <a:pPr>
                <a:defRPr/>
              </a:pPr>
              <a:t>12</a:t>
            </a:fld>
            <a:endParaRPr lang="en-US" i="1" dirty="0">
              <a:cs typeface="+mn-cs"/>
            </a:endParaRPr>
          </a:p>
        </p:txBody>
      </p:sp>
      <p:sp>
        <p:nvSpPr>
          <p:cNvPr id="2458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228600"/>
            <a:ext cx="8001000" cy="838200"/>
          </a:xfrm>
        </p:spPr>
        <p:txBody>
          <a:bodyPr/>
          <a:lstStyle/>
          <a:p>
            <a:pPr algn="ctr"/>
            <a:r>
              <a:rPr lang="en-US" sz="4800" smtClean="0">
                <a:solidFill>
                  <a:srgbClr val="FF3300"/>
                </a:solidFill>
              </a:rPr>
              <a:t>Negative Comments</a:t>
            </a:r>
          </a:p>
        </p:txBody>
      </p:sp>
      <p:sp>
        <p:nvSpPr>
          <p:cNvPr id="2458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67200" y="2438400"/>
            <a:ext cx="4038600" cy="2133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smtClean="0"/>
              <a:t>Join in discussion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Identify self as employee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Remain anonymous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Ignore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Search Internet for blogs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90800" y="1143000"/>
            <a:ext cx="4329113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How should a company react?</a:t>
            </a:r>
          </a:p>
        </p:txBody>
      </p:sp>
      <p:pic>
        <p:nvPicPr>
          <p:cNvPr id="24586" name="Picture 12" descr="P6100034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200" y="2362200"/>
            <a:ext cx="3048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2560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D927E934-A939-4C43-A438-9769F1A68630}" type="slidenum">
              <a:rPr lang="en-US" i="1" dirty="0">
                <a:cs typeface="+mn-cs"/>
              </a:rPr>
              <a:pPr>
                <a:defRPr/>
              </a:pPr>
              <a:t>13</a:t>
            </a:fld>
            <a:endParaRPr lang="en-US" i="1" dirty="0">
              <a:cs typeface="+mn-cs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228600"/>
            <a:ext cx="8001000" cy="838200"/>
          </a:xfrm>
        </p:spPr>
        <p:txBody>
          <a:bodyPr/>
          <a:lstStyle/>
          <a:p>
            <a:pPr algn="ctr"/>
            <a:r>
              <a:rPr lang="en-US" sz="4000" smtClean="0">
                <a:solidFill>
                  <a:srgbClr val="FF3300"/>
                </a:solidFill>
              </a:rPr>
              <a:t>Company-Sponsored Blogs</a:t>
            </a:r>
          </a:p>
        </p:txBody>
      </p:sp>
      <p:sp>
        <p:nvSpPr>
          <p:cNvPr id="2560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81400" y="1447800"/>
            <a:ext cx="5181600" cy="4876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000" smtClean="0"/>
              <a:t>Bluefly.com – Flypaper blog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Fashion news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New styles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Fashion faux pas</a:t>
            </a:r>
          </a:p>
          <a:p>
            <a:pPr>
              <a:lnSpc>
                <a:spcPct val="90000"/>
              </a:lnSpc>
            </a:pPr>
            <a:r>
              <a:rPr lang="en-US" sz="2000" smtClean="0"/>
              <a:t>Do they work?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Blog visitors spend more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Online 23 hours/week versus 13</a:t>
            </a:r>
          </a:p>
          <a:p>
            <a:pPr>
              <a:lnSpc>
                <a:spcPct val="90000"/>
              </a:lnSpc>
            </a:pPr>
            <a:r>
              <a:rPr lang="en-US" sz="2000" smtClean="0"/>
              <a:t>Benefits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Reassure shoppers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Glimpse of how firm deals with customers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Release company information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Customers can voice opinion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Company controls site</a:t>
            </a:r>
          </a:p>
          <a:p>
            <a:pPr>
              <a:lnSpc>
                <a:spcPct val="90000"/>
              </a:lnSpc>
            </a:pPr>
            <a:r>
              <a:rPr lang="en-US" sz="2000" smtClean="0"/>
              <a:t>Must be honest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25609" name="Picture 10" descr="M09_CLOW9423_04_SE_C16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71600"/>
            <a:ext cx="3530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2662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98B23611-E7B0-4258-9E49-35706FD949CB}" type="slidenum">
              <a:rPr lang="en-US" i="1" dirty="0">
                <a:cs typeface="+mn-cs"/>
              </a:rPr>
              <a:pPr>
                <a:defRPr/>
              </a:pPr>
              <a:t>14</a:t>
            </a:fld>
            <a:endParaRPr lang="en-US" i="1" dirty="0">
              <a:cs typeface="+mn-cs"/>
            </a:endParaRPr>
          </a:p>
        </p:txBody>
      </p:sp>
      <p:sp>
        <p:nvSpPr>
          <p:cNvPr id="26628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228600"/>
            <a:ext cx="8001000" cy="685800"/>
          </a:xfrm>
        </p:spPr>
        <p:txBody>
          <a:bodyPr/>
          <a:lstStyle/>
          <a:p>
            <a:pPr algn="ctr"/>
            <a:r>
              <a:rPr lang="en-US" sz="4000" smtClean="0">
                <a:solidFill>
                  <a:srgbClr val="FF3300"/>
                </a:solidFill>
              </a:rPr>
              <a:t>Online Social Networks</a:t>
            </a:r>
          </a:p>
        </p:txBody>
      </p:sp>
      <p:sp>
        <p:nvSpPr>
          <p:cNvPr id="2662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4572000"/>
            <a:ext cx="7924800" cy="1600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000" smtClean="0"/>
              <a:t>Facebook – 59 million active profiles</a:t>
            </a:r>
          </a:p>
          <a:p>
            <a:pPr>
              <a:lnSpc>
                <a:spcPct val="90000"/>
              </a:lnSpc>
            </a:pPr>
            <a:r>
              <a:rPr lang="en-US" sz="2000" smtClean="0"/>
              <a:t>MySpace -110 million active profiles</a:t>
            </a:r>
          </a:p>
          <a:p>
            <a:pPr>
              <a:lnSpc>
                <a:spcPct val="90000"/>
              </a:lnSpc>
            </a:pPr>
            <a:r>
              <a:rPr lang="en-US" sz="2000" smtClean="0"/>
              <a:t>YouTube – 160 million unique visitors</a:t>
            </a:r>
          </a:p>
          <a:p>
            <a:pPr>
              <a:lnSpc>
                <a:spcPct val="90000"/>
              </a:lnSpc>
            </a:pPr>
            <a:r>
              <a:rPr lang="en-US" sz="2000" smtClean="0"/>
              <a:t>70% of social network ad dollars goes to Facebook and MySpace</a:t>
            </a:r>
          </a:p>
          <a:p>
            <a:pPr>
              <a:lnSpc>
                <a:spcPct val="90000"/>
              </a:lnSpc>
            </a:pPr>
            <a:r>
              <a:rPr lang="en-US" sz="2000" smtClean="0"/>
              <a:t>Smaller, more targeted social network sites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26633" name="Picture 9" descr="Photo09.4-Girls drinking Sprit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8400" y="914400"/>
            <a:ext cx="4572000" cy="347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2765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045A3C34-8514-4099-96D2-387A0407E7BF}" type="slidenum">
              <a:rPr lang="en-US" i="1" dirty="0">
                <a:cs typeface="+mn-cs"/>
              </a:rPr>
              <a:pPr>
                <a:defRPr/>
              </a:pPr>
              <a:t>15</a:t>
            </a:fld>
            <a:endParaRPr lang="en-US" i="1" dirty="0">
              <a:cs typeface="+mn-cs"/>
            </a:endParaRPr>
          </a:p>
        </p:txBody>
      </p:sp>
      <p:sp>
        <p:nvSpPr>
          <p:cNvPr id="27652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533400"/>
            <a:ext cx="5943600" cy="685800"/>
          </a:xfrm>
        </p:spPr>
        <p:txBody>
          <a:bodyPr/>
          <a:lstStyle/>
          <a:p>
            <a:pPr algn="ctr"/>
            <a:r>
              <a:rPr lang="en-US" sz="4800" smtClean="0">
                <a:solidFill>
                  <a:srgbClr val="FF3300"/>
                </a:solidFill>
              </a:rPr>
              <a:t>Social Networks</a:t>
            </a:r>
          </a:p>
        </p:txBody>
      </p:sp>
      <p:sp>
        <p:nvSpPr>
          <p:cNvPr id="2765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81200"/>
            <a:ext cx="7924800" cy="4495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smtClean="0"/>
              <a:t>Developing social network presence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Start profile page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Accept “friend requests”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Specific product page – Sprite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Posting of ads on social networks (Nike)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Generate word-of-mouth buzz</a:t>
            </a:r>
          </a:p>
          <a:p>
            <a:pPr>
              <a:lnSpc>
                <a:spcPct val="90000"/>
              </a:lnSpc>
            </a:pPr>
            <a:r>
              <a:rPr lang="en-US" sz="2800" smtClean="0"/>
              <a:t>Consumer-generated advertising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2007 Super Bowl – Doritos ad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Viewed as more genuine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Contests for consumer-generated ads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27657" name="Picture 9" descr="Photo09.4-Girls drinking Sprit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1800" y="228600"/>
            <a:ext cx="210185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2867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A548A491-925F-4B0C-86A0-8A7117D01806}" type="slidenum">
              <a:rPr lang="en-US" i="1" dirty="0">
                <a:cs typeface="+mn-cs"/>
              </a:rPr>
              <a:pPr>
                <a:defRPr/>
              </a:pPr>
              <a:t>16</a:t>
            </a:fld>
            <a:endParaRPr lang="en-US" i="1" dirty="0">
              <a:cs typeface="+mn-cs"/>
            </a:endParaRPr>
          </a:p>
        </p:txBody>
      </p:sp>
      <p:sp>
        <p:nvSpPr>
          <p:cNvPr id="2867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28600"/>
            <a:ext cx="8001000" cy="1295400"/>
          </a:xfrm>
        </p:spPr>
        <p:txBody>
          <a:bodyPr/>
          <a:lstStyle/>
          <a:p>
            <a:pPr algn="ctr"/>
            <a:r>
              <a:rPr lang="en-US" sz="4000" smtClean="0">
                <a:solidFill>
                  <a:srgbClr val="FF3300"/>
                </a:solidFill>
              </a:rPr>
              <a:t>Consumer-Generated</a:t>
            </a:r>
            <a:br>
              <a:rPr lang="en-US" sz="4000" smtClean="0">
                <a:solidFill>
                  <a:srgbClr val="FF3300"/>
                </a:solidFill>
              </a:rPr>
            </a:br>
            <a:r>
              <a:rPr lang="en-US" sz="4000" smtClean="0">
                <a:solidFill>
                  <a:srgbClr val="FF3300"/>
                </a:solidFill>
              </a:rPr>
              <a:t>Reviews</a:t>
            </a:r>
          </a:p>
        </p:txBody>
      </p:sp>
      <p:sp>
        <p:nvSpPr>
          <p:cNvPr id="286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905000"/>
            <a:ext cx="5867400" cy="3810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dirty="0" smtClean="0"/>
              <a:t>Amazon-com – leader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Tripadviser.com </a:t>
            </a:r>
            <a:endParaRPr lang="en-US" sz="2400" dirty="0" smtClean="0"/>
          </a:p>
          <a:p>
            <a:pPr>
              <a:lnSpc>
                <a:spcPct val="90000"/>
              </a:lnSpc>
            </a:pPr>
            <a:r>
              <a:rPr lang="en-US" sz="2400" dirty="0" smtClean="0"/>
              <a:t>Early adopters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Implications</a:t>
            </a:r>
          </a:p>
          <a:p>
            <a:pPr lvl="1">
              <a:lnSpc>
                <a:spcPct val="90000"/>
              </a:lnSpc>
            </a:pPr>
            <a:r>
              <a:rPr lang="en-US" sz="1600" dirty="0" smtClean="0"/>
              <a:t>Negative reviews</a:t>
            </a:r>
          </a:p>
          <a:p>
            <a:pPr lvl="1">
              <a:lnSpc>
                <a:spcPct val="90000"/>
              </a:lnSpc>
            </a:pPr>
            <a:r>
              <a:rPr lang="en-US" sz="1600" dirty="0" smtClean="0"/>
              <a:t>Low-star ratings</a:t>
            </a:r>
          </a:p>
          <a:p>
            <a:pPr lvl="1">
              <a:lnSpc>
                <a:spcPct val="90000"/>
              </a:lnSpc>
            </a:pPr>
            <a:r>
              <a:rPr lang="en-US" sz="1600" dirty="0" smtClean="0"/>
              <a:t>Consistent quality products</a:t>
            </a:r>
          </a:p>
          <a:p>
            <a:pPr lvl="1">
              <a:lnSpc>
                <a:spcPct val="90000"/>
              </a:lnSpc>
            </a:pPr>
            <a:r>
              <a:rPr lang="en-US" sz="1600" dirty="0" smtClean="0"/>
              <a:t>Information for</a:t>
            </a:r>
          </a:p>
          <a:p>
            <a:pPr lvl="2">
              <a:lnSpc>
                <a:spcPct val="90000"/>
              </a:lnSpc>
            </a:pPr>
            <a:r>
              <a:rPr lang="en-US" sz="1600" dirty="0" smtClean="0"/>
              <a:t>Marketing plans</a:t>
            </a:r>
          </a:p>
          <a:p>
            <a:pPr lvl="2">
              <a:lnSpc>
                <a:spcPct val="90000"/>
              </a:lnSpc>
            </a:pPr>
            <a:r>
              <a:rPr lang="en-US" sz="1600" dirty="0" smtClean="0"/>
              <a:t>Product modifications</a:t>
            </a:r>
          </a:p>
          <a:p>
            <a:pPr lvl="2">
              <a:lnSpc>
                <a:spcPct val="90000"/>
              </a:lnSpc>
            </a:pPr>
            <a:r>
              <a:rPr lang="en-US" sz="1600" dirty="0" smtClean="0"/>
              <a:t>Service strategies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28681" name="Picture 10" descr="Photo09.5-Female looking at camer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67200" y="28956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2969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21611FED-E36C-4DA4-B13A-C5647B74BAB5}" type="slidenum">
              <a:rPr lang="en-US" i="1" dirty="0">
                <a:cs typeface="+mn-cs"/>
              </a:rPr>
              <a:pPr>
                <a:defRPr/>
              </a:pPr>
              <a:t>17</a:t>
            </a:fld>
            <a:endParaRPr lang="en-US" i="1" dirty="0">
              <a:cs typeface="+mn-cs"/>
            </a:endParaRP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58372" name="Rectangle 4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2" name="Rectangle 1028"/>
          <p:cNvSpPr>
            <a:spLocks noChangeArrowheads="1"/>
          </p:cNvSpPr>
          <p:nvPr/>
        </p:nvSpPr>
        <p:spPr bwMode="auto">
          <a:xfrm>
            <a:off x="533400" y="228600"/>
            <a:ext cx="7010400" cy="609600"/>
          </a:xfrm>
          <a:prstGeom prst="rect">
            <a:avLst/>
          </a:prstGeom>
          <a:solidFill>
            <a:srgbClr val="333399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9704" name="Rectangle 1029"/>
          <p:cNvSpPr>
            <a:spLocks noChangeArrowheads="1"/>
          </p:cNvSpPr>
          <p:nvPr/>
        </p:nvSpPr>
        <p:spPr bwMode="auto">
          <a:xfrm>
            <a:off x="533400" y="838200"/>
            <a:ext cx="7010400" cy="609600"/>
          </a:xfrm>
          <a:prstGeom prst="rect">
            <a:avLst/>
          </a:prstGeom>
          <a:solidFill>
            <a:srgbClr val="CCFFCC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eaLnBrk="0" hangingPunct="0"/>
            <a:endParaRPr lang="en-US" sz="2800"/>
          </a:p>
        </p:txBody>
      </p:sp>
      <p:sp>
        <p:nvSpPr>
          <p:cNvPr id="29706" name="Rectangle 1031"/>
          <p:cNvSpPr>
            <a:spLocks noChangeArrowheads="1"/>
          </p:cNvSpPr>
          <p:nvPr/>
        </p:nvSpPr>
        <p:spPr bwMode="auto">
          <a:xfrm>
            <a:off x="762000" y="838200"/>
            <a:ext cx="6705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b="1"/>
              <a:t>Building a Successful E-mail Campaign</a:t>
            </a:r>
          </a:p>
        </p:txBody>
      </p:sp>
      <p:sp>
        <p:nvSpPr>
          <p:cNvPr id="18" name="Rectangle 3"/>
          <p:cNvSpPr txBox="1">
            <a:spLocks noChangeArrowheads="1"/>
          </p:cNvSpPr>
          <p:nvPr/>
        </p:nvSpPr>
        <p:spPr bwMode="auto">
          <a:xfrm>
            <a:off x="838200" y="1828800"/>
            <a:ext cx="79248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It essential to:</a:t>
            </a:r>
          </a:p>
          <a:p>
            <a:pPr marL="742950" lvl="1" indent="-285750" eaLnBrk="0" hangingPunct="0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Integrate with other marketing channels</a:t>
            </a:r>
          </a:p>
          <a:p>
            <a:pPr marL="742950" lvl="1" indent="-285750" eaLnBrk="0" hangingPunct="0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Be based on web analytics</a:t>
            </a:r>
          </a:p>
          <a:p>
            <a:pPr marL="742950" lvl="1" indent="-285750" eaLnBrk="0" hangingPunct="0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Combine with future web analytics</a:t>
            </a:r>
          </a:p>
          <a:p>
            <a:pPr marL="742950" lvl="1" indent="-285750" eaLnBrk="0" hangingPunct="0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defRPr/>
            </a:pPr>
            <a:endParaRPr lang="en-US" i="0" kern="0" dirty="0">
              <a:latin typeface="+mn-lt"/>
              <a:cs typeface="+mn-cs"/>
            </a:endParaRPr>
          </a:p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It is beneficial to:</a:t>
            </a:r>
          </a:p>
          <a:p>
            <a:pPr marL="742950" lvl="1" indent="-285750" eaLnBrk="0" hangingPunct="0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Integrate with Web site’s content management</a:t>
            </a:r>
          </a:p>
          <a:p>
            <a:pPr marL="742950" lvl="1" indent="-285750" eaLnBrk="0" hangingPunct="0">
              <a:lnSpc>
                <a:spcPct val="9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Integrate with a customer relationship program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3072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7F616ECC-F265-48E7-B06A-6A34DD8736F8}" type="slidenum">
              <a:rPr lang="en-US" i="1" dirty="0">
                <a:cs typeface="+mn-cs"/>
              </a:rPr>
              <a:pPr>
                <a:defRPr/>
              </a:pPr>
              <a:t>18</a:t>
            </a:fld>
            <a:endParaRPr lang="en-US" i="1" dirty="0">
              <a:cs typeface="+mn-cs"/>
            </a:endParaRPr>
          </a:p>
        </p:txBody>
      </p:sp>
      <p:sp>
        <p:nvSpPr>
          <p:cNvPr id="30724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81000"/>
            <a:ext cx="8001000" cy="838200"/>
          </a:xfrm>
        </p:spPr>
        <p:txBody>
          <a:bodyPr/>
          <a:lstStyle/>
          <a:p>
            <a:pPr algn="ctr"/>
            <a:r>
              <a:rPr lang="en-US" sz="7200" smtClean="0">
                <a:solidFill>
                  <a:srgbClr val="FF3300"/>
                </a:solidFill>
              </a:rPr>
              <a:t>Newsletters</a:t>
            </a:r>
          </a:p>
        </p:txBody>
      </p:sp>
      <p:sp>
        <p:nvSpPr>
          <p:cNvPr id="3072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371600"/>
            <a:ext cx="6400800" cy="4495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smtClean="0"/>
              <a:t>E-mail newsletters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Build brand awareness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Drive web traffic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Customers sign up for newsletters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Provide value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Free subscription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Tie-in with Web site </a:t>
            </a:r>
          </a:p>
          <a:p>
            <a:pPr>
              <a:lnSpc>
                <a:spcPct val="90000"/>
              </a:lnSpc>
            </a:pPr>
            <a:r>
              <a:rPr lang="en-US" sz="2800" smtClean="0"/>
              <a:t>Advertising on other newsletters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Build brand awareness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Drive web traffic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Pick newsletters that are relevant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3174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97EDD9F3-A80A-4AAC-8F18-D18473F12234}" type="slidenum">
              <a:rPr lang="en-US" i="1" dirty="0">
                <a:cs typeface="+mn-cs"/>
              </a:rPr>
              <a:pPr>
                <a:defRPr/>
              </a:pPr>
              <a:t>19</a:t>
            </a:fld>
            <a:endParaRPr lang="en-US" i="1" dirty="0">
              <a:cs typeface="+mn-cs"/>
            </a:endParaRPr>
          </a:p>
        </p:txBody>
      </p:sp>
      <p:sp>
        <p:nvSpPr>
          <p:cNvPr id="31748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81000"/>
            <a:ext cx="8001000" cy="838200"/>
          </a:xfrm>
        </p:spPr>
        <p:txBody>
          <a:bodyPr/>
          <a:lstStyle/>
          <a:p>
            <a:pPr algn="ctr"/>
            <a:r>
              <a:rPr lang="en-US" sz="4400" smtClean="0">
                <a:solidFill>
                  <a:srgbClr val="FF3300"/>
                </a:solidFill>
              </a:rPr>
              <a:t>Search Engine Optimization</a:t>
            </a:r>
          </a:p>
        </p:txBody>
      </p:sp>
      <p:sp>
        <p:nvSpPr>
          <p:cNvPr id="317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371600"/>
            <a:ext cx="7467600" cy="4495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smtClean="0"/>
              <a:t>80% of all web traffic begins with a search engine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SEO – process of increasing probability of a hit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Methods of SEO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Paid search insertion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Increase identification through organic emergence of site</a:t>
            </a:r>
          </a:p>
          <a:p>
            <a:pPr lvl="2">
              <a:lnSpc>
                <a:spcPct val="90000"/>
              </a:lnSpc>
            </a:pPr>
            <a:r>
              <a:rPr lang="en-US" sz="1400" smtClean="0"/>
              <a:t>First page search hit – 9x increase in Web traffic</a:t>
            </a:r>
          </a:p>
          <a:p>
            <a:pPr lvl="2">
              <a:lnSpc>
                <a:spcPct val="90000"/>
              </a:lnSpc>
            </a:pPr>
            <a:r>
              <a:rPr lang="en-US" sz="1400" smtClean="0"/>
              <a:t>Second/third pages – 6x increase in Web traffic</a:t>
            </a:r>
          </a:p>
          <a:p>
            <a:pPr lvl="2">
              <a:lnSpc>
                <a:spcPct val="90000"/>
              </a:lnSpc>
            </a:pPr>
            <a:r>
              <a:rPr lang="en-US" sz="1400" smtClean="0"/>
              <a:t>Top 10 listing – 42% increase first month, 100% second month</a:t>
            </a:r>
          </a:p>
          <a:p>
            <a:pPr lvl="2">
              <a:lnSpc>
                <a:spcPct val="90000"/>
              </a:lnSpc>
            </a:pPr>
            <a:r>
              <a:rPr lang="en-US" sz="1400" smtClean="0"/>
              <a:t>Can take months, years to get into top 10 listings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Paid search ads</a:t>
            </a:r>
          </a:p>
          <a:p>
            <a:pPr lvl="2">
              <a:lnSpc>
                <a:spcPct val="90000"/>
              </a:lnSpc>
            </a:pPr>
            <a:r>
              <a:rPr lang="en-US" sz="1400" smtClean="0"/>
              <a:t>Accounts for 40% of online advertising dollars</a:t>
            </a:r>
          </a:p>
          <a:p>
            <a:pPr lvl="2">
              <a:lnSpc>
                <a:spcPct val="90000"/>
              </a:lnSpc>
            </a:pPr>
            <a:r>
              <a:rPr lang="en-US" sz="1400" smtClean="0"/>
              <a:t>Click-through rate  - 5% (0.2% online advertising)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Future dangers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Clutter</a:t>
            </a:r>
          </a:p>
          <a:p>
            <a:pPr lvl="1">
              <a:lnSpc>
                <a:spcPct val="90000"/>
              </a:lnSpc>
            </a:pPr>
            <a:r>
              <a:rPr lang="en-US" sz="1800" smtClean="0"/>
              <a:t>Increased costs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3277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F17602B7-219C-4C17-8601-259BDFC43EBE}" type="slidenum">
              <a:rPr lang="en-US" i="1" dirty="0">
                <a:cs typeface="+mn-cs"/>
              </a:rPr>
              <a:pPr>
                <a:defRPr/>
              </a:pPr>
              <a:t>20</a:t>
            </a:fld>
            <a:endParaRPr lang="en-US" i="1" dirty="0">
              <a:cs typeface="+mn-cs"/>
            </a:endParaRPr>
          </a:p>
        </p:txBody>
      </p:sp>
      <p:sp>
        <p:nvSpPr>
          <p:cNvPr id="32772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81000"/>
            <a:ext cx="8001000" cy="838200"/>
          </a:xfrm>
        </p:spPr>
        <p:txBody>
          <a:bodyPr/>
          <a:lstStyle/>
          <a:p>
            <a:pPr algn="ctr"/>
            <a:r>
              <a:rPr lang="en-US" sz="4400" smtClean="0">
                <a:solidFill>
                  <a:srgbClr val="FF3300"/>
                </a:solidFill>
              </a:rPr>
              <a:t>Viral Marketing</a:t>
            </a:r>
          </a:p>
        </p:txBody>
      </p:sp>
      <p:sp>
        <p:nvSpPr>
          <p:cNvPr id="3277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371600"/>
            <a:ext cx="7467600" cy="3810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smtClean="0"/>
              <a:t>Message passed from one consumer to another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E-mail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Blogs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Form of advocacy or word-of-mouth endorsement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Viral marketing messages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Advertisements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Hyperlinked promotions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Online newsletters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Streaming videos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Games 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337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BB57333A-E4E9-4BC0-871D-BB74914D81DB}" type="slidenum">
              <a:rPr lang="en-US" i="1" dirty="0">
                <a:cs typeface="+mn-cs"/>
              </a:rPr>
              <a:pPr>
                <a:defRPr/>
              </a:pPr>
              <a:t>21</a:t>
            </a:fld>
            <a:endParaRPr lang="en-US" i="1" dirty="0">
              <a:cs typeface="+mn-cs"/>
            </a:endParaRP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219200" y="1981200"/>
            <a:ext cx="75438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Focus on the product or business.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Determine why individuals would want to pass the message along.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Offer an incentive.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Make it personal.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Track the results and analyze the data.</a:t>
            </a:r>
          </a:p>
        </p:txBody>
      </p:sp>
      <p:sp>
        <p:nvSpPr>
          <p:cNvPr id="12" name="Rectangle 1028"/>
          <p:cNvSpPr>
            <a:spLocks noChangeArrowheads="1"/>
          </p:cNvSpPr>
          <p:nvPr/>
        </p:nvSpPr>
        <p:spPr bwMode="auto">
          <a:xfrm>
            <a:off x="533400" y="228600"/>
            <a:ext cx="7010400" cy="609600"/>
          </a:xfrm>
          <a:prstGeom prst="rect">
            <a:avLst/>
          </a:prstGeom>
          <a:solidFill>
            <a:srgbClr val="333399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33801" name="Rectangle 1029"/>
          <p:cNvSpPr>
            <a:spLocks noChangeArrowheads="1"/>
          </p:cNvSpPr>
          <p:nvPr/>
        </p:nvSpPr>
        <p:spPr bwMode="auto">
          <a:xfrm>
            <a:off x="533400" y="838200"/>
            <a:ext cx="7010400" cy="609600"/>
          </a:xfrm>
          <a:prstGeom prst="rect">
            <a:avLst/>
          </a:prstGeom>
          <a:solidFill>
            <a:srgbClr val="CCFFCC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eaLnBrk="0" hangingPunct="0"/>
            <a:endParaRPr lang="en-US" sz="2800"/>
          </a:p>
        </p:txBody>
      </p:sp>
      <p:sp>
        <p:nvSpPr>
          <p:cNvPr id="33803" name="Rectangle 1031"/>
          <p:cNvSpPr>
            <a:spLocks noChangeArrowheads="1"/>
          </p:cNvSpPr>
          <p:nvPr/>
        </p:nvSpPr>
        <p:spPr bwMode="auto">
          <a:xfrm>
            <a:off x="762000" y="838200"/>
            <a:ext cx="6705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b="1"/>
              <a:t>Keys to Successful Viral Marketing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3481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4A25EAFF-C463-4CA6-995D-AC58C580D2C6}" type="slidenum">
              <a:rPr lang="en-US" i="1" dirty="0">
                <a:cs typeface="+mn-cs"/>
              </a:rPr>
              <a:pPr>
                <a:defRPr/>
              </a:pPr>
              <a:t>22</a:t>
            </a:fld>
            <a:endParaRPr lang="en-US" i="1" dirty="0">
              <a:cs typeface="+mn-cs"/>
            </a:endParaRPr>
          </a:p>
        </p:txBody>
      </p:sp>
      <p:sp>
        <p:nvSpPr>
          <p:cNvPr id="3482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81000"/>
            <a:ext cx="8001000" cy="838200"/>
          </a:xfrm>
        </p:spPr>
        <p:txBody>
          <a:bodyPr/>
          <a:lstStyle/>
          <a:p>
            <a:pPr algn="ctr"/>
            <a:r>
              <a:rPr lang="en-US" sz="5400" smtClean="0">
                <a:solidFill>
                  <a:srgbClr val="FF3300"/>
                </a:solidFill>
              </a:rPr>
              <a:t>Web Site Design</a:t>
            </a:r>
          </a:p>
        </p:txBody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752600"/>
            <a:ext cx="7467600" cy="3048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dirty="0" smtClean="0"/>
              <a:t>Ensure Web site functions properly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Cost of acquiring a new customer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Design </a:t>
            </a:r>
            <a:r>
              <a:rPr lang="en-US" sz="2400" dirty="0" smtClean="0"/>
              <a:t>to meet function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Match target market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Front page often skipped</a:t>
            </a:r>
          </a:p>
          <a:p>
            <a:pPr>
              <a:lnSpc>
                <a:spcPct val="90000"/>
              </a:lnSpc>
            </a:pPr>
            <a:r>
              <a:rPr lang="en-US" sz="2400" dirty="0" smtClean="0"/>
              <a:t>Design every page with complete information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Copyright © 2010 Pearson Education, Inc. publishing as Prentice Hall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3584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i="1" dirty="0">
                <a:cs typeface="+mn-cs"/>
              </a:rPr>
              <a:t>9-</a:t>
            </a:r>
            <a:fld id="{6DD67F41-A604-4BE9-8C93-E0B54C325A0E}" type="slidenum">
              <a:rPr lang="en-US" i="1" dirty="0">
                <a:cs typeface="+mn-cs"/>
              </a:rPr>
              <a:pPr>
                <a:defRPr/>
              </a:pPr>
              <a:t>23</a:t>
            </a:fld>
            <a:endParaRPr lang="en-US" i="1" dirty="0">
              <a:cs typeface="+mn-cs"/>
            </a:endParaRPr>
          </a:p>
        </p:txBody>
      </p:sp>
      <p:sp>
        <p:nvSpPr>
          <p:cNvPr id="35844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81000"/>
            <a:ext cx="8001000" cy="838200"/>
          </a:xfrm>
        </p:spPr>
        <p:txBody>
          <a:bodyPr/>
          <a:lstStyle/>
          <a:p>
            <a:pPr algn="ctr"/>
            <a:r>
              <a:rPr lang="en-US" sz="4400" smtClean="0">
                <a:solidFill>
                  <a:srgbClr val="FF3300"/>
                </a:solidFill>
              </a:rPr>
              <a:t>International Implications</a:t>
            </a:r>
          </a:p>
        </p:txBody>
      </p:sp>
      <p:sp>
        <p:nvSpPr>
          <p:cNvPr id="3584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752600"/>
            <a:ext cx="4191000" cy="3581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smtClean="0"/>
              <a:t>Shipping issues</a:t>
            </a:r>
          </a:p>
          <a:p>
            <a:pPr>
              <a:lnSpc>
                <a:spcPct val="90000"/>
              </a:lnSpc>
            </a:pPr>
            <a:r>
              <a:rPr lang="en-US" sz="2800" smtClean="0"/>
              <a:t>Payment methods</a:t>
            </a:r>
          </a:p>
          <a:p>
            <a:pPr>
              <a:lnSpc>
                <a:spcPct val="90000"/>
              </a:lnSpc>
            </a:pPr>
            <a:r>
              <a:rPr lang="en-US" sz="2800" smtClean="0"/>
              <a:t>Communication issues</a:t>
            </a:r>
          </a:p>
          <a:p>
            <a:pPr>
              <a:lnSpc>
                <a:spcPct val="90000"/>
              </a:lnSpc>
            </a:pPr>
            <a:r>
              <a:rPr lang="en-US" sz="2800" smtClean="0"/>
              <a:t>Technology issues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35849" name="Picture 8" descr="M09_CLOW9423_04_SE_C17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0" y="1295400"/>
            <a:ext cx="3517900" cy="473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ultiple Bars">
  <a:themeElements>
    <a:clrScheme name="">
      <a:dk1>
        <a:srgbClr val="000000"/>
      </a:dk1>
      <a:lt1>
        <a:srgbClr val="008080"/>
      </a:lt1>
      <a:dk2>
        <a:srgbClr val="000066"/>
      </a:dk2>
      <a:lt2>
        <a:srgbClr val="000000"/>
      </a:lt2>
      <a:accent1>
        <a:srgbClr val="FF0033"/>
      </a:accent1>
      <a:accent2>
        <a:srgbClr val="3333FF"/>
      </a:accent2>
      <a:accent3>
        <a:srgbClr val="AAC0C0"/>
      </a:accent3>
      <a:accent4>
        <a:srgbClr val="000000"/>
      </a:accent4>
      <a:accent5>
        <a:srgbClr val="FFAAAD"/>
      </a:accent5>
      <a:accent6>
        <a:srgbClr val="2D2DE7"/>
      </a:accent6>
      <a:hlink>
        <a:srgbClr val="0000FF"/>
      </a:hlink>
      <a:folHlink>
        <a:srgbClr val="00CCCC"/>
      </a:folHlink>
    </a:clrScheme>
    <a:fontScheme name="Multiple Bar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1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1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</a:defRPr>
        </a:defPPr>
      </a:lstStyle>
    </a:lnDef>
  </a:objectDefaults>
  <a:extraClrSchemeLst>
    <a:extraClrScheme>
      <a:clrScheme name="Multiple Bars 1">
        <a:dk1>
          <a:srgbClr val="000000"/>
        </a:dk1>
        <a:lt1>
          <a:srgbClr val="FFFFFF"/>
        </a:lt1>
        <a:dk2>
          <a:srgbClr val="008080"/>
        </a:dk2>
        <a:lt2>
          <a:srgbClr val="FFFFFF"/>
        </a:lt2>
        <a:accent1>
          <a:srgbClr val="FF0033"/>
        </a:accent1>
        <a:accent2>
          <a:srgbClr val="3333FF"/>
        </a:accent2>
        <a:accent3>
          <a:srgbClr val="AAC0C0"/>
        </a:accent3>
        <a:accent4>
          <a:srgbClr val="DADADA"/>
        </a:accent4>
        <a:accent5>
          <a:srgbClr val="FFAAAD"/>
        </a:accent5>
        <a:accent6>
          <a:srgbClr val="2D2DE7"/>
        </a:accent6>
        <a:hlink>
          <a:srgbClr val="CBCBCB"/>
        </a:hlink>
        <a:folHlink>
          <a:srgbClr val="00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ultiple Bars 2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9FF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FFFF"/>
        </a:accent5>
        <a:accent6>
          <a:srgbClr val="B9B9E7"/>
        </a:accent6>
        <a:hlink>
          <a:srgbClr val="CCEC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ultiple Bars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878787"/>
        </a:accent6>
        <a:hlink>
          <a:srgbClr val="DDDDDD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ultiple Bars 4">
        <a:dk1>
          <a:srgbClr val="000000"/>
        </a:dk1>
        <a:lt1>
          <a:srgbClr val="FFFFFF"/>
        </a:lt1>
        <a:dk2>
          <a:srgbClr val="000080"/>
        </a:dk2>
        <a:lt2>
          <a:srgbClr val="FFFFFF"/>
        </a:lt2>
        <a:accent1>
          <a:srgbClr val="00FFCC"/>
        </a:accent1>
        <a:accent2>
          <a:srgbClr val="9933FF"/>
        </a:accent2>
        <a:accent3>
          <a:srgbClr val="AAAAC0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CCCCFF"/>
        </a:hlink>
        <a:folHlink>
          <a:srgbClr val="3333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ultiple Bars 5">
        <a:dk1>
          <a:srgbClr val="000000"/>
        </a:dk1>
        <a:lt1>
          <a:srgbClr val="FFFFFF"/>
        </a:lt1>
        <a:dk2>
          <a:srgbClr val="990066"/>
        </a:dk2>
        <a:lt2>
          <a:srgbClr val="FFFFFF"/>
        </a:lt2>
        <a:accent1>
          <a:srgbClr val="FF9966"/>
        </a:accent1>
        <a:accent2>
          <a:srgbClr val="009966"/>
        </a:accent2>
        <a:accent3>
          <a:srgbClr val="CAAAB8"/>
        </a:accent3>
        <a:accent4>
          <a:srgbClr val="DADADA"/>
        </a:accent4>
        <a:accent5>
          <a:srgbClr val="FFCAB8"/>
        </a:accent5>
        <a:accent6>
          <a:srgbClr val="008A5C"/>
        </a:accent6>
        <a:hlink>
          <a:srgbClr val="3333CC"/>
        </a:hlink>
        <a:folHlink>
          <a:srgbClr val="FF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ultiple Bars 6">
        <a:dk1>
          <a:srgbClr val="000000"/>
        </a:dk1>
        <a:lt1>
          <a:srgbClr val="FFFFE1"/>
        </a:lt1>
        <a:dk2>
          <a:srgbClr val="000000"/>
        </a:dk2>
        <a:lt2>
          <a:srgbClr val="FFFFCC"/>
        </a:lt2>
        <a:accent1>
          <a:srgbClr val="FF9933"/>
        </a:accent1>
        <a:accent2>
          <a:srgbClr val="9999FF"/>
        </a:accent2>
        <a:accent3>
          <a:srgbClr val="FFFFEE"/>
        </a:accent3>
        <a:accent4>
          <a:srgbClr val="000000"/>
        </a:accent4>
        <a:accent5>
          <a:srgbClr val="FFCAAD"/>
        </a:accent5>
        <a:accent6>
          <a:srgbClr val="8A8AE7"/>
        </a:accent6>
        <a:hlink>
          <a:srgbClr val="FFCC99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1184</TotalTime>
  <Words>1114</Words>
  <Application>Microsoft Office PowerPoint</Application>
  <PresentationFormat>On-screen Show (4:3)</PresentationFormat>
  <Paragraphs>253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Wingdings</vt:lpstr>
      <vt:lpstr>Multiple Bars</vt:lpstr>
      <vt:lpstr> Overview</vt:lpstr>
      <vt:lpstr>Google</vt:lpstr>
      <vt:lpstr>Slide 3</vt:lpstr>
      <vt:lpstr>Slide 4</vt:lpstr>
      <vt:lpstr>Successful E-Commerce Incentives</vt:lpstr>
      <vt:lpstr>Business-to-Business E-Commerce</vt:lpstr>
      <vt:lpstr>Interactive Marketing</vt:lpstr>
      <vt:lpstr>Slide 8</vt:lpstr>
      <vt:lpstr>Slide 9</vt:lpstr>
      <vt:lpstr>Slide 10</vt:lpstr>
      <vt:lpstr>Blogs</vt:lpstr>
      <vt:lpstr>Negative Comments</vt:lpstr>
      <vt:lpstr>Company-Sponsored Blogs</vt:lpstr>
      <vt:lpstr>Online Social Networks</vt:lpstr>
      <vt:lpstr>Social Networks</vt:lpstr>
      <vt:lpstr>Consumer-Generated Reviews</vt:lpstr>
      <vt:lpstr>Slide 17</vt:lpstr>
      <vt:lpstr>Newsletters</vt:lpstr>
      <vt:lpstr>Search Engine Optimization</vt:lpstr>
      <vt:lpstr>Viral Marketing</vt:lpstr>
      <vt:lpstr>Slide 21</vt:lpstr>
      <vt:lpstr>Web Site Design</vt:lpstr>
      <vt:lpstr>International Implications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Figure 12-1 Objectives of Trade Promotions</dc:title>
  <dc:creator>Kenneth E. Clow</dc:creator>
  <cp:lastModifiedBy>sb004</cp:lastModifiedBy>
  <cp:revision>137</cp:revision>
  <cp:lastPrinted>2000-10-16T17:32:13Z</cp:lastPrinted>
  <dcterms:created xsi:type="dcterms:W3CDTF">2000-01-03T19:49:22Z</dcterms:created>
  <dcterms:modified xsi:type="dcterms:W3CDTF">2011-03-17T16:52:18Z</dcterms:modified>
</cp:coreProperties>
</file>