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59" r:id="rId4"/>
    <p:sldId id="274" r:id="rId5"/>
    <p:sldId id="260" r:id="rId6"/>
    <p:sldId id="261" r:id="rId7"/>
    <p:sldId id="273" r:id="rId8"/>
    <p:sldId id="270" r:id="rId9"/>
    <p:sldId id="262" r:id="rId10"/>
    <p:sldId id="263" r:id="rId11"/>
    <p:sldId id="264" r:id="rId12"/>
    <p:sldId id="272"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16" autoAdjust="0"/>
    <p:restoredTop sz="94660"/>
  </p:normalViewPr>
  <p:slideViewPr>
    <p:cSldViewPr snapToGrid="0">
      <p:cViewPr varScale="1">
        <p:scale>
          <a:sx n="67" d="100"/>
          <a:sy n="67" d="100"/>
        </p:scale>
        <p:origin x="66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28C3A-EECF-2568-E27E-9193989E9B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E696328-24F1-9376-80E9-C5C0215B46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5933F2B-6ADC-D06C-CC5C-3280EB4685D5}"/>
              </a:ext>
            </a:extLst>
          </p:cNvPr>
          <p:cNvSpPr>
            <a:spLocks noGrp="1"/>
          </p:cNvSpPr>
          <p:nvPr>
            <p:ph type="dt" sz="half" idx="10"/>
          </p:nvPr>
        </p:nvSpPr>
        <p:spPr/>
        <p:txBody>
          <a:bodyPr/>
          <a:lstStyle/>
          <a:p>
            <a:fld id="{09CB4D87-8330-4891-97A4-E32DF650499A}" type="datetimeFigureOut">
              <a:rPr lang="en-GB" smtClean="0"/>
              <a:t>20/09/2022</a:t>
            </a:fld>
            <a:endParaRPr lang="en-GB"/>
          </a:p>
        </p:txBody>
      </p:sp>
      <p:sp>
        <p:nvSpPr>
          <p:cNvPr id="5" name="Footer Placeholder 4">
            <a:extLst>
              <a:ext uri="{FF2B5EF4-FFF2-40B4-BE49-F238E27FC236}">
                <a16:creationId xmlns:a16="http://schemas.microsoft.com/office/drawing/2014/main" id="{7EC4449C-8B35-6E71-702D-E276A03573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9B0B33-09B0-FD97-C5C3-5603AD7A2D64}"/>
              </a:ext>
            </a:extLst>
          </p:cNvPr>
          <p:cNvSpPr>
            <a:spLocks noGrp="1"/>
          </p:cNvSpPr>
          <p:nvPr>
            <p:ph type="sldNum" sz="quarter" idx="12"/>
          </p:nvPr>
        </p:nvSpPr>
        <p:spPr/>
        <p:txBody>
          <a:bodyPr/>
          <a:lstStyle/>
          <a:p>
            <a:fld id="{37C3C838-7FEC-4C42-A5F9-931CD9248A7B}" type="slidenum">
              <a:rPr lang="en-GB" smtClean="0"/>
              <a:t>‹#›</a:t>
            </a:fld>
            <a:endParaRPr lang="en-GB"/>
          </a:p>
        </p:txBody>
      </p:sp>
    </p:spTree>
    <p:extLst>
      <p:ext uri="{BB962C8B-B14F-4D97-AF65-F5344CB8AC3E}">
        <p14:creationId xmlns:p14="http://schemas.microsoft.com/office/powerpoint/2010/main" val="289667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82C6F-9F1A-838E-D15B-F70792F264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C5262A-0239-4943-239A-064665FE00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9D731-3538-A8A8-3F89-639E1A65E996}"/>
              </a:ext>
            </a:extLst>
          </p:cNvPr>
          <p:cNvSpPr>
            <a:spLocks noGrp="1"/>
          </p:cNvSpPr>
          <p:nvPr>
            <p:ph type="dt" sz="half" idx="10"/>
          </p:nvPr>
        </p:nvSpPr>
        <p:spPr/>
        <p:txBody>
          <a:bodyPr/>
          <a:lstStyle/>
          <a:p>
            <a:fld id="{09CB4D87-8330-4891-97A4-E32DF650499A}" type="datetimeFigureOut">
              <a:rPr lang="en-GB" smtClean="0"/>
              <a:t>20/09/2022</a:t>
            </a:fld>
            <a:endParaRPr lang="en-GB"/>
          </a:p>
        </p:txBody>
      </p:sp>
      <p:sp>
        <p:nvSpPr>
          <p:cNvPr id="5" name="Footer Placeholder 4">
            <a:extLst>
              <a:ext uri="{FF2B5EF4-FFF2-40B4-BE49-F238E27FC236}">
                <a16:creationId xmlns:a16="http://schemas.microsoft.com/office/drawing/2014/main" id="{819F959E-3ADC-3694-C379-94C5979939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235438-7405-1D8B-0C13-D858FA12DE8E}"/>
              </a:ext>
            </a:extLst>
          </p:cNvPr>
          <p:cNvSpPr>
            <a:spLocks noGrp="1"/>
          </p:cNvSpPr>
          <p:nvPr>
            <p:ph type="sldNum" sz="quarter" idx="12"/>
          </p:nvPr>
        </p:nvSpPr>
        <p:spPr/>
        <p:txBody>
          <a:bodyPr/>
          <a:lstStyle/>
          <a:p>
            <a:fld id="{37C3C838-7FEC-4C42-A5F9-931CD9248A7B}" type="slidenum">
              <a:rPr lang="en-GB" smtClean="0"/>
              <a:t>‹#›</a:t>
            </a:fld>
            <a:endParaRPr lang="en-GB"/>
          </a:p>
        </p:txBody>
      </p:sp>
    </p:spTree>
    <p:extLst>
      <p:ext uri="{BB962C8B-B14F-4D97-AF65-F5344CB8AC3E}">
        <p14:creationId xmlns:p14="http://schemas.microsoft.com/office/powerpoint/2010/main" val="2882244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79B98-C920-B880-256A-284DCD3582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83147A1-4CDF-BCB6-D5E6-AF0D6ED7C9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5CB09A-B209-9629-E6B8-1AF21750D17B}"/>
              </a:ext>
            </a:extLst>
          </p:cNvPr>
          <p:cNvSpPr>
            <a:spLocks noGrp="1"/>
          </p:cNvSpPr>
          <p:nvPr>
            <p:ph type="dt" sz="half" idx="10"/>
          </p:nvPr>
        </p:nvSpPr>
        <p:spPr/>
        <p:txBody>
          <a:bodyPr/>
          <a:lstStyle/>
          <a:p>
            <a:fld id="{09CB4D87-8330-4891-97A4-E32DF650499A}" type="datetimeFigureOut">
              <a:rPr lang="en-GB" smtClean="0"/>
              <a:t>20/09/2022</a:t>
            </a:fld>
            <a:endParaRPr lang="en-GB"/>
          </a:p>
        </p:txBody>
      </p:sp>
      <p:sp>
        <p:nvSpPr>
          <p:cNvPr id="5" name="Footer Placeholder 4">
            <a:extLst>
              <a:ext uri="{FF2B5EF4-FFF2-40B4-BE49-F238E27FC236}">
                <a16:creationId xmlns:a16="http://schemas.microsoft.com/office/drawing/2014/main" id="{5C074C17-DE64-D1B3-6A3E-691CF7F6CE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4782F5-F708-9A75-4A52-F1F2E6D70182}"/>
              </a:ext>
            </a:extLst>
          </p:cNvPr>
          <p:cNvSpPr>
            <a:spLocks noGrp="1"/>
          </p:cNvSpPr>
          <p:nvPr>
            <p:ph type="sldNum" sz="quarter" idx="12"/>
          </p:nvPr>
        </p:nvSpPr>
        <p:spPr/>
        <p:txBody>
          <a:bodyPr/>
          <a:lstStyle/>
          <a:p>
            <a:fld id="{37C3C838-7FEC-4C42-A5F9-931CD9248A7B}" type="slidenum">
              <a:rPr lang="en-GB" smtClean="0"/>
              <a:t>‹#›</a:t>
            </a:fld>
            <a:endParaRPr lang="en-GB"/>
          </a:p>
        </p:txBody>
      </p:sp>
    </p:spTree>
    <p:extLst>
      <p:ext uri="{BB962C8B-B14F-4D97-AF65-F5344CB8AC3E}">
        <p14:creationId xmlns:p14="http://schemas.microsoft.com/office/powerpoint/2010/main" val="3850464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471E7-E06E-3580-8F2F-B739117474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73A2E5-1FB8-993B-BFA3-38B486D7C1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B24D60-FD36-F6CE-1CF2-E11179CCEE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F570CF-3219-D095-D612-ED7C72F015B2}"/>
              </a:ext>
            </a:extLst>
          </p:cNvPr>
          <p:cNvSpPr>
            <a:spLocks noGrp="1"/>
          </p:cNvSpPr>
          <p:nvPr>
            <p:ph type="dt" sz="half" idx="10"/>
          </p:nvPr>
        </p:nvSpPr>
        <p:spPr/>
        <p:txBody>
          <a:bodyPr/>
          <a:lstStyle/>
          <a:p>
            <a:fld id="{09CB4D87-8330-4891-97A4-E32DF650499A}" type="datetimeFigureOut">
              <a:rPr lang="en-GB" smtClean="0"/>
              <a:t>20/09/2022</a:t>
            </a:fld>
            <a:endParaRPr lang="en-GB"/>
          </a:p>
        </p:txBody>
      </p:sp>
      <p:sp>
        <p:nvSpPr>
          <p:cNvPr id="6" name="Footer Placeholder 5">
            <a:extLst>
              <a:ext uri="{FF2B5EF4-FFF2-40B4-BE49-F238E27FC236}">
                <a16:creationId xmlns:a16="http://schemas.microsoft.com/office/drawing/2014/main" id="{F89306B1-AB0E-5E5E-308B-4DA92D9FE1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892E76-932F-9A20-E0E4-FDBDBB80D312}"/>
              </a:ext>
            </a:extLst>
          </p:cNvPr>
          <p:cNvSpPr>
            <a:spLocks noGrp="1"/>
          </p:cNvSpPr>
          <p:nvPr>
            <p:ph type="sldNum" sz="quarter" idx="12"/>
          </p:nvPr>
        </p:nvSpPr>
        <p:spPr/>
        <p:txBody>
          <a:bodyPr/>
          <a:lstStyle/>
          <a:p>
            <a:fld id="{37C3C838-7FEC-4C42-A5F9-931CD9248A7B}" type="slidenum">
              <a:rPr lang="en-GB" smtClean="0"/>
              <a:t>‹#›</a:t>
            </a:fld>
            <a:endParaRPr lang="en-GB"/>
          </a:p>
        </p:txBody>
      </p:sp>
    </p:spTree>
    <p:extLst>
      <p:ext uri="{BB962C8B-B14F-4D97-AF65-F5344CB8AC3E}">
        <p14:creationId xmlns:p14="http://schemas.microsoft.com/office/powerpoint/2010/main" val="1601485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0A381-4CF1-7E24-71E0-3132660CF3E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F77832-ED89-1A32-8E61-204386AE1B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640344-F86B-6159-818F-AD5F17D0AD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654E01-FDD8-4D2B-328F-2D60AA827C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B2890A-7EB2-B912-3AB8-0519EF1ACC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7D46265-EED9-1C46-5933-AFB9D82D1518}"/>
              </a:ext>
            </a:extLst>
          </p:cNvPr>
          <p:cNvSpPr>
            <a:spLocks noGrp="1"/>
          </p:cNvSpPr>
          <p:nvPr>
            <p:ph type="dt" sz="half" idx="10"/>
          </p:nvPr>
        </p:nvSpPr>
        <p:spPr/>
        <p:txBody>
          <a:bodyPr/>
          <a:lstStyle/>
          <a:p>
            <a:fld id="{09CB4D87-8330-4891-97A4-E32DF650499A}" type="datetimeFigureOut">
              <a:rPr lang="en-GB" smtClean="0"/>
              <a:t>20/09/2022</a:t>
            </a:fld>
            <a:endParaRPr lang="en-GB"/>
          </a:p>
        </p:txBody>
      </p:sp>
      <p:sp>
        <p:nvSpPr>
          <p:cNvPr id="8" name="Footer Placeholder 7">
            <a:extLst>
              <a:ext uri="{FF2B5EF4-FFF2-40B4-BE49-F238E27FC236}">
                <a16:creationId xmlns:a16="http://schemas.microsoft.com/office/drawing/2014/main" id="{B4DD953E-A811-E329-4423-07BBA0AA18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84B425-C65B-F8A1-1A4B-CAEB7FD42239}"/>
              </a:ext>
            </a:extLst>
          </p:cNvPr>
          <p:cNvSpPr>
            <a:spLocks noGrp="1"/>
          </p:cNvSpPr>
          <p:nvPr>
            <p:ph type="sldNum" sz="quarter" idx="12"/>
          </p:nvPr>
        </p:nvSpPr>
        <p:spPr/>
        <p:txBody>
          <a:bodyPr/>
          <a:lstStyle/>
          <a:p>
            <a:fld id="{37C3C838-7FEC-4C42-A5F9-931CD9248A7B}" type="slidenum">
              <a:rPr lang="en-GB" smtClean="0"/>
              <a:t>‹#›</a:t>
            </a:fld>
            <a:endParaRPr lang="en-GB"/>
          </a:p>
        </p:txBody>
      </p:sp>
    </p:spTree>
    <p:extLst>
      <p:ext uri="{BB962C8B-B14F-4D97-AF65-F5344CB8AC3E}">
        <p14:creationId xmlns:p14="http://schemas.microsoft.com/office/powerpoint/2010/main" val="250627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F8724-21F4-7A93-8A6C-2885D5CD3E7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C8FC0F-05D4-FF5B-2C68-C3717F31D712}"/>
              </a:ext>
            </a:extLst>
          </p:cNvPr>
          <p:cNvSpPr>
            <a:spLocks noGrp="1"/>
          </p:cNvSpPr>
          <p:nvPr>
            <p:ph type="dt" sz="half" idx="10"/>
          </p:nvPr>
        </p:nvSpPr>
        <p:spPr/>
        <p:txBody>
          <a:bodyPr/>
          <a:lstStyle/>
          <a:p>
            <a:fld id="{09CB4D87-8330-4891-97A4-E32DF650499A}" type="datetimeFigureOut">
              <a:rPr lang="en-GB" smtClean="0"/>
              <a:t>20/09/2022</a:t>
            </a:fld>
            <a:endParaRPr lang="en-GB"/>
          </a:p>
        </p:txBody>
      </p:sp>
      <p:sp>
        <p:nvSpPr>
          <p:cNvPr id="4" name="Footer Placeholder 3">
            <a:extLst>
              <a:ext uri="{FF2B5EF4-FFF2-40B4-BE49-F238E27FC236}">
                <a16:creationId xmlns:a16="http://schemas.microsoft.com/office/drawing/2014/main" id="{8452C644-A872-FDDA-C8DC-EBC285B97A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C17E4A-FB04-5869-EB4E-3CFC10344F08}"/>
              </a:ext>
            </a:extLst>
          </p:cNvPr>
          <p:cNvSpPr>
            <a:spLocks noGrp="1"/>
          </p:cNvSpPr>
          <p:nvPr>
            <p:ph type="sldNum" sz="quarter" idx="12"/>
          </p:nvPr>
        </p:nvSpPr>
        <p:spPr/>
        <p:txBody>
          <a:bodyPr/>
          <a:lstStyle/>
          <a:p>
            <a:fld id="{37C3C838-7FEC-4C42-A5F9-931CD9248A7B}" type="slidenum">
              <a:rPr lang="en-GB" smtClean="0"/>
              <a:t>‹#›</a:t>
            </a:fld>
            <a:endParaRPr lang="en-GB"/>
          </a:p>
        </p:txBody>
      </p:sp>
    </p:spTree>
    <p:extLst>
      <p:ext uri="{BB962C8B-B14F-4D97-AF65-F5344CB8AC3E}">
        <p14:creationId xmlns:p14="http://schemas.microsoft.com/office/powerpoint/2010/main" val="3107393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85A7FE-28FE-D721-9AD9-6F907E6A1996}"/>
              </a:ext>
            </a:extLst>
          </p:cNvPr>
          <p:cNvSpPr>
            <a:spLocks noGrp="1"/>
          </p:cNvSpPr>
          <p:nvPr>
            <p:ph type="dt" sz="half" idx="10"/>
          </p:nvPr>
        </p:nvSpPr>
        <p:spPr/>
        <p:txBody>
          <a:bodyPr/>
          <a:lstStyle/>
          <a:p>
            <a:fld id="{09CB4D87-8330-4891-97A4-E32DF650499A}" type="datetimeFigureOut">
              <a:rPr lang="en-GB" smtClean="0"/>
              <a:t>20/09/2022</a:t>
            </a:fld>
            <a:endParaRPr lang="en-GB"/>
          </a:p>
        </p:txBody>
      </p:sp>
      <p:sp>
        <p:nvSpPr>
          <p:cNvPr id="3" name="Footer Placeholder 2">
            <a:extLst>
              <a:ext uri="{FF2B5EF4-FFF2-40B4-BE49-F238E27FC236}">
                <a16:creationId xmlns:a16="http://schemas.microsoft.com/office/drawing/2014/main" id="{C1F83475-C7D5-07F7-4CC1-9BBAFF443B6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813B9A6-B3E7-220E-8B70-05BB58E13447}"/>
              </a:ext>
            </a:extLst>
          </p:cNvPr>
          <p:cNvSpPr>
            <a:spLocks noGrp="1"/>
          </p:cNvSpPr>
          <p:nvPr>
            <p:ph type="sldNum" sz="quarter" idx="12"/>
          </p:nvPr>
        </p:nvSpPr>
        <p:spPr/>
        <p:txBody>
          <a:bodyPr/>
          <a:lstStyle/>
          <a:p>
            <a:fld id="{37C3C838-7FEC-4C42-A5F9-931CD9248A7B}" type="slidenum">
              <a:rPr lang="en-GB" smtClean="0"/>
              <a:t>‹#›</a:t>
            </a:fld>
            <a:endParaRPr lang="en-GB"/>
          </a:p>
        </p:txBody>
      </p:sp>
    </p:spTree>
    <p:extLst>
      <p:ext uri="{BB962C8B-B14F-4D97-AF65-F5344CB8AC3E}">
        <p14:creationId xmlns:p14="http://schemas.microsoft.com/office/powerpoint/2010/main" val="1392910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BD1AD-A86F-7C82-0843-12E75F6B65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7A09DA-5913-BF66-D2B5-66D77986DF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5CFEE1-F262-2E0B-F4CE-7035C93160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D8008D-F598-68D7-F9FB-17F0098321AC}"/>
              </a:ext>
            </a:extLst>
          </p:cNvPr>
          <p:cNvSpPr>
            <a:spLocks noGrp="1"/>
          </p:cNvSpPr>
          <p:nvPr>
            <p:ph type="dt" sz="half" idx="10"/>
          </p:nvPr>
        </p:nvSpPr>
        <p:spPr/>
        <p:txBody>
          <a:bodyPr/>
          <a:lstStyle/>
          <a:p>
            <a:fld id="{09CB4D87-8330-4891-97A4-E32DF650499A}" type="datetimeFigureOut">
              <a:rPr lang="en-GB" smtClean="0"/>
              <a:t>20/09/2022</a:t>
            </a:fld>
            <a:endParaRPr lang="en-GB"/>
          </a:p>
        </p:txBody>
      </p:sp>
      <p:sp>
        <p:nvSpPr>
          <p:cNvPr id="6" name="Footer Placeholder 5">
            <a:extLst>
              <a:ext uri="{FF2B5EF4-FFF2-40B4-BE49-F238E27FC236}">
                <a16:creationId xmlns:a16="http://schemas.microsoft.com/office/drawing/2014/main" id="{A55867D5-EAD9-3808-646B-B8BBD109AC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39F4BE-2DD9-BABC-46CA-478631788471}"/>
              </a:ext>
            </a:extLst>
          </p:cNvPr>
          <p:cNvSpPr>
            <a:spLocks noGrp="1"/>
          </p:cNvSpPr>
          <p:nvPr>
            <p:ph type="sldNum" sz="quarter" idx="12"/>
          </p:nvPr>
        </p:nvSpPr>
        <p:spPr/>
        <p:txBody>
          <a:bodyPr/>
          <a:lstStyle/>
          <a:p>
            <a:fld id="{37C3C838-7FEC-4C42-A5F9-931CD9248A7B}" type="slidenum">
              <a:rPr lang="en-GB" smtClean="0"/>
              <a:t>‹#›</a:t>
            </a:fld>
            <a:endParaRPr lang="en-GB"/>
          </a:p>
        </p:txBody>
      </p:sp>
    </p:spTree>
    <p:extLst>
      <p:ext uri="{BB962C8B-B14F-4D97-AF65-F5344CB8AC3E}">
        <p14:creationId xmlns:p14="http://schemas.microsoft.com/office/powerpoint/2010/main" val="3763632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39CDF-68BA-B9DB-2726-2AE86A43B2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B91221D-2253-9077-E431-237172F1F2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76B279-76AF-9512-15AB-15DA548F77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61EF0D-3721-3823-0BFA-8B91BEE09A82}"/>
              </a:ext>
            </a:extLst>
          </p:cNvPr>
          <p:cNvSpPr>
            <a:spLocks noGrp="1"/>
          </p:cNvSpPr>
          <p:nvPr>
            <p:ph type="dt" sz="half" idx="10"/>
          </p:nvPr>
        </p:nvSpPr>
        <p:spPr/>
        <p:txBody>
          <a:bodyPr/>
          <a:lstStyle/>
          <a:p>
            <a:fld id="{09CB4D87-8330-4891-97A4-E32DF650499A}" type="datetimeFigureOut">
              <a:rPr lang="en-GB" smtClean="0"/>
              <a:t>20/09/2022</a:t>
            </a:fld>
            <a:endParaRPr lang="en-GB"/>
          </a:p>
        </p:txBody>
      </p:sp>
      <p:sp>
        <p:nvSpPr>
          <p:cNvPr id="6" name="Footer Placeholder 5">
            <a:extLst>
              <a:ext uri="{FF2B5EF4-FFF2-40B4-BE49-F238E27FC236}">
                <a16:creationId xmlns:a16="http://schemas.microsoft.com/office/drawing/2014/main" id="{C791BB5A-0731-FD51-2678-308B8DA6F4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53899C-73F9-1569-05A5-B53A3F6E20EA}"/>
              </a:ext>
            </a:extLst>
          </p:cNvPr>
          <p:cNvSpPr>
            <a:spLocks noGrp="1"/>
          </p:cNvSpPr>
          <p:nvPr>
            <p:ph type="sldNum" sz="quarter" idx="12"/>
          </p:nvPr>
        </p:nvSpPr>
        <p:spPr/>
        <p:txBody>
          <a:bodyPr/>
          <a:lstStyle/>
          <a:p>
            <a:fld id="{37C3C838-7FEC-4C42-A5F9-931CD9248A7B}" type="slidenum">
              <a:rPr lang="en-GB" smtClean="0"/>
              <a:t>‹#›</a:t>
            </a:fld>
            <a:endParaRPr lang="en-GB"/>
          </a:p>
        </p:txBody>
      </p:sp>
    </p:spTree>
    <p:extLst>
      <p:ext uri="{BB962C8B-B14F-4D97-AF65-F5344CB8AC3E}">
        <p14:creationId xmlns:p14="http://schemas.microsoft.com/office/powerpoint/2010/main" val="1302522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421FC-A08C-34BC-2D49-BDAA5E4CBCB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ECE540-D171-65F3-E619-91961C7239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9D414E-D69A-85AE-6AA7-37E7089A197A}"/>
              </a:ext>
            </a:extLst>
          </p:cNvPr>
          <p:cNvSpPr>
            <a:spLocks noGrp="1"/>
          </p:cNvSpPr>
          <p:nvPr>
            <p:ph type="dt" sz="half" idx="10"/>
          </p:nvPr>
        </p:nvSpPr>
        <p:spPr/>
        <p:txBody>
          <a:bodyPr/>
          <a:lstStyle/>
          <a:p>
            <a:fld id="{09CB4D87-8330-4891-97A4-E32DF650499A}" type="datetimeFigureOut">
              <a:rPr lang="en-GB" smtClean="0"/>
              <a:t>20/09/2022</a:t>
            </a:fld>
            <a:endParaRPr lang="en-GB"/>
          </a:p>
        </p:txBody>
      </p:sp>
      <p:sp>
        <p:nvSpPr>
          <p:cNvPr id="5" name="Footer Placeholder 4">
            <a:extLst>
              <a:ext uri="{FF2B5EF4-FFF2-40B4-BE49-F238E27FC236}">
                <a16:creationId xmlns:a16="http://schemas.microsoft.com/office/drawing/2014/main" id="{375772B8-F06E-1801-FCB0-304B3D8609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993963-34CE-E049-DA04-CE973129AA2B}"/>
              </a:ext>
            </a:extLst>
          </p:cNvPr>
          <p:cNvSpPr>
            <a:spLocks noGrp="1"/>
          </p:cNvSpPr>
          <p:nvPr>
            <p:ph type="sldNum" sz="quarter" idx="12"/>
          </p:nvPr>
        </p:nvSpPr>
        <p:spPr/>
        <p:txBody>
          <a:bodyPr/>
          <a:lstStyle/>
          <a:p>
            <a:fld id="{37C3C838-7FEC-4C42-A5F9-931CD9248A7B}" type="slidenum">
              <a:rPr lang="en-GB" smtClean="0"/>
              <a:t>‹#›</a:t>
            </a:fld>
            <a:endParaRPr lang="en-GB"/>
          </a:p>
        </p:txBody>
      </p:sp>
    </p:spTree>
    <p:extLst>
      <p:ext uri="{BB962C8B-B14F-4D97-AF65-F5344CB8AC3E}">
        <p14:creationId xmlns:p14="http://schemas.microsoft.com/office/powerpoint/2010/main" val="2775770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547FE4-D884-D33D-0436-E7A2B9D9319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721A79-8E0D-6D71-189F-EBF3AC6FCD9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4E7F1A-FF87-2F5F-67D5-EE11AAEDE4D5}"/>
              </a:ext>
            </a:extLst>
          </p:cNvPr>
          <p:cNvSpPr>
            <a:spLocks noGrp="1"/>
          </p:cNvSpPr>
          <p:nvPr>
            <p:ph type="dt" sz="half" idx="10"/>
          </p:nvPr>
        </p:nvSpPr>
        <p:spPr/>
        <p:txBody>
          <a:bodyPr/>
          <a:lstStyle/>
          <a:p>
            <a:fld id="{09CB4D87-8330-4891-97A4-E32DF650499A}" type="datetimeFigureOut">
              <a:rPr lang="en-GB" smtClean="0"/>
              <a:t>20/09/2022</a:t>
            </a:fld>
            <a:endParaRPr lang="en-GB"/>
          </a:p>
        </p:txBody>
      </p:sp>
      <p:sp>
        <p:nvSpPr>
          <p:cNvPr id="5" name="Footer Placeholder 4">
            <a:extLst>
              <a:ext uri="{FF2B5EF4-FFF2-40B4-BE49-F238E27FC236}">
                <a16:creationId xmlns:a16="http://schemas.microsoft.com/office/drawing/2014/main" id="{66B226BC-D5BD-36A8-59DA-CCE31FF060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E02B84-F95E-A846-B9ED-6AC4484864BA}"/>
              </a:ext>
            </a:extLst>
          </p:cNvPr>
          <p:cNvSpPr>
            <a:spLocks noGrp="1"/>
          </p:cNvSpPr>
          <p:nvPr>
            <p:ph type="sldNum" sz="quarter" idx="12"/>
          </p:nvPr>
        </p:nvSpPr>
        <p:spPr/>
        <p:txBody>
          <a:bodyPr/>
          <a:lstStyle/>
          <a:p>
            <a:fld id="{37C3C838-7FEC-4C42-A5F9-931CD9248A7B}" type="slidenum">
              <a:rPr lang="en-GB" smtClean="0"/>
              <a:t>‹#›</a:t>
            </a:fld>
            <a:endParaRPr lang="en-GB"/>
          </a:p>
        </p:txBody>
      </p:sp>
    </p:spTree>
    <p:extLst>
      <p:ext uri="{BB962C8B-B14F-4D97-AF65-F5344CB8AC3E}">
        <p14:creationId xmlns:p14="http://schemas.microsoft.com/office/powerpoint/2010/main" val="3731752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B25D2B-DF7F-DAD4-71FE-18A600CF27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672366-BDB4-BB99-10A8-2B081BB7E0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12A416-1B67-BCF1-AB54-24C04AFF65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CB4D87-8330-4891-97A4-E32DF650499A}" type="datetimeFigureOut">
              <a:rPr lang="en-GB" smtClean="0"/>
              <a:t>20/09/2022</a:t>
            </a:fld>
            <a:endParaRPr lang="en-GB"/>
          </a:p>
        </p:txBody>
      </p:sp>
      <p:sp>
        <p:nvSpPr>
          <p:cNvPr id="5" name="Footer Placeholder 4">
            <a:extLst>
              <a:ext uri="{FF2B5EF4-FFF2-40B4-BE49-F238E27FC236}">
                <a16:creationId xmlns:a16="http://schemas.microsoft.com/office/drawing/2014/main" id="{A71029E6-1343-2AA1-FD06-7D195C5C53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BDC2C3-A7BB-6F4F-2DB2-B4B652E6E3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C3C838-7FEC-4C42-A5F9-931CD9248A7B}" type="slidenum">
              <a:rPr lang="en-GB" smtClean="0"/>
              <a:t>‹#›</a:t>
            </a:fld>
            <a:endParaRPr lang="en-GB"/>
          </a:p>
        </p:txBody>
      </p:sp>
    </p:spTree>
    <p:extLst>
      <p:ext uri="{BB962C8B-B14F-4D97-AF65-F5344CB8AC3E}">
        <p14:creationId xmlns:p14="http://schemas.microsoft.com/office/powerpoint/2010/main" val="19747943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F8FEB-232B-7A1A-5E13-AD4D0D751D87}"/>
              </a:ext>
            </a:extLst>
          </p:cNvPr>
          <p:cNvSpPr>
            <a:spLocks noGrp="1"/>
          </p:cNvSpPr>
          <p:nvPr>
            <p:ph type="ctrTitle"/>
          </p:nvPr>
        </p:nvSpPr>
        <p:spPr>
          <a:xfrm>
            <a:off x="1524000" y="1665288"/>
            <a:ext cx="9144000" cy="2387600"/>
          </a:xfrm>
        </p:spPr>
        <p:txBody>
          <a:bodyPr>
            <a:noAutofit/>
          </a:bodyPr>
          <a:lstStyle/>
          <a:p>
            <a:r>
              <a:rPr lang="en-GB" sz="3200" dirty="0"/>
              <a:t>Assignment Title: Assessment 2: Dissertation Viva</a:t>
            </a:r>
            <a:br>
              <a:rPr lang="en-GB" sz="3200" dirty="0"/>
            </a:br>
            <a:r>
              <a:rPr lang="en-GB" sz="3200" dirty="0"/>
              <a:t>Module: Independent Project</a:t>
            </a:r>
            <a:br>
              <a:rPr lang="en-GB" sz="3200" dirty="0"/>
            </a:br>
            <a:r>
              <a:rPr lang="en-GB" sz="3200" dirty="0"/>
              <a:t>Module code: BMHP6020_LON</a:t>
            </a:r>
            <a:br>
              <a:rPr lang="en-GB" sz="3200" dirty="0"/>
            </a:br>
            <a:r>
              <a:rPr lang="en-GB" sz="3200" dirty="0"/>
              <a:t>Lecturer: Dr Eleni </a:t>
            </a:r>
            <a:r>
              <a:rPr lang="en-GB" sz="3200" dirty="0" err="1"/>
              <a:t>Koutsogeorgou</a:t>
            </a:r>
            <a:endParaRPr lang="en-GB" sz="3200" dirty="0"/>
          </a:p>
        </p:txBody>
      </p:sp>
      <p:sp>
        <p:nvSpPr>
          <p:cNvPr id="3" name="Subtitle 2">
            <a:extLst>
              <a:ext uri="{FF2B5EF4-FFF2-40B4-BE49-F238E27FC236}">
                <a16:creationId xmlns:a16="http://schemas.microsoft.com/office/drawing/2014/main" id="{A5717040-0787-2BA4-ABF7-21BFF5351402}"/>
              </a:ext>
            </a:extLst>
          </p:cNvPr>
          <p:cNvSpPr>
            <a:spLocks noGrp="1"/>
          </p:cNvSpPr>
          <p:nvPr>
            <p:ph type="subTitle" idx="1"/>
          </p:nvPr>
        </p:nvSpPr>
        <p:spPr>
          <a:xfrm>
            <a:off x="1524000" y="4630738"/>
            <a:ext cx="9144000" cy="1655762"/>
          </a:xfrm>
        </p:spPr>
        <p:txBody>
          <a:bodyPr/>
          <a:lstStyle/>
          <a:p>
            <a:r>
              <a:rPr lang="en-GB" dirty="0"/>
              <a:t>Student Name: Yetunde Onasanya</a:t>
            </a:r>
          </a:p>
          <a:p>
            <a:r>
              <a:rPr lang="en-GB" dirty="0"/>
              <a:t>Student ID: 1905364</a:t>
            </a:r>
          </a:p>
        </p:txBody>
      </p:sp>
    </p:spTree>
    <p:extLst>
      <p:ext uri="{BB962C8B-B14F-4D97-AF65-F5344CB8AC3E}">
        <p14:creationId xmlns:p14="http://schemas.microsoft.com/office/powerpoint/2010/main" val="568868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A3126-A3C8-5873-C190-97DE4F47926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CEDF1FF8-2EFA-7688-C24B-38544FE31479}"/>
              </a:ext>
            </a:extLst>
          </p:cNvPr>
          <p:cNvSpPr>
            <a:spLocks noGrp="1"/>
          </p:cNvSpPr>
          <p:nvPr>
            <p:ph idx="1"/>
          </p:nvPr>
        </p:nvSpPr>
        <p:spPr/>
        <p:txBody>
          <a:bodyPr/>
          <a:lstStyle/>
          <a:p>
            <a:r>
              <a:rPr lang="en-GB" dirty="0"/>
              <a:t>The topic of this dissertation was to investigate into Covid-19 and how its outbreak and preventative measures introduced has affected the mental health of older adults in the UK</a:t>
            </a:r>
          </a:p>
          <a:p>
            <a:r>
              <a:rPr lang="en-GB" dirty="0"/>
              <a:t>This research discusses factors that have contributed to the decline in the mental health of older adults during this time by gathering and comparing relevant studies </a:t>
            </a:r>
          </a:p>
          <a:p>
            <a:r>
              <a:rPr lang="en-GB" dirty="0"/>
              <a:t>Also providing recommendations and ways in which the mental support of older adults could be improved </a:t>
            </a:r>
          </a:p>
          <a:p>
            <a:r>
              <a:rPr lang="en-GB" dirty="0"/>
              <a:t>Recommendations for future research and to help older adults know the support that is available to them</a:t>
            </a:r>
          </a:p>
        </p:txBody>
      </p:sp>
    </p:spTree>
    <p:extLst>
      <p:ext uri="{BB962C8B-B14F-4D97-AF65-F5344CB8AC3E}">
        <p14:creationId xmlns:p14="http://schemas.microsoft.com/office/powerpoint/2010/main" val="1560898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92004-54C9-5638-6A9D-548B6717E58D}"/>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DDA2E9FC-4699-039F-C380-DF4E259FC6A0}"/>
              </a:ext>
            </a:extLst>
          </p:cNvPr>
          <p:cNvSpPr>
            <a:spLocks noGrp="1"/>
          </p:cNvSpPr>
          <p:nvPr>
            <p:ph idx="1"/>
          </p:nvPr>
        </p:nvSpPr>
        <p:spPr/>
        <p:txBody>
          <a:bodyPr>
            <a:normAutofit fontScale="85000" lnSpcReduction="20000"/>
          </a:bodyPr>
          <a:lstStyle/>
          <a:p>
            <a:r>
              <a:rPr lang="en-GB" dirty="0"/>
              <a:t>Title of the Project  - The Effect of Covid-19 on the Mental Health of Older Adults in the UK</a:t>
            </a:r>
          </a:p>
          <a:p>
            <a:pPr marL="0" indent="0">
              <a:buNone/>
            </a:pPr>
            <a:r>
              <a:rPr lang="en-GB" dirty="0"/>
              <a:t>Aim </a:t>
            </a:r>
          </a:p>
          <a:p>
            <a:r>
              <a:rPr lang="en-GB" dirty="0"/>
              <a:t>The aim of this dissertation is to investigate the impact of Covid-19 on the mental health of older adults in the UK. </a:t>
            </a:r>
          </a:p>
          <a:p>
            <a:pPr marL="0" indent="0">
              <a:buNone/>
            </a:pPr>
            <a:r>
              <a:rPr lang="en-GB" dirty="0"/>
              <a:t>Objectives - Objectives used to achieve this research aim were: </a:t>
            </a:r>
          </a:p>
          <a:p>
            <a:r>
              <a:rPr lang="en-GB" dirty="0"/>
              <a:t>To explore coronavirus and its effect on the mental health of older adults </a:t>
            </a:r>
          </a:p>
          <a:p>
            <a:r>
              <a:rPr lang="en-GB" dirty="0"/>
              <a:t>To analyse the impact of coronavirus on the mental health of the older population using literature </a:t>
            </a:r>
          </a:p>
          <a:p>
            <a:r>
              <a:rPr lang="en-GB" dirty="0"/>
              <a:t>To evaluate academic journal articles on coronavirus and how this affects the mental health of older individuals </a:t>
            </a:r>
          </a:p>
          <a:p>
            <a:r>
              <a:rPr lang="en-GB" dirty="0"/>
              <a:t>To provide recommendations for healthcare professionals and service users on how to improve support services for older people to improve their mental health </a:t>
            </a:r>
          </a:p>
          <a:p>
            <a:endParaRPr lang="en-GB" dirty="0"/>
          </a:p>
        </p:txBody>
      </p:sp>
    </p:spTree>
    <p:extLst>
      <p:ext uri="{BB962C8B-B14F-4D97-AF65-F5344CB8AC3E}">
        <p14:creationId xmlns:p14="http://schemas.microsoft.com/office/powerpoint/2010/main" val="140983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6E8BC-EB38-9507-5599-415FE62D758D}"/>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139A4EC5-324F-D1C6-9231-50266175053C}"/>
              </a:ext>
            </a:extLst>
          </p:cNvPr>
          <p:cNvSpPr>
            <a:spLocks noGrp="1"/>
          </p:cNvSpPr>
          <p:nvPr>
            <p:ph idx="1"/>
          </p:nvPr>
        </p:nvSpPr>
        <p:spPr/>
        <p:txBody>
          <a:bodyPr>
            <a:normAutofit fontScale="92500" lnSpcReduction="10000"/>
          </a:bodyPr>
          <a:lstStyle/>
          <a:p>
            <a:r>
              <a:rPr lang="en-GB" dirty="0"/>
              <a:t>The topic of older adults experiencing symptoms of mental health had been a major global health issue even before Covid-19 which only increased during the pandemic and so it was important that this topic was explored</a:t>
            </a:r>
          </a:p>
          <a:p>
            <a:r>
              <a:rPr lang="en-GB" dirty="0"/>
              <a:t>Mental health is an issue that a lot of people are unaware of its severity as not enough research covers this topic with the focus on older adults</a:t>
            </a:r>
          </a:p>
          <a:p>
            <a:r>
              <a:rPr lang="en-GB" dirty="0"/>
              <a:t>50% of older people reported a decline in their quality of life and 48% reduced activity during the peak Covid-19 (Abbott, 2021) </a:t>
            </a:r>
          </a:p>
          <a:p>
            <a:r>
              <a:rPr lang="en-GB" dirty="0"/>
              <a:t>First human cases of Covid-19 was found in Wuhan, China on the 31st of December 2019 (WHO, 2020). Covid-19 attacks high-risk groups, specifically older people aged 60 and over fall into this high-risk category</a:t>
            </a:r>
          </a:p>
          <a:p>
            <a:endParaRPr lang="en-GB" dirty="0"/>
          </a:p>
        </p:txBody>
      </p:sp>
    </p:spTree>
    <p:extLst>
      <p:ext uri="{BB962C8B-B14F-4D97-AF65-F5344CB8AC3E}">
        <p14:creationId xmlns:p14="http://schemas.microsoft.com/office/powerpoint/2010/main" val="3264432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BF682-EF05-DBD9-3F39-FCF31F32F632}"/>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EB2DB7BF-49EA-48EE-1E83-B40BA507EAC7}"/>
              </a:ext>
            </a:extLst>
          </p:cNvPr>
          <p:cNvSpPr>
            <a:spLocks noGrp="1"/>
          </p:cNvSpPr>
          <p:nvPr>
            <p:ph idx="1"/>
          </p:nvPr>
        </p:nvSpPr>
        <p:spPr>
          <a:xfrm>
            <a:off x="838200" y="1276350"/>
            <a:ext cx="10515600" cy="5676900"/>
          </a:xfrm>
        </p:spPr>
        <p:txBody>
          <a:bodyPr>
            <a:normAutofit/>
          </a:bodyPr>
          <a:lstStyle/>
          <a:p>
            <a:pPr marL="0" indent="0">
              <a:buNone/>
            </a:pPr>
            <a:endParaRPr lang="en-GB" dirty="0"/>
          </a:p>
          <a:p>
            <a:r>
              <a:rPr lang="en-GB" sz="2400" dirty="0"/>
              <a:t>A 2022 investigation in Germany concluded that a ‘majority of European older adults showed a decline in mental health since the beginning of the COVID-19 outbreak’ (Lüdecke and von dem Knesebeck, 2022). </a:t>
            </a:r>
          </a:p>
          <a:p>
            <a:r>
              <a:rPr lang="en-GB" sz="2400" dirty="0"/>
              <a:t>Five main categories in theories of mental health - psychodynamic, behavioural, cognitive, social and humanistic and social theory relates most to this research. The change caused when Covid-19 arrived led to panic worldwide, particularly among older people as they were told they were vulnerable and therefore had a higher chance of dying from the virus, impacting their mental well-being (Miller, 2019)</a:t>
            </a:r>
          </a:p>
          <a:p>
            <a:r>
              <a:rPr lang="en-GB" sz="2400" dirty="0"/>
              <a:t>Data from Schultze et al, a similar study investigating into how care home residents have been impacted by severe Covid-19 in England shows the mortality rates of care home residents contributed to approximately 40% of all Covid-19 deaths in both England and Wales (Schultze et al., 2022)</a:t>
            </a:r>
            <a:br>
              <a:rPr lang="en-GB" dirty="0"/>
            </a:br>
            <a:endParaRPr lang="en-GB" dirty="0"/>
          </a:p>
        </p:txBody>
      </p:sp>
    </p:spTree>
    <p:extLst>
      <p:ext uri="{BB962C8B-B14F-4D97-AF65-F5344CB8AC3E}">
        <p14:creationId xmlns:p14="http://schemas.microsoft.com/office/powerpoint/2010/main" val="2573945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913CB-D051-9455-23D2-686D08FDF9F2}"/>
              </a:ext>
            </a:extLst>
          </p:cNvPr>
          <p:cNvSpPr>
            <a:spLocks noGrp="1"/>
          </p:cNvSpPr>
          <p:nvPr>
            <p:ph type="title"/>
          </p:nvPr>
        </p:nvSpPr>
        <p:spPr/>
        <p:txBody>
          <a:bodyPr/>
          <a:lstStyle/>
          <a:p>
            <a:r>
              <a:rPr lang="en-GB" dirty="0"/>
              <a:t>Methods</a:t>
            </a:r>
          </a:p>
        </p:txBody>
      </p:sp>
      <p:sp>
        <p:nvSpPr>
          <p:cNvPr id="3" name="Content Placeholder 2">
            <a:extLst>
              <a:ext uri="{FF2B5EF4-FFF2-40B4-BE49-F238E27FC236}">
                <a16:creationId xmlns:a16="http://schemas.microsoft.com/office/drawing/2014/main" id="{0394B5F3-C130-C577-0EDF-DB38CB43D22B}"/>
              </a:ext>
            </a:extLst>
          </p:cNvPr>
          <p:cNvSpPr>
            <a:spLocks noGrp="1"/>
          </p:cNvSpPr>
          <p:nvPr>
            <p:ph idx="1"/>
          </p:nvPr>
        </p:nvSpPr>
        <p:spPr>
          <a:xfrm>
            <a:off x="838200" y="1690688"/>
            <a:ext cx="10515600" cy="4538662"/>
          </a:xfrm>
        </p:spPr>
        <p:txBody>
          <a:bodyPr>
            <a:normAutofit fontScale="85000" lnSpcReduction="20000"/>
          </a:bodyPr>
          <a:lstStyle/>
          <a:p>
            <a:pPr marL="0" indent="0">
              <a:buNone/>
            </a:pPr>
            <a:r>
              <a:rPr lang="en-GB" dirty="0"/>
              <a:t>Methods used for data collection and analysis:</a:t>
            </a:r>
          </a:p>
          <a:p>
            <a:r>
              <a:rPr lang="en-GB" dirty="0"/>
              <a:t>Systematic review - the information gathering strategy chosen to collect the primary literature in this dissertation as its role is to source, discuss and compare different articles in relation to the topic by searching using filters and keywords such </a:t>
            </a:r>
            <a:r>
              <a:rPr lang="en-GB"/>
              <a:t>as Covid-19, mental </a:t>
            </a:r>
            <a:r>
              <a:rPr lang="en-GB" dirty="0"/>
              <a:t>health, loneliness, shielding and older adults</a:t>
            </a:r>
          </a:p>
          <a:p>
            <a:r>
              <a:rPr lang="en-GB" dirty="0"/>
              <a:t>The inclusion criteria used in this case ensured that selected studies had a publication year of 2019 to 2022, English language, the UK as the location of where the studies was conducted, primary research and participants aged 60 years and above was also essential </a:t>
            </a:r>
          </a:p>
          <a:p>
            <a:r>
              <a:rPr lang="en-GB" dirty="0"/>
              <a:t>Thematic analysis - main method used to analyse the studies selected for this research as this method is essential for a more reliable research analysis.</a:t>
            </a:r>
          </a:p>
          <a:p>
            <a:r>
              <a:rPr lang="en-GB" dirty="0"/>
              <a:t>It is often used to describe the data collected by identifying and interpreting any trends, patterns or similarities in the different studies collected during the search (Kiger and </a:t>
            </a:r>
            <a:r>
              <a:rPr lang="en-GB" dirty="0" err="1"/>
              <a:t>Varpio</a:t>
            </a:r>
            <a:r>
              <a:rPr lang="en-GB" dirty="0"/>
              <a:t>, 2020)</a:t>
            </a:r>
          </a:p>
        </p:txBody>
      </p:sp>
    </p:spTree>
    <p:extLst>
      <p:ext uri="{BB962C8B-B14F-4D97-AF65-F5344CB8AC3E}">
        <p14:creationId xmlns:p14="http://schemas.microsoft.com/office/powerpoint/2010/main" val="2037288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BE5ED-6EC3-6683-FB7B-0FEBF2E00421}"/>
              </a:ext>
            </a:extLst>
          </p:cNvPr>
          <p:cNvSpPr>
            <a:spLocks noGrp="1"/>
          </p:cNvSpPr>
          <p:nvPr>
            <p:ph type="title"/>
          </p:nvPr>
        </p:nvSpPr>
        <p:spPr/>
        <p:txBody>
          <a:bodyPr/>
          <a:lstStyle/>
          <a:p>
            <a:r>
              <a:rPr lang="en-GB" dirty="0"/>
              <a:t>Methods</a:t>
            </a:r>
          </a:p>
        </p:txBody>
      </p:sp>
      <p:sp>
        <p:nvSpPr>
          <p:cNvPr id="3" name="Content Placeholder 2">
            <a:extLst>
              <a:ext uri="{FF2B5EF4-FFF2-40B4-BE49-F238E27FC236}">
                <a16:creationId xmlns:a16="http://schemas.microsoft.com/office/drawing/2014/main" id="{B1BE4F65-0BB1-5175-4AE7-413B50CCD9A8}"/>
              </a:ext>
            </a:extLst>
          </p:cNvPr>
          <p:cNvSpPr>
            <a:spLocks noGrp="1"/>
          </p:cNvSpPr>
          <p:nvPr>
            <p:ph idx="1"/>
          </p:nvPr>
        </p:nvSpPr>
        <p:spPr>
          <a:xfrm>
            <a:off x="838200" y="1825625"/>
            <a:ext cx="10515600" cy="4851400"/>
          </a:xfrm>
        </p:spPr>
        <p:txBody>
          <a:bodyPr>
            <a:normAutofit lnSpcReduction="10000"/>
          </a:bodyPr>
          <a:lstStyle/>
          <a:p>
            <a:r>
              <a:rPr lang="en-GB" dirty="0"/>
              <a:t>PRISMA flow diagram tool was used to gather and select the studies used in the results. This tool used various statements including the inclusion and exclusion criteria such as including UK studies that conducted primary research and excluding international studies that collected secondary data</a:t>
            </a:r>
          </a:p>
          <a:p>
            <a:r>
              <a:rPr lang="en-GB" dirty="0"/>
              <a:t>Resources used to find the studies included academic journals such as ProQuest and the Lancets and search engines including PubMed and ScienceDirect</a:t>
            </a:r>
          </a:p>
          <a:p>
            <a:r>
              <a:rPr lang="en-GB" dirty="0"/>
              <a:t>Ethical considerations include the importance of ethics in research and ethical principles such as honesty, transparency, confidentiality, informed consent and participant protection (National Institutes of Health, 2016). </a:t>
            </a:r>
          </a:p>
          <a:p>
            <a:endParaRPr lang="en-GB" dirty="0"/>
          </a:p>
        </p:txBody>
      </p:sp>
    </p:spTree>
    <p:extLst>
      <p:ext uri="{BB962C8B-B14F-4D97-AF65-F5344CB8AC3E}">
        <p14:creationId xmlns:p14="http://schemas.microsoft.com/office/powerpoint/2010/main" val="3337277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3E64B-3498-856C-3169-2F6AB722BEEE}"/>
              </a:ext>
            </a:extLst>
          </p:cNvPr>
          <p:cNvSpPr>
            <a:spLocks noGrp="1"/>
          </p:cNvSpPr>
          <p:nvPr>
            <p:ph type="title"/>
          </p:nvPr>
        </p:nvSpPr>
        <p:spPr/>
        <p:txBody>
          <a:bodyPr/>
          <a:lstStyle/>
          <a:p>
            <a:r>
              <a:rPr lang="en-GB" dirty="0"/>
              <a:t>Timescale</a:t>
            </a:r>
          </a:p>
        </p:txBody>
      </p:sp>
      <p:sp>
        <p:nvSpPr>
          <p:cNvPr id="3" name="Content Placeholder 2">
            <a:extLst>
              <a:ext uri="{FF2B5EF4-FFF2-40B4-BE49-F238E27FC236}">
                <a16:creationId xmlns:a16="http://schemas.microsoft.com/office/drawing/2014/main" id="{4A09E1D3-5422-CCAB-2FE2-757B83513DE6}"/>
              </a:ext>
            </a:extLst>
          </p:cNvPr>
          <p:cNvSpPr>
            <a:spLocks noGrp="1"/>
          </p:cNvSpPr>
          <p:nvPr>
            <p:ph idx="1"/>
          </p:nvPr>
        </p:nvSpPr>
        <p:spPr>
          <a:xfrm>
            <a:off x="838200" y="1690688"/>
            <a:ext cx="10515600" cy="4351338"/>
          </a:xfrm>
        </p:spPr>
        <p:txBody>
          <a:bodyPr/>
          <a:lstStyle/>
          <a:p>
            <a:r>
              <a:rPr lang="en-GB" dirty="0"/>
              <a:t>Table showing the timescale of completing each section of the dissertation:</a:t>
            </a:r>
          </a:p>
        </p:txBody>
      </p:sp>
      <p:graphicFrame>
        <p:nvGraphicFramePr>
          <p:cNvPr id="4" name="Table 4">
            <a:extLst>
              <a:ext uri="{FF2B5EF4-FFF2-40B4-BE49-F238E27FC236}">
                <a16:creationId xmlns:a16="http://schemas.microsoft.com/office/drawing/2014/main" id="{52D1BCE0-D96C-B658-2AB6-70ACE14DF6FE}"/>
              </a:ext>
            </a:extLst>
          </p:cNvPr>
          <p:cNvGraphicFramePr>
            <a:graphicFrameLocks noGrp="1"/>
          </p:cNvGraphicFramePr>
          <p:nvPr>
            <p:extLst>
              <p:ext uri="{D42A27DB-BD31-4B8C-83A1-F6EECF244321}">
                <p14:modId xmlns:p14="http://schemas.microsoft.com/office/powerpoint/2010/main" val="2840808489"/>
              </p:ext>
            </p:extLst>
          </p:nvPr>
        </p:nvGraphicFramePr>
        <p:xfrm>
          <a:off x="1136650" y="2703353"/>
          <a:ext cx="10217150" cy="3383121"/>
        </p:xfrm>
        <a:graphic>
          <a:graphicData uri="http://schemas.openxmlformats.org/drawingml/2006/table">
            <a:tbl>
              <a:tblPr firstRow="1" bandRow="1">
                <a:tableStyleId>{5C22544A-7EE6-4342-B048-85BDC9FD1C3A}</a:tableStyleId>
              </a:tblPr>
              <a:tblGrid>
                <a:gridCol w="5108575">
                  <a:extLst>
                    <a:ext uri="{9D8B030D-6E8A-4147-A177-3AD203B41FA5}">
                      <a16:colId xmlns:a16="http://schemas.microsoft.com/office/drawing/2014/main" val="2000253774"/>
                    </a:ext>
                  </a:extLst>
                </a:gridCol>
                <a:gridCol w="5108575">
                  <a:extLst>
                    <a:ext uri="{9D8B030D-6E8A-4147-A177-3AD203B41FA5}">
                      <a16:colId xmlns:a16="http://schemas.microsoft.com/office/drawing/2014/main" val="2771525717"/>
                    </a:ext>
                  </a:extLst>
                </a:gridCol>
              </a:tblGrid>
              <a:tr h="483303">
                <a:tc>
                  <a:txBody>
                    <a:bodyPr/>
                    <a:lstStyle/>
                    <a:p>
                      <a:r>
                        <a:rPr lang="en-GB" dirty="0"/>
                        <a:t>Project Section</a:t>
                      </a:r>
                    </a:p>
                  </a:txBody>
                  <a:tcPr/>
                </a:tc>
                <a:tc>
                  <a:txBody>
                    <a:bodyPr/>
                    <a:lstStyle/>
                    <a:p>
                      <a:r>
                        <a:rPr lang="en-GB" dirty="0"/>
                        <a:t>Timescale</a:t>
                      </a:r>
                    </a:p>
                  </a:txBody>
                  <a:tcPr/>
                </a:tc>
                <a:extLst>
                  <a:ext uri="{0D108BD9-81ED-4DB2-BD59-A6C34878D82A}">
                    <a16:rowId xmlns:a16="http://schemas.microsoft.com/office/drawing/2014/main" val="350315706"/>
                  </a:ext>
                </a:extLst>
              </a:tr>
              <a:tr h="483303">
                <a:tc>
                  <a:txBody>
                    <a:bodyPr/>
                    <a:lstStyle/>
                    <a:p>
                      <a:r>
                        <a:rPr lang="en-GB" dirty="0"/>
                        <a:t>Introduction</a:t>
                      </a:r>
                    </a:p>
                  </a:txBody>
                  <a:tcPr/>
                </a:tc>
                <a:tc>
                  <a:txBody>
                    <a:bodyPr/>
                    <a:lstStyle/>
                    <a:p>
                      <a:r>
                        <a:rPr lang="en-GB" dirty="0"/>
                        <a:t>19/3/2022 – 8/4/22</a:t>
                      </a:r>
                    </a:p>
                  </a:txBody>
                  <a:tcPr/>
                </a:tc>
                <a:extLst>
                  <a:ext uri="{0D108BD9-81ED-4DB2-BD59-A6C34878D82A}">
                    <a16:rowId xmlns:a16="http://schemas.microsoft.com/office/drawing/2014/main" val="3511905069"/>
                  </a:ext>
                </a:extLst>
              </a:tr>
              <a:tr h="483303">
                <a:tc>
                  <a:txBody>
                    <a:bodyPr/>
                    <a:lstStyle/>
                    <a:p>
                      <a:r>
                        <a:rPr lang="en-GB" dirty="0"/>
                        <a:t>Background</a:t>
                      </a:r>
                    </a:p>
                  </a:txBody>
                  <a:tcPr/>
                </a:tc>
                <a:tc>
                  <a:txBody>
                    <a:bodyPr/>
                    <a:lstStyle/>
                    <a:p>
                      <a:r>
                        <a:rPr lang="en-GB" dirty="0"/>
                        <a:t>11/4/22 – 2/5/22</a:t>
                      </a:r>
                    </a:p>
                  </a:txBody>
                  <a:tcPr/>
                </a:tc>
                <a:extLst>
                  <a:ext uri="{0D108BD9-81ED-4DB2-BD59-A6C34878D82A}">
                    <a16:rowId xmlns:a16="http://schemas.microsoft.com/office/drawing/2014/main" val="1857136735"/>
                  </a:ext>
                </a:extLst>
              </a:tr>
              <a:tr h="483303">
                <a:tc>
                  <a:txBody>
                    <a:bodyPr/>
                    <a:lstStyle/>
                    <a:p>
                      <a:r>
                        <a:rPr lang="en-GB" dirty="0"/>
                        <a:t>Methods</a:t>
                      </a:r>
                    </a:p>
                  </a:txBody>
                  <a:tcPr/>
                </a:tc>
                <a:tc>
                  <a:txBody>
                    <a:bodyPr/>
                    <a:lstStyle/>
                    <a:p>
                      <a:r>
                        <a:rPr lang="en-GB" dirty="0"/>
                        <a:t>2/5/22 – 4/6/22</a:t>
                      </a:r>
                    </a:p>
                  </a:txBody>
                  <a:tcPr/>
                </a:tc>
                <a:extLst>
                  <a:ext uri="{0D108BD9-81ED-4DB2-BD59-A6C34878D82A}">
                    <a16:rowId xmlns:a16="http://schemas.microsoft.com/office/drawing/2014/main" val="2141258334"/>
                  </a:ext>
                </a:extLst>
              </a:tr>
              <a:tr h="483303">
                <a:tc>
                  <a:txBody>
                    <a:bodyPr/>
                    <a:lstStyle/>
                    <a:p>
                      <a:r>
                        <a:rPr lang="en-GB" dirty="0"/>
                        <a:t>Results</a:t>
                      </a:r>
                    </a:p>
                  </a:txBody>
                  <a:tcPr/>
                </a:tc>
                <a:tc>
                  <a:txBody>
                    <a:bodyPr/>
                    <a:lstStyle/>
                    <a:p>
                      <a:r>
                        <a:rPr lang="en-GB" dirty="0"/>
                        <a:t>6/6/22 - 3/7/22</a:t>
                      </a:r>
                    </a:p>
                  </a:txBody>
                  <a:tcPr/>
                </a:tc>
                <a:extLst>
                  <a:ext uri="{0D108BD9-81ED-4DB2-BD59-A6C34878D82A}">
                    <a16:rowId xmlns:a16="http://schemas.microsoft.com/office/drawing/2014/main" val="3651967192"/>
                  </a:ext>
                </a:extLst>
              </a:tr>
              <a:tr h="483303">
                <a:tc>
                  <a:txBody>
                    <a:bodyPr/>
                    <a:lstStyle/>
                    <a:p>
                      <a:r>
                        <a:rPr lang="en-GB" dirty="0"/>
                        <a:t>Discussion</a:t>
                      </a:r>
                    </a:p>
                  </a:txBody>
                  <a:tcPr/>
                </a:tc>
                <a:tc>
                  <a:txBody>
                    <a:bodyPr/>
                    <a:lstStyle/>
                    <a:p>
                      <a:r>
                        <a:rPr lang="en-GB" dirty="0"/>
                        <a:t>3/7/22 – 17/8/22</a:t>
                      </a:r>
                    </a:p>
                  </a:txBody>
                  <a:tcPr/>
                </a:tc>
                <a:extLst>
                  <a:ext uri="{0D108BD9-81ED-4DB2-BD59-A6C34878D82A}">
                    <a16:rowId xmlns:a16="http://schemas.microsoft.com/office/drawing/2014/main" val="3172534662"/>
                  </a:ext>
                </a:extLst>
              </a:tr>
              <a:tr h="483303">
                <a:tc>
                  <a:txBody>
                    <a:bodyPr/>
                    <a:lstStyle/>
                    <a:p>
                      <a:r>
                        <a:rPr lang="en-GB" dirty="0"/>
                        <a:t>Conclusion and Recommendations</a:t>
                      </a:r>
                    </a:p>
                  </a:txBody>
                  <a:tcPr/>
                </a:tc>
                <a:tc>
                  <a:txBody>
                    <a:bodyPr/>
                    <a:lstStyle/>
                    <a:p>
                      <a:r>
                        <a:rPr lang="en-GB" dirty="0"/>
                        <a:t>17/8/22 – 31/8/22</a:t>
                      </a:r>
                    </a:p>
                  </a:txBody>
                  <a:tcPr/>
                </a:tc>
                <a:extLst>
                  <a:ext uri="{0D108BD9-81ED-4DB2-BD59-A6C34878D82A}">
                    <a16:rowId xmlns:a16="http://schemas.microsoft.com/office/drawing/2014/main" val="1514085274"/>
                  </a:ext>
                </a:extLst>
              </a:tr>
            </a:tbl>
          </a:graphicData>
        </a:graphic>
      </p:graphicFrame>
    </p:spTree>
    <p:extLst>
      <p:ext uri="{BB962C8B-B14F-4D97-AF65-F5344CB8AC3E}">
        <p14:creationId xmlns:p14="http://schemas.microsoft.com/office/powerpoint/2010/main" val="1794985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6D8F9-710D-66B2-5A5E-F1E91BCA1394}"/>
              </a:ext>
            </a:extLst>
          </p:cNvPr>
          <p:cNvSpPr>
            <a:spLocks noGrp="1"/>
          </p:cNvSpPr>
          <p:nvPr>
            <p:ph type="title"/>
          </p:nvPr>
        </p:nvSpPr>
        <p:spPr/>
        <p:txBody>
          <a:bodyPr/>
          <a:lstStyle/>
          <a:p>
            <a:r>
              <a:rPr lang="en-GB" dirty="0"/>
              <a:t>Results</a:t>
            </a:r>
          </a:p>
        </p:txBody>
      </p:sp>
      <p:sp>
        <p:nvSpPr>
          <p:cNvPr id="3" name="Content Placeholder 2">
            <a:extLst>
              <a:ext uri="{FF2B5EF4-FFF2-40B4-BE49-F238E27FC236}">
                <a16:creationId xmlns:a16="http://schemas.microsoft.com/office/drawing/2014/main" id="{CA6100F4-7AAF-DEA3-C127-E743772E763F}"/>
              </a:ext>
            </a:extLst>
          </p:cNvPr>
          <p:cNvSpPr>
            <a:spLocks noGrp="1"/>
          </p:cNvSpPr>
          <p:nvPr>
            <p:ph idx="1"/>
          </p:nvPr>
        </p:nvSpPr>
        <p:spPr>
          <a:xfrm>
            <a:off x="838200" y="1600200"/>
            <a:ext cx="10515600" cy="5181600"/>
          </a:xfrm>
        </p:spPr>
        <p:txBody>
          <a:bodyPr>
            <a:normAutofit fontScale="92500" lnSpcReduction="20000"/>
          </a:bodyPr>
          <a:lstStyle/>
          <a:p>
            <a:r>
              <a:rPr lang="en-GB" dirty="0"/>
              <a:t>Ten primary UK studies were selected and used in the results section including Docherty et al (2021), Steptoe and Gessa (2021) and Sardella et al (2022)</a:t>
            </a:r>
          </a:p>
          <a:p>
            <a:r>
              <a:rPr lang="en-GB" dirty="0"/>
              <a:t>First an overview of the studies collected was done to become familiar with the data by reading the abstracts and brief read of the study itself. Then codes were used to highlight and describe what is going on in each study, specifically looking for code words in relation to the topic. These themes were then reviewed, defined, named and written up</a:t>
            </a:r>
          </a:p>
          <a:p>
            <a:r>
              <a:rPr lang="en-GB" dirty="0"/>
              <a:t>Four main themes identified by summarising the main findings of 2-3 studies were fear of contracting Covid-19, the impact of social distancing together with loneliness, lack of access to physical and social care, and Covid-19 affecting the daily routine of older adults</a:t>
            </a:r>
          </a:p>
          <a:p>
            <a:r>
              <a:rPr lang="en-GB" dirty="0"/>
              <a:t>Results from the studies collected found that such factors were linked to increased rates of fear, panic and mental health disorders including increased rates of anxiety, depression as well as obvious shifts in character, behaviours and daily routines as a result (Sardella et al 2022)</a:t>
            </a:r>
          </a:p>
        </p:txBody>
      </p:sp>
    </p:spTree>
    <p:extLst>
      <p:ext uri="{BB962C8B-B14F-4D97-AF65-F5344CB8AC3E}">
        <p14:creationId xmlns:p14="http://schemas.microsoft.com/office/powerpoint/2010/main" val="490184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AB813-7E2B-F50D-3C9E-274279F0288A}"/>
              </a:ext>
            </a:extLst>
          </p:cNvPr>
          <p:cNvSpPr>
            <a:spLocks noGrp="1"/>
          </p:cNvSpPr>
          <p:nvPr>
            <p:ph type="title"/>
          </p:nvPr>
        </p:nvSpPr>
        <p:spPr/>
        <p:txBody>
          <a:bodyPr/>
          <a:lstStyle/>
          <a:p>
            <a:r>
              <a:rPr lang="en-GB" dirty="0"/>
              <a:t>Discussion – Main Findings</a:t>
            </a:r>
          </a:p>
        </p:txBody>
      </p:sp>
      <p:sp>
        <p:nvSpPr>
          <p:cNvPr id="3" name="Content Placeholder 2">
            <a:extLst>
              <a:ext uri="{FF2B5EF4-FFF2-40B4-BE49-F238E27FC236}">
                <a16:creationId xmlns:a16="http://schemas.microsoft.com/office/drawing/2014/main" id="{1AAF377D-9890-0479-4A41-1DCB27345897}"/>
              </a:ext>
            </a:extLst>
          </p:cNvPr>
          <p:cNvSpPr>
            <a:spLocks noGrp="1"/>
          </p:cNvSpPr>
          <p:nvPr>
            <p:ph idx="1"/>
          </p:nvPr>
        </p:nvSpPr>
        <p:spPr>
          <a:xfrm>
            <a:off x="838199" y="1600200"/>
            <a:ext cx="10810875" cy="5257800"/>
          </a:xfrm>
        </p:spPr>
        <p:txBody>
          <a:bodyPr>
            <a:normAutofit fontScale="85000" lnSpcReduction="20000"/>
          </a:bodyPr>
          <a:lstStyle/>
          <a:p>
            <a:r>
              <a:rPr lang="en-GB" dirty="0"/>
              <a:t>Depression and anxiety were the two most common mental health experiences that were found to have risen during the period of Covid-19 </a:t>
            </a:r>
          </a:p>
          <a:p>
            <a:r>
              <a:rPr lang="en-GB" dirty="0"/>
              <a:t>12.8% of elderly participants reporting experiencing depressive symptoms and 12.3% reporting symptoms of anxiety (Robb et al, 2020)</a:t>
            </a:r>
            <a:endParaRPr lang="en-GB" dirty="0">
              <a:highlight>
                <a:srgbClr val="FFFF00"/>
              </a:highlight>
            </a:endParaRPr>
          </a:p>
          <a:p>
            <a:r>
              <a:rPr lang="en-GB" dirty="0"/>
              <a:t>Decrease in mental and social support towards the elderly during this time significantly affected the wellbeing of older people</a:t>
            </a:r>
          </a:p>
          <a:p>
            <a:r>
              <a:rPr lang="en-GB" dirty="0"/>
              <a:t>Social isolation and loneliness as a result of having to socially distance also played major roles in the increase in symptoms of mental health of older adults</a:t>
            </a:r>
          </a:p>
          <a:p>
            <a:r>
              <a:rPr lang="en-GB" dirty="0"/>
              <a:t>Covid-19 contributes to the deteriorating wellbeing of older individuals, several studies found that older participants over the age of 60 noted an increase of 28.5% in depressive symptoms from before Covid-19 compared to its peak in December 2020 (Docherty et al., 2020)</a:t>
            </a:r>
          </a:p>
          <a:p>
            <a:r>
              <a:rPr lang="en-GB" dirty="0"/>
              <a:t>Lack of in-person social interactions affecting the daily functioning of participants and their quality of life as links between maintaining social relations and a longer, healthier life was found in the research (McKinlay et al., 2021)</a:t>
            </a:r>
          </a:p>
          <a:p>
            <a:r>
              <a:rPr lang="en-GB" dirty="0"/>
              <a:t>Fear and panic from not knowing when it was safe to return to normal social connections</a:t>
            </a:r>
          </a:p>
        </p:txBody>
      </p:sp>
    </p:spTree>
    <p:extLst>
      <p:ext uri="{BB962C8B-B14F-4D97-AF65-F5344CB8AC3E}">
        <p14:creationId xmlns:p14="http://schemas.microsoft.com/office/powerpoint/2010/main" val="1550589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5121F-0627-B9C3-4723-BBAA73F159DB}"/>
              </a:ext>
            </a:extLst>
          </p:cNvPr>
          <p:cNvSpPr>
            <a:spLocks noGrp="1"/>
          </p:cNvSpPr>
          <p:nvPr>
            <p:ph type="title"/>
          </p:nvPr>
        </p:nvSpPr>
        <p:spPr/>
        <p:txBody>
          <a:bodyPr/>
          <a:lstStyle/>
          <a:p>
            <a:r>
              <a:rPr lang="en-GB" dirty="0"/>
              <a:t>Researcher’s Reflection</a:t>
            </a:r>
          </a:p>
        </p:txBody>
      </p:sp>
      <p:sp>
        <p:nvSpPr>
          <p:cNvPr id="3" name="Content Placeholder 2">
            <a:extLst>
              <a:ext uri="{FF2B5EF4-FFF2-40B4-BE49-F238E27FC236}">
                <a16:creationId xmlns:a16="http://schemas.microsoft.com/office/drawing/2014/main" id="{FF271FCD-7DDA-EED5-C87A-DA5E02C9656B}"/>
              </a:ext>
            </a:extLst>
          </p:cNvPr>
          <p:cNvSpPr>
            <a:spLocks noGrp="1"/>
          </p:cNvSpPr>
          <p:nvPr>
            <p:ph idx="1"/>
          </p:nvPr>
        </p:nvSpPr>
        <p:spPr/>
        <p:txBody>
          <a:bodyPr>
            <a:normAutofit fontScale="92500" lnSpcReduction="10000"/>
          </a:bodyPr>
          <a:lstStyle/>
          <a:p>
            <a:pPr marL="0" indent="0">
              <a:buNone/>
            </a:pPr>
            <a:r>
              <a:rPr lang="en-GB" dirty="0"/>
              <a:t>Learned from this dissertation:</a:t>
            </a:r>
          </a:p>
          <a:p>
            <a:r>
              <a:rPr lang="en-GB" dirty="0"/>
              <a:t>How to identify themes by looking at common keywords and phrases in articles as well as just how much mental health was an issue for older adults</a:t>
            </a:r>
          </a:p>
          <a:p>
            <a:r>
              <a:rPr lang="en-GB" dirty="0"/>
              <a:t>Becoming familiar with using different methods and tools to gather information</a:t>
            </a:r>
          </a:p>
          <a:p>
            <a:r>
              <a:rPr lang="en-GB" dirty="0"/>
              <a:t>The ability to carefully filter and select studies that were most suited to the research aim which were later used in the results</a:t>
            </a:r>
          </a:p>
          <a:p>
            <a:r>
              <a:rPr lang="en-GB" dirty="0"/>
              <a:t>Other factors could have been taken into consideration in this research such as gender and physical disability as this can also contribute to a shift in mental health among the elderly</a:t>
            </a:r>
          </a:p>
        </p:txBody>
      </p:sp>
    </p:spTree>
    <p:extLst>
      <p:ext uri="{BB962C8B-B14F-4D97-AF65-F5344CB8AC3E}">
        <p14:creationId xmlns:p14="http://schemas.microsoft.com/office/powerpoint/2010/main" val="694477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3DDAC-F5FA-1E7E-378C-C0A03CE34DA0}"/>
              </a:ext>
            </a:extLst>
          </p:cNvPr>
          <p:cNvSpPr>
            <a:spLocks noGrp="1"/>
          </p:cNvSpPr>
          <p:nvPr>
            <p:ph type="title"/>
          </p:nvPr>
        </p:nvSpPr>
        <p:spPr/>
        <p:txBody>
          <a:bodyPr/>
          <a:lstStyle/>
          <a:p>
            <a:r>
              <a:rPr lang="en-GB" dirty="0"/>
              <a:t>Challenges and Limitations</a:t>
            </a:r>
          </a:p>
        </p:txBody>
      </p:sp>
      <p:sp>
        <p:nvSpPr>
          <p:cNvPr id="3" name="Content Placeholder 2">
            <a:extLst>
              <a:ext uri="{FF2B5EF4-FFF2-40B4-BE49-F238E27FC236}">
                <a16:creationId xmlns:a16="http://schemas.microsoft.com/office/drawing/2014/main" id="{4656E198-1890-C254-5822-E43AABFE26A5}"/>
              </a:ext>
            </a:extLst>
          </p:cNvPr>
          <p:cNvSpPr>
            <a:spLocks noGrp="1"/>
          </p:cNvSpPr>
          <p:nvPr>
            <p:ph idx="1"/>
          </p:nvPr>
        </p:nvSpPr>
        <p:spPr>
          <a:xfrm>
            <a:off x="838200" y="1873250"/>
            <a:ext cx="10515600" cy="4351338"/>
          </a:xfrm>
        </p:spPr>
        <p:txBody>
          <a:bodyPr>
            <a:normAutofit fontScale="92500" lnSpcReduction="20000"/>
          </a:bodyPr>
          <a:lstStyle/>
          <a:p>
            <a:r>
              <a:rPr lang="en-GB" dirty="0"/>
              <a:t>Challenges that were faced as a result of using systematic review as the tool for gathering information included the risk of bias when choosing studies</a:t>
            </a:r>
          </a:p>
          <a:p>
            <a:r>
              <a:rPr lang="en-GB" dirty="0"/>
              <a:t>The process being slow and time-consuming</a:t>
            </a:r>
          </a:p>
          <a:p>
            <a:r>
              <a:rPr lang="en-GB" dirty="0"/>
              <a:t>Not being too familiar with research methods particularly the PRISMA flow diagram method</a:t>
            </a:r>
          </a:p>
          <a:p>
            <a:r>
              <a:rPr lang="en-GB" dirty="0"/>
              <a:t>The fact that UK primary information on this research topic was very limited</a:t>
            </a:r>
          </a:p>
          <a:p>
            <a:r>
              <a:rPr lang="en-GB" dirty="0"/>
              <a:t>Inability to find relevant references that related to the aim </a:t>
            </a:r>
          </a:p>
          <a:p>
            <a:r>
              <a:rPr lang="en-GB" dirty="0"/>
              <a:t>Insufficient sample size can limit how representative the data is and reduces how easy it is to generalise these findings, reducing the reliability of the information</a:t>
            </a:r>
          </a:p>
          <a:p>
            <a:endParaRPr lang="en-GB" dirty="0"/>
          </a:p>
        </p:txBody>
      </p:sp>
    </p:spTree>
    <p:extLst>
      <p:ext uri="{BB962C8B-B14F-4D97-AF65-F5344CB8AC3E}">
        <p14:creationId xmlns:p14="http://schemas.microsoft.com/office/powerpoint/2010/main" val="13395792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A845E-9661-305C-F59A-66BC150C93FD}"/>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9BF9A37F-7DD4-5743-66FD-5381206AC569}"/>
              </a:ext>
            </a:extLst>
          </p:cNvPr>
          <p:cNvSpPr>
            <a:spLocks noGrp="1"/>
          </p:cNvSpPr>
          <p:nvPr>
            <p:ph idx="1"/>
          </p:nvPr>
        </p:nvSpPr>
        <p:spPr>
          <a:xfrm>
            <a:off x="838200" y="1581150"/>
            <a:ext cx="10515600" cy="5153026"/>
          </a:xfrm>
        </p:spPr>
        <p:txBody>
          <a:bodyPr>
            <a:normAutofit fontScale="70000" lnSpcReduction="20000"/>
          </a:bodyPr>
          <a:lstStyle/>
          <a:p>
            <a:r>
              <a:rPr lang="en-GB" dirty="0"/>
              <a:t>Mental health services - Individual Placement and Support (IPS) and Suicide Bereavement Support offered to older people in the UK who are dealing with mental health after losing a loved one especially due to Covid-19 (NHS England, 2018).</a:t>
            </a:r>
          </a:p>
          <a:p>
            <a:r>
              <a:rPr lang="en-GB" dirty="0"/>
              <a:t>Person-centred care such as cognitive behavioural therapy as it focuses on helping change the negative thoughts and behaviours of the individual, improving overall wellbeing (Miller, 2019)</a:t>
            </a:r>
            <a:endParaRPr lang="en-GB" dirty="0">
              <a:highlight>
                <a:srgbClr val="FFFF00"/>
              </a:highlight>
            </a:endParaRPr>
          </a:p>
          <a:p>
            <a:r>
              <a:rPr lang="en-GB" dirty="0"/>
              <a:t>Policies - The Framework for Enhanced Health in Care Homes, for care providers working with healthcare providers, older individuals and their families, and other public services to help deliver appropriate care to care home residents (Baylis and Perks-Baker, 2017) </a:t>
            </a:r>
          </a:p>
          <a:p>
            <a:r>
              <a:rPr lang="en-GB" dirty="0"/>
              <a:t>Mental stimulation such as puzzles, gardening, painting and social gathering</a:t>
            </a:r>
          </a:p>
          <a:p>
            <a:r>
              <a:rPr lang="en-GB" dirty="0"/>
              <a:t>Charities and organisations such as Age UK offering befriending services including the Silver Helpline </a:t>
            </a:r>
          </a:p>
          <a:p>
            <a:r>
              <a:rPr lang="en-GB" dirty="0"/>
              <a:t>Educating others and promoting awareness on mental health and its impact on the elderly</a:t>
            </a:r>
          </a:p>
          <a:p>
            <a:r>
              <a:rPr lang="en-GB" dirty="0"/>
              <a:t>Clinical Commissioning Groups (CCGs) - ensure that excellent quality care is administered in residential homes by setting standards and improving homes which are below these standards (NHS England, 2014). </a:t>
            </a:r>
          </a:p>
          <a:p>
            <a:r>
              <a:rPr lang="en-GB" dirty="0"/>
              <a:t>The use of technology by socialising and connecting through social media with applications such as Facebook and Skype to help older people stay connected with family, friends and loved ones</a:t>
            </a:r>
          </a:p>
        </p:txBody>
      </p:sp>
    </p:spTree>
    <p:extLst>
      <p:ext uri="{BB962C8B-B14F-4D97-AF65-F5344CB8AC3E}">
        <p14:creationId xmlns:p14="http://schemas.microsoft.com/office/powerpoint/2010/main" val="1490044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E41E4-1891-295B-043D-241BECC0601E}"/>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4C783B7-C83B-1C5D-8805-A8A1A79FFCE7}"/>
              </a:ext>
            </a:extLst>
          </p:cNvPr>
          <p:cNvSpPr>
            <a:spLocks noGrp="1"/>
          </p:cNvSpPr>
          <p:nvPr>
            <p:ph idx="1"/>
          </p:nvPr>
        </p:nvSpPr>
        <p:spPr>
          <a:xfrm>
            <a:off x="838200" y="1690688"/>
            <a:ext cx="10515600" cy="4900611"/>
          </a:xfrm>
        </p:spPr>
        <p:txBody>
          <a:bodyPr>
            <a:normAutofit/>
          </a:bodyPr>
          <a:lstStyle/>
          <a:p>
            <a:r>
              <a:rPr lang="en-GB" sz="2400" dirty="0"/>
              <a:t>Covid-19 did have a negative impact on the mental health older adults</a:t>
            </a:r>
          </a:p>
          <a:p>
            <a:r>
              <a:rPr lang="en-GB" sz="2400" dirty="0"/>
              <a:t>Main findings from results - mental health rose during this time for older adults in the UK, particularly an increase in depression and anxiety symptoms due to loneliness, shielding, lack of mental support and lack of in-person interactions which were found to impact the wellbeing and quality of life of older people</a:t>
            </a:r>
          </a:p>
          <a:p>
            <a:r>
              <a:rPr lang="en-GB" sz="2400" dirty="0"/>
              <a:t>Also sharing with affected older adults and their loved ones on the support systems that are available such as organisations including Age UK, residential homes and domiciliary care</a:t>
            </a:r>
          </a:p>
          <a:p>
            <a:r>
              <a:rPr lang="en-GB" sz="2400" dirty="0"/>
              <a:t>As a community, support can be offered through volunteering and befriending services, and spreading awareness by understanding the factors that contribute to mental health disorders in older people</a:t>
            </a:r>
          </a:p>
        </p:txBody>
      </p:sp>
    </p:spTree>
    <p:extLst>
      <p:ext uri="{BB962C8B-B14F-4D97-AF65-F5344CB8AC3E}">
        <p14:creationId xmlns:p14="http://schemas.microsoft.com/office/powerpoint/2010/main" val="696399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33A55-994F-39A5-2707-734D6ACB891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8E1D601-A4FD-C2AC-6938-2FDD48BCA86D}"/>
              </a:ext>
            </a:extLst>
          </p:cNvPr>
          <p:cNvSpPr>
            <a:spLocks noGrp="1"/>
          </p:cNvSpPr>
          <p:nvPr>
            <p:ph idx="1"/>
          </p:nvPr>
        </p:nvSpPr>
        <p:spPr>
          <a:xfrm>
            <a:off x="838200" y="1552575"/>
            <a:ext cx="10515600" cy="5457825"/>
          </a:xfrm>
        </p:spPr>
        <p:txBody>
          <a:bodyPr>
            <a:normAutofit fontScale="62500" lnSpcReduction="20000"/>
          </a:bodyPr>
          <a:lstStyle/>
          <a:p>
            <a:r>
              <a:rPr lang="en-GB" sz="1800" dirty="0"/>
              <a:t>Abbott, A. (2021). COVID’s mental-health toll: how scientists are tracking a surge in depression. Nature, [online] 590(590). Available at: https://www.nature.com/articles/d41586-021-00175-z </a:t>
            </a:r>
          </a:p>
          <a:p>
            <a:r>
              <a:rPr lang="en-GB" sz="1800" dirty="0"/>
              <a:t>Bailey, L., Ward, M., </a:t>
            </a:r>
            <a:r>
              <a:rPr lang="en-GB" sz="1800" dirty="0" err="1"/>
              <a:t>DiCosimo</a:t>
            </a:r>
            <a:r>
              <a:rPr lang="en-GB" sz="1800" dirty="0"/>
              <a:t>, A., </a:t>
            </a:r>
            <a:r>
              <a:rPr lang="en-GB" sz="1800" dirty="0" err="1"/>
              <a:t>Baunta</a:t>
            </a:r>
            <a:r>
              <a:rPr lang="en-GB" sz="1800" dirty="0"/>
              <a:t>, S., Cunningham, C., Romero-</a:t>
            </a:r>
            <a:r>
              <a:rPr lang="en-GB" sz="1800" dirty="0" err="1"/>
              <a:t>Ortuno</a:t>
            </a:r>
            <a:r>
              <a:rPr lang="en-GB" sz="1800" dirty="0"/>
              <a:t>, R., Kenny, R.A., Purcell, R., </a:t>
            </a:r>
            <a:r>
              <a:rPr lang="en-GB" sz="1800" dirty="0" err="1"/>
              <a:t>Lannon</a:t>
            </a:r>
            <a:r>
              <a:rPr lang="en-GB" sz="1800" dirty="0"/>
              <a:t>, R., </a:t>
            </a:r>
            <a:r>
              <a:rPr lang="en-GB" sz="1800" dirty="0" err="1"/>
              <a:t>McCarroll</a:t>
            </a:r>
            <a:r>
              <a:rPr lang="en-GB" sz="1800" dirty="0"/>
              <a:t>, K., Nee, R., Robinson, D., </a:t>
            </a:r>
            <a:r>
              <a:rPr lang="en-GB" sz="1800" dirty="0" err="1"/>
              <a:t>Lavan</a:t>
            </a:r>
            <a:r>
              <a:rPr lang="en-GB" sz="1800" dirty="0"/>
              <a:t>, A. and Briggs, R. (2021). Physical and mental health of older people while cocooning during the COVID-19 pandemic. QJM: An International Journal of Medicine, [online] 114(9), pp.648–653. doi:10.1093/</a:t>
            </a:r>
            <a:r>
              <a:rPr lang="en-GB" sz="1800" dirty="0" err="1"/>
              <a:t>qjmed</a:t>
            </a:r>
            <a:r>
              <a:rPr lang="en-GB" sz="1800" dirty="0"/>
              <a:t>/hcab015.</a:t>
            </a:r>
          </a:p>
          <a:p>
            <a:r>
              <a:rPr lang="en-GB" sz="1800" dirty="0"/>
              <a:t>Baylis, A. and Perks-Baker, S. (2017). Enhanced health in care homes Learning from experiences so far. [online] Available at: https://www.kingsfund.org.uk/sites/default/files/2017-11/Enhanced_health_care_homes_Kings_Fund_December_2017.pdf </a:t>
            </a:r>
          </a:p>
          <a:p>
            <a:r>
              <a:rPr lang="en-GB" sz="1800" dirty="0"/>
              <a:t>Docherty, S., Haskell-Ramsay, C.F., McInnes, L. and Wetherell, M.A. (2021). The Effects of COVID-19 Lockdown on Health and Psychosocial Functioning in Older Adults Aged 70 and Over. Gerontology and Geriatric Medicine, [online] 7, p.233372142110399. doi:10.1177/23337214211039974.</a:t>
            </a:r>
          </a:p>
          <a:p>
            <a:r>
              <a:rPr lang="en-GB" sz="1800" dirty="0"/>
              <a:t>McKinlay, A.R., Fancourt, D. and Burton, A. (2021). A Qualitative Study about the Mental Health and Wellbeing of Older Adults in the UK during the COVID-19 Pandemic. BMC Geriatrics, [online] 21(1). doi:10.1186/s12877-021-02367-8. </a:t>
            </a:r>
          </a:p>
          <a:p>
            <a:r>
              <a:rPr lang="en-GB" sz="1800" dirty="0"/>
              <a:t>Miller, K.D. (2019). What are Mental Health Theories? [online] PositivePsychology.com. Available at: https://positivepsychology.com/mental-health-theories/#models </a:t>
            </a:r>
          </a:p>
          <a:p>
            <a:r>
              <a:rPr lang="en-GB" sz="1800" dirty="0"/>
              <a:t>National Institutes of Health (2016). Guiding principles for ethical research. [online] National Institutes of Health (NIH). Available at: https://www.nih.gov/health-information/nih-clinical-research-trials-you/guiding-principles-ethical-research.</a:t>
            </a:r>
          </a:p>
          <a:p>
            <a:r>
              <a:rPr lang="en-GB" sz="1800" dirty="0"/>
              <a:t>National Statistics. [online] www.ons.gov.uk. Available at: https://www.ons.gov.uk/peoplepopulationandcommunity/healthandsocialcare/mentalhealth/bulletins/coronavirusandgpdiagnoseddepressioninengland2020/coronavirusandgpdiagnoseddepressioninengland2020#characteristics-of-adults-receiving-a-diagnosis-of-depression </a:t>
            </a:r>
          </a:p>
          <a:p>
            <a:r>
              <a:rPr lang="en-GB" sz="1800" dirty="0"/>
              <a:t>NHS England (2014). England Safe, compassionate care for frail older people using an integrated care pathway. [online] Available at: https://www.england.nhs.uk/wp-content/uploads/2014/02/safe-comp-care.pdf. </a:t>
            </a:r>
          </a:p>
          <a:p>
            <a:r>
              <a:rPr lang="en-GB" sz="1800" dirty="0"/>
              <a:t>Robb, C.E., de Jager, C.A., Ahmadi-Abhari, S., Giannakopoulou, P., Udeh-Momoh, C., McKeand, J., Price, G., Car, J., Majeed, A., Ward, H. and Middleton, L. (2020). Associations of Social Isolation with Anxiety and Depression During the Early COVID-19 Pandemic: A Survey of Older Adults in London, UK. Frontiers in Psychiatry, [online] 11. doi:10.3389/fpsyt.2020.591120. </a:t>
            </a:r>
          </a:p>
          <a:p>
            <a:r>
              <a:rPr lang="en-GB" sz="1800" dirty="0"/>
              <a:t>Sardella, A., Chiara, E., Alibrandi, A., Bellone, F., Catalano, A., Lenzo, V., Quattropani, M.C. and Basile, G. (2022). Changes in Cognitive and Functional Status and in Quality of Life of Older Outpatients during the COVID-19 Pandemic. Gerontology, [online] pp.1–6. doi:10.1159/000525041.</a:t>
            </a:r>
          </a:p>
          <a:p>
            <a:r>
              <a:rPr lang="en-GB" sz="1800" dirty="0"/>
              <a:t>Schultze, A., Nightingale, E., Evans, D., Hulme, W., Rosello, A., Bates, C., Cockburn, J., MacKenna, B., Curtis, H.J., Morton, C.E., Croker, R., Bacon, S., McDonald, H.I., Rentsch, C.T., Bhaskaran, K., Mathur, R., Tomlinson, L.A., Williamson, E.J., Forbes, H. and Tazare, J. (2022). Mortality among Care Home Residents in England during the first and second waves of the COVID-19 pandemic: an observational study of 4.3 million adults over the age of 65. The Lancet Regional Health - Europe, [online] 14(21), p.100295. Available at: https://www.thelancet.com/journals/lanepe/article/PIIS2666-7762(21)00281-7/fulltext </a:t>
            </a:r>
          </a:p>
          <a:p>
            <a:endParaRPr lang="en-GB" sz="1800" dirty="0"/>
          </a:p>
        </p:txBody>
      </p:sp>
    </p:spTree>
    <p:extLst>
      <p:ext uri="{BB962C8B-B14F-4D97-AF65-F5344CB8AC3E}">
        <p14:creationId xmlns:p14="http://schemas.microsoft.com/office/powerpoint/2010/main" val="20743994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3921</TotalTime>
  <Words>2598</Words>
  <Application>Microsoft Office PowerPoint</Application>
  <PresentationFormat>Widescreen</PresentationFormat>
  <Paragraphs>106</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Assignment Title: Assessment 2: Dissertation Viva Module: Independent Project Module code: BMHP6020_LON Lecturer: Dr Eleni Koutsogeorgou</vt:lpstr>
      <vt:lpstr>Introduction</vt:lpstr>
      <vt:lpstr>Aims and Objectives</vt:lpstr>
      <vt:lpstr>Background</vt:lpstr>
      <vt:lpstr>Background</vt:lpstr>
      <vt:lpstr>Methods</vt:lpstr>
      <vt:lpstr>Methods</vt:lpstr>
      <vt:lpstr>Timescale</vt:lpstr>
      <vt:lpstr>Results</vt:lpstr>
      <vt:lpstr>Discussion – Main Findings</vt:lpstr>
      <vt:lpstr>Researcher’s Reflection</vt:lpstr>
      <vt:lpstr>Challenges and Limitations</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 Assessment 1: Project Proposal Module: Independent Project Module code: BMHP6020_LON Lecturer: Dr Eleni Koutsogeorgou</dc:title>
  <dc:creator>brandy bongale</dc:creator>
  <cp:lastModifiedBy>brandy bongale</cp:lastModifiedBy>
  <cp:revision>95</cp:revision>
  <dcterms:created xsi:type="dcterms:W3CDTF">2022-09-11T08:44:44Z</dcterms:created>
  <dcterms:modified xsi:type="dcterms:W3CDTF">2022-09-20T13:58:00Z</dcterms:modified>
</cp:coreProperties>
</file>