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4"/>
  </p:notesMasterIdLst>
  <p:sldIdLst>
    <p:sldId id="256"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C4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FE0DD7-D3C8-2F49-8E5F-97919AA9DB4E}" v="135" dt="2022-09-27T19:32:45.444"/>
    <p1510:client id="{35F95AA3-8629-92E2-4809-6B89D906DCDA}" v="62" dt="2022-09-27T19:51:16.205"/>
    <p1510:client id="{932019E0-0900-8DC6-A0CC-B72A8C86FEC8}" v="6" dt="2022-09-27T19:30:39.0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tableStyles" Target="tableStyles.xml" Id="rId8" /><Relationship Type="http://schemas.openxmlformats.org/officeDocument/2006/relationships/slide" Target="slides/slide2.xml" Id="rId3" /><Relationship Type="http://schemas.openxmlformats.org/officeDocument/2006/relationships/theme" Target="theme/theme1.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viewProps" Target="viewProps.xml" Id="rId6" /><Relationship Type="http://schemas.openxmlformats.org/officeDocument/2006/relationships/presProps" Target="presProps.xml" Id="rId5" /><Relationship Type="http://schemas.microsoft.com/office/2015/10/relationships/revisionInfo" Target="revisionInfo.xml" Id="rId10" /><Relationship Type="http://schemas.openxmlformats.org/officeDocument/2006/relationships/notesMaster" Target="notesMasters/notesMaster1.xml" Id="rId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515BD0-C75E-EF4A-9112-D07D9B825F64}" type="datetimeFigureOut">
              <a:rPr lang="en-US" smtClean="0"/>
              <a:t>9/27/2022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519BE5-325F-9B42-BDE8-120E1204475D}" type="slidenum">
              <a:rPr lang="en-US" smtClean="0"/>
              <a:t>‹#›</a:t>
            </a:fld>
            <a:endParaRPr lang="en-US"/>
          </a:p>
        </p:txBody>
      </p:sp>
    </p:spTree>
    <p:extLst>
      <p:ext uri="{BB962C8B-B14F-4D97-AF65-F5344CB8AC3E}">
        <p14:creationId xmlns:p14="http://schemas.microsoft.com/office/powerpoint/2010/main" val="1368252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0519BE5-325F-9B42-BDE8-120E1204475D}" type="slidenum">
              <a:rPr lang="en-US" smtClean="0"/>
              <a:t>1</a:t>
            </a:fld>
            <a:endParaRPr lang="en-US"/>
          </a:p>
        </p:txBody>
      </p:sp>
    </p:spTree>
    <p:extLst>
      <p:ext uri="{BB962C8B-B14F-4D97-AF65-F5344CB8AC3E}">
        <p14:creationId xmlns:p14="http://schemas.microsoft.com/office/powerpoint/2010/main" val="1953004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8C31-04F2-1754-FB2D-E3DE79E6C13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FEB5E81-63B7-1300-B8A6-6BAC3C3CCD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45C1C7-01EF-5B1B-4F9A-4B82606F307E}"/>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8922EAC9-711A-1F65-324A-D0CA1D7AE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F5F750-DECE-B4E4-BAF2-EC48568CAF75}"/>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92298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01E4-75BC-ED7F-BDB5-08522D37A56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BECE08E-EB60-779C-7D99-31204E33CEE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3CA231-BE11-AE60-413E-EB527FAFE181}"/>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756B7049-9279-A41B-595C-43889E1B7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451639-E2C9-9723-FF36-E11ED4240E2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260290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261C8-06E4-D546-4B04-14C43341F87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2A03836-67C1-F04F-92D8-97645F6A8B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884E6D7-F457-82A7-4391-FB1765525B1D}"/>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5AC11129-C48C-8DC7-863B-E53E5C0104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EF6CC-5CC2-B428-F1F5-114FB0100866}"/>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22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EF732-C5B3-0191-B780-23AB7783BF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E4EBC93-BC45-67E2-8441-0460B2DA8A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D281516-F276-64AA-69A6-B73ADF0CC0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4F13D6D-E7BC-0D1D-A76B-C3DFDB2678BB}"/>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6" name="Footer Placeholder 5">
            <a:extLst>
              <a:ext uri="{FF2B5EF4-FFF2-40B4-BE49-F238E27FC236}">
                <a16:creationId xmlns:a16="http://schemas.microsoft.com/office/drawing/2014/main" id="{DD8440ED-1D30-9820-3EED-14BCF9F117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F2D775-54E4-33AB-774F-17A6C26DC1F9}"/>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744931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B580C-E8B4-D174-881F-FEA54118AF7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EE3C54-30FA-B90C-7330-C96344F6ED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D4A6C2A-ED55-0BF3-C8D8-B816ED88E0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477ECD-42C8-41BD-EFDD-C5656DCE5D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7004F8-FBD9-848E-B232-686D47A68C2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ADF7C7A-061A-D722-44DA-B929923FA2B0}"/>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8" name="Footer Placeholder 7">
            <a:extLst>
              <a:ext uri="{FF2B5EF4-FFF2-40B4-BE49-F238E27FC236}">
                <a16:creationId xmlns:a16="http://schemas.microsoft.com/office/drawing/2014/main" id="{FA85590D-A772-D7E8-B60C-F9845BFAD7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96AC6C-D20A-0460-455E-EE8EEEB9FCBD}"/>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847889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3C2A2-CC86-5D06-6C77-25BED9F3E7C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89D728-F0FA-DFA4-A718-BA4E96323F12}"/>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4" name="Footer Placeholder 3">
            <a:extLst>
              <a:ext uri="{FF2B5EF4-FFF2-40B4-BE49-F238E27FC236}">
                <a16:creationId xmlns:a16="http://schemas.microsoft.com/office/drawing/2014/main" id="{5CF81F8C-B8D0-F80D-B2A4-322CD6214DF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4AD8B2-E33D-1DC0-6274-05FD659B6EFB}"/>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4269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6172DC-77A7-97BD-A3F7-03810578320A}"/>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3" name="Footer Placeholder 2">
            <a:extLst>
              <a:ext uri="{FF2B5EF4-FFF2-40B4-BE49-F238E27FC236}">
                <a16:creationId xmlns:a16="http://schemas.microsoft.com/office/drawing/2014/main" id="{9FB5FDCE-EE03-49F8-4680-5F096B4868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8DE746-B2AA-8FBB-E176-BA82B943E1F6}"/>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720282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878D7-D870-30B4-4CF4-D7E8BC701A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ED6200-32B6-5A12-2E12-3F583DA98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45F5230-C6B7-886A-482D-1AA25467A8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10DA89-BB8F-17C2-6771-5936A259C3E6}"/>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6" name="Footer Placeholder 5">
            <a:extLst>
              <a:ext uri="{FF2B5EF4-FFF2-40B4-BE49-F238E27FC236}">
                <a16:creationId xmlns:a16="http://schemas.microsoft.com/office/drawing/2014/main" id="{7E66B895-3D3E-2374-BE46-079FE3C499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5F3B24-9B55-FC12-F374-472DA7EC7D0D}"/>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70213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8862-CBDD-0DB3-606A-5B0D97251C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5721FE1-C6CB-3C23-D373-7836847C5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2FCD91-5E7A-5001-7AE8-45E289F36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D352FF-83B8-2BC1-DF63-A5FD72A996F1}"/>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6" name="Footer Placeholder 5">
            <a:extLst>
              <a:ext uri="{FF2B5EF4-FFF2-40B4-BE49-F238E27FC236}">
                <a16:creationId xmlns:a16="http://schemas.microsoft.com/office/drawing/2014/main" id="{08D2A5A5-CC7A-F270-742A-625BFC266D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1EAEDF-5D4E-5CDF-BBEB-CCECC0010F1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519709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D491F-CB23-3187-9111-50045EC2C8B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BA610F-E5BB-E58C-B7FE-A2BAAA13357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98A364A-C9CD-81A3-A29F-79F797102466}"/>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C2759626-45B5-ECCD-97E8-9C766F7998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ECA3E2-B209-3A2B-7EEC-C006BA02074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439209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2D5A16-4A02-6763-7EC1-EAE10ADB0DA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A1BF04-445E-BB4B-29F2-CFE1363851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1ADBC0-B2BF-7526-8E43-0A149DDB385B}"/>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0CF9E070-D924-F4AC-2C36-4D6A85067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9156C2-B8FE-3DC0-00B2-56E0D7BE55D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25928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B6D74E-206F-E7F8-0F82-A235EEDD99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CC1C254-69BB-E912-782F-14128723D5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443BDE-97BE-F73D-EF4B-96CB4191D9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4733DF37-E20F-F167-137F-09254D94FA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D56909A-D9B3-25DF-5294-297B3476B1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370296723"/>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1.jpeg"/><Relationship Id="rId7" Type="http://schemas.openxmlformats.org/officeDocument/2006/relationships/hyperlink" Target="https://creativecommons.org/licenses/by/3.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onyxtruth.com/2019/10/29/critical-thinking/" TargetMode="External"/><Relationship Id="rId5" Type="http://schemas.openxmlformats.org/officeDocument/2006/relationships/image" Target="../media/image2.jpeg"/><Relationship Id="rId4" Type="http://schemas.openxmlformats.org/officeDocument/2006/relationships/hyperlink" Target="https://www.oercommons.org/courseware/lesson/67059"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oercommons.org/courseware/lesson/67059" TargetMode="External"/><Relationship Id="rId2" Type="http://schemas.openxmlformats.org/officeDocument/2006/relationships/hyperlink" Target="https://actionforhappiness.org" TargetMode="Externa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www.onyxtruth.com/2019/10/29/critical-thinking/" TargetMode="External"/><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4064DB-4009-2B67-FF1A-057AAF948D55}"/>
              </a:ext>
            </a:extLst>
          </p:cNvPr>
          <p:cNvSpPr txBox="1"/>
          <p:nvPr/>
        </p:nvSpPr>
        <p:spPr>
          <a:xfrm>
            <a:off x="44695" y="89290"/>
            <a:ext cx="2919947" cy="6855723"/>
          </a:xfrm>
          <a:prstGeom prst="rect">
            <a:avLst/>
          </a:prstGeom>
          <a:solidFill>
            <a:schemeClr val="accent2">
              <a:lumMod val="20000"/>
              <a:lumOff val="80000"/>
            </a:schemeClr>
          </a:solidFill>
          <a:ln>
            <a:solidFill>
              <a:schemeClr val="bg1"/>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cs typeface="Calibri"/>
              </a:rPr>
              <a:t>Setting Goals and making them happen.</a:t>
            </a:r>
            <a:endParaRPr lang="en-GB" sz="1200" b="1" u="sng">
              <a:ea typeface="Calibri"/>
              <a:cs typeface="Calibri"/>
            </a:endParaRPr>
          </a:p>
          <a:p>
            <a:r>
              <a:rPr lang="en-GB" sz="1050">
                <a:solidFill>
                  <a:srgbClr val="FF0000"/>
                </a:solidFill>
                <a:cs typeface="Calibri"/>
              </a:rPr>
              <a:t>Why do it?</a:t>
            </a:r>
            <a:endParaRPr lang="en-GB" sz="1050">
              <a:solidFill>
                <a:srgbClr val="FF0000"/>
              </a:solidFill>
              <a:ea typeface="Calibri"/>
              <a:cs typeface="Calibri"/>
            </a:endParaRPr>
          </a:p>
          <a:p>
            <a:r>
              <a:rPr lang="en-GB" sz="1050">
                <a:cs typeface="Calibri"/>
              </a:rPr>
              <a:t>An important part of being human is having goals for what you want and working towards them.</a:t>
            </a:r>
            <a:endParaRPr lang="en-GB" sz="1050">
              <a:ea typeface="Calibri"/>
              <a:cs typeface="Calibri"/>
            </a:endParaRPr>
          </a:p>
          <a:p>
            <a:r>
              <a:rPr lang="en-GB" sz="1050" u="sng">
                <a:solidFill>
                  <a:srgbClr val="FF0000"/>
                </a:solidFill>
                <a:cs typeface="Calibri"/>
              </a:rPr>
              <a:t>How to start.</a:t>
            </a:r>
            <a:endParaRPr lang="en-GB" sz="1050" u="sng">
              <a:solidFill>
                <a:srgbClr val="FF0000"/>
              </a:solidFill>
              <a:ea typeface="Calibri"/>
              <a:cs typeface="Calibri"/>
            </a:endParaRPr>
          </a:p>
          <a:p>
            <a:r>
              <a:rPr lang="en-GB" sz="1050">
                <a:solidFill>
                  <a:srgbClr val="FF0000"/>
                </a:solidFill>
                <a:cs typeface="Calibri"/>
              </a:rPr>
              <a:t>Decide.</a:t>
            </a:r>
            <a:endParaRPr lang="en-GB" sz="1050">
              <a:solidFill>
                <a:srgbClr val="FF0000"/>
              </a:solidFill>
              <a:ea typeface="Calibri"/>
              <a:cs typeface="Calibri"/>
            </a:endParaRPr>
          </a:p>
          <a:p>
            <a:r>
              <a:rPr lang="en-GB" sz="1050">
                <a:cs typeface="Calibri"/>
              </a:rPr>
              <a:t>Decide what it is you want to work towards and achieve, no matter how small it is.</a:t>
            </a:r>
            <a:endParaRPr lang="en-GB" sz="1050">
              <a:ea typeface="Calibri"/>
              <a:cs typeface="Calibri"/>
            </a:endParaRPr>
          </a:p>
          <a:p>
            <a:r>
              <a:rPr lang="en-GB" sz="1050">
                <a:solidFill>
                  <a:srgbClr val="FF0000"/>
                </a:solidFill>
                <a:cs typeface="Calibri"/>
              </a:rPr>
              <a:t>Write it down.</a:t>
            </a:r>
            <a:endParaRPr lang="en-GB" sz="1050">
              <a:solidFill>
                <a:srgbClr val="FF0000"/>
              </a:solidFill>
              <a:ea typeface="Calibri"/>
              <a:cs typeface="Calibri"/>
            </a:endParaRPr>
          </a:p>
          <a:p>
            <a:r>
              <a:rPr lang="en-GB" sz="1050">
                <a:cs typeface="Calibri"/>
              </a:rPr>
              <a:t>Writing down your goals helps you increase your chances of sticking with it. Write down what date you would like to achieve it by and how you're going to do it.</a:t>
            </a:r>
            <a:endParaRPr lang="en-GB" sz="1050">
              <a:ea typeface="Calibri"/>
              <a:cs typeface="Calibri"/>
            </a:endParaRPr>
          </a:p>
          <a:p>
            <a:r>
              <a:rPr lang="en-GB" sz="1050">
                <a:solidFill>
                  <a:srgbClr val="FF0000"/>
                </a:solidFill>
                <a:cs typeface="Calibri"/>
              </a:rPr>
              <a:t>Tell someone.</a:t>
            </a:r>
            <a:endParaRPr lang="en-GB" sz="1050">
              <a:solidFill>
                <a:srgbClr val="FF0000"/>
              </a:solidFill>
              <a:ea typeface="Calibri"/>
              <a:cs typeface="Calibri"/>
            </a:endParaRPr>
          </a:p>
          <a:p>
            <a:r>
              <a:rPr lang="en-GB" sz="1050">
                <a:solidFill>
                  <a:schemeClr val="tx1"/>
                </a:solidFill>
                <a:cs typeface="Calibri"/>
              </a:rPr>
              <a:t>By telling someone your goals this seems to increase the chances of sticking with them.</a:t>
            </a:r>
            <a:endParaRPr lang="en-GB" sz="1050">
              <a:solidFill>
                <a:schemeClr val="tx1"/>
              </a:solidFill>
              <a:ea typeface="Calibri"/>
              <a:cs typeface="Calibri"/>
            </a:endParaRPr>
          </a:p>
          <a:p>
            <a:r>
              <a:rPr lang="en-GB" sz="1050">
                <a:solidFill>
                  <a:srgbClr val="FF0000"/>
                </a:solidFill>
                <a:cs typeface="Calibri"/>
              </a:rPr>
              <a:t>Break it down.</a:t>
            </a:r>
            <a:endParaRPr lang="en-GB" sz="1050">
              <a:solidFill>
                <a:srgbClr val="FF0000"/>
              </a:solidFill>
              <a:ea typeface="Calibri"/>
              <a:cs typeface="Calibri"/>
            </a:endParaRPr>
          </a:p>
          <a:p>
            <a:r>
              <a:rPr lang="en-GB" sz="1050">
                <a:solidFill>
                  <a:schemeClr val="tx1"/>
                </a:solidFill>
                <a:cs typeface="Calibri"/>
              </a:rPr>
              <a:t>Think about making smaller goals first that will help you with your bigger goal.</a:t>
            </a:r>
            <a:endParaRPr lang="en-GB" sz="1050">
              <a:solidFill>
                <a:schemeClr val="tx1"/>
              </a:solidFill>
              <a:ea typeface="Calibri"/>
              <a:cs typeface="Calibri"/>
            </a:endParaRPr>
          </a:p>
          <a:p>
            <a:r>
              <a:rPr lang="en-GB" sz="1050">
                <a:solidFill>
                  <a:schemeClr val="tx1"/>
                </a:solidFill>
                <a:cs typeface="Calibri"/>
              </a:rPr>
              <a:t>Break it down.</a:t>
            </a:r>
            <a:endParaRPr lang="en-GB" sz="1050">
              <a:solidFill>
                <a:schemeClr val="tx1"/>
              </a:solidFill>
              <a:ea typeface="Calibri"/>
              <a:cs typeface="Calibri"/>
            </a:endParaRPr>
          </a:p>
          <a:p>
            <a:r>
              <a:rPr lang="en-GB" sz="1050">
                <a:solidFill>
                  <a:srgbClr val="FF0000"/>
                </a:solidFill>
                <a:cs typeface="Calibri"/>
              </a:rPr>
              <a:t>Plan your first step.</a:t>
            </a:r>
            <a:endParaRPr lang="en-GB" sz="1050">
              <a:solidFill>
                <a:srgbClr val="FF0000"/>
              </a:solidFill>
              <a:ea typeface="Calibri"/>
              <a:cs typeface="Calibri"/>
            </a:endParaRPr>
          </a:p>
          <a:p>
            <a:r>
              <a:rPr lang="en-GB" sz="1050">
                <a:solidFill>
                  <a:schemeClr val="tx1"/>
                </a:solidFill>
                <a:cs typeface="Calibri"/>
              </a:rPr>
              <a:t>Think about the first step that will help you get started, your first step could be looking into 'How to' on your computer.</a:t>
            </a:r>
            <a:endParaRPr lang="en-GB" sz="1050">
              <a:solidFill>
                <a:schemeClr val="tx1"/>
              </a:solidFill>
              <a:ea typeface="Calibri"/>
              <a:cs typeface="Calibri"/>
            </a:endParaRPr>
          </a:p>
          <a:p>
            <a:r>
              <a:rPr lang="en-GB" sz="1050">
                <a:solidFill>
                  <a:schemeClr val="tx1"/>
                </a:solidFill>
                <a:cs typeface="Calibri"/>
              </a:rPr>
              <a:t>Keep going.</a:t>
            </a:r>
            <a:endParaRPr lang="en-GB" sz="1050">
              <a:solidFill>
                <a:schemeClr val="tx1"/>
              </a:solidFill>
              <a:ea typeface="Calibri"/>
              <a:cs typeface="Calibri"/>
            </a:endParaRPr>
          </a:p>
          <a:p>
            <a:r>
              <a:rPr lang="en-GB" sz="1050">
                <a:solidFill>
                  <a:schemeClr val="tx1"/>
                </a:solidFill>
                <a:cs typeface="Calibri"/>
              </a:rPr>
              <a:t>To achieve your goal will be difficult and frustrating at times. Take a break then relook at what you're doing, ask for help, but do not give up.</a:t>
            </a:r>
            <a:endParaRPr lang="en-GB" sz="1050">
              <a:solidFill>
                <a:schemeClr val="tx1"/>
              </a:solidFill>
              <a:ea typeface="Calibri"/>
              <a:cs typeface="Calibri"/>
            </a:endParaRPr>
          </a:p>
          <a:p>
            <a:r>
              <a:rPr lang="en-GB" sz="1050">
                <a:solidFill>
                  <a:schemeClr val="tx1"/>
                </a:solidFill>
                <a:cs typeface="Calibri"/>
              </a:rPr>
              <a:t>Celebrate.</a:t>
            </a:r>
            <a:endParaRPr lang="en-GB" sz="1050">
              <a:solidFill>
                <a:schemeClr val="tx1"/>
              </a:solidFill>
              <a:ea typeface="Calibri"/>
              <a:cs typeface="Calibri"/>
            </a:endParaRPr>
          </a:p>
          <a:p>
            <a:r>
              <a:rPr lang="en-GB" sz="1050">
                <a:solidFill>
                  <a:schemeClr val="tx1"/>
                </a:solidFill>
                <a:cs typeface="Calibri"/>
              </a:rPr>
              <a:t>Once you have reached your goal, enjoy it, think about what you've learned and remember to thank those who helped you.</a:t>
            </a:r>
            <a:endParaRPr lang="en-GB" sz="1050">
              <a:solidFill>
                <a:schemeClr val="tx1"/>
              </a:solidFill>
              <a:ea typeface="Calibri"/>
              <a:cs typeface="Calibri"/>
            </a:endParaRPr>
          </a:p>
          <a:p>
            <a:r>
              <a:rPr lang="en-GB" sz="1050">
                <a:solidFill>
                  <a:srgbClr val="00B050"/>
                </a:solidFill>
                <a:cs typeface="Calibri"/>
              </a:rPr>
              <a:t>Set your goals and make them happen (Action for happiness,  no date)</a:t>
            </a:r>
            <a:endParaRPr lang="en-GB" sz="1050">
              <a:solidFill>
                <a:srgbClr val="00B050"/>
              </a:solidFill>
              <a:ea typeface="Calibri"/>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6" name="TextBox 5">
            <a:extLst>
              <a:ext uri="{FF2B5EF4-FFF2-40B4-BE49-F238E27FC236}">
                <a16:creationId xmlns:a16="http://schemas.microsoft.com/office/drawing/2014/main" id="{19F5504F-B359-0FB7-6727-65C9029155B6}"/>
              </a:ext>
            </a:extLst>
          </p:cNvPr>
          <p:cNvSpPr txBox="1"/>
          <p:nvPr/>
        </p:nvSpPr>
        <p:spPr>
          <a:xfrm>
            <a:off x="6556595" y="191743"/>
            <a:ext cx="5521565" cy="1523494"/>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cs typeface="Calibri"/>
              </a:rPr>
              <a:t>Note taking. </a:t>
            </a:r>
            <a:endParaRPr lang="en-GB" sz="1200" b="1" u="sng">
              <a:ea typeface="Calibri"/>
              <a:cs typeface="Calibri"/>
            </a:endParaRPr>
          </a:p>
          <a:p>
            <a:r>
              <a:rPr lang="en-GB" sz="1050">
                <a:ea typeface="Calibri"/>
                <a:cs typeface="Calibri"/>
              </a:rPr>
              <a:t>As Godfrey (2013) suggests note taking can help develop someone's understanding regarding the information they have just read or been told, this can then help them to reflect on it. Taking notes helps the student or individual to link their own thoughts to the original idea they were given, helping them to understand it easier. Godfrey acknowledges that if someone does not take notes, it can lead to them missing out the key elements in their critical thinking process when writing out work, this can then lead to them not having an independent understanding.  </a:t>
            </a:r>
          </a:p>
          <a:p>
            <a:endParaRPr lang="en-GB">
              <a:cs typeface="Calibri"/>
            </a:endParaRPr>
          </a:p>
        </p:txBody>
      </p:sp>
      <p:sp>
        <p:nvSpPr>
          <p:cNvPr id="8" name="TextBox 7">
            <a:extLst>
              <a:ext uri="{FF2B5EF4-FFF2-40B4-BE49-F238E27FC236}">
                <a16:creationId xmlns:a16="http://schemas.microsoft.com/office/drawing/2014/main" id="{A2EE5FB2-4A3E-3C4C-AF9D-1AD52CEA64A8}"/>
              </a:ext>
            </a:extLst>
          </p:cNvPr>
          <p:cNvSpPr txBox="1"/>
          <p:nvPr/>
        </p:nvSpPr>
        <p:spPr>
          <a:xfrm>
            <a:off x="2913415" y="-692"/>
            <a:ext cx="78858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Claire Thomas 2208856 – ECGE4005P</a:t>
            </a:r>
            <a:endParaRPr lang="en-GB"/>
          </a:p>
        </p:txBody>
      </p:sp>
      <p:sp>
        <p:nvSpPr>
          <p:cNvPr id="11" name="TextBox 10">
            <a:extLst>
              <a:ext uri="{FF2B5EF4-FFF2-40B4-BE49-F238E27FC236}">
                <a16:creationId xmlns:a16="http://schemas.microsoft.com/office/drawing/2014/main" id="{36894AC9-144F-DAF6-EBAD-3FC84CFBDC4B}"/>
              </a:ext>
            </a:extLst>
          </p:cNvPr>
          <p:cNvSpPr txBox="1"/>
          <p:nvPr/>
        </p:nvSpPr>
        <p:spPr>
          <a:xfrm>
            <a:off x="3271474" y="433983"/>
            <a:ext cx="2932740" cy="584775"/>
          </a:xfrm>
          <a:prstGeom prst="rect">
            <a:avLst/>
          </a:prstGeom>
          <a:solidFill>
            <a:schemeClr val="tx2">
              <a:lumMod val="20000"/>
              <a:lumOff val="80000"/>
            </a:schemeClr>
          </a:solidFill>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cs typeface="Calibri"/>
              </a:rPr>
              <a:t>Critical Thinking </a:t>
            </a:r>
            <a:endParaRPr lang="en-GB" sz="3200"/>
          </a:p>
        </p:txBody>
      </p:sp>
      <p:sp>
        <p:nvSpPr>
          <p:cNvPr id="4" name="TextBox 3">
            <a:extLst>
              <a:ext uri="{FF2B5EF4-FFF2-40B4-BE49-F238E27FC236}">
                <a16:creationId xmlns:a16="http://schemas.microsoft.com/office/drawing/2014/main" id="{C3534100-D4A2-FCBF-5FF8-FA0D545AC001}"/>
              </a:ext>
            </a:extLst>
          </p:cNvPr>
          <p:cNvSpPr txBox="1"/>
          <p:nvPr/>
        </p:nvSpPr>
        <p:spPr>
          <a:xfrm>
            <a:off x="3393855" y="1099549"/>
            <a:ext cx="2436093" cy="4178067"/>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latin typeface="Arial"/>
                <a:cs typeface="Arial"/>
              </a:rPr>
              <a:t> What is Critical Thinking and looking at it as a process. </a:t>
            </a:r>
          </a:p>
          <a:p>
            <a:r>
              <a:rPr lang="en-GB" sz="1050">
                <a:latin typeface="Arial"/>
                <a:cs typeface="Arial"/>
              </a:rPr>
              <a:t> Critical thinking is the intellectually disciplined process of actively and skilfully,</a:t>
            </a:r>
            <a:r>
              <a:rPr lang="en-GB" sz="1050">
                <a:latin typeface="Arial"/>
                <a:ea typeface="+mn-lt"/>
                <a:cs typeface="Arial"/>
              </a:rPr>
              <a:t> </a:t>
            </a:r>
            <a:r>
              <a:rPr lang="en-GB" sz="1050" err="1">
                <a:latin typeface="Arial"/>
                <a:ea typeface="+mn-lt"/>
                <a:cs typeface="Arial"/>
              </a:rPr>
              <a:t>analyzing</a:t>
            </a:r>
            <a:r>
              <a:rPr lang="en-GB" sz="1050">
                <a:latin typeface="Calibri"/>
                <a:cs typeface="Calibri"/>
              </a:rPr>
              <a:t>, </a:t>
            </a:r>
            <a:r>
              <a:rPr lang="en-GB" sz="1050">
                <a:latin typeface="Arial"/>
                <a:cs typeface="Arial"/>
              </a:rPr>
              <a:t> applying, and/or evaluating information gathered from, observation, experience, reflection and communication, as a help to belief and action in what you do.</a:t>
            </a:r>
          </a:p>
          <a:p>
            <a:r>
              <a:rPr lang="en-GB" sz="1050">
                <a:solidFill>
                  <a:srgbClr val="00B050"/>
                </a:solidFill>
                <a:latin typeface="Arial"/>
                <a:cs typeface="Arial"/>
              </a:rPr>
              <a:t>Scriven and  Paul,  (1987) </a:t>
            </a:r>
          </a:p>
          <a:p>
            <a:r>
              <a:rPr lang="en-GB" sz="1050">
                <a:ea typeface="+mn-lt"/>
                <a:cs typeface="+mn-lt"/>
              </a:rPr>
              <a:t>Critical thinking can be a very complex process of deliberation this involves a very wide range of different attitudes and skills. To accomplish this you need to be able to:-</a:t>
            </a:r>
            <a:endParaRPr lang="en-US" sz="1050">
              <a:ea typeface="+mn-lt"/>
              <a:cs typeface="+mn-lt"/>
            </a:endParaRPr>
          </a:p>
          <a:p>
            <a:r>
              <a:rPr lang="en-GB" sz="1050">
                <a:ea typeface="+mn-lt"/>
                <a:cs typeface="+mn-lt"/>
              </a:rPr>
              <a:t>Identify other's arguments , positions and conclusions to a subject,</a:t>
            </a:r>
            <a:endParaRPr lang="en-US" sz="1050">
              <a:ea typeface="+mn-lt"/>
              <a:cs typeface="+mn-lt"/>
            </a:endParaRPr>
          </a:p>
          <a:p>
            <a:r>
              <a:rPr lang="en-GB" sz="1050">
                <a:ea typeface="+mn-lt"/>
                <a:cs typeface="+mn-lt"/>
              </a:rPr>
              <a:t>Evaluating different evidence for different points of view,</a:t>
            </a:r>
            <a:endParaRPr lang="en-US" sz="1050">
              <a:ea typeface="+mn-lt"/>
              <a:cs typeface="+mn-lt"/>
            </a:endParaRPr>
          </a:p>
          <a:p>
            <a:r>
              <a:rPr lang="en-GB" sz="1050">
                <a:ea typeface="+mn-lt"/>
                <a:cs typeface="+mn-lt"/>
              </a:rPr>
              <a:t>Weighing up all the different arguments and evidence in a fair manner,</a:t>
            </a:r>
            <a:endParaRPr lang="en-US" sz="1050">
              <a:ea typeface="+mn-lt"/>
              <a:cs typeface="+mn-lt"/>
            </a:endParaRPr>
          </a:p>
          <a:p>
            <a:r>
              <a:rPr lang="en-GB" sz="1050">
                <a:ea typeface="+mn-lt"/>
                <a:cs typeface="+mn-lt"/>
              </a:rPr>
              <a:t>Presenting a point of view in a clear structed way that can possibly convince others.</a:t>
            </a:r>
            <a:endParaRPr lang="en-US" sz="1050">
              <a:ea typeface="+mn-lt"/>
              <a:cs typeface="+mn-lt"/>
            </a:endParaRPr>
          </a:p>
          <a:p>
            <a:r>
              <a:rPr lang="en-GB" sz="1050">
                <a:solidFill>
                  <a:srgbClr val="00B050"/>
                </a:solidFill>
                <a:ea typeface="+mn-lt"/>
                <a:cs typeface="+mn-lt"/>
              </a:rPr>
              <a:t>Cotrell, S. (2017)</a:t>
            </a:r>
            <a:endParaRPr lang="en-GB"/>
          </a:p>
        </p:txBody>
      </p:sp>
      <p:sp>
        <p:nvSpPr>
          <p:cNvPr id="22" name="TextBox 21">
            <a:extLst>
              <a:ext uri="{FF2B5EF4-FFF2-40B4-BE49-F238E27FC236}">
                <a16:creationId xmlns:a16="http://schemas.microsoft.com/office/drawing/2014/main" id="{DFFC14F5-32B5-4FED-1720-9A52140FB187}"/>
              </a:ext>
            </a:extLst>
          </p:cNvPr>
          <p:cNvSpPr txBox="1"/>
          <p:nvPr/>
        </p:nvSpPr>
        <p:spPr>
          <a:xfrm>
            <a:off x="166066" y="6043442"/>
            <a:ext cx="60836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cs typeface="Calibri"/>
              </a:rPr>
              <a:t>Photo from Google</a:t>
            </a:r>
            <a:endParaRPr lang="en-GB" sz="1100"/>
          </a:p>
        </p:txBody>
      </p:sp>
      <p:sp>
        <p:nvSpPr>
          <p:cNvPr id="7" name="TextBox 6">
            <a:extLst>
              <a:ext uri="{FF2B5EF4-FFF2-40B4-BE49-F238E27FC236}">
                <a16:creationId xmlns:a16="http://schemas.microsoft.com/office/drawing/2014/main" id="{5251678E-9D20-94AC-7F1D-23A1A6CA8DB9}"/>
              </a:ext>
            </a:extLst>
          </p:cNvPr>
          <p:cNvSpPr txBox="1"/>
          <p:nvPr/>
        </p:nvSpPr>
        <p:spPr>
          <a:xfrm>
            <a:off x="6557043" y="1782812"/>
            <a:ext cx="5510625" cy="2862322"/>
          </a:xfrm>
          <a:prstGeom prst="rect">
            <a:avLst/>
          </a:prstGeom>
          <a:solidFill>
            <a:schemeClr val="accent4">
              <a:lumMod val="20000"/>
              <a:lumOff val="80000"/>
            </a:schemeClr>
          </a:solidFill>
        </p:spPr>
        <p:txBody>
          <a:bodyPr wrap="square" lIns="91440" tIns="45720" rIns="91440" bIns="45720" rtlCol="0" anchor="t">
            <a:spAutoFit/>
          </a:bodyPr>
          <a:lstStyle/>
          <a:p>
            <a:pPr algn="just"/>
            <a:r>
              <a:rPr lang="en-GB" sz="1050" b="1" u="sng">
                <a:latin typeface="Arial"/>
                <a:cs typeface="Arial"/>
              </a:rPr>
              <a:t>Time Management.</a:t>
            </a:r>
          </a:p>
          <a:p>
            <a:pPr algn="just"/>
            <a:r>
              <a:rPr lang="en-GB" sz="1050">
                <a:latin typeface="Arial"/>
                <a:cs typeface="Arial"/>
              </a:rPr>
              <a:t>Time management is to plan an amount of time that you would like to spend on a specific activity or assignment. This can then help anyone look at  how long they are being productive for with anything they wish to do, including lectures and assignments. For students to use their time efficiently and gain  the qualification they wish to achieve, they should work towards eliminating any  unnecessary activities. They will then be able to benefit gaining more time to work and concentrate on researching the work they need to help them complete their assignments.  </a:t>
            </a:r>
            <a:endParaRPr lang="en-GB" sz="1050">
              <a:latin typeface="Arial" panose="020B0604020202020204" pitchFamily="34" charset="0"/>
              <a:cs typeface="Arial" panose="020B0604020202020204" pitchFamily="34" charset="0"/>
            </a:endParaRPr>
          </a:p>
          <a:p>
            <a:pPr algn="just"/>
            <a:r>
              <a:rPr lang="en-GB" sz="1050">
                <a:latin typeface="Arial"/>
                <a:cs typeface="Arial"/>
              </a:rPr>
              <a:t>There are many different strategies students can use to help them with regards to enhance their  management skills when it comes to time. There are many  times where it will be  harder to commit to a routine and organisation. This will be due partly to  other commitments which you may have such as family and jobs. However, it is important for students to remember that organisation is a large portion in time management. There are many skills you can use to achieve this, which in turn will make it easier for you.</a:t>
            </a:r>
            <a:endParaRPr lang="en-GB" sz="1050">
              <a:latin typeface="Arial" panose="020B0604020202020204" pitchFamily="34" charset="0"/>
              <a:cs typeface="Arial" panose="020B0604020202020204" pitchFamily="34" charset="0"/>
            </a:endParaRPr>
          </a:p>
          <a:p>
            <a:pPr algn="just"/>
            <a:r>
              <a:rPr lang="en-GB" sz="1050">
                <a:latin typeface="Arial"/>
                <a:cs typeface="Arial"/>
              </a:rPr>
              <a:t> As </a:t>
            </a:r>
            <a:r>
              <a:rPr lang="en-GB" sz="1050" err="1">
                <a:latin typeface="Arial"/>
                <a:cs typeface="Arial"/>
              </a:rPr>
              <a:t>Crustinger</a:t>
            </a:r>
            <a:r>
              <a:rPr lang="en-GB" sz="1050">
                <a:latin typeface="Arial"/>
                <a:cs typeface="Arial"/>
              </a:rPr>
              <a:t> (1994) believes students can manage time effectively, if they put her theory into good practice.  </a:t>
            </a:r>
            <a:endParaRPr lang="en-GB" sz="1050">
              <a:latin typeface="Arial" panose="020B0604020202020204" pitchFamily="34" charset="0"/>
              <a:cs typeface="Arial" panose="020B0604020202020204" pitchFamily="34" charset="0"/>
            </a:endParaRPr>
          </a:p>
          <a:p>
            <a:pPr algn="just"/>
            <a:endParaRPr lang="en-GB" sz="1050">
              <a:latin typeface="Arial" panose="020B0604020202020204" pitchFamily="34" charset="0"/>
              <a:cs typeface="Arial" panose="020B0604020202020204" pitchFamily="34" charset="0"/>
            </a:endParaRPr>
          </a:p>
        </p:txBody>
      </p:sp>
      <p:pic>
        <p:nvPicPr>
          <p:cNvPr id="12" name="Picture 11" descr="Diagram&#10;&#10;Description automatically generated">
            <a:extLst>
              <a:ext uri="{FF2B5EF4-FFF2-40B4-BE49-F238E27FC236}">
                <a16:creationId xmlns:a16="http://schemas.microsoft.com/office/drawing/2014/main" id="{C7EADB46-7649-AB9D-4AAA-A1EC43566F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1861" y="5709444"/>
            <a:ext cx="1854323" cy="1081688"/>
          </a:xfrm>
          <a:prstGeom prst="rect">
            <a:avLst/>
          </a:prstGeom>
        </p:spPr>
      </p:pic>
      <p:sp>
        <p:nvSpPr>
          <p:cNvPr id="14" name="TextBox 13">
            <a:extLst>
              <a:ext uri="{FF2B5EF4-FFF2-40B4-BE49-F238E27FC236}">
                <a16:creationId xmlns:a16="http://schemas.microsoft.com/office/drawing/2014/main" id="{3A4F2BE4-554D-24D9-CC22-D6AA692D6CD6}"/>
              </a:ext>
            </a:extLst>
          </p:cNvPr>
          <p:cNvSpPr txBox="1"/>
          <p:nvPr/>
        </p:nvSpPr>
        <p:spPr>
          <a:xfrm>
            <a:off x="3113608" y="5469980"/>
            <a:ext cx="5511854" cy="600164"/>
          </a:xfrm>
          <a:prstGeom prst="rect">
            <a:avLst/>
          </a:prstGeom>
          <a:solidFill>
            <a:srgbClr val="EBC4DA"/>
          </a:solidFill>
        </p:spPr>
        <p:txBody>
          <a:bodyPr wrap="square" lIns="91440" tIns="45720" rIns="91440" bIns="45720" rtlCol="0" anchor="t">
            <a:spAutoFit/>
          </a:bodyPr>
          <a:lstStyle/>
          <a:p>
            <a:r>
              <a:rPr lang="en-US" sz="1200" b="1" u="sng"/>
              <a:t>Conclusion</a:t>
            </a:r>
          </a:p>
          <a:p>
            <a:r>
              <a:rPr lang="en-US" sz="1050"/>
              <a:t>To conclude this poster, I believe there are many skills and qualities that go into being a critical thinker. </a:t>
            </a:r>
            <a:endParaRPr lang="en-US" sz="1050">
              <a:cs typeface="Calibri"/>
            </a:endParaRPr>
          </a:p>
        </p:txBody>
      </p:sp>
      <p:pic>
        <p:nvPicPr>
          <p:cNvPr id="2" name="Picture 8" descr="Logo&#10;&#10;Description automatically generated">
            <a:extLst>
              <a:ext uri="{FF2B5EF4-FFF2-40B4-BE49-F238E27FC236}">
                <a16:creationId xmlns:a16="http://schemas.microsoft.com/office/drawing/2014/main" id="{2C4EB2B9-F809-3472-8F09-8ED220D1751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894165" y="4644212"/>
            <a:ext cx="2960913" cy="1910680"/>
          </a:xfrm>
          <a:prstGeom prst="rect">
            <a:avLst/>
          </a:prstGeom>
        </p:spPr>
      </p:pic>
      <p:sp>
        <p:nvSpPr>
          <p:cNvPr id="13" name="TextBox 12">
            <a:extLst>
              <a:ext uri="{FF2B5EF4-FFF2-40B4-BE49-F238E27FC236}">
                <a16:creationId xmlns:a16="http://schemas.microsoft.com/office/drawing/2014/main" id="{55FB07BB-EB1B-A4EC-00B7-B9A0244A6C9B}"/>
              </a:ext>
            </a:extLst>
          </p:cNvPr>
          <p:cNvSpPr txBox="1"/>
          <p:nvPr/>
        </p:nvSpPr>
        <p:spPr>
          <a:xfrm>
            <a:off x="2526909" y="6506671"/>
            <a:ext cx="3788165"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hlinkClick r:id="rId4" tooltip="https://www.oercommons.org/courseware/lesson/67059"/>
              </a:rPr>
              <a:t>This Photo</a:t>
            </a:r>
            <a:r>
              <a:rPr lang="en-US" sz="1050"/>
              <a:t> by Unknown Author is licensed under </a:t>
            </a:r>
            <a:r>
              <a:rPr lang="en-US" sz="1050">
                <a:hlinkClick r:id="rId7" tooltip="https://creativecommons.org/licenses/by/3.0/"/>
              </a:rPr>
              <a:t>CC BY</a:t>
            </a:r>
            <a:r>
              <a:rPr lang="en-US" sz="1050"/>
              <a:t> (1)</a:t>
            </a:r>
          </a:p>
          <a:p>
            <a:endParaRPr lang="en-GB" sz="1050"/>
          </a:p>
        </p:txBody>
      </p:sp>
      <p:sp>
        <p:nvSpPr>
          <p:cNvPr id="19" name="TextBox 18">
            <a:extLst>
              <a:ext uri="{FF2B5EF4-FFF2-40B4-BE49-F238E27FC236}">
                <a16:creationId xmlns:a16="http://schemas.microsoft.com/office/drawing/2014/main" id="{5DED8B21-626E-88AD-A7A5-CA7DFEF75F62}"/>
              </a:ext>
            </a:extLst>
          </p:cNvPr>
          <p:cNvSpPr txBox="1"/>
          <p:nvPr/>
        </p:nvSpPr>
        <p:spPr>
          <a:xfrm>
            <a:off x="8830742" y="6566473"/>
            <a:ext cx="3937000" cy="230832"/>
          </a:xfrm>
          <a:prstGeom prst="rect">
            <a:avLst/>
          </a:prstGeom>
          <a:noFill/>
        </p:spPr>
        <p:txBody>
          <a:bodyPr wrap="square" rtlCol="0">
            <a:spAutoFit/>
          </a:bodyPr>
          <a:lstStyle/>
          <a:p>
            <a:r>
              <a:rPr lang="en-US" sz="900">
                <a:hlinkClick r:id="rId6" tooltip="https://www.onyxtruth.com/2019/10/29/critical-thinking/"/>
              </a:rPr>
              <a:t>This Photo</a:t>
            </a:r>
            <a:r>
              <a:rPr lang="en-US" sz="900"/>
              <a:t> by Unknown Author is licensed under </a:t>
            </a:r>
            <a:r>
              <a:rPr lang="en-US" sz="900">
                <a:hlinkClick r:id="rId8" tooltip="https://creativecommons.org/licenses/by-nc-nd/3.0/"/>
              </a:rPr>
              <a:t>CC BY-NC-ND</a:t>
            </a:r>
            <a:r>
              <a:rPr lang="en-US" sz="900"/>
              <a:t> (2)</a:t>
            </a:r>
          </a:p>
        </p:txBody>
      </p:sp>
    </p:spTree>
    <p:extLst>
      <p:ext uri="{BB962C8B-B14F-4D97-AF65-F5344CB8AC3E}">
        <p14:creationId xmlns:p14="http://schemas.microsoft.com/office/powerpoint/2010/main" val="3219593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1878A-0D34-D3FE-1FB8-8E68751E98AD}"/>
              </a:ext>
            </a:extLst>
          </p:cNvPr>
          <p:cNvSpPr>
            <a:spLocks noGrp="1"/>
          </p:cNvSpPr>
          <p:nvPr>
            <p:ph type="title"/>
          </p:nvPr>
        </p:nvSpPr>
        <p:spPr>
          <a:xfrm>
            <a:off x="838200" y="365125"/>
            <a:ext cx="10515600" cy="5572212"/>
          </a:xfrm>
        </p:spPr>
        <p:txBody>
          <a:bodyPr>
            <a:normAutofit/>
          </a:bodyPr>
          <a:lstStyle/>
          <a:p>
            <a:pPr>
              <a:spcBef>
                <a:spcPts val="1000"/>
              </a:spcBef>
            </a:pPr>
            <a:r>
              <a:rPr lang="en-GB" sz="2000" b="1" u="sng">
                <a:latin typeface="Calibri"/>
                <a:cs typeface="Calibri Light"/>
              </a:rPr>
              <a:t>References </a:t>
            </a:r>
            <a:br>
              <a:rPr lang="en-GB" sz="2000">
                <a:latin typeface="Calibri"/>
                <a:cs typeface="Calibri Light"/>
              </a:rPr>
            </a:br>
            <a:r>
              <a:rPr lang="en-GB" sz="2000">
                <a:latin typeface="Calibri"/>
                <a:ea typeface="+mj-lt"/>
                <a:cs typeface="+mj-lt"/>
              </a:rPr>
              <a:t> Action for happiness – a registered charity (1175160) and company limited by Guarantee (10722435).(no date) Action for happiness.  England and Wales. </a:t>
            </a:r>
            <a:br>
              <a:rPr lang="en-US" sz="2000">
                <a:latin typeface="Calibri"/>
                <a:ea typeface="+mj-lt"/>
                <a:cs typeface="+mj-lt"/>
              </a:rPr>
            </a:br>
            <a:r>
              <a:rPr lang="en-GB" sz="2000">
                <a:latin typeface="Calibri"/>
                <a:ea typeface="+mj-lt"/>
                <a:cs typeface="+mj-lt"/>
              </a:rPr>
              <a:t>Available at:</a:t>
            </a:r>
            <a:r>
              <a:rPr lang="en-GB" sz="2000">
                <a:solidFill>
                  <a:srgbClr val="00B0F0"/>
                </a:solidFill>
                <a:latin typeface="Calibri"/>
                <a:ea typeface="+mj-lt"/>
                <a:cs typeface="+mj-lt"/>
              </a:rPr>
              <a:t> </a:t>
            </a:r>
            <a:r>
              <a:rPr lang="en-GB" sz="2000" u="sng">
                <a:solidFill>
                  <a:srgbClr val="00B0F0"/>
                </a:solidFill>
                <a:latin typeface="Calibri"/>
                <a:ea typeface="+mj-lt"/>
                <a:cs typeface="+mj-lt"/>
                <a:hlinkClick r:id="rId2"/>
              </a:rPr>
              <a:t>https://actionforhappiness.org</a:t>
            </a:r>
            <a:r>
              <a:rPr lang="en-GB" sz="2000" u="sng">
                <a:solidFill>
                  <a:srgbClr val="00B0F0"/>
                </a:solidFill>
                <a:latin typeface="Calibri"/>
                <a:ea typeface="+mj-lt"/>
                <a:cs typeface="+mj-lt"/>
              </a:rPr>
              <a:t> </a:t>
            </a:r>
            <a:r>
              <a:rPr lang="en-GB" sz="2000">
                <a:latin typeface="Calibri"/>
                <a:ea typeface="+mj-lt"/>
                <a:cs typeface="+mj-lt"/>
              </a:rPr>
              <a:t>[Accessed 18th September 2022]</a:t>
            </a:r>
            <a:br>
              <a:rPr lang="en-US" sz="2000">
                <a:latin typeface="Calibri"/>
                <a:ea typeface="+mj-lt"/>
                <a:cs typeface="+mj-lt"/>
              </a:rPr>
            </a:br>
            <a:r>
              <a:rPr lang="en-GB" sz="2000">
                <a:latin typeface="Calibri"/>
                <a:cs typeface="Arial"/>
              </a:rPr>
              <a:t>Michael Scriven &amp; Richard Paul, presented at the 8th Annual International</a:t>
            </a:r>
            <a:r>
              <a:rPr lang="en-GB" sz="2000">
                <a:latin typeface="Calibri"/>
                <a:ea typeface="+mj-lt"/>
                <a:cs typeface="+mj-lt"/>
              </a:rPr>
              <a:t> </a:t>
            </a:r>
            <a:r>
              <a:rPr lang="en-GB" sz="2000">
                <a:latin typeface="Calibri"/>
                <a:cs typeface="Arial"/>
              </a:rPr>
              <a:t>Conference on Critical Thinking and Education Reform, Summer 1987. </a:t>
            </a:r>
            <a:br>
              <a:rPr lang="en-GB" sz="2000">
                <a:latin typeface="Calibri"/>
                <a:ea typeface="+mj-lt"/>
                <a:cs typeface="+mj-lt"/>
              </a:rPr>
            </a:br>
            <a:r>
              <a:rPr lang="en-GB" sz="2000">
                <a:latin typeface="Calibri"/>
                <a:ea typeface="+mj-lt"/>
                <a:cs typeface="+mj-lt"/>
              </a:rPr>
              <a:t>Available at: </a:t>
            </a:r>
            <a:r>
              <a:rPr lang="en-GB" sz="2000" u="sng">
                <a:solidFill>
                  <a:srgbClr val="0070C0"/>
                </a:solidFill>
                <a:latin typeface="Calibri"/>
                <a:ea typeface="+mj-lt"/>
                <a:cs typeface="+mj-lt"/>
              </a:rPr>
              <a:t>http//www.criticalthinking.org </a:t>
            </a:r>
            <a:r>
              <a:rPr lang="en-GB" sz="2000">
                <a:latin typeface="Calibri"/>
                <a:ea typeface="+mj-lt"/>
                <a:cs typeface="+mj-lt"/>
              </a:rPr>
              <a:t>[Accessed 18th September 2022]</a:t>
            </a:r>
            <a:br>
              <a:rPr lang="en-US" sz="2000">
                <a:latin typeface="Calibri"/>
                <a:ea typeface="+mj-lt"/>
                <a:cs typeface="+mj-lt"/>
              </a:rPr>
            </a:br>
            <a:r>
              <a:rPr lang="en-GB" sz="2000">
                <a:latin typeface="Calibri"/>
                <a:ea typeface="+mj-lt"/>
                <a:cs typeface="+mj-lt"/>
              </a:rPr>
              <a:t>Godfrey, J. (2013) </a:t>
            </a:r>
            <a:r>
              <a:rPr lang="en-GB" sz="2000" i="1">
                <a:latin typeface="Calibri"/>
                <a:ea typeface="+mj-lt"/>
                <a:cs typeface="+mj-lt"/>
              </a:rPr>
              <a:t>How to use your reading in your essays</a:t>
            </a:r>
            <a:r>
              <a:rPr lang="en-GB" sz="2000">
                <a:latin typeface="Calibri"/>
                <a:ea typeface="+mj-lt"/>
                <a:cs typeface="+mj-lt"/>
              </a:rPr>
              <a:t>. (2nd edition). Hampshire; Palgrave Macmillian.</a:t>
            </a:r>
            <a:br>
              <a:rPr lang="en-GB" sz="2000">
                <a:latin typeface="Calibri"/>
                <a:ea typeface="+mj-lt"/>
                <a:cs typeface="+mj-lt"/>
              </a:rPr>
            </a:br>
            <a:r>
              <a:rPr lang="en-GB" sz="2000">
                <a:latin typeface="Calibri"/>
                <a:ea typeface="+mj-lt"/>
                <a:cs typeface="+mj-lt"/>
              </a:rPr>
              <a:t>Cottrell, S. (2017) </a:t>
            </a:r>
            <a:r>
              <a:rPr lang="en-GB" sz="2000" i="1">
                <a:latin typeface="Calibri"/>
                <a:ea typeface="+mj-lt"/>
                <a:cs typeface="+mj-lt"/>
              </a:rPr>
              <a:t>Critical thinking skills: effective analysis, argument and reflection</a:t>
            </a:r>
            <a:r>
              <a:rPr lang="en-GB" sz="2000">
                <a:latin typeface="Calibri"/>
                <a:ea typeface="+mj-lt"/>
                <a:cs typeface="+mj-lt"/>
              </a:rPr>
              <a:t>. (3rd edition). Palgrave Macmillan.</a:t>
            </a:r>
            <a:br>
              <a:rPr lang="en-US" sz="2000">
                <a:latin typeface="Calibri"/>
                <a:ea typeface="+mj-lt"/>
                <a:cs typeface="+mj-lt"/>
              </a:rPr>
            </a:br>
            <a:r>
              <a:rPr lang="en-GB" sz="2000">
                <a:latin typeface="Calibri"/>
                <a:ea typeface="+mj-lt"/>
                <a:cs typeface="+mj-lt"/>
              </a:rPr>
              <a:t>Crutsinger, C. (1994) </a:t>
            </a:r>
            <a:r>
              <a:rPr lang="en-GB" sz="2000" i="1">
                <a:latin typeface="Calibri"/>
                <a:ea typeface="+mj-lt"/>
                <a:cs typeface="+mj-lt"/>
              </a:rPr>
              <a:t>Thinking Smarter: Skills for Academic success.</a:t>
            </a:r>
            <a:r>
              <a:rPr lang="en-GB" sz="2000">
                <a:latin typeface="Calibri"/>
                <a:ea typeface="+mj-lt"/>
                <a:cs typeface="+mj-lt"/>
              </a:rPr>
              <a:t> (2nd ed). Carrollton, </a:t>
            </a:r>
            <a:r>
              <a:rPr lang="en-GB" sz="2000" err="1">
                <a:latin typeface="Calibri"/>
                <a:ea typeface="+mj-lt"/>
                <a:cs typeface="+mj-lt"/>
              </a:rPr>
              <a:t>Tex</a:t>
            </a:r>
            <a:r>
              <a:rPr lang="en-GB" sz="2000">
                <a:latin typeface="Calibri"/>
                <a:ea typeface="+mj-lt"/>
                <a:cs typeface="+mj-lt"/>
              </a:rPr>
              <a:t>: Brainworks Inc.</a:t>
            </a:r>
            <a:br>
              <a:rPr lang="en-GB" sz="2000">
                <a:latin typeface="Calibri"/>
                <a:ea typeface="+mj-lt"/>
                <a:cs typeface="+mj-lt"/>
              </a:rPr>
            </a:br>
            <a:r>
              <a:rPr lang="en-GB" sz="2000">
                <a:latin typeface="Calibri"/>
                <a:ea typeface="+mj-lt"/>
                <a:cs typeface="+mj-lt"/>
              </a:rPr>
              <a:t>Photos form Google</a:t>
            </a:r>
            <a:br>
              <a:rPr lang="en-GB" sz="2000">
                <a:latin typeface="Calibri"/>
                <a:ea typeface="+mj-lt"/>
                <a:cs typeface="+mj-lt"/>
              </a:rPr>
            </a:br>
            <a:r>
              <a:rPr lang="en-GB" sz="2000">
                <a:latin typeface="Calibri"/>
                <a:ea typeface="+mj-lt"/>
                <a:cs typeface="+mj-lt"/>
              </a:rPr>
              <a:t> </a:t>
            </a:r>
            <a:r>
              <a:rPr lang="en-US" sz="2000">
                <a:latin typeface="Calibri"/>
                <a:cs typeface="Calibri"/>
                <a:hlinkClick r:id="rId3" tooltip="https://www.oercommons.org/courseware/lesson/67059"/>
              </a:rPr>
              <a:t>This Photo</a:t>
            </a:r>
            <a:r>
              <a:rPr lang="en-US" sz="2000">
                <a:latin typeface="Calibri"/>
                <a:cs typeface="Calibri"/>
              </a:rPr>
              <a:t> by Unknown Author is licensed under </a:t>
            </a:r>
            <a:r>
              <a:rPr lang="en-US" sz="2000">
                <a:latin typeface="Calibri"/>
                <a:cs typeface="Calibri"/>
                <a:hlinkClick r:id="rId4" tooltip="https://creativecommons.org/licenses/by/3.0/"/>
              </a:rPr>
              <a:t>CC BY</a:t>
            </a:r>
            <a:r>
              <a:rPr lang="en-US" sz="2000">
                <a:latin typeface="Calibri"/>
                <a:cs typeface="Calibri"/>
              </a:rPr>
              <a:t> (1)</a:t>
            </a:r>
            <a:br>
              <a:rPr lang="en-US" sz="2000">
                <a:latin typeface="Calibri"/>
              </a:rPr>
            </a:br>
            <a:r>
              <a:rPr lang="en-US" sz="2000">
                <a:latin typeface="Calibri"/>
                <a:cs typeface="Calibri"/>
                <a:hlinkClick r:id="rId5" tooltip="https://www.onyxtruth.com/2019/10/29/critical-thinking/"/>
              </a:rPr>
              <a:t>This Photo</a:t>
            </a:r>
            <a:r>
              <a:rPr lang="en-US" sz="2000">
                <a:latin typeface="Calibri"/>
                <a:cs typeface="Calibri"/>
              </a:rPr>
              <a:t> by Unknown Author is licensed under </a:t>
            </a:r>
            <a:r>
              <a:rPr lang="en-US" sz="2000">
                <a:latin typeface="Calibri"/>
                <a:cs typeface="Calibri"/>
                <a:hlinkClick r:id="rId6" tooltip="https://creativecommons.org/licenses/by-nc-nd/3.0/"/>
              </a:rPr>
              <a:t>CC BY-NC-ND</a:t>
            </a:r>
            <a:r>
              <a:rPr lang="en-US" sz="2000">
                <a:latin typeface="Calibri"/>
                <a:cs typeface="Calibri"/>
              </a:rPr>
              <a:t> (2)</a:t>
            </a:r>
            <a:br>
              <a:rPr lang="en-US" sz="1800">
                <a:latin typeface="Calibri"/>
              </a:rPr>
            </a:br>
            <a:endParaRPr lang="en-GB" sz="1800">
              <a:latin typeface="Calibri"/>
              <a:cs typeface="Calibri"/>
            </a:endParaRPr>
          </a:p>
        </p:txBody>
      </p:sp>
    </p:spTree>
    <p:extLst>
      <p:ext uri="{BB962C8B-B14F-4D97-AF65-F5344CB8AC3E}">
        <p14:creationId xmlns:p14="http://schemas.microsoft.com/office/powerpoint/2010/main" val="3332624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References   Action for happiness – a registered charity (1175160) and company limited by Guarantee (10722435).(no date) Action for happiness.  England and Wales.  Available at: https://actionforhappiness.org [Accessed 18th September 2022] Michael Scriven &amp; Richard Paul, presented at the 8th Annual International Conference on Critical Thinking and Education Reform, Summer 1987.  Available at: http//www.criticalthinking.org [Accessed 18th September 2022] Godfrey, J. (2013) How to use your reading in your essays. (2nd edition). Hampshire; Palgrave Macmillian. Cottrell, S. (2017) Critical thinking skills: effective analysis, argument and reflection. (3rd edition). Palgrave Macmillan. Crutsinger, C. (1994) Thinking Smarter: Skills for Academic success. (2nd ed). Carrollton, Tex: Brainworks Inc. Photos form Google  This Photo by Unknown Author is licensed under CC BY (1) This Photo by Unknown Author is licensed under CC BY-NC-ND (2)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revision>1</cp:revision>
  <dcterms:created xsi:type="dcterms:W3CDTF">2013-07-15T20:26:40Z</dcterms:created>
  <dcterms:modified xsi:type="dcterms:W3CDTF">2022-09-27T19:51:29Z</dcterms:modified>
  <cp:category/>
</cp:coreProperties>
</file>