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9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17"/>
    <p:restoredTop sz="94674"/>
  </p:normalViewPr>
  <p:slideViewPr>
    <p:cSldViewPr snapToGrid="0">
      <p:cViewPr>
        <p:scale>
          <a:sx n="80" d="100"/>
          <a:sy n="80" d="100"/>
        </p:scale>
        <p:origin x="384" y="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633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636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604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261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806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40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507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518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2929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008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411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477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8" r:id="rId6"/>
    <p:sldLayoutId id="2147483743" r:id="rId7"/>
    <p:sldLayoutId id="2147483744" r:id="rId8"/>
    <p:sldLayoutId id="2147483745" r:id="rId9"/>
    <p:sldLayoutId id="2147483747" r:id="rId10"/>
    <p:sldLayoutId id="214748374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hysical-literacy.org.uk/about/?utm_source=chatgpt.com" TargetMode="External"/><Relationship Id="rId2" Type="http://schemas.openxmlformats.org/officeDocument/2006/relationships/hyperlink" Target="https://hwb.gov.wales/curriculum-for-wales?utm_source=chatgp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7E2F724-2FB3-4D1D-A730-739B8654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C03068-8AD4-A8E7-73B7-A36214A5182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9643"/>
          <a:stretch>
            <a:fillRect/>
          </a:stretch>
        </p:blipFill>
        <p:spPr>
          <a:xfrm>
            <a:off x="-1" y="1"/>
            <a:ext cx="12192001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6AC954-9E42-03EB-F33D-03CC9AF196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7"/>
            <a:ext cx="5021182" cy="329010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 dirty="0">
                <a:solidFill>
                  <a:srgbClr val="FFFFFF"/>
                </a:solidFill>
              </a:rPr>
              <a:t>The Current State of Physical Literacy of Primary School Aged Children in West Wales</a:t>
            </a:r>
            <a:br>
              <a:rPr lang="en-GB" sz="3800" dirty="0">
                <a:solidFill>
                  <a:srgbClr val="FFFFFF"/>
                </a:solidFill>
              </a:rPr>
            </a:br>
            <a:endParaRPr lang="en-US" sz="3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3AF7E0-963E-C3AB-8954-0BDFBEB01A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4482450"/>
            <a:ext cx="5040785" cy="1724029"/>
          </a:xfrm>
        </p:spPr>
        <p:txBody>
          <a:bodyPr anchor="t">
            <a:normAutofit/>
          </a:bodyPr>
          <a:lstStyle/>
          <a:p>
            <a:r>
              <a:rPr lang="en-US" sz="2400">
                <a:solidFill>
                  <a:srgbClr val="FFFFFF"/>
                </a:solidFill>
              </a:rPr>
              <a:t>By Ryan Roberts (2305788)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1026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864B2-59EB-42AA-30F5-7B87AD115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4ADFF-AEDB-CAA5-BF27-5E1FBCF611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Since covid sedentary behavior across the board has increased (Stockwell, et al, 2021)</a:t>
            </a:r>
          </a:p>
          <a:p>
            <a:r>
              <a:rPr lang="en-US" dirty="0"/>
              <a:t>Lowering levels of physical activity has increased the number of people who now suffer with mental health (Biddle and Asare, 2011).</a:t>
            </a:r>
          </a:p>
          <a:p>
            <a:r>
              <a:rPr lang="en-US" dirty="0"/>
              <a:t>Physical Literacy (Whitehead, 2017). </a:t>
            </a:r>
          </a:p>
          <a:p>
            <a:r>
              <a:rPr lang="en-US" dirty="0"/>
              <a:t>Gaps within physical education curriculum ( Welsh Government, 2022). </a:t>
            </a:r>
          </a:p>
          <a:p>
            <a:r>
              <a:rPr lang="en-US" dirty="0"/>
              <a:t>Both of these areas we’re explored in great detail to see weather the new curriculum is making for well-rounded physical education lessons and overall, more holistic learners. </a:t>
            </a:r>
          </a:p>
        </p:txBody>
      </p:sp>
      <p:pic>
        <p:nvPicPr>
          <p:cNvPr id="6" name="Picture 5" descr="103 Incline Graph Stock Photos - Free &amp; Royalty-Free Stock Photos from  Dreamstime">
            <a:extLst>
              <a:ext uri="{FF2B5EF4-FFF2-40B4-BE49-F238E27FC236}">
                <a16:creationId xmlns:a16="http://schemas.microsoft.com/office/drawing/2014/main" id="{1D61DC78-1B96-C1D7-7BA2-7AAD368E4E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3401" y="1178130"/>
            <a:ext cx="2768599" cy="1848040"/>
          </a:xfrm>
          <a:prstGeom prst="rect">
            <a:avLst/>
          </a:prstGeom>
        </p:spPr>
      </p:pic>
      <p:pic>
        <p:nvPicPr>
          <p:cNvPr id="7" name="Picture 6" descr="IPLA Conference 2019 Gloucester Curriculum Workshop presentation">
            <a:extLst>
              <a:ext uri="{FF2B5EF4-FFF2-40B4-BE49-F238E27FC236}">
                <a16:creationId xmlns:a16="http://schemas.microsoft.com/office/drawing/2014/main" id="{B23FB848-1A19-F4F1-F8CD-C72F2399F0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8689" y="5091935"/>
            <a:ext cx="4033311" cy="1766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823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B3DC93-C5C3-9F48-24FC-FDECFBC1A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200400" cy="2432304"/>
          </a:xfrm>
        </p:spPr>
        <p:txBody>
          <a:bodyPr anchor="b">
            <a:normAutofit/>
          </a:bodyPr>
          <a:lstStyle/>
          <a:p>
            <a:r>
              <a:rPr lang="en-US" sz="4000"/>
              <a:t>Aims of The Study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F52E4-5302-7956-BCFD-07105C8EA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3538728"/>
            <a:ext cx="3200400" cy="28163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The main aim of the study is to find out the current state on physical literacy within a primary school in West Wales. This would then allow me to feedback results back to the teachers and show them if any areas of physical literacy need improvements. </a:t>
            </a:r>
          </a:p>
        </p:txBody>
      </p:sp>
      <p:pic>
        <p:nvPicPr>
          <p:cNvPr id="4" name="Picture 3" descr="Research Aims and Objectives: The dynamic duo for successful research -  Enago Academy">
            <a:extLst>
              <a:ext uri="{FF2B5EF4-FFF2-40B4-BE49-F238E27FC236}">
                <a16:creationId xmlns:a16="http://schemas.microsoft.com/office/drawing/2014/main" id="{68AFC7C7-CB32-9755-B03B-B60BAB5906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01" r="18453" b="-1"/>
          <a:stretch>
            <a:fillRect/>
          </a:stretch>
        </p:blipFill>
        <p:spPr>
          <a:xfrm>
            <a:off x="4136609" y="970929"/>
            <a:ext cx="7534183" cy="5375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3102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FA8AB-750B-4AD9-636E-97E13E298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7FE25-9C87-59B4-3BE4-DBFB5D5B89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23 students from a primary school in West Wales. </a:t>
            </a:r>
          </a:p>
          <a:p>
            <a:r>
              <a:rPr lang="en-US" dirty="0"/>
              <a:t>Quantitative data was collected as both tests used give numbers. </a:t>
            </a:r>
          </a:p>
          <a:p>
            <a:r>
              <a:rPr lang="en-US" dirty="0"/>
              <a:t>All data was analyzed using independent sample t-tests and correlation tests using the SPSS software. </a:t>
            </a:r>
          </a:p>
          <a:p>
            <a:r>
              <a:rPr lang="en-US" dirty="0"/>
              <a:t>2 forms of tests we’re used. </a:t>
            </a:r>
          </a:p>
          <a:p>
            <a:pPr lvl="1"/>
            <a:r>
              <a:rPr lang="en-US" dirty="0"/>
              <a:t>Questionnaire from the Canadian Assessment of Physical Literacy (CAPL) which assessed knowledge and understanding, physical activity levels and motivation and confidence.</a:t>
            </a:r>
          </a:p>
          <a:p>
            <a:pPr lvl="1"/>
            <a:r>
              <a:rPr lang="en-US" dirty="0"/>
              <a:t>Movement ABC which tested for physical competence.</a:t>
            </a:r>
          </a:p>
          <a:p>
            <a:pPr marL="457200" lvl="1" indent="0">
              <a:buNone/>
            </a:pPr>
            <a:endParaRPr lang="en-US" dirty="0"/>
          </a:p>
        </p:txBody>
      </p:sp>
      <p:pic>
        <p:nvPicPr>
          <p:cNvPr id="4" name="Picture 3" descr="Your Step-by-Step Guide to Writing a Good Research Methodology">
            <a:extLst>
              <a:ext uri="{FF2B5EF4-FFF2-40B4-BE49-F238E27FC236}">
                <a16:creationId xmlns:a16="http://schemas.microsoft.com/office/drawing/2014/main" id="{AD80115E-D8FE-FCAF-D855-C02A490F99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5779"/>
          <a:stretch>
            <a:fillRect/>
          </a:stretch>
        </p:blipFill>
        <p:spPr>
          <a:xfrm>
            <a:off x="7213600" y="978408"/>
            <a:ext cx="4457192" cy="2160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946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8F0528-235E-F892-B6C6-C3996B02F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US" dirty="0"/>
              <a:t>Results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288DC02-A96B-E7F1-2105-BCCFC44E9B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5507448"/>
              </p:ext>
            </p:extLst>
          </p:nvPr>
        </p:nvGraphicFramePr>
        <p:xfrm>
          <a:off x="1075165" y="2578100"/>
          <a:ext cx="10048022" cy="3767141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3653803">
                  <a:extLst>
                    <a:ext uri="{9D8B030D-6E8A-4147-A177-3AD203B41FA5}">
                      <a16:colId xmlns:a16="http://schemas.microsoft.com/office/drawing/2014/main" val="168787163"/>
                    </a:ext>
                  </a:extLst>
                </a:gridCol>
                <a:gridCol w="1632255">
                  <a:extLst>
                    <a:ext uri="{9D8B030D-6E8A-4147-A177-3AD203B41FA5}">
                      <a16:colId xmlns:a16="http://schemas.microsoft.com/office/drawing/2014/main" val="1235332193"/>
                    </a:ext>
                  </a:extLst>
                </a:gridCol>
                <a:gridCol w="1595313">
                  <a:extLst>
                    <a:ext uri="{9D8B030D-6E8A-4147-A177-3AD203B41FA5}">
                      <a16:colId xmlns:a16="http://schemas.microsoft.com/office/drawing/2014/main" val="1535606436"/>
                    </a:ext>
                  </a:extLst>
                </a:gridCol>
                <a:gridCol w="1055551">
                  <a:extLst>
                    <a:ext uri="{9D8B030D-6E8A-4147-A177-3AD203B41FA5}">
                      <a16:colId xmlns:a16="http://schemas.microsoft.com/office/drawing/2014/main" val="1367149821"/>
                    </a:ext>
                  </a:extLst>
                </a:gridCol>
                <a:gridCol w="1174586">
                  <a:extLst>
                    <a:ext uri="{9D8B030D-6E8A-4147-A177-3AD203B41FA5}">
                      <a16:colId xmlns:a16="http://schemas.microsoft.com/office/drawing/2014/main" val="1804908326"/>
                    </a:ext>
                  </a:extLst>
                </a:gridCol>
                <a:gridCol w="936514">
                  <a:extLst>
                    <a:ext uri="{9D8B030D-6E8A-4147-A177-3AD203B41FA5}">
                      <a16:colId xmlns:a16="http://schemas.microsoft.com/office/drawing/2014/main" val="3857395469"/>
                    </a:ext>
                  </a:extLst>
                </a:gridCol>
              </a:tblGrid>
              <a:tr h="106078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b="1" kern="100">
                          <a:solidFill>
                            <a:srgbClr val="FFFFFF"/>
                          </a:solidFill>
                          <a:effectLst/>
                        </a:rPr>
                        <a:t>Domain</a:t>
                      </a:r>
                      <a:endParaRPr lang="en-GB" sz="1700" b="1" kern="10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b="1" kern="100">
                          <a:solidFill>
                            <a:srgbClr val="FFFFFF"/>
                          </a:solidFill>
                          <a:effectLst/>
                        </a:rPr>
                        <a:t>Boy (n=13) m±SD</a:t>
                      </a:r>
                      <a:endParaRPr lang="en-GB" sz="1700" b="1" kern="10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b="1" kern="100">
                          <a:solidFill>
                            <a:srgbClr val="FFFFFF"/>
                          </a:solidFill>
                          <a:effectLst/>
                        </a:rPr>
                        <a:t>Girl (n=10) m±SD</a:t>
                      </a:r>
                      <a:endParaRPr lang="en-GB" sz="1700" b="1" kern="10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b="1" kern="100">
                          <a:solidFill>
                            <a:srgbClr val="FFFFFF"/>
                          </a:solidFill>
                          <a:effectLst/>
                        </a:rPr>
                        <a:t>t</a:t>
                      </a:r>
                      <a:endParaRPr lang="en-GB" sz="1700" b="1" kern="10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b="1" kern="100">
                          <a:solidFill>
                            <a:srgbClr val="FFFFFF"/>
                          </a:solidFill>
                          <a:effectLst/>
                        </a:rPr>
                        <a:t>df</a:t>
                      </a:r>
                      <a:endParaRPr lang="en-GB" sz="1700" b="1" kern="10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b="1" kern="100">
                          <a:solidFill>
                            <a:srgbClr val="FFFFFF"/>
                          </a:solidFill>
                          <a:effectLst/>
                        </a:rPr>
                        <a:t>p</a:t>
                      </a:r>
                      <a:endParaRPr lang="en-GB" sz="1700" b="1" kern="10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0488955"/>
                  </a:ext>
                </a:extLst>
              </a:tr>
              <a:tr h="67658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b="1" kern="100">
                          <a:solidFill>
                            <a:srgbClr val="FFFFFF"/>
                          </a:solidFill>
                          <a:effectLst/>
                        </a:rPr>
                        <a:t>Physical Competence </a:t>
                      </a:r>
                      <a:endParaRPr lang="en-GB" sz="1700" b="1" kern="10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45.2±11.8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47.4±14.1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-.387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17.519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.352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1770785"/>
                  </a:ext>
                </a:extLst>
              </a:tr>
              <a:tr h="67658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b="1" kern="100">
                          <a:solidFill>
                            <a:srgbClr val="FFFFFF"/>
                          </a:solidFill>
                          <a:effectLst/>
                        </a:rPr>
                        <a:t>Knowledge and understanding</a:t>
                      </a:r>
                      <a:endParaRPr lang="en-GB" sz="1700" b="1" kern="10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7.4±2.0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8.0±1.6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-.823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20.994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.210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482533"/>
                  </a:ext>
                </a:extLst>
              </a:tr>
              <a:tr h="67658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b="1" kern="100">
                          <a:solidFill>
                            <a:srgbClr val="FFFFFF"/>
                          </a:solidFill>
                          <a:effectLst/>
                        </a:rPr>
                        <a:t>Motivation and confidence</a:t>
                      </a:r>
                      <a:endParaRPr lang="en-GB" sz="1700" b="1" kern="10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24.6±3.9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23.6±3.1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.640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20.980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.264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2286330"/>
                  </a:ext>
                </a:extLst>
              </a:tr>
              <a:tr h="67658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b="1" kern="100">
                          <a:solidFill>
                            <a:srgbClr val="FFFFFF"/>
                          </a:solidFill>
                          <a:effectLst/>
                        </a:rPr>
                        <a:t>Physical activity</a:t>
                      </a:r>
                      <a:endParaRPr lang="en-GB" sz="1700" b="1" kern="10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5.62±1.0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4.80±1.5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1.433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15.011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700" kern="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.086</a:t>
                      </a:r>
                      <a:endParaRPr lang="en-GB" sz="1700" kern="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8734" marR="143240" marT="143240" marB="14324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036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4420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21086-591A-A07F-615B-28227FA61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r>
              <a:rPr lang="en-US" dirty="0"/>
              <a:t>Discussion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Discussion Vector Art, Icons, and Graphics for Free Download">
            <a:extLst>
              <a:ext uri="{FF2B5EF4-FFF2-40B4-BE49-F238E27FC236}">
                <a16:creationId xmlns:a16="http://schemas.microsoft.com/office/drawing/2014/main" id="{258DEE02-33D2-F6F7-C5BC-4110FB24B5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8" y="2646016"/>
            <a:ext cx="5639091" cy="337959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B2B53-0AA7-EDC7-3B4A-474398518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7104" y="2304288"/>
            <a:ext cx="5129784" cy="405079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Common theme of weak links between domains links well with research (</a:t>
            </a:r>
            <a:r>
              <a:rPr lang="en-GB" dirty="0"/>
              <a:t>Edwards et al. 2017) (Cairney et al. 2019)</a:t>
            </a:r>
          </a:p>
          <a:p>
            <a:pPr>
              <a:lnSpc>
                <a:spcPct val="100000"/>
              </a:lnSpc>
            </a:pPr>
            <a:r>
              <a:rPr lang="en-US" dirty="0"/>
              <a:t>Shows that the link between knowledge and understanding and physical activity levels are important however the individual must change their behavior to have a lasting impact on physical activity levels (Jurbala, 2015). </a:t>
            </a:r>
          </a:p>
          <a:p>
            <a:pPr>
              <a:lnSpc>
                <a:spcPct val="100000"/>
              </a:lnSpc>
            </a:pPr>
            <a:r>
              <a:rPr lang="en-US" dirty="0"/>
              <a:t>To improve the study next time more schools would be sampled to get a larger view of the current state of physical literacy. </a:t>
            </a:r>
          </a:p>
          <a:p>
            <a:pPr>
              <a:lnSpc>
                <a:spcPct val="100000"/>
              </a:lnSpc>
            </a:pPr>
            <a:r>
              <a:rPr lang="en-US" dirty="0"/>
              <a:t>CAMSA obstacle course from CAPL-2 will be used to measure physical competency.</a:t>
            </a:r>
          </a:p>
        </p:txBody>
      </p:sp>
    </p:spTree>
    <p:extLst>
      <p:ext uri="{BB962C8B-B14F-4D97-AF65-F5344CB8AC3E}">
        <p14:creationId xmlns:p14="http://schemas.microsoft.com/office/powerpoint/2010/main" val="3074993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059386-EF62-5FAB-E2BD-A00E3AE55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754880" cy="1463040"/>
          </a:xfrm>
        </p:spPr>
        <p:txBody>
          <a:bodyPr>
            <a:normAutofit/>
          </a:bodyPr>
          <a:lstStyle/>
          <a:p>
            <a:r>
              <a:rPr lang="en-US" dirty="0"/>
              <a:t>Reflections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FCFDA-73CB-7C2E-1CFB-8A7163DCC0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4672584" cy="3767328"/>
          </a:xfrm>
        </p:spPr>
        <p:txBody>
          <a:bodyPr>
            <a:normAutofit/>
          </a:bodyPr>
          <a:lstStyle/>
          <a:p>
            <a:r>
              <a:rPr lang="en-US"/>
              <a:t>If I could go back, what would I do differently?</a:t>
            </a:r>
          </a:p>
          <a:p>
            <a:pPr lvl="1"/>
            <a:r>
              <a:rPr lang="en-US"/>
              <a:t>Speak to your tutor as much as possible.</a:t>
            </a:r>
          </a:p>
          <a:p>
            <a:pPr lvl="1"/>
            <a:r>
              <a:rPr lang="en-US"/>
              <a:t>Set more mini deadlines to draft work. </a:t>
            </a:r>
          </a:p>
          <a:p>
            <a:pPr lvl="1"/>
            <a:r>
              <a:rPr lang="en-US"/>
              <a:t>Ensure data collection is done as early as possible.</a:t>
            </a:r>
          </a:p>
          <a:p>
            <a:pPr lvl="1"/>
            <a:r>
              <a:rPr lang="en-US"/>
              <a:t>Ethics form is completed as quick as possible. </a:t>
            </a:r>
          </a:p>
          <a:p>
            <a:pPr lvl="1"/>
            <a:r>
              <a:rPr lang="en-US"/>
              <a:t>Make sure the topic is something you are interested/passionate about. </a:t>
            </a:r>
          </a:p>
        </p:txBody>
      </p:sp>
      <p:pic>
        <p:nvPicPr>
          <p:cNvPr id="4" name="Picture 3" descr="Top Tips Vector Art, Icons, and Graphics for Free Download">
            <a:extLst>
              <a:ext uri="{FF2B5EF4-FFF2-40B4-BE49-F238E27FC236}">
                <a16:creationId xmlns:a16="http://schemas.microsoft.com/office/drawing/2014/main" id="{A0CF1762-2424-BF0F-DACA-DECD82A324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79" r="5477" b="2"/>
          <a:stretch>
            <a:fillRect/>
          </a:stretch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110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09B79-5D31-EF83-521A-B9FD3FF0C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160" y="2229692"/>
            <a:ext cx="11155680" cy="1463040"/>
          </a:xfrm>
        </p:spPr>
        <p:txBody>
          <a:bodyPr/>
          <a:lstStyle/>
          <a:p>
            <a:pPr algn="ctr"/>
            <a:r>
              <a:rPr lang="en-US" dirty="0"/>
              <a:t>Thank You All For Listening, Are There Any Questions?</a:t>
            </a:r>
          </a:p>
        </p:txBody>
      </p:sp>
      <p:pic>
        <p:nvPicPr>
          <p:cNvPr id="4" name="Picture 3" descr="Free Vectors | A man in a suit bowing">
            <a:extLst>
              <a:ext uri="{FF2B5EF4-FFF2-40B4-BE49-F238E27FC236}">
                <a16:creationId xmlns:a16="http://schemas.microsoft.com/office/drawing/2014/main" id="{7B23155F-C815-EA72-700C-F47B97C241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2687" y="4130507"/>
            <a:ext cx="1308100" cy="2070100"/>
          </a:xfrm>
          <a:prstGeom prst="rect">
            <a:avLst/>
          </a:prstGeom>
        </p:spPr>
      </p:pic>
      <p:pic>
        <p:nvPicPr>
          <p:cNvPr id="5" name="Picture 4" descr="Should we use questions to teach? – Part 1 | ...to the real.">
            <a:extLst>
              <a:ext uri="{FF2B5EF4-FFF2-40B4-BE49-F238E27FC236}">
                <a16:creationId xmlns:a16="http://schemas.microsoft.com/office/drawing/2014/main" id="{5C9AF0C2-A7DD-7C40-38CB-BDA49FAD98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0130" y="4130506"/>
            <a:ext cx="2070101" cy="2070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666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92263-367B-3D1B-1AA9-1C0739930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81AF7-E08D-A20E-9408-05A14FE67C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Biddle, S. J., &amp; Asare, M. (2011). Physical activity and mental health in children and adolescents: a review of reviews. </a:t>
            </a:r>
            <a:r>
              <a:rPr lang="en-GB" i="1" dirty="0"/>
              <a:t>British journal of sports medicine</a:t>
            </a:r>
            <a:r>
              <a:rPr lang="en-GB" dirty="0"/>
              <a:t>, </a:t>
            </a:r>
            <a:r>
              <a:rPr lang="en-GB" i="1" dirty="0"/>
              <a:t>45</a:t>
            </a:r>
            <a:r>
              <a:rPr lang="en-GB" dirty="0"/>
              <a:t>(11), 886-895.</a:t>
            </a:r>
          </a:p>
          <a:p>
            <a:r>
              <a:rPr lang="en-GB" dirty="0"/>
              <a:t>Cairney, J., Dudley, D., Kwan, M., </a:t>
            </a:r>
            <a:r>
              <a:rPr lang="en-GB" dirty="0" err="1"/>
              <a:t>Bulten</a:t>
            </a:r>
            <a:r>
              <a:rPr lang="en-GB" dirty="0"/>
              <a:t>, R., &amp; </a:t>
            </a:r>
            <a:r>
              <a:rPr lang="en-GB" dirty="0" err="1"/>
              <a:t>Kriellaars</a:t>
            </a:r>
            <a:r>
              <a:rPr lang="en-GB" dirty="0"/>
              <a:t>, D. (2019). Physical literacy, physical activity and health: Toward an evidence-informed conceptual model. </a:t>
            </a:r>
            <a:r>
              <a:rPr lang="en-GB" i="1" dirty="0"/>
              <a:t>Sports medicine</a:t>
            </a:r>
            <a:r>
              <a:rPr lang="en-GB" dirty="0"/>
              <a:t>, </a:t>
            </a:r>
            <a:r>
              <a:rPr lang="en-GB" i="1" dirty="0"/>
              <a:t>49</a:t>
            </a:r>
            <a:r>
              <a:rPr lang="en-GB" dirty="0"/>
              <a:t>(3), 371-383.</a:t>
            </a:r>
          </a:p>
          <a:p>
            <a:r>
              <a:rPr lang="en-GB" dirty="0"/>
              <a:t>Edwards, L.C., Bryant, A.S., Keegan, R.J., Morgan, K. and Jones, A.M. (2017) ‘Definitions, foundations and associations of physical literacy: A systematic review’, </a:t>
            </a:r>
            <a:r>
              <a:rPr lang="en-GB" i="1" dirty="0"/>
              <a:t>Sports Medicine</a:t>
            </a:r>
            <a:r>
              <a:rPr lang="en-GB" dirty="0"/>
              <a:t>, 47(1), pp. 113–126.</a:t>
            </a:r>
          </a:p>
          <a:p>
            <a:r>
              <a:rPr lang="en-GB" dirty="0"/>
              <a:t>Jurbala, P. (2015). What Is Physical Literacy, Really? </a:t>
            </a:r>
            <a:r>
              <a:rPr lang="en-GB" i="1" dirty="0"/>
              <a:t>Quest (National Association for Kinesiology in Higher Education)</a:t>
            </a:r>
            <a:r>
              <a:rPr lang="en-GB" dirty="0"/>
              <a:t>, </a:t>
            </a:r>
            <a:r>
              <a:rPr lang="en-GB" i="1" dirty="0"/>
              <a:t>67</a:t>
            </a:r>
            <a:r>
              <a:rPr lang="en-GB" dirty="0"/>
              <a:t>(4), 367–383. https://</a:t>
            </a:r>
            <a:r>
              <a:rPr lang="en-GB" dirty="0" err="1"/>
              <a:t>doi.org</a:t>
            </a:r>
            <a:r>
              <a:rPr lang="en-GB" dirty="0"/>
              <a:t>/10.1080/00336297.2015.1084341</a:t>
            </a:r>
          </a:p>
          <a:p>
            <a:r>
              <a:rPr lang="en-GB" dirty="0"/>
              <a:t>Stockwell, S., Trott, M., Tully, M., Shin, J., Barnett, Y., Butler, L., ... &amp; Smith, L. (2021). Changes in physical activity and sedentary behaviours from before to during the COVID-19 pandemic lockdown: a systematic review. </a:t>
            </a:r>
            <a:r>
              <a:rPr lang="en-GB" i="1" dirty="0"/>
              <a:t>BMJ open sport &amp; exercise medicine</a:t>
            </a:r>
            <a:r>
              <a:rPr lang="en-GB" dirty="0"/>
              <a:t>, </a:t>
            </a:r>
            <a:r>
              <a:rPr lang="en-GB" i="1" dirty="0"/>
              <a:t>7</a:t>
            </a:r>
            <a:r>
              <a:rPr lang="en-GB" dirty="0"/>
              <a:t>(1).</a:t>
            </a:r>
          </a:p>
          <a:p>
            <a:r>
              <a:rPr lang="en-GB" dirty="0"/>
              <a:t>Welsh Government (2022) </a:t>
            </a:r>
            <a:r>
              <a:rPr lang="en-GB" i="1" dirty="0"/>
              <a:t>Curriculum for Wales: framework guidance for schools and settings</a:t>
            </a:r>
            <a:r>
              <a:rPr lang="en-GB" dirty="0"/>
              <a:t>. Cardiff: Welsh Government. Available at: </a:t>
            </a:r>
            <a:r>
              <a:rPr lang="en-GB" u="sng" dirty="0">
                <a:hlinkClick r:id="rId2"/>
              </a:rPr>
              <a:t>https://hwb.gov.wales/curriculum-for-wales</a:t>
            </a:r>
            <a:r>
              <a:rPr lang="en-GB" dirty="0"/>
              <a:t> (Accessed: 9 March 2026).</a:t>
            </a:r>
          </a:p>
          <a:p>
            <a:r>
              <a:rPr lang="en-GB" dirty="0"/>
              <a:t>Whitehead, M. (2017) </a:t>
            </a:r>
            <a:r>
              <a:rPr lang="en-GB" i="1" dirty="0"/>
              <a:t>Physical literacy conceptualisation and definition</a:t>
            </a:r>
            <a:r>
              <a:rPr lang="en-GB" dirty="0"/>
              <a:t>. International Physical Literacy Association. Available at: </a:t>
            </a:r>
            <a:r>
              <a:rPr lang="en-GB" u="sng" dirty="0">
                <a:hlinkClick r:id="rId3"/>
              </a:rPr>
              <a:t>https://www.physical-literacy.org.uk/about/</a:t>
            </a:r>
            <a:r>
              <a:rPr lang="en-GB" dirty="0"/>
              <a:t> (Accessed: 16 February 2026).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2790561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789</Words>
  <Application>Microsoft Macintosh PowerPoint</Application>
  <PresentationFormat>Widescreen</PresentationFormat>
  <Paragraphs>69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Bierstadt</vt:lpstr>
      <vt:lpstr>Calibri</vt:lpstr>
      <vt:lpstr>GestaltVTI</vt:lpstr>
      <vt:lpstr>The Current State of Physical Literacy of Primary School Aged Children in West Wales </vt:lpstr>
      <vt:lpstr>Background</vt:lpstr>
      <vt:lpstr>Aims of The Study</vt:lpstr>
      <vt:lpstr>Methodology</vt:lpstr>
      <vt:lpstr>Results</vt:lpstr>
      <vt:lpstr>Discussion</vt:lpstr>
      <vt:lpstr>Reflections</vt:lpstr>
      <vt:lpstr>Thank You All For Listening, Are There Any Questions?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Ryan Roberts (2305788)</dc:creator>
  <cp:lastModifiedBy>Ryan Roberts (2305788)</cp:lastModifiedBy>
  <cp:revision>2</cp:revision>
  <dcterms:created xsi:type="dcterms:W3CDTF">2026-05-05T13:35:04Z</dcterms:created>
  <dcterms:modified xsi:type="dcterms:W3CDTF">2026-05-07T15:29:51Z</dcterms:modified>
</cp:coreProperties>
</file>