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8" r:id="rId7"/>
    <p:sldId id="264" r:id="rId8"/>
    <p:sldId id="266" r:id="rId9"/>
    <p:sldId id="261" r:id="rId10"/>
    <p:sldId id="267" r:id="rId11"/>
    <p:sldId id="260" r:id="rId12"/>
    <p:sldId id="262" r:id="rId13"/>
    <p:sldId id="268" r:id="rId14"/>
    <p:sldId id="265" r:id="rId15"/>
    <p:sldId id="269" r:id="rId16"/>
    <p:sldId id="270" r:id="rId17"/>
    <p:sldId id="271" r:id="rId18"/>
    <p:sldId id="275" r:id="rId19"/>
    <p:sldId id="276" r:id="rId20"/>
    <p:sldId id="272" r:id="rId21"/>
    <p:sldId id="263" r:id="rId22"/>
    <p:sldId id="273"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16" autoAdjust="0"/>
    <p:restoredTop sz="94660"/>
  </p:normalViewPr>
  <p:slideViewPr>
    <p:cSldViewPr snapToGrid="0">
      <p:cViewPr varScale="1">
        <p:scale>
          <a:sx n="86" d="100"/>
          <a:sy n="86" d="100"/>
        </p:scale>
        <p:origin x="59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71BD71-96BF-49D1-9B88-BCB56944CB5D}"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32DEC3F8-D950-4A1A-8618-BD96507F24DC}">
      <dgm:prSet/>
      <dgm:spPr/>
      <dgm:t>
        <a:bodyPr/>
        <a:lstStyle/>
        <a:p>
          <a:r>
            <a:rPr lang="en-GB" b="1" u="sng" dirty="0"/>
            <a:t>Mental health</a:t>
          </a:r>
          <a:endParaRPr lang="en-US" dirty="0"/>
        </a:p>
      </dgm:t>
    </dgm:pt>
    <dgm:pt modelId="{9A62B90D-76A6-4D06-9403-FA1A0B17BD05}" type="parTrans" cxnId="{A325EC9B-6C06-479D-A725-CB39C0E0D72A}">
      <dgm:prSet/>
      <dgm:spPr/>
      <dgm:t>
        <a:bodyPr/>
        <a:lstStyle/>
        <a:p>
          <a:endParaRPr lang="en-US"/>
        </a:p>
      </dgm:t>
    </dgm:pt>
    <dgm:pt modelId="{FFA668D8-540C-4380-8272-6E717F3FBC2D}" type="sibTrans" cxnId="{A325EC9B-6C06-479D-A725-CB39C0E0D72A}">
      <dgm:prSet/>
      <dgm:spPr/>
      <dgm:t>
        <a:bodyPr/>
        <a:lstStyle/>
        <a:p>
          <a:endParaRPr lang="en-US"/>
        </a:p>
      </dgm:t>
    </dgm:pt>
    <dgm:pt modelId="{78882914-8E42-4A19-8A0F-D37438726853}">
      <dgm:prSet/>
      <dgm:spPr/>
      <dgm:t>
        <a:bodyPr/>
        <a:lstStyle/>
        <a:p>
          <a:r>
            <a:rPr lang="en-GB"/>
            <a:t>Bipolar</a:t>
          </a:r>
          <a:endParaRPr lang="en-US"/>
        </a:p>
      </dgm:t>
    </dgm:pt>
    <dgm:pt modelId="{D0BE5AE7-5FD0-465E-8FC5-7223FAFA92BD}" type="parTrans" cxnId="{FFC3D2C9-2AF1-4855-A541-C99712E415DB}">
      <dgm:prSet/>
      <dgm:spPr/>
      <dgm:t>
        <a:bodyPr/>
        <a:lstStyle/>
        <a:p>
          <a:endParaRPr lang="en-US"/>
        </a:p>
      </dgm:t>
    </dgm:pt>
    <dgm:pt modelId="{55BC4FC8-8342-4C92-A131-2FD33415687F}" type="sibTrans" cxnId="{FFC3D2C9-2AF1-4855-A541-C99712E415DB}">
      <dgm:prSet/>
      <dgm:spPr/>
      <dgm:t>
        <a:bodyPr/>
        <a:lstStyle/>
        <a:p>
          <a:endParaRPr lang="en-US"/>
        </a:p>
      </dgm:t>
    </dgm:pt>
    <dgm:pt modelId="{0B71B9F0-0584-4EB8-ACDA-DE315580B1F2}">
      <dgm:prSet/>
      <dgm:spPr/>
      <dgm:t>
        <a:bodyPr/>
        <a:lstStyle/>
        <a:p>
          <a:r>
            <a:rPr lang="en-GB"/>
            <a:t>Bulimia</a:t>
          </a:r>
          <a:endParaRPr lang="en-US"/>
        </a:p>
      </dgm:t>
    </dgm:pt>
    <dgm:pt modelId="{EF419E62-4FAD-4E50-B310-D011E65333A4}" type="parTrans" cxnId="{D1C6BE4A-6740-407B-9B25-C8ACE8E63FA4}">
      <dgm:prSet/>
      <dgm:spPr/>
      <dgm:t>
        <a:bodyPr/>
        <a:lstStyle/>
        <a:p>
          <a:endParaRPr lang="en-US"/>
        </a:p>
      </dgm:t>
    </dgm:pt>
    <dgm:pt modelId="{6260C8EF-F637-4307-8052-4E50BC729D47}" type="sibTrans" cxnId="{D1C6BE4A-6740-407B-9B25-C8ACE8E63FA4}">
      <dgm:prSet/>
      <dgm:spPr/>
      <dgm:t>
        <a:bodyPr/>
        <a:lstStyle/>
        <a:p>
          <a:endParaRPr lang="en-US"/>
        </a:p>
      </dgm:t>
    </dgm:pt>
    <dgm:pt modelId="{35BFD822-5C5A-49D8-B996-C2A19EBFF4DC}">
      <dgm:prSet/>
      <dgm:spPr/>
      <dgm:t>
        <a:bodyPr/>
        <a:lstStyle/>
        <a:p>
          <a:r>
            <a:rPr lang="en-GB"/>
            <a:t>Depression</a:t>
          </a:r>
          <a:endParaRPr lang="en-US"/>
        </a:p>
      </dgm:t>
    </dgm:pt>
    <dgm:pt modelId="{E87A12BE-95BD-4353-9A77-38223A82659F}" type="parTrans" cxnId="{B042808E-EC7D-4A27-A66D-D6AFCB548247}">
      <dgm:prSet/>
      <dgm:spPr/>
      <dgm:t>
        <a:bodyPr/>
        <a:lstStyle/>
        <a:p>
          <a:endParaRPr lang="en-US"/>
        </a:p>
      </dgm:t>
    </dgm:pt>
    <dgm:pt modelId="{5C3DD861-511D-4A54-B6BF-43D995061CA8}" type="sibTrans" cxnId="{B042808E-EC7D-4A27-A66D-D6AFCB548247}">
      <dgm:prSet/>
      <dgm:spPr/>
      <dgm:t>
        <a:bodyPr/>
        <a:lstStyle/>
        <a:p>
          <a:endParaRPr lang="en-US"/>
        </a:p>
      </dgm:t>
    </dgm:pt>
    <dgm:pt modelId="{1B1307F3-E54E-45A1-A0EA-23F12193974D}">
      <dgm:prSet/>
      <dgm:spPr/>
      <dgm:t>
        <a:bodyPr/>
        <a:lstStyle/>
        <a:p>
          <a:r>
            <a:rPr lang="en-GB"/>
            <a:t>Anxiety </a:t>
          </a:r>
          <a:endParaRPr lang="en-US"/>
        </a:p>
      </dgm:t>
    </dgm:pt>
    <dgm:pt modelId="{1829F804-BE24-43C6-85EF-4D6620D8FAB7}" type="parTrans" cxnId="{C9B3AAEB-A3CC-47BD-AB4C-EA07B5537CC0}">
      <dgm:prSet/>
      <dgm:spPr/>
      <dgm:t>
        <a:bodyPr/>
        <a:lstStyle/>
        <a:p>
          <a:endParaRPr lang="en-US"/>
        </a:p>
      </dgm:t>
    </dgm:pt>
    <dgm:pt modelId="{1F4D72CD-0E76-4F8C-A428-F87BB431F199}" type="sibTrans" cxnId="{C9B3AAEB-A3CC-47BD-AB4C-EA07B5537CC0}">
      <dgm:prSet/>
      <dgm:spPr/>
      <dgm:t>
        <a:bodyPr/>
        <a:lstStyle/>
        <a:p>
          <a:endParaRPr lang="en-US"/>
        </a:p>
      </dgm:t>
    </dgm:pt>
    <dgm:pt modelId="{CD5EC40A-EA2F-406F-ABDB-105FACA49471}">
      <dgm:prSet/>
      <dgm:spPr/>
      <dgm:t>
        <a:bodyPr/>
        <a:lstStyle/>
        <a:p>
          <a:r>
            <a:rPr lang="en-GB"/>
            <a:t>Schizophrenia</a:t>
          </a:r>
          <a:endParaRPr lang="en-US"/>
        </a:p>
      </dgm:t>
    </dgm:pt>
    <dgm:pt modelId="{F970696A-582F-48EE-915E-6829499A0636}" type="parTrans" cxnId="{457B49E6-6A3F-4748-8800-D8392A9F551F}">
      <dgm:prSet/>
      <dgm:spPr/>
      <dgm:t>
        <a:bodyPr/>
        <a:lstStyle/>
        <a:p>
          <a:endParaRPr lang="en-US"/>
        </a:p>
      </dgm:t>
    </dgm:pt>
    <dgm:pt modelId="{9E73AC06-AEE7-4F88-B097-50B28359C634}" type="sibTrans" cxnId="{457B49E6-6A3F-4748-8800-D8392A9F551F}">
      <dgm:prSet/>
      <dgm:spPr/>
      <dgm:t>
        <a:bodyPr/>
        <a:lstStyle/>
        <a:p>
          <a:endParaRPr lang="en-US"/>
        </a:p>
      </dgm:t>
    </dgm:pt>
    <dgm:pt modelId="{44E1254B-DDF2-4DB7-AF60-990A6C82C508}">
      <dgm:prSet/>
      <dgm:spPr/>
      <dgm:t>
        <a:bodyPr/>
        <a:lstStyle/>
        <a:p>
          <a:r>
            <a:rPr lang="en-GB" b="1" u="sng"/>
            <a:t>Physical illness</a:t>
          </a:r>
          <a:endParaRPr lang="en-US"/>
        </a:p>
      </dgm:t>
    </dgm:pt>
    <dgm:pt modelId="{E3C587F5-E407-46C6-9CE8-5AA134532274}" type="parTrans" cxnId="{D328EA84-4592-45AC-8FCA-817318C04152}">
      <dgm:prSet/>
      <dgm:spPr/>
      <dgm:t>
        <a:bodyPr/>
        <a:lstStyle/>
        <a:p>
          <a:endParaRPr lang="en-US"/>
        </a:p>
      </dgm:t>
    </dgm:pt>
    <dgm:pt modelId="{87104CF1-CB59-4896-B997-6E5C8D02BFE6}" type="sibTrans" cxnId="{D328EA84-4592-45AC-8FCA-817318C04152}">
      <dgm:prSet/>
      <dgm:spPr/>
      <dgm:t>
        <a:bodyPr/>
        <a:lstStyle/>
        <a:p>
          <a:endParaRPr lang="en-US"/>
        </a:p>
      </dgm:t>
    </dgm:pt>
    <dgm:pt modelId="{887E31C6-DDC6-4686-9333-A09A050EB7D5}">
      <dgm:prSet/>
      <dgm:spPr/>
      <dgm:t>
        <a:bodyPr/>
        <a:lstStyle/>
        <a:p>
          <a:r>
            <a:rPr lang="en-GB"/>
            <a:t>Diabetes </a:t>
          </a:r>
          <a:endParaRPr lang="en-US"/>
        </a:p>
      </dgm:t>
    </dgm:pt>
    <dgm:pt modelId="{C608F794-603C-40A1-B136-FD48ECC84079}" type="parTrans" cxnId="{813EF447-33A3-4225-82A6-B4319EDE3BD9}">
      <dgm:prSet/>
      <dgm:spPr/>
      <dgm:t>
        <a:bodyPr/>
        <a:lstStyle/>
        <a:p>
          <a:endParaRPr lang="en-US"/>
        </a:p>
      </dgm:t>
    </dgm:pt>
    <dgm:pt modelId="{047A02F6-565F-46B0-9689-2A6DC8ADB85A}" type="sibTrans" cxnId="{813EF447-33A3-4225-82A6-B4319EDE3BD9}">
      <dgm:prSet/>
      <dgm:spPr/>
      <dgm:t>
        <a:bodyPr/>
        <a:lstStyle/>
        <a:p>
          <a:endParaRPr lang="en-US"/>
        </a:p>
      </dgm:t>
    </dgm:pt>
    <dgm:pt modelId="{F0E0859E-9365-48D7-AE71-11466305764E}">
      <dgm:prSet/>
      <dgm:spPr/>
      <dgm:t>
        <a:bodyPr/>
        <a:lstStyle/>
        <a:p>
          <a:r>
            <a:rPr lang="en-GB"/>
            <a:t>Heart disease </a:t>
          </a:r>
          <a:endParaRPr lang="en-US"/>
        </a:p>
      </dgm:t>
    </dgm:pt>
    <dgm:pt modelId="{F2079481-936A-4D30-A0A2-1AC996B67485}" type="parTrans" cxnId="{2CDC9416-6B7B-4130-B9DE-9BF2F50EB6A5}">
      <dgm:prSet/>
      <dgm:spPr/>
      <dgm:t>
        <a:bodyPr/>
        <a:lstStyle/>
        <a:p>
          <a:endParaRPr lang="en-US"/>
        </a:p>
      </dgm:t>
    </dgm:pt>
    <dgm:pt modelId="{3D45076B-ABB9-431D-8FDC-1F9F2F6F5640}" type="sibTrans" cxnId="{2CDC9416-6B7B-4130-B9DE-9BF2F50EB6A5}">
      <dgm:prSet/>
      <dgm:spPr/>
      <dgm:t>
        <a:bodyPr/>
        <a:lstStyle/>
        <a:p>
          <a:endParaRPr lang="en-US"/>
        </a:p>
      </dgm:t>
    </dgm:pt>
    <dgm:pt modelId="{971FCD26-9703-46A0-8BAC-858599022CB9}">
      <dgm:prSet/>
      <dgm:spPr/>
      <dgm:t>
        <a:bodyPr/>
        <a:lstStyle/>
        <a:p>
          <a:r>
            <a:rPr lang="en-GB"/>
            <a:t>Stroke</a:t>
          </a:r>
          <a:endParaRPr lang="en-US"/>
        </a:p>
      </dgm:t>
    </dgm:pt>
    <dgm:pt modelId="{11E8F89A-444E-4C14-BBBF-22D583D9EFC5}" type="parTrans" cxnId="{52C274A6-831E-4CD6-B0BA-D180322C292E}">
      <dgm:prSet/>
      <dgm:spPr/>
      <dgm:t>
        <a:bodyPr/>
        <a:lstStyle/>
        <a:p>
          <a:endParaRPr lang="en-US"/>
        </a:p>
      </dgm:t>
    </dgm:pt>
    <dgm:pt modelId="{A234169F-7209-41B2-BC97-BC4AEB7859D5}" type="sibTrans" cxnId="{52C274A6-831E-4CD6-B0BA-D180322C292E}">
      <dgm:prSet/>
      <dgm:spPr/>
      <dgm:t>
        <a:bodyPr/>
        <a:lstStyle/>
        <a:p>
          <a:endParaRPr lang="en-US"/>
        </a:p>
      </dgm:t>
    </dgm:pt>
    <dgm:pt modelId="{46268191-7931-465A-A992-161B81AC8990}" type="pres">
      <dgm:prSet presAssocID="{5571BD71-96BF-49D1-9B88-BCB56944CB5D}" presName="Name0" presStyleCnt="0">
        <dgm:presLayoutVars>
          <dgm:dir/>
          <dgm:animLvl val="lvl"/>
          <dgm:resizeHandles val="exact"/>
        </dgm:presLayoutVars>
      </dgm:prSet>
      <dgm:spPr/>
    </dgm:pt>
    <dgm:pt modelId="{C2C0AE36-98CA-4D06-8E85-AD8130F0B923}" type="pres">
      <dgm:prSet presAssocID="{32DEC3F8-D950-4A1A-8618-BD96507F24DC}" presName="composite" presStyleCnt="0"/>
      <dgm:spPr/>
    </dgm:pt>
    <dgm:pt modelId="{F55AC90A-B287-45B1-BFFC-110213F3D168}" type="pres">
      <dgm:prSet presAssocID="{32DEC3F8-D950-4A1A-8618-BD96507F24DC}" presName="parTx" presStyleLbl="alignNode1" presStyleIdx="0" presStyleCnt="2">
        <dgm:presLayoutVars>
          <dgm:chMax val="0"/>
          <dgm:chPref val="0"/>
          <dgm:bulletEnabled val="1"/>
        </dgm:presLayoutVars>
      </dgm:prSet>
      <dgm:spPr/>
    </dgm:pt>
    <dgm:pt modelId="{B83A3C36-BA62-4D41-9501-A59A5920274F}" type="pres">
      <dgm:prSet presAssocID="{32DEC3F8-D950-4A1A-8618-BD96507F24DC}" presName="desTx" presStyleLbl="alignAccFollowNode1" presStyleIdx="0" presStyleCnt="2">
        <dgm:presLayoutVars>
          <dgm:bulletEnabled val="1"/>
        </dgm:presLayoutVars>
      </dgm:prSet>
      <dgm:spPr/>
    </dgm:pt>
    <dgm:pt modelId="{4937E4CA-29C2-4A74-8DA6-B69CF0BA18D3}" type="pres">
      <dgm:prSet presAssocID="{FFA668D8-540C-4380-8272-6E717F3FBC2D}" presName="space" presStyleCnt="0"/>
      <dgm:spPr/>
    </dgm:pt>
    <dgm:pt modelId="{F0D2335D-7A27-4236-86A4-3FD28A973A33}" type="pres">
      <dgm:prSet presAssocID="{44E1254B-DDF2-4DB7-AF60-990A6C82C508}" presName="composite" presStyleCnt="0"/>
      <dgm:spPr/>
    </dgm:pt>
    <dgm:pt modelId="{79B2615F-4ECE-4069-B304-E88047E9BB0F}" type="pres">
      <dgm:prSet presAssocID="{44E1254B-DDF2-4DB7-AF60-990A6C82C508}" presName="parTx" presStyleLbl="alignNode1" presStyleIdx="1" presStyleCnt="2">
        <dgm:presLayoutVars>
          <dgm:chMax val="0"/>
          <dgm:chPref val="0"/>
          <dgm:bulletEnabled val="1"/>
        </dgm:presLayoutVars>
      </dgm:prSet>
      <dgm:spPr/>
    </dgm:pt>
    <dgm:pt modelId="{30D8F014-F457-40BE-81E3-C796B22BDC7D}" type="pres">
      <dgm:prSet presAssocID="{44E1254B-DDF2-4DB7-AF60-990A6C82C508}" presName="desTx" presStyleLbl="alignAccFollowNode1" presStyleIdx="1" presStyleCnt="2">
        <dgm:presLayoutVars>
          <dgm:bulletEnabled val="1"/>
        </dgm:presLayoutVars>
      </dgm:prSet>
      <dgm:spPr/>
    </dgm:pt>
  </dgm:ptLst>
  <dgm:cxnLst>
    <dgm:cxn modelId="{2CDC9416-6B7B-4130-B9DE-9BF2F50EB6A5}" srcId="{44E1254B-DDF2-4DB7-AF60-990A6C82C508}" destId="{F0E0859E-9365-48D7-AE71-11466305764E}" srcOrd="1" destOrd="0" parTransId="{F2079481-936A-4D30-A0A2-1AC996B67485}" sibTransId="{3D45076B-ABB9-431D-8FDC-1F9F2F6F5640}"/>
    <dgm:cxn modelId="{66CF8521-CA83-4285-8AF3-942FC0DEABB4}" type="presOf" srcId="{5571BD71-96BF-49D1-9B88-BCB56944CB5D}" destId="{46268191-7931-465A-A992-161B81AC8990}" srcOrd="0" destOrd="0" presId="urn:microsoft.com/office/officeart/2005/8/layout/hList1"/>
    <dgm:cxn modelId="{5B7D7E3C-83B8-4005-9AFA-827AF74236C5}" type="presOf" srcId="{CD5EC40A-EA2F-406F-ABDB-105FACA49471}" destId="{B83A3C36-BA62-4D41-9501-A59A5920274F}" srcOrd="0" destOrd="4" presId="urn:microsoft.com/office/officeart/2005/8/layout/hList1"/>
    <dgm:cxn modelId="{26F2AF44-F4B9-4ACE-AF55-9A908AA0F4B5}" type="presOf" srcId="{35BFD822-5C5A-49D8-B996-C2A19EBFF4DC}" destId="{B83A3C36-BA62-4D41-9501-A59A5920274F}" srcOrd="0" destOrd="2" presId="urn:microsoft.com/office/officeart/2005/8/layout/hList1"/>
    <dgm:cxn modelId="{813EF447-33A3-4225-82A6-B4319EDE3BD9}" srcId="{44E1254B-DDF2-4DB7-AF60-990A6C82C508}" destId="{887E31C6-DDC6-4686-9333-A09A050EB7D5}" srcOrd="0" destOrd="0" parTransId="{C608F794-603C-40A1-B136-FD48ECC84079}" sibTransId="{047A02F6-565F-46B0-9689-2A6DC8ADB85A}"/>
    <dgm:cxn modelId="{A52A134A-34B1-46C0-823B-D1BF2EF1F01D}" type="presOf" srcId="{78882914-8E42-4A19-8A0F-D37438726853}" destId="{B83A3C36-BA62-4D41-9501-A59A5920274F}" srcOrd="0" destOrd="0" presId="urn:microsoft.com/office/officeart/2005/8/layout/hList1"/>
    <dgm:cxn modelId="{D1C6BE4A-6740-407B-9B25-C8ACE8E63FA4}" srcId="{32DEC3F8-D950-4A1A-8618-BD96507F24DC}" destId="{0B71B9F0-0584-4EB8-ACDA-DE315580B1F2}" srcOrd="1" destOrd="0" parTransId="{EF419E62-4FAD-4E50-B310-D011E65333A4}" sibTransId="{6260C8EF-F637-4307-8052-4E50BC729D47}"/>
    <dgm:cxn modelId="{04F2E24D-4114-4E9D-A71F-53C3C88D51A9}" type="presOf" srcId="{F0E0859E-9365-48D7-AE71-11466305764E}" destId="{30D8F014-F457-40BE-81E3-C796B22BDC7D}" srcOrd="0" destOrd="1" presId="urn:microsoft.com/office/officeart/2005/8/layout/hList1"/>
    <dgm:cxn modelId="{4549DB4F-E3BA-4D92-BAFD-01CCB9DE7267}" type="presOf" srcId="{0B71B9F0-0584-4EB8-ACDA-DE315580B1F2}" destId="{B83A3C36-BA62-4D41-9501-A59A5920274F}" srcOrd="0" destOrd="1" presId="urn:microsoft.com/office/officeart/2005/8/layout/hList1"/>
    <dgm:cxn modelId="{9BC4E578-456D-43E8-A948-CB8F16990453}" type="presOf" srcId="{1B1307F3-E54E-45A1-A0EA-23F12193974D}" destId="{B83A3C36-BA62-4D41-9501-A59A5920274F}" srcOrd="0" destOrd="3" presId="urn:microsoft.com/office/officeart/2005/8/layout/hList1"/>
    <dgm:cxn modelId="{D328EA84-4592-45AC-8FCA-817318C04152}" srcId="{5571BD71-96BF-49D1-9B88-BCB56944CB5D}" destId="{44E1254B-DDF2-4DB7-AF60-990A6C82C508}" srcOrd="1" destOrd="0" parTransId="{E3C587F5-E407-46C6-9CE8-5AA134532274}" sibTransId="{87104CF1-CB59-4896-B997-6E5C8D02BFE6}"/>
    <dgm:cxn modelId="{B042808E-EC7D-4A27-A66D-D6AFCB548247}" srcId="{32DEC3F8-D950-4A1A-8618-BD96507F24DC}" destId="{35BFD822-5C5A-49D8-B996-C2A19EBFF4DC}" srcOrd="2" destOrd="0" parTransId="{E87A12BE-95BD-4353-9A77-38223A82659F}" sibTransId="{5C3DD861-511D-4A54-B6BF-43D995061CA8}"/>
    <dgm:cxn modelId="{45EFAC91-4ACE-4C4E-9FA4-A8B9665061CC}" type="presOf" srcId="{971FCD26-9703-46A0-8BAC-858599022CB9}" destId="{30D8F014-F457-40BE-81E3-C796B22BDC7D}" srcOrd="0" destOrd="2" presId="urn:microsoft.com/office/officeart/2005/8/layout/hList1"/>
    <dgm:cxn modelId="{A325EC9B-6C06-479D-A725-CB39C0E0D72A}" srcId="{5571BD71-96BF-49D1-9B88-BCB56944CB5D}" destId="{32DEC3F8-D950-4A1A-8618-BD96507F24DC}" srcOrd="0" destOrd="0" parTransId="{9A62B90D-76A6-4D06-9403-FA1A0B17BD05}" sibTransId="{FFA668D8-540C-4380-8272-6E717F3FBC2D}"/>
    <dgm:cxn modelId="{52C274A6-831E-4CD6-B0BA-D180322C292E}" srcId="{44E1254B-DDF2-4DB7-AF60-990A6C82C508}" destId="{971FCD26-9703-46A0-8BAC-858599022CB9}" srcOrd="2" destOrd="0" parTransId="{11E8F89A-444E-4C14-BBBF-22D583D9EFC5}" sibTransId="{A234169F-7209-41B2-BC97-BC4AEB7859D5}"/>
    <dgm:cxn modelId="{FFC3D2C9-2AF1-4855-A541-C99712E415DB}" srcId="{32DEC3F8-D950-4A1A-8618-BD96507F24DC}" destId="{78882914-8E42-4A19-8A0F-D37438726853}" srcOrd="0" destOrd="0" parTransId="{D0BE5AE7-5FD0-465E-8FC5-7223FAFA92BD}" sibTransId="{55BC4FC8-8342-4C92-A131-2FD33415687F}"/>
    <dgm:cxn modelId="{369B33D1-2FFA-4950-A967-F974662F1924}" type="presOf" srcId="{887E31C6-DDC6-4686-9333-A09A050EB7D5}" destId="{30D8F014-F457-40BE-81E3-C796B22BDC7D}" srcOrd="0" destOrd="0" presId="urn:microsoft.com/office/officeart/2005/8/layout/hList1"/>
    <dgm:cxn modelId="{FA42F7DF-ECA0-4A4E-8DD8-1A055B16ED99}" type="presOf" srcId="{44E1254B-DDF2-4DB7-AF60-990A6C82C508}" destId="{79B2615F-4ECE-4069-B304-E88047E9BB0F}" srcOrd="0" destOrd="0" presId="urn:microsoft.com/office/officeart/2005/8/layout/hList1"/>
    <dgm:cxn modelId="{457B49E6-6A3F-4748-8800-D8392A9F551F}" srcId="{32DEC3F8-D950-4A1A-8618-BD96507F24DC}" destId="{CD5EC40A-EA2F-406F-ABDB-105FACA49471}" srcOrd="4" destOrd="0" parTransId="{F970696A-582F-48EE-915E-6829499A0636}" sibTransId="{9E73AC06-AEE7-4F88-B097-50B28359C634}"/>
    <dgm:cxn modelId="{C9B3AAEB-A3CC-47BD-AB4C-EA07B5537CC0}" srcId="{32DEC3F8-D950-4A1A-8618-BD96507F24DC}" destId="{1B1307F3-E54E-45A1-A0EA-23F12193974D}" srcOrd="3" destOrd="0" parTransId="{1829F804-BE24-43C6-85EF-4D6620D8FAB7}" sibTransId="{1F4D72CD-0E76-4F8C-A428-F87BB431F199}"/>
    <dgm:cxn modelId="{7920C8F9-C88D-4B04-BA16-DC7180D117EF}" type="presOf" srcId="{32DEC3F8-D950-4A1A-8618-BD96507F24DC}" destId="{F55AC90A-B287-45B1-BFFC-110213F3D168}" srcOrd="0" destOrd="0" presId="urn:microsoft.com/office/officeart/2005/8/layout/hList1"/>
    <dgm:cxn modelId="{5A6776C9-1BBC-4625-81FE-E783562A59DA}" type="presParOf" srcId="{46268191-7931-465A-A992-161B81AC8990}" destId="{C2C0AE36-98CA-4D06-8E85-AD8130F0B923}" srcOrd="0" destOrd="0" presId="urn:microsoft.com/office/officeart/2005/8/layout/hList1"/>
    <dgm:cxn modelId="{019E7B3A-8689-4D85-BE90-A6276A52B01D}" type="presParOf" srcId="{C2C0AE36-98CA-4D06-8E85-AD8130F0B923}" destId="{F55AC90A-B287-45B1-BFFC-110213F3D168}" srcOrd="0" destOrd="0" presId="urn:microsoft.com/office/officeart/2005/8/layout/hList1"/>
    <dgm:cxn modelId="{17BD351C-53C3-404F-8740-AAB83025526A}" type="presParOf" srcId="{C2C0AE36-98CA-4D06-8E85-AD8130F0B923}" destId="{B83A3C36-BA62-4D41-9501-A59A5920274F}" srcOrd="1" destOrd="0" presId="urn:microsoft.com/office/officeart/2005/8/layout/hList1"/>
    <dgm:cxn modelId="{08F77B77-4CC4-4995-B780-2E0155A7CC06}" type="presParOf" srcId="{46268191-7931-465A-A992-161B81AC8990}" destId="{4937E4CA-29C2-4A74-8DA6-B69CF0BA18D3}" srcOrd="1" destOrd="0" presId="urn:microsoft.com/office/officeart/2005/8/layout/hList1"/>
    <dgm:cxn modelId="{CAF9FFDD-2194-4BF0-8459-0F693862D477}" type="presParOf" srcId="{46268191-7931-465A-A992-161B81AC8990}" destId="{F0D2335D-7A27-4236-86A4-3FD28A973A33}" srcOrd="2" destOrd="0" presId="urn:microsoft.com/office/officeart/2005/8/layout/hList1"/>
    <dgm:cxn modelId="{044F821C-20FA-4A87-8E4E-EDE41C419A8A}" type="presParOf" srcId="{F0D2335D-7A27-4236-86A4-3FD28A973A33}" destId="{79B2615F-4ECE-4069-B304-E88047E9BB0F}" srcOrd="0" destOrd="0" presId="urn:microsoft.com/office/officeart/2005/8/layout/hList1"/>
    <dgm:cxn modelId="{CD2B2D79-ED01-451E-A16D-09339824D32C}" type="presParOf" srcId="{F0D2335D-7A27-4236-86A4-3FD28A973A33}" destId="{30D8F014-F457-40BE-81E3-C796B22BDC7D}"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D4E809-0643-42A9-BABC-B8714000A84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BFD7182-076C-4FDF-9413-2BFA32B1D7C2}">
      <dgm:prSet custT="1"/>
      <dgm:spPr/>
      <dgm:t>
        <a:bodyPr/>
        <a:lstStyle/>
        <a:p>
          <a:r>
            <a:rPr lang="en-US" sz="1200" dirty="0"/>
            <a:t>It is suggested by </a:t>
          </a:r>
          <a:r>
            <a:rPr lang="en-US" sz="1200" b="1" dirty="0" err="1"/>
            <a:t>Raoofi</a:t>
          </a:r>
          <a:r>
            <a:rPr lang="en-US" sz="1200" b="1" dirty="0"/>
            <a:t> </a:t>
          </a:r>
          <a:r>
            <a:rPr lang="en-US" sz="1200" dirty="0"/>
            <a:t>(2022) in his study that the evidence of anxiety shown in women was higher than in men, 37.7% of female health care workers showed signs of anxiety whereas 27.2%   of men showed evidence of anxiety.</a:t>
          </a:r>
        </a:p>
      </dgm:t>
    </dgm:pt>
    <dgm:pt modelId="{1C7696CD-885C-4A0F-B294-0E3775E34160}" type="parTrans" cxnId="{1A9D3BB5-95E2-48A1-8D03-ACC7BAD87FEC}">
      <dgm:prSet/>
      <dgm:spPr/>
      <dgm:t>
        <a:bodyPr/>
        <a:lstStyle/>
        <a:p>
          <a:endParaRPr lang="en-US"/>
        </a:p>
      </dgm:t>
    </dgm:pt>
    <dgm:pt modelId="{9F23AEBA-9953-4BB4-87BF-FD34228FD424}" type="sibTrans" cxnId="{1A9D3BB5-95E2-48A1-8D03-ACC7BAD87FEC}">
      <dgm:prSet/>
      <dgm:spPr/>
      <dgm:t>
        <a:bodyPr/>
        <a:lstStyle/>
        <a:p>
          <a:endParaRPr lang="en-US"/>
        </a:p>
      </dgm:t>
    </dgm:pt>
    <dgm:pt modelId="{2901ED08-924A-4095-A930-C4EF01AF0AB3}">
      <dgm:prSet custT="1"/>
      <dgm:spPr/>
      <dgm:t>
        <a:bodyPr/>
        <a:lstStyle/>
        <a:p>
          <a:r>
            <a:rPr lang="en-US" sz="1200" dirty="0"/>
            <a:t>cross-sectional, prospective, case–control, case series and cohort studies conducted.</a:t>
          </a:r>
        </a:p>
      </dgm:t>
    </dgm:pt>
    <dgm:pt modelId="{65C2891A-5E38-4042-A88A-DA4CB0C95FED}" type="parTrans" cxnId="{58BB4777-75B7-4A9D-820F-0383DF6631D6}">
      <dgm:prSet/>
      <dgm:spPr/>
      <dgm:t>
        <a:bodyPr/>
        <a:lstStyle/>
        <a:p>
          <a:endParaRPr lang="en-US"/>
        </a:p>
      </dgm:t>
    </dgm:pt>
    <dgm:pt modelId="{A3CAD1E1-24A5-4486-930D-91A4282A699B}" type="sibTrans" cxnId="{58BB4777-75B7-4A9D-820F-0383DF6631D6}">
      <dgm:prSet/>
      <dgm:spPr/>
      <dgm:t>
        <a:bodyPr/>
        <a:lstStyle/>
        <a:p>
          <a:endParaRPr lang="en-US"/>
        </a:p>
      </dgm:t>
    </dgm:pt>
    <dgm:pt modelId="{CA92495C-3418-4379-9781-4C5FC5C5A4B8}">
      <dgm:prSet custT="1"/>
      <dgm:spPr/>
      <dgm:t>
        <a:bodyPr/>
        <a:lstStyle/>
        <a:p>
          <a:r>
            <a:rPr lang="en-US" sz="1200" dirty="0"/>
            <a:t>Web of Science, PubMed, EMBASE, Scopus and Google Scholar between January 2020 and February 2021</a:t>
          </a:r>
          <a:r>
            <a:rPr lang="en-US" sz="1000" dirty="0"/>
            <a:t>. </a:t>
          </a:r>
        </a:p>
      </dgm:t>
    </dgm:pt>
    <dgm:pt modelId="{34367087-34F8-4560-BADD-9533D2509102}" type="parTrans" cxnId="{CF59479F-7A9B-4990-B558-7FF6E03DB7C8}">
      <dgm:prSet/>
      <dgm:spPr/>
      <dgm:t>
        <a:bodyPr/>
        <a:lstStyle/>
        <a:p>
          <a:endParaRPr lang="en-US"/>
        </a:p>
      </dgm:t>
    </dgm:pt>
    <dgm:pt modelId="{B608A3C9-8B79-4228-B385-D2E609AFABB8}" type="sibTrans" cxnId="{CF59479F-7A9B-4990-B558-7FF6E03DB7C8}">
      <dgm:prSet/>
      <dgm:spPr/>
      <dgm:t>
        <a:bodyPr/>
        <a:lstStyle/>
        <a:p>
          <a:endParaRPr lang="en-US"/>
        </a:p>
      </dgm:t>
    </dgm:pt>
    <dgm:pt modelId="{BA00B305-7C4A-4524-9E9F-E55FD69F4DDA}">
      <dgm:prSet custT="1"/>
      <dgm:spPr/>
      <dgm:t>
        <a:bodyPr/>
        <a:lstStyle/>
        <a:p>
          <a:r>
            <a:rPr lang="en-US" sz="1200" dirty="0"/>
            <a:t>The aim of this study was to examine the frequency of the presence of anxiety of its contributing factors to healthcare workers during the covid-19 pandemic</a:t>
          </a:r>
          <a:r>
            <a:rPr lang="en-US" sz="1000" dirty="0"/>
            <a:t>. </a:t>
          </a:r>
        </a:p>
      </dgm:t>
    </dgm:pt>
    <dgm:pt modelId="{10533268-4F60-4248-8779-DF2FE747BAE9}" type="parTrans" cxnId="{9CD44182-99A0-4083-8520-9546ACCD4D95}">
      <dgm:prSet/>
      <dgm:spPr/>
      <dgm:t>
        <a:bodyPr/>
        <a:lstStyle/>
        <a:p>
          <a:endParaRPr lang="en-US"/>
        </a:p>
      </dgm:t>
    </dgm:pt>
    <dgm:pt modelId="{5A6B00D3-75F6-4A9D-9317-3705B2ADD8A3}" type="sibTrans" cxnId="{9CD44182-99A0-4083-8520-9546ACCD4D95}">
      <dgm:prSet/>
      <dgm:spPr/>
      <dgm:t>
        <a:bodyPr/>
        <a:lstStyle/>
        <a:p>
          <a:endParaRPr lang="en-US"/>
        </a:p>
      </dgm:t>
    </dgm:pt>
    <dgm:pt modelId="{87F36212-3463-4E9D-A3A7-2FDEE1B56EAD}" type="pres">
      <dgm:prSet presAssocID="{DED4E809-0643-42A9-BABC-B8714000A843}" presName="linear" presStyleCnt="0">
        <dgm:presLayoutVars>
          <dgm:animLvl val="lvl"/>
          <dgm:resizeHandles val="exact"/>
        </dgm:presLayoutVars>
      </dgm:prSet>
      <dgm:spPr/>
    </dgm:pt>
    <dgm:pt modelId="{8693482A-31ED-4FC2-926C-C72087525EFB}" type="pres">
      <dgm:prSet presAssocID="{4BFD7182-076C-4FDF-9413-2BFA32B1D7C2}" presName="parentText" presStyleLbl="node1" presStyleIdx="0" presStyleCnt="4">
        <dgm:presLayoutVars>
          <dgm:chMax val="0"/>
          <dgm:bulletEnabled val="1"/>
        </dgm:presLayoutVars>
      </dgm:prSet>
      <dgm:spPr/>
    </dgm:pt>
    <dgm:pt modelId="{FD7141E9-E93E-42F4-AE37-D26BC839A461}" type="pres">
      <dgm:prSet presAssocID="{9F23AEBA-9953-4BB4-87BF-FD34228FD424}" presName="spacer" presStyleCnt="0"/>
      <dgm:spPr/>
    </dgm:pt>
    <dgm:pt modelId="{DE421C46-430C-4CC4-A8F2-82B7DCB8233A}" type="pres">
      <dgm:prSet presAssocID="{2901ED08-924A-4095-A930-C4EF01AF0AB3}" presName="parentText" presStyleLbl="node1" presStyleIdx="1" presStyleCnt="4">
        <dgm:presLayoutVars>
          <dgm:chMax val="0"/>
          <dgm:bulletEnabled val="1"/>
        </dgm:presLayoutVars>
      </dgm:prSet>
      <dgm:spPr/>
    </dgm:pt>
    <dgm:pt modelId="{7A2F2A11-1A13-4B9D-AB11-6CC7DCA714AA}" type="pres">
      <dgm:prSet presAssocID="{A3CAD1E1-24A5-4486-930D-91A4282A699B}" presName="spacer" presStyleCnt="0"/>
      <dgm:spPr/>
    </dgm:pt>
    <dgm:pt modelId="{78C9D34A-9673-462B-A9A3-70498CED9979}" type="pres">
      <dgm:prSet presAssocID="{CA92495C-3418-4379-9781-4C5FC5C5A4B8}" presName="parentText" presStyleLbl="node1" presStyleIdx="2" presStyleCnt="4">
        <dgm:presLayoutVars>
          <dgm:chMax val="0"/>
          <dgm:bulletEnabled val="1"/>
        </dgm:presLayoutVars>
      </dgm:prSet>
      <dgm:spPr/>
    </dgm:pt>
    <dgm:pt modelId="{7737EC9A-9797-4ED4-9D87-399D3FBF7516}" type="pres">
      <dgm:prSet presAssocID="{B608A3C9-8B79-4228-B385-D2E609AFABB8}" presName="spacer" presStyleCnt="0"/>
      <dgm:spPr/>
    </dgm:pt>
    <dgm:pt modelId="{BEF8D5A6-0E07-4541-8232-018207CCE3C9}" type="pres">
      <dgm:prSet presAssocID="{BA00B305-7C4A-4524-9E9F-E55FD69F4DDA}" presName="parentText" presStyleLbl="node1" presStyleIdx="3" presStyleCnt="4">
        <dgm:presLayoutVars>
          <dgm:chMax val="0"/>
          <dgm:bulletEnabled val="1"/>
        </dgm:presLayoutVars>
      </dgm:prSet>
      <dgm:spPr/>
    </dgm:pt>
  </dgm:ptLst>
  <dgm:cxnLst>
    <dgm:cxn modelId="{9D95D634-15DC-49CA-A3B9-C15B32FD0E54}" type="presOf" srcId="{2901ED08-924A-4095-A930-C4EF01AF0AB3}" destId="{DE421C46-430C-4CC4-A8F2-82B7DCB8233A}" srcOrd="0" destOrd="0" presId="urn:microsoft.com/office/officeart/2005/8/layout/vList2"/>
    <dgm:cxn modelId="{A694993C-EDBF-4C50-9324-0976258BC855}" type="presOf" srcId="{DED4E809-0643-42A9-BABC-B8714000A843}" destId="{87F36212-3463-4E9D-A3A7-2FDEE1B56EAD}" srcOrd="0" destOrd="0" presId="urn:microsoft.com/office/officeart/2005/8/layout/vList2"/>
    <dgm:cxn modelId="{58004F5D-DA6A-49CD-9D2A-50946E92F9F7}" type="presOf" srcId="{BA00B305-7C4A-4524-9E9F-E55FD69F4DDA}" destId="{BEF8D5A6-0E07-4541-8232-018207CCE3C9}" srcOrd="0" destOrd="0" presId="urn:microsoft.com/office/officeart/2005/8/layout/vList2"/>
    <dgm:cxn modelId="{D0A61867-9C0E-4FB1-814C-EE06F1B7E53C}" type="presOf" srcId="{4BFD7182-076C-4FDF-9413-2BFA32B1D7C2}" destId="{8693482A-31ED-4FC2-926C-C72087525EFB}" srcOrd="0" destOrd="0" presId="urn:microsoft.com/office/officeart/2005/8/layout/vList2"/>
    <dgm:cxn modelId="{58BB4777-75B7-4A9D-820F-0383DF6631D6}" srcId="{DED4E809-0643-42A9-BABC-B8714000A843}" destId="{2901ED08-924A-4095-A930-C4EF01AF0AB3}" srcOrd="1" destOrd="0" parTransId="{65C2891A-5E38-4042-A88A-DA4CB0C95FED}" sibTransId="{A3CAD1E1-24A5-4486-930D-91A4282A699B}"/>
    <dgm:cxn modelId="{9CD44182-99A0-4083-8520-9546ACCD4D95}" srcId="{DED4E809-0643-42A9-BABC-B8714000A843}" destId="{BA00B305-7C4A-4524-9E9F-E55FD69F4DDA}" srcOrd="3" destOrd="0" parTransId="{10533268-4F60-4248-8779-DF2FE747BAE9}" sibTransId="{5A6B00D3-75F6-4A9D-9317-3705B2ADD8A3}"/>
    <dgm:cxn modelId="{CF59479F-7A9B-4990-B558-7FF6E03DB7C8}" srcId="{DED4E809-0643-42A9-BABC-B8714000A843}" destId="{CA92495C-3418-4379-9781-4C5FC5C5A4B8}" srcOrd="2" destOrd="0" parTransId="{34367087-34F8-4560-BADD-9533D2509102}" sibTransId="{B608A3C9-8B79-4228-B385-D2E609AFABB8}"/>
    <dgm:cxn modelId="{1A9D3BB5-95E2-48A1-8D03-ACC7BAD87FEC}" srcId="{DED4E809-0643-42A9-BABC-B8714000A843}" destId="{4BFD7182-076C-4FDF-9413-2BFA32B1D7C2}" srcOrd="0" destOrd="0" parTransId="{1C7696CD-885C-4A0F-B294-0E3775E34160}" sibTransId="{9F23AEBA-9953-4BB4-87BF-FD34228FD424}"/>
    <dgm:cxn modelId="{AEC867C7-9C02-4035-A5AD-4FF2F8717058}" type="presOf" srcId="{CA92495C-3418-4379-9781-4C5FC5C5A4B8}" destId="{78C9D34A-9673-462B-A9A3-70498CED9979}" srcOrd="0" destOrd="0" presId="urn:microsoft.com/office/officeart/2005/8/layout/vList2"/>
    <dgm:cxn modelId="{3097410A-F551-4720-99ED-0F63D1B39180}" type="presParOf" srcId="{87F36212-3463-4E9D-A3A7-2FDEE1B56EAD}" destId="{8693482A-31ED-4FC2-926C-C72087525EFB}" srcOrd="0" destOrd="0" presId="urn:microsoft.com/office/officeart/2005/8/layout/vList2"/>
    <dgm:cxn modelId="{C44A1A10-C2EC-462F-877D-013915E21128}" type="presParOf" srcId="{87F36212-3463-4E9D-A3A7-2FDEE1B56EAD}" destId="{FD7141E9-E93E-42F4-AE37-D26BC839A461}" srcOrd="1" destOrd="0" presId="urn:microsoft.com/office/officeart/2005/8/layout/vList2"/>
    <dgm:cxn modelId="{DD5E4818-343A-4FFC-A0CA-28E8A5D8333E}" type="presParOf" srcId="{87F36212-3463-4E9D-A3A7-2FDEE1B56EAD}" destId="{DE421C46-430C-4CC4-A8F2-82B7DCB8233A}" srcOrd="2" destOrd="0" presId="urn:microsoft.com/office/officeart/2005/8/layout/vList2"/>
    <dgm:cxn modelId="{373D0AA4-EA2E-4483-AADA-3F341D102623}" type="presParOf" srcId="{87F36212-3463-4E9D-A3A7-2FDEE1B56EAD}" destId="{7A2F2A11-1A13-4B9D-AB11-6CC7DCA714AA}" srcOrd="3" destOrd="0" presId="urn:microsoft.com/office/officeart/2005/8/layout/vList2"/>
    <dgm:cxn modelId="{D8D42691-A938-499D-8CA7-2BD43E356D6F}" type="presParOf" srcId="{87F36212-3463-4E9D-A3A7-2FDEE1B56EAD}" destId="{78C9D34A-9673-462B-A9A3-70498CED9979}" srcOrd="4" destOrd="0" presId="urn:microsoft.com/office/officeart/2005/8/layout/vList2"/>
    <dgm:cxn modelId="{675F0271-EFC3-425B-80A8-57630D2A812C}" type="presParOf" srcId="{87F36212-3463-4E9D-A3A7-2FDEE1B56EAD}" destId="{7737EC9A-9797-4ED4-9D87-399D3FBF7516}" srcOrd="5" destOrd="0" presId="urn:microsoft.com/office/officeart/2005/8/layout/vList2"/>
    <dgm:cxn modelId="{C03810C2-1657-45AE-BE67-358CD4056567}" type="presParOf" srcId="{87F36212-3463-4E9D-A3A7-2FDEE1B56EAD}" destId="{BEF8D5A6-0E07-4541-8232-018207CCE3C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AC90A-B287-45B1-BFFC-110213F3D168}">
      <dsp:nvSpPr>
        <dsp:cNvPr id="0" name=""/>
        <dsp:cNvSpPr/>
      </dsp:nvSpPr>
      <dsp:spPr>
        <a:xfrm>
          <a:off x="25" y="587979"/>
          <a:ext cx="2421284" cy="748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b="1" u="sng" kern="1200" dirty="0"/>
            <a:t>Mental health</a:t>
          </a:r>
          <a:endParaRPr lang="en-US" sz="2600" kern="1200" dirty="0"/>
        </a:p>
      </dsp:txBody>
      <dsp:txXfrm>
        <a:off x="25" y="587979"/>
        <a:ext cx="2421284" cy="748800"/>
      </dsp:txXfrm>
    </dsp:sp>
    <dsp:sp modelId="{B83A3C36-BA62-4D41-9501-A59A5920274F}">
      <dsp:nvSpPr>
        <dsp:cNvPr id="0" name=""/>
        <dsp:cNvSpPr/>
      </dsp:nvSpPr>
      <dsp:spPr>
        <a:xfrm>
          <a:off x="25" y="1336779"/>
          <a:ext cx="2421284" cy="24265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a:t>Bipolar</a:t>
          </a:r>
          <a:endParaRPr lang="en-US" sz="2600" kern="1200"/>
        </a:p>
        <a:p>
          <a:pPr marL="228600" lvl="1" indent="-228600" algn="l" defTabSz="1155700">
            <a:lnSpc>
              <a:spcPct val="90000"/>
            </a:lnSpc>
            <a:spcBef>
              <a:spcPct val="0"/>
            </a:spcBef>
            <a:spcAft>
              <a:spcPct val="15000"/>
            </a:spcAft>
            <a:buChar char="•"/>
          </a:pPr>
          <a:r>
            <a:rPr lang="en-GB" sz="2600" kern="1200"/>
            <a:t>Bulimia</a:t>
          </a:r>
          <a:endParaRPr lang="en-US" sz="2600" kern="1200"/>
        </a:p>
        <a:p>
          <a:pPr marL="228600" lvl="1" indent="-228600" algn="l" defTabSz="1155700">
            <a:lnSpc>
              <a:spcPct val="90000"/>
            </a:lnSpc>
            <a:spcBef>
              <a:spcPct val="0"/>
            </a:spcBef>
            <a:spcAft>
              <a:spcPct val="15000"/>
            </a:spcAft>
            <a:buChar char="•"/>
          </a:pPr>
          <a:r>
            <a:rPr lang="en-GB" sz="2600" kern="1200"/>
            <a:t>Depression</a:t>
          </a:r>
          <a:endParaRPr lang="en-US" sz="2600" kern="1200"/>
        </a:p>
        <a:p>
          <a:pPr marL="228600" lvl="1" indent="-228600" algn="l" defTabSz="1155700">
            <a:lnSpc>
              <a:spcPct val="90000"/>
            </a:lnSpc>
            <a:spcBef>
              <a:spcPct val="0"/>
            </a:spcBef>
            <a:spcAft>
              <a:spcPct val="15000"/>
            </a:spcAft>
            <a:buChar char="•"/>
          </a:pPr>
          <a:r>
            <a:rPr lang="en-GB" sz="2600" kern="1200"/>
            <a:t>Anxiety </a:t>
          </a:r>
          <a:endParaRPr lang="en-US" sz="2600" kern="1200"/>
        </a:p>
        <a:p>
          <a:pPr marL="228600" lvl="1" indent="-228600" algn="l" defTabSz="1155700">
            <a:lnSpc>
              <a:spcPct val="90000"/>
            </a:lnSpc>
            <a:spcBef>
              <a:spcPct val="0"/>
            </a:spcBef>
            <a:spcAft>
              <a:spcPct val="15000"/>
            </a:spcAft>
            <a:buChar char="•"/>
          </a:pPr>
          <a:r>
            <a:rPr lang="en-GB" sz="2600" kern="1200"/>
            <a:t>Schizophrenia</a:t>
          </a:r>
          <a:endParaRPr lang="en-US" sz="2600" kern="1200"/>
        </a:p>
      </dsp:txBody>
      <dsp:txXfrm>
        <a:off x="25" y="1336779"/>
        <a:ext cx="2421284" cy="2426580"/>
      </dsp:txXfrm>
    </dsp:sp>
    <dsp:sp modelId="{79B2615F-4ECE-4069-B304-E88047E9BB0F}">
      <dsp:nvSpPr>
        <dsp:cNvPr id="0" name=""/>
        <dsp:cNvSpPr/>
      </dsp:nvSpPr>
      <dsp:spPr>
        <a:xfrm>
          <a:off x="2760289" y="587979"/>
          <a:ext cx="2421284" cy="748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b="1" u="sng" kern="1200"/>
            <a:t>Physical illness</a:t>
          </a:r>
          <a:endParaRPr lang="en-US" sz="2600" kern="1200"/>
        </a:p>
      </dsp:txBody>
      <dsp:txXfrm>
        <a:off x="2760289" y="587979"/>
        <a:ext cx="2421284" cy="748800"/>
      </dsp:txXfrm>
    </dsp:sp>
    <dsp:sp modelId="{30D8F014-F457-40BE-81E3-C796B22BDC7D}">
      <dsp:nvSpPr>
        <dsp:cNvPr id="0" name=""/>
        <dsp:cNvSpPr/>
      </dsp:nvSpPr>
      <dsp:spPr>
        <a:xfrm>
          <a:off x="2760289" y="1336779"/>
          <a:ext cx="2421284" cy="24265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a:t>Diabetes </a:t>
          </a:r>
          <a:endParaRPr lang="en-US" sz="2600" kern="1200"/>
        </a:p>
        <a:p>
          <a:pPr marL="228600" lvl="1" indent="-228600" algn="l" defTabSz="1155700">
            <a:lnSpc>
              <a:spcPct val="90000"/>
            </a:lnSpc>
            <a:spcBef>
              <a:spcPct val="0"/>
            </a:spcBef>
            <a:spcAft>
              <a:spcPct val="15000"/>
            </a:spcAft>
            <a:buChar char="•"/>
          </a:pPr>
          <a:r>
            <a:rPr lang="en-GB" sz="2600" kern="1200"/>
            <a:t>Heart disease </a:t>
          </a:r>
          <a:endParaRPr lang="en-US" sz="2600" kern="1200"/>
        </a:p>
        <a:p>
          <a:pPr marL="228600" lvl="1" indent="-228600" algn="l" defTabSz="1155700">
            <a:lnSpc>
              <a:spcPct val="90000"/>
            </a:lnSpc>
            <a:spcBef>
              <a:spcPct val="0"/>
            </a:spcBef>
            <a:spcAft>
              <a:spcPct val="15000"/>
            </a:spcAft>
            <a:buChar char="•"/>
          </a:pPr>
          <a:r>
            <a:rPr lang="en-GB" sz="2600" kern="1200"/>
            <a:t>Stroke</a:t>
          </a:r>
          <a:endParaRPr lang="en-US" sz="2600" kern="1200"/>
        </a:p>
      </dsp:txBody>
      <dsp:txXfrm>
        <a:off x="2760289" y="1336779"/>
        <a:ext cx="2421284" cy="24265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93482A-31ED-4FC2-926C-C72087525EFB}">
      <dsp:nvSpPr>
        <dsp:cNvPr id="0" name=""/>
        <dsp:cNvSpPr/>
      </dsp:nvSpPr>
      <dsp:spPr>
        <a:xfrm>
          <a:off x="0" y="9"/>
          <a:ext cx="11139297" cy="4253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It is suggested by </a:t>
          </a:r>
          <a:r>
            <a:rPr lang="en-US" sz="1200" b="1" kern="1200" dirty="0" err="1"/>
            <a:t>Raoofi</a:t>
          </a:r>
          <a:r>
            <a:rPr lang="en-US" sz="1200" b="1" kern="1200" dirty="0"/>
            <a:t> </a:t>
          </a:r>
          <a:r>
            <a:rPr lang="en-US" sz="1200" kern="1200" dirty="0"/>
            <a:t>(2022) in his study that the evidence of anxiety shown in women was higher than in men, 37.7% of female health care workers showed signs of anxiety whereas 27.2%   of men showed evidence of anxiety.</a:t>
          </a:r>
        </a:p>
      </dsp:txBody>
      <dsp:txXfrm>
        <a:off x="20764" y="20773"/>
        <a:ext cx="11097769" cy="383830"/>
      </dsp:txXfrm>
    </dsp:sp>
    <dsp:sp modelId="{DE421C46-430C-4CC4-A8F2-82B7DCB8233A}">
      <dsp:nvSpPr>
        <dsp:cNvPr id="0" name=""/>
        <dsp:cNvSpPr/>
      </dsp:nvSpPr>
      <dsp:spPr>
        <a:xfrm>
          <a:off x="0" y="438137"/>
          <a:ext cx="11139297" cy="4253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cross-sectional, prospective, case–control, case series and cohort studies conducted.</a:t>
          </a:r>
        </a:p>
      </dsp:txBody>
      <dsp:txXfrm>
        <a:off x="20764" y="458901"/>
        <a:ext cx="11097769" cy="383830"/>
      </dsp:txXfrm>
    </dsp:sp>
    <dsp:sp modelId="{78C9D34A-9673-462B-A9A3-70498CED9979}">
      <dsp:nvSpPr>
        <dsp:cNvPr id="0" name=""/>
        <dsp:cNvSpPr/>
      </dsp:nvSpPr>
      <dsp:spPr>
        <a:xfrm>
          <a:off x="0" y="876264"/>
          <a:ext cx="11139297" cy="4253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Web of Science, PubMed, EMBASE, Scopus and Google Scholar between January 2020 and February 2021</a:t>
          </a:r>
          <a:r>
            <a:rPr lang="en-US" sz="1000" kern="1200" dirty="0"/>
            <a:t>. </a:t>
          </a:r>
        </a:p>
      </dsp:txBody>
      <dsp:txXfrm>
        <a:off x="20764" y="897028"/>
        <a:ext cx="11097769" cy="383830"/>
      </dsp:txXfrm>
    </dsp:sp>
    <dsp:sp modelId="{BEF8D5A6-0E07-4541-8232-018207CCE3C9}">
      <dsp:nvSpPr>
        <dsp:cNvPr id="0" name=""/>
        <dsp:cNvSpPr/>
      </dsp:nvSpPr>
      <dsp:spPr>
        <a:xfrm>
          <a:off x="0" y="1314392"/>
          <a:ext cx="11139297" cy="4253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The aim of this study was to examine the frequency of the presence of anxiety of its contributing factors to healthcare workers during the covid-19 pandemic</a:t>
          </a:r>
          <a:r>
            <a:rPr lang="en-US" sz="1000" kern="1200" dirty="0"/>
            <a:t>. </a:t>
          </a:r>
        </a:p>
      </dsp:txBody>
      <dsp:txXfrm>
        <a:off x="20764" y="1335156"/>
        <a:ext cx="11097769" cy="38383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47A5D-8859-8343-F010-FEC8AA550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78D46D-F050-4607-1AAA-23BEF1829F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E593D9-CBBF-41B9-84B2-A5E296041539}"/>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5" name="Footer Placeholder 4">
            <a:extLst>
              <a:ext uri="{FF2B5EF4-FFF2-40B4-BE49-F238E27FC236}">
                <a16:creationId xmlns:a16="http://schemas.microsoft.com/office/drawing/2014/main" id="{B1DC7FD7-8948-E3F3-7A53-DEABD0D7F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CA62AA-146B-0D22-159F-D211977EFC3C}"/>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2000126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3E66F-3D49-9EB1-0E6A-8084EFF6DB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F5CCD0-90A6-D615-D1B6-46ECC90365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2D9F0-C207-ED56-DA2C-74CFA8C484A2}"/>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5" name="Footer Placeholder 4">
            <a:extLst>
              <a:ext uri="{FF2B5EF4-FFF2-40B4-BE49-F238E27FC236}">
                <a16:creationId xmlns:a16="http://schemas.microsoft.com/office/drawing/2014/main" id="{2F3E68D4-6C91-F7F1-128B-FBE9FC0D19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D20285-BB08-CD14-9D38-341B7409E39E}"/>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1763082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F94DF-7599-6E7A-F0CF-D929DA8C5D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9707D1-FBB4-47B2-1209-6F9C37F466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DB4ED9-9405-D488-9C0E-6624C9A99EF5}"/>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5" name="Footer Placeholder 4">
            <a:extLst>
              <a:ext uri="{FF2B5EF4-FFF2-40B4-BE49-F238E27FC236}">
                <a16:creationId xmlns:a16="http://schemas.microsoft.com/office/drawing/2014/main" id="{831AB069-46B6-4927-7E53-14FE739E7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5BFA0-A021-570F-DFEA-D85DC5775399}"/>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278493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BF2C6-F75B-FE8B-801E-E86EC3AFC2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CDFF55-8DAD-10A3-46A9-6021CB802D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2F1A6B-58D9-DA90-26FD-5AC234F3D5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6DA887-755A-5A98-8969-3BD9D9FC130C}"/>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6" name="Footer Placeholder 5">
            <a:extLst>
              <a:ext uri="{FF2B5EF4-FFF2-40B4-BE49-F238E27FC236}">
                <a16:creationId xmlns:a16="http://schemas.microsoft.com/office/drawing/2014/main" id="{CD12AC7D-9888-F05F-52B3-57AC2D4104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99CDCD-829E-AEB6-7D27-E4865C6F5856}"/>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414515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1BE93-6586-BD83-8AE0-0EC35D7878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29804F-5686-E433-8D79-7B7B12931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6A9CBE-3373-977D-516E-6D72313433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96A8A9-E3D3-EA7F-4E59-1837C597BF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DEC3D8-0734-6314-6D6C-4E19676BC9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CCCA9A-0A94-9388-5D64-8B68AD8D56A0}"/>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8" name="Footer Placeholder 7">
            <a:extLst>
              <a:ext uri="{FF2B5EF4-FFF2-40B4-BE49-F238E27FC236}">
                <a16:creationId xmlns:a16="http://schemas.microsoft.com/office/drawing/2014/main" id="{1A36AB1E-DF19-F108-2F6A-19EF0F86C6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00D8AE-4665-0D27-6DDA-89A056EAD303}"/>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517827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06343-0945-1E9E-A490-56B1DC90AB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5D26ED-1651-EC2F-FB10-6170BD5EAFB2}"/>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4" name="Footer Placeholder 3">
            <a:extLst>
              <a:ext uri="{FF2B5EF4-FFF2-40B4-BE49-F238E27FC236}">
                <a16:creationId xmlns:a16="http://schemas.microsoft.com/office/drawing/2014/main" id="{14670D95-1903-57B0-94A2-7F7C8D826D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F95FDD-47ED-507C-1612-1D18203F9CBA}"/>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3153276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9D89C8-E997-2ECE-4118-30F782B258FF}"/>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3" name="Footer Placeholder 2">
            <a:extLst>
              <a:ext uri="{FF2B5EF4-FFF2-40B4-BE49-F238E27FC236}">
                <a16:creationId xmlns:a16="http://schemas.microsoft.com/office/drawing/2014/main" id="{99FB2487-C787-5F6B-211D-FCE6F8241D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414B5D-61AA-F43E-03A1-53E315A0FFBF}"/>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4226682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638E7-E968-CA66-F849-02CAEB9C29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51DE00-56D5-1675-0708-4DA52B62E7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2C75C6-D0CC-44A3-7C70-56EA297B56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8619EE-FFF1-33D1-460C-250F0167025D}"/>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6" name="Footer Placeholder 5">
            <a:extLst>
              <a:ext uri="{FF2B5EF4-FFF2-40B4-BE49-F238E27FC236}">
                <a16:creationId xmlns:a16="http://schemas.microsoft.com/office/drawing/2014/main" id="{4633F4E5-BBEC-2BE3-C2EE-25A88880AB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3F5A90-3F59-752E-F9AB-40EE101C3F0E}"/>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1104986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CBA07-534D-D226-8570-715BCC668C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C3FE1B-B505-376A-4F78-E95FADED46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8473F8-232A-8544-A866-083FFE3F77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AE755A-0FCD-A0C4-B23E-921BEBC95D40}"/>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6" name="Footer Placeholder 5">
            <a:extLst>
              <a:ext uri="{FF2B5EF4-FFF2-40B4-BE49-F238E27FC236}">
                <a16:creationId xmlns:a16="http://schemas.microsoft.com/office/drawing/2014/main" id="{C8322364-BF15-9F81-8554-FFF8069B28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A0E478-6A19-C9D6-9BB1-3C8DAD54D757}"/>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2986385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64259-0D05-F0A3-96BC-47DAA840C0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808692-68FE-4240-79EF-8E80906E7D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953A34-3A7F-EA62-3DDB-43BCD174FF91}"/>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5" name="Footer Placeholder 4">
            <a:extLst>
              <a:ext uri="{FF2B5EF4-FFF2-40B4-BE49-F238E27FC236}">
                <a16:creationId xmlns:a16="http://schemas.microsoft.com/office/drawing/2014/main" id="{991CC8A1-A79F-0E36-97E4-D7BFCAEB2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715BA-72D4-69BD-675F-40C486CE6863}"/>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17892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86439C-C93B-4B75-B6F2-6F6B94C9BB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1C0F31-EB6F-2F33-2B15-FB8A8EB31B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7B8A71-9C45-0BCA-73D4-9E7BF3D9AC61}"/>
              </a:ext>
            </a:extLst>
          </p:cNvPr>
          <p:cNvSpPr>
            <a:spLocks noGrp="1"/>
          </p:cNvSpPr>
          <p:nvPr>
            <p:ph type="dt" sz="half" idx="10"/>
          </p:nvPr>
        </p:nvSpPr>
        <p:spPr/>
        <p:txBody>
          <a:bodyPr/>
          <a:lstStyle/>
          <a:p>
            <a:fld id="{C9818C9D-A201-4B76-A635-D8D01C269DB5}" type="datetimeFigureOut">
              <a:rPr lang="en-GB" smtClean="0"/>
              <a:t>05/12/2022</a:t>
            </a:fld>
            <a:endParaRPr lang="en-GB"/>
          </a:p>
        </p:txBody>
      </p:sp>
      <p:sp>
        <p:nvSpPr>
          <p:cNvPr id="5" name="Footer Placeholder 4">
            <a:extLst>
              <a:ext uri="{FF2B5EF4-FFF2-40B4-BE49-F238E27FC236}">
                <a16:creationId xmlns:a16="http://schemas.microsoft.com/office/drawing/2014/main" id="{49E6F214-1BE8-788E-5611-09433DE97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A3029F-48F8-3C4D-8B2A-8FC61063FD13}"/>
              </a:ext>
            </a:extLst>
          </p:cNvPr>
          <p:cNvSpPr>
            <a:spLocks noGrp="1"/>
          </p:cNvSpPr>
          <p:nvPr>
            <p:ph type="sldNum" sz="quarter" idx="12"/>
          </p:nvPr>
        </p:nvSpPr>
        <p:spPr/>
        <p:txBody>
          <a:bodyPr/>
          <a:lstStyle/>
          <a:p>
            <a:fld id="{3F90F613-EEC5-4768-A280-1D52721F3002}" type="slidenum">
              <a:rPr lang="en-GB" smtClean="0"/>
              <a:t>‹#›</a:t>
            </a:fld>
            <a:endParaRPr lang="en-GB"/>
          </a:p>
        </p:txBody>
      </p:sp>
    </p:spTree>
    <p:extLst>
      <p:ext uri="{BB962C8B-B14F-4D97-AF65-F5344CB8AC3E}">
        <p14:creationId xmlns:p14="http://schemas.microsoft.com/office/powerpoint/2010/main" val="83224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05C0D5-E908-9E31-DF0F-BE1927B0CD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C43772-FFB8-928E-8AF4-7AD969B684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7A208-E099-21ED-8C31-47E2E9D7B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818C9D-A201-4B76-A635-D8D01C269DB5}" type="datetimeFigureOut">
              <a:rPr lang="en-GB" smtClean="0"/>
              <a:t>05/12/2022</a:t>
            </a:fld>
            <a:endParaRPr lang="en-GB"/>
          </a:p>
        </p:txBody>
      </p:sp>
      <p:sp>
        <p:nvSpPr>
          <p:cNvPr id="5" name="Footer Placeholder 4">
            <a:extLst>
              <a:ext uri="{FF2B5EF4-FFF2-40B4-BE49-F238E27FC236}">
                <a16:creationId xmlns:a16="http://schemas.microsoft.com/office/drawing/2014/main" id="{4C646D35-347A-723F-283C-4171368B1E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CA1AB8-C414-1E21-2519-E90B66E0A8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90F613-EEC5-4768-A280-1D52721F3002}" type="slidenum">
              <a:rPr lang="en-GB" smtClean="0"/>
              <a:t>‹#›</a:t>
            </a:fld>
            <a:endParaRPr lang="en-GB"/>
          </a:p>
        </p:txBody>
      </p:sp>
    </p:spTree>
    <p:extLst>
      <p:ext uri="{BB962C8B-B14F-4D97-AF65-F5344CB8AC3E}">
        <p14:creationId xmlns:p14="http://schemas.microsoft.com/office/powerpoint/2010/main" val="14226849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dreamstime.com/stethoscope-charts-graphs-spreadsheet-paper-finance-account-statistics-investment-analytic-research-data-economy-stethoscope-image150328041"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gtMhpEYAHAE"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h5ow1-ezNyc&amp;list=PPSV"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png"/><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hyperlink" Target="https://www.ncbi.nlm.nih.gov/pmc/articles/PMC7264671/" TargetMode="External"/><Relationship Id="rId3" Type="http://schemas.openxmlformats.org/officeDocument/2006/relationships/hyperlink" Target="https://researchguides.uic.edu/c.php?g=252564&amp;p=1683884" TargetMode="External"/><Relationship Id="rId7" Type="http://schemas.openxmlformats.org/officeDocument/2006/relationships/hyperlink" Target="https://www.nuffieldtrust.org.uk/news-item/mental-health-indicator-update?gclid=CjwKCAjwzY2bBhB6EiwAPpUpZvHXjqJq_dMuTNVbHOPGBQmoy5VL7PizJJ_akK5XzWYueh_q7cHrCxoC1OQQAvD_BwE" TargetMode="External"/><Relationship Id="rId2" Type="http://schemas.openxmlformats.org/officeDocument/2006/relationships/hyperlink" Target="https://www.dreamstime.com/stethoscope-charts-graphs-spreadsheet-paper-finance-account-statistics-investment-analytic-research-data-economy-stethoscope-image150328041"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17456916211029964" TargetMode="External"/><Relationship Id="rId5" Type="http://schemas.openxmlformats.org/officeDocument/2006/relationships/hyperlink" Target="https://www.sciencedirect.com/science/article/pii/S0165178120323271" TargetMode="External"/><Relationship Id="rId4" Type="http://schemas.openxmlformats.org/officeDocument/2006/relationships/hyperlink" Target="https://www.nmbi.ie/Standards-Guidance/Scope-of-Practice/Principles-For-Determining-Scope" TargetMode="External"/><Relationship Id="rId9" Type="http://schemas.openxmlformats.org/officeDocument/2006/relationships/hyperlink" Target="https://www.mentalhealth.org.uk/explore-mental-health/publications/how-look-after-your-mental-health-using-exercise#:~:text=Even%20a%20short%20burst%20of,can%20reduce%20stress%20and%20anxiety."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spcare.bmj.com/content/early/2022/08/21/bmjspcare-2021-003125" TargetMode="External"/><Relationship Id="rId3" Type="http://schemas.openxmlformats.org/officeDocument/2006/relationships/hyperlink" Target="https://bmcnurs.biomedcentral.com/articles/10.1186/s12912-020-00522-x#auth-Rana_F_-Obeidat" TargetMode="External"/><Relationship Id="rId7" Type="http://schemas.openxmlformats.org/officeDocument/2006/relationships/hyperlink" Target="https://www.ncbi.nlm.nih.gov/pmc/articles/PMC3593469/" TargetMode="External"/><Relationship Id="rId2" Type="http://schemas.openxmlformats.org/officeDocument/2006/relationships/hyperlink" Target="https://bmcnurs.biomedcentral.com/articles/10.1186/s12912-020-00522-x#auth-Salwa-AbuAlrub" TargetMode="External"/><Relationship Id="rId1" Type="http://schemas.openxmlformats.org/officeDocument/2006/relationships/slideLayout" Target="../slideLayouts/slideLayout2.xml"/><Relationship Id="rId6" Type="http://schemas.openxmlformats.org/officeDocument/2006/relationships/hyperlink" Target="https://clinfield.com/what-can-the-history-of-research-ethics-teach-us/" TargetMode="External"/><Relationship Id="rId5" Type="http://schemas.openxmlformats.org/officeDocument/2006/relationships/hyperlink" Target="https://pubmed.ncbi.nlm.nih.gov/?term=Stevens+KR&amp;cauthor_id=23758422" TargetMode="External"/><Relationship Id="rId4" Type="http://schemas.openxmlformats.org/officeDocument/2006/relationships/hyperlink" Target="https://bmcnurs.biomedcentral.com/articles/10.1186/s12912-020-00522-x#auth-Kholoud-Assmairan"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orcid.org/0000-0002-8677-7341" TargetMode="External"/><Relationship Id="rId2" Type="http://schemas.openxmlformats.org/officeDocument/2006/relationships/hyperlink" Target="https://www.cambridge.org/core/search?filters%5BauthorTerms%5D=Norha%20Vera%20San%20Juan&amp;eventCode=SE-AU" TargetMode="External"/><Relationship Id="rId1" Type="http://schemas.openxmlformats.org/officeDocument/2006/relationships/slideLayout" Target="../slideLayouts/slideLayout2.xml"/><Relationship Id="rId4" Type="http://schemas.openxmlformats.org/officeDocument/2006/relationships/hyperlink" Target="https://orcid.org/0000-0002-2967-58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F39B21C1-E6BD-719A-7827-8FAF9939B611}"/>
              </a:ext>
            </a:extLst>
          </p:cNvPr>
          <p:cNvSpPr>
            <a:spLocks noGrp="1"/>
          </p:cNvSpPr>
          <p:nvPr>
            <p:ph type="ctrTitle"/>
          </p:nvPr>
        </p:nvSpPr>
        <p:spPr>
          <a:xfrm>
            <a:off x="7464614" y="1783959"/>
            <a:ext cx="4087306" cy="2889114"/>
          </a:xfrm>
        </p:spPr>
        <p:txBody>
          <a:bodyPr anchor="b">
            <a:normAutofit fontScale="90000"/>
          </a:bodyPr>
          <a:lstStyle/>
          <a:p>
            <a:pPr algn="l"/>
            <a:r>
              <a:rPr lang="en-GB" sz="4600" b="1" u="sng" dirty="0">
                <a:latin typeface="Agency FB" panose="020B0503020202020204" pitchFamily="34" charset="0"/>
              </a:rPr>
              <a:t>Research in nursing and mental health in Healthcare workers in covid-19</a:t>
            </a:r>
          </a:p>
        </p:txBody>
      </p:sp>
      <p:sp>
        <p:nvSpPr>
          <p:cNvPr id="3" name="Subtitle 2">
            <a:extLst>
              <a:ext uri="{FF2B5EF4-FFF2-40B4-BE49-F238E27FC236}">
                <a16:creationId xmlns:a16="http://schemas.microsoft.com/office/drawing/2014/main" id="{41129479-AE03-2CF4-07CB-7B974A2A9503}"/>
              </a:ext>
            </a:extLst>
          </p:cNvPr>
          <p:cNvSpPr>
            <a:spLocks noGrp="1"/>
          </p:cNvSpPr>
          <p:nvPr>
            <p:ph type="subTitle" idx="1"/>
          </p:nvPr>
        </p:nvSpPr>
        <p:spPr>
          <a:xfrm>
            <a:off x="7464612" y="4750893"/>
            <a:ext cx="4087305" cy="1147863"/>
          </a:xfrm>
        </p:spPr>
        <p:txBody>
          <a:bodyPr anchor="t">
            <a:normAutofit/>
          </a:bodyPr>
          <a:lstStyle/>
          <a:p>
            <a:pPr algn="l"/>
            <a:r>
              <a:rPr lang="en-GB" sz="2000" dirty="0">
                <a:latin typeface="Agency FB" panose="020B0503020202020204" pitchFamily="34" charset="0"/>
              </a:rPr>
              <a:t>Chelsey Poulton</a:t>
            </a:r>
          </a:p>
          <a:p>
            <a:pPr algn="l"/>
            <a:r>
              <a:rPr lang="en-GB" sz="2000" dirty="0">
                <a:latin typeface="Agency FB" panose="020B0503020202020204" pitchFamily="34" charset="0"/>
              </a:rPr>
              <a:t>2007838</a:t>
            </a:r>
          </a:p>
        </p:txBody>
      </p:sp>
      <p:pic>
        <p:nvPicPr>
          <p:cNvPr id="18" name="Picture 17">
            <a:extLst>
              <a:ext uri="{FF2B5EF4-FFF2-40B4-BE49-F238E27FC236}">
                <a16:creationId xmlns:a16="http://schemas.microsoft.com/office/drawing/2014/main" id="{BD93C76A-66E9-3039-D4A8-65F64C5BF8C1}"/>
              </a:ext>
            </a:extLst>
          </p:cNvPr>
          <p:cNvPicPr>
            <a:picLocks noChangeAspect="1"/>
          </p:cNvPicPr>
          <p:nvPr/>
        </p:nvPicPr>
        <p:blipFill rotWithShape="1">
          <a:blip r:embed="rId2"/>
          <a:srcRect l="8648" r="25247"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6481700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ethoscope on green background">
            <a:extLst>
              <a:ext uri="{FF2B5EF4-FFF2-40B4-BE49-F238E27FC236}">
                <a16:creationId xmlns:a16="http://schemas.microsoft.com/office/drawing/2014/main" id="{0BF4D755-053D-12DC-538D-555C6D11AC93}"/>
              </a:ext>
            </a:extLst>
          </p:cNvPr>
          <p:cNvPicPr>
            <a:picLocks noChangeAspect="1"/>
          </p:cNvPicPr>
          <p:nvPr/>
        </p:nvPicPr>
        <p:blipFill rotWithShape="1">
          <a:blip r:embed="rId2">
            <a:extLst>
              <a:ext uri="{28A0092B-C50C-407E-A947-70E740481C1C}">
                <a14:useLocalDpi xmlns:a14="http://schemas.microsoft.com/office/drawing/2010/main" val="0"/>
              </a:ext>
            </a:extLst>
          </a:blip>
          <a:srcRect t="761" r="9091" b="15064"/>
          <a:stretch/>
        </p:blipFill>
        <p:spPr>
          <a:xfrm>
            <a:off x="20" y="10"/>
            <a:ext cx="12191980" cy="6857990"/>
          </a:xfrm>
          <a:prstGeom prst="rect">
            <a:avLst/>
          </a:prstGeom>
        </p:spPr>
      </p:pic>
      <p:sp>
        <p:nvSpPr>
          <p:cNvPr id="22" name="Freeform: Shape 1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0141"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3D0F09-EB55-7F70-8273-35B8BBFC297A}"/>
              </a:ext>
            </a:extLst>
          </p:cNvPr>
          <p:cNvSpPr>
            <a:spLocks noGrp="1"/>
          </p:cNvSpPr>
          <p:nvPr>
            <p:ph type="title"/>
          </p:nvPr>
        </p:nvSpPr>
        <p:spPr>
          <a:xfrm>
            <a:off x="7851031" y="632990"/>
            <a:ext cx="4062643" cy="1043409"/>
          </a:xfrm>
        </p:spPr>
        <p:txBody>
          <a:bodyPr>
            <a:normAutofit/>
          </a:bodyPr>
          <a:lstStyle/>
          <a:p>
            <a:r>
              <a:rPr lang="en-GB" sz="3300" dirty="0">
                <a:latin typeface="Agency FB" panose="020B0503020202020204" pitchFamily="34" charset="0"/>
              </a:rPr>
              <a:t>Introduction and what to expect </a:t>
            </a:r>
          </a:p>
        </p:txBody>
      </p:sp>
      <p:sp>
        <p:nvSpPr>
          <p:cNvPr id="9" name="Content Placeholder 8">
            <a:extLst>
              <a:ext uri="{FF2B5EF4-FFF2-40B4-BE49-F238E27FC236}">
                <a16:creationId xmlns:a16="http://schemas.microsoft.com/office/drawing/2014/main" id="{7602C324-E8DF-51B6-75B3-900BDC465B81}"/>
              </a:ext>
            </a:extLst>
          </p:cNvPr>
          <p:cNvSpPr>
            <a:spLocks noGrp="1"/>
          </p:cNvSpPr>
          <p:nvPr>
            <p:ph idx="1"/>
          </p:nvPr>
        </p:nvSpPr>
        <p:spPr>
          <a:xfrm>
            <a:off x="7621031" y="1774372"/>
            <a:ext cx="4062642" cy="2754086"/>
          </a:xfrm>
        </p:spPr>
        <p:txBody>
          <a:bodyPr anchor="t">
            <a:normAutofit/>
          </a:bodyPr>
          <a:lstStyle/>
          <a:p>
            <a:r>
              <a:rPr lang="en-US" sz="1700" dirty="0"/>
              <a:t>Importance of nursing research</a:t>
            </a:r>
          </a:p>
          <a:p>
            <a:r>
              <a:rPr lang="en-US" sz="1700" dirty="0"/>
              <a:t>EBP (evidence-based practice)</a:t>
            </a:r>
          </a:p>
          <a:p>
            <a:r>
              <a:rPr lang="en-US" sz="1700" dirty="0"/>
              <a:t>Ethics</a:t>
            </a:r>
          </a:p>
          <a:p>
            <a:r>
              <a:rPr lang="en-US" sz="1700" dirty="0"/>
              <a:t> Mental health in nursing during covid-19</a:t>
            </a:r>
          </a:p>
          <a:p>
            <a:r>
              <a:rPr lang="en-US" sz="1700" dirty="0"/>
              <a:t>Recommendations</a:t>
            </a:r>
          </a:p>
          <a:p>
            <a:r>
              <a:rPr lang="en-US" sz="1700" dirty="0"/>
              <a:t>Conclusion  </a:t>
            </a:r>
          </a:p>
          <a:p>
            <a:r>
              <a:rPr lang="en-US" sz="1700" dirty="0"/>
              <a:t>Reference list</a:t>
            </a:r>
          </a:p>
          <a:p>
            <a:endParaRPr lang="en-US" sz="1700" dirty="0"/>
          </a:p>
          <a:p>
            <a:endParaRPr lang="en-US" sz="1700" dirty="0"/>
          </a:p>
        </p:txBody>
      </p:sp>
    </p:spTree>
    <p:extLst>
      <p:ext uri="{BB962C8B-B14F-4D97-AF65-F5344CB8AC3E}">
        <p14:creationId xmlns:p14="http://schemas.microsoft.com/office/powerpoint/2010/main" val="311512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barn(inVertical)">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barn(inVertical)">
                                      <p:cBhvr>
                                        <p:cTn id="17" dur="500"/>
                                        <p:tgtEl>
                                          <p:spTgt spid="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barn(inVertical)">
                                      <p:cBhvr>
                                        <p:cTn id="22" dur="500"/>
                                        <p:tgtEl>
                                          <p:spTgt spid="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barn(inVertical)">
                                      <p:cBhvr>
                                        <p:cTn id="27" dur="500"/>
                                        <p:tgtEl>
                                          <p:spTgt spid="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barn(inVertical)">
                                      <p:cBhvr>
                                        <p:cTn id="32" dur="5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Effect transition="in" filter="barn(inVertical)">
                                      <p:cBhvr>
                                        <p:cTn id="37" dur="500"/>
                                        <p:tgtEl>
                                          <p:spTgt spid="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9">
                                            <p:txEl>
                                              <p:pRg st="6" end="6"/>
                                            </p:txEl>
                                          </p:spTgt>
                                        </p:tgtEl>
                                        <p:attrNameLst>
                                          <p:attrName>style.visibility</p:attrName>
                                        </p:attrNameLst>
                                      </p:cBhvr>
                                      <p:to>
                                        <p:strVal val="visible"/>
                                      </p:to>
                                    </p:set>
                                    <p:animEffect transition="in" filter="barn(inVertical)">
                                      <p:cBhvr>
                                        <p:cTn id="42" dur="5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B15B1FC3-FD2C-305B-07D0-9588E86248D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2" name="Title 1">
            <a:extLst>
              <a:ext uri="{FF2B5EF4-FFF2-40B4-BE49-F238E27FC236}">
                <a16:creationId xmlns:a16="http://schemas.microsoft.com/office/drawing/2014/main" id="{2D1F2F94-FA24-B02A-41B9-88DC6CE41C1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b="1" u="sng" dirty="0">
                <a:solidFill>
                  <a:srgbClr val="FF0000"/>
                </a:solidFill>
                <a:latin typeface="Agency FB" panose="020B0503020202020204" pitchFamily="34" charset="0"/>
              </a:rPr>
              <a:t>The importance of research in nursing </a:t>
            </a:r>
          </a:p>
        </p:txBody>
      </p:sp>
    </p:spTree>
    <p:extLst>
      <p:ext uri="{BB962C8B-B14F-4D97-AF65-F5344CB8AC3E}">
        <p14:creationId xmlns:p14="http://schemas.microsoft.com/office/powerpoint/2010/main" val="204642959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mute="1">
                <p:cTn id="17" repeatCount="indefinite" fill="hold" display="0">
                  <p:stCondLst>
                    <p:cond delay="indefinite"/>
                  </p:stCondLst>
                </p:cTn>
                <p:tgtEl>
                  <p:spTgt spid="4"/>
                </p:tgtEl>
              </p:cMediaNode>
            </p:vide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7C24B-E172-468A-468D-15023BA07825}"/>
              </a:ext>
            </a:extLst>
          </p:cNvPr>
          <p:cNvSpPr>
            <a:spLocks noGrp="1"/>
          </p:cNvSpPr>
          <p:nvPr>
            <p:ph type="title"/>
          </p:nvPr>
        </p:nvSpPr>
        <p:spPr>
          <a:xfrm>
            <a:off x="8006085" y="1129084"/>
            <a:ext cx="3689091" cy="1960157"/>
          </a:xfrm>
        </p:spPr>
        <p:txBody>
          <a:bodyPr vert="horz" lIns="91440" tIns="45720" rIns="91440" bIns="45720" rtlCol="0" anchor="ctr">
            <a:normAutofit/>
          </a:bodyPr>
          <a:lstStyle/>
          <a:p>
            <a:r>
              <a:rPr lang="en-US" sz="2200" dirty="0"/>
              <a:t>Moule (2018)</a:t>
            </a:r>
            <a:br>
              <a:rPr lang="en-US" sz="2200" dirty="0"/>
            </a:br>
            <a:r>
              <a:rPr lang="en-US" sz="2200" dirty="0"/>
              <a:t>Nursing online (2022)</a:t>
            </a:r>
            <a:br>
              <a:rPr lang="en-US" sz="2200" dirty="0"/>
            </a:br>
            <a:r>
              <a:rPr lang="en-US" sz="2200" dirty="0"/>
              <a:t>Hoskins and Mariano (2004)</a:t>
            </a:r>
            <a:br>
              <a:rPr lang="en-US" sz="2200" dirty="0"/>
            </a:br>
            <a:r>
              <a:rPr lang="en-US" sz="2200" dirty="0"/>
              <a:t>Dreams time-IMAGE (2020)</a:t>
            </a:r>
            <a:r>
              <a:rPr lang="en-GB" sz="1400" dirty="0">
                <a:hlinkClick r:id="rId2"/>
              </a:rPr>
              <a:t>)</a:t>
            </a:r>
            <a:br>
              <a:rPr lang="en-US" sz="2200" dirty="0"/>
            </a:br>
            <a:br>
              <a:rPr lang="en-US" sz="2200" dirty="0"/>
            </a:br>
            <a:r>
              <a:rPr lang="en-US" sz="2200" dirty="0"/>
              <a:t> </a:t>
            </a:r>
          </a:p>
        </p:txBody>
      </p:sp>
      <p:pic>
        <p:nvPicPr>
          <p:cNvPr id="5" name="Content Placeholder 4">
            <a:extLst>
              <a:ext uri="{FF2B5EF4-FFF2-40B4-BE49-F238E27FC236}">
                <a16:creationId xmlns:a16="http://schemas.microsoft.com/office/drawing/2014/main" id="{778A7D09-0005-F067-FD38-C8FBC854E7FA}"/>
              </a:ext>
            </a:extLst>
          </p:cNvPr>
          <p:cNvPicPr>
            <a:picLocks noGrp="1" noChangeAspect="1"/>
          </p:cNvPicPr>
          <p:nvPr>
            <p:ph idx="1"/>
          </p:nvPr>
        </p:nvPicPr>
        <p:blipFill rotWithShape="1">
          <a:blip r:embed="rId3"/>
          <a:srcRect l="11567" r="6849"/>
          <a:stretch/>
        </p:blipFill>
        <p:spPr>
          <a:xfrm>
            <a:off x="20" y="10"/>
            <a:ext cx="7743929" cy="6857990"/>
          </a:xfrm>
          <a:custGeom>
            <a:avLst/>
            <a:gdLst/>
            <a:ahLst/>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p:spPr>
      </p:pic>
      <p:sp>
        <p:nvSpPr>
          <p:cNvPr id="4" name="Text Placeholder 3">
            <a:extLst>
              <a:ext uri="{FF2B5EF4-FFF2-40B4-BE49-F238E27FC236}">
                <a16:creationId xmlns:a16="http://schemas.microsoft.com/office/drawing/2014/main" id="{D0A68626-0B26-253F-6E2D-02CD82851071}"/>
              </a:ext>
            </a:extLst>
          </p:cNvPr>
          <p:cNvSpPr>
            <a:spLocks noGrp="1"/>
          </p:cNvSpPr>
          <p:nvPr>
            <p:ph type="body" sz="half" idx="2"/>
          </p:nvPr>
        </p:nvSpPr>
        <p:spPr>
          <a:xfrm>
            <a:off x="8112380" y="3019426"/>
            <a:ext cx="3689091" cy="2944850"/>
          </a:xfrm>
        </p:spPr>
        <p:txBody>
          <a:bodyPr vert="horz" lIns="91440" tIns="45720" rIns="91440" bIns="45720" rtlCol="0">
            <a:normAutofit lnSpcReduction="10000"/>
          </a:bodyPr>
          <a:lstStyle/>
          <a:p>
            <a:pPr marL="285750" indent="-228600">
              <a:buFont typeface="Arial" panose="020B0604020202020204" pitchFamily="34" charset="0"/>
              <a:buChar char="•"/>
            </a:pPr>
            <a:r>
              <a:rPr lang="en-US" dirty="0">
                <a:solidFill>
                  <a:srgbClr val="C00000"/>
                </a:solidFill>
              </a:rPr>
              <a:t>Key factor- nursing research is a key factor in their job. </a:t>
            </a:r>
          </a:p>
          <a:p>
            <a:pPr marL="285750" indent="-228600">
              <a:buFont typeface="Arial" panose="020B0604020202020204" pitchFamily="34" charset="0"/>
              <a:buChar char="•"/>
            </a:pPr>
            <a:endParaRPr lang="en-US" dirty="0">
              <a:solidFill>
                <a:srgbClr val="C00000"/>
              </a:solidFill>
            </a:endParaRPr>
          </a:p>
          <a:p>
            <a:pPr indent="-228600">
              <a:buFont typeface="Arial" panose="020B0604020202020204" pitchFamily="34" charset="0"/>
              <a:buChar char="•"/>
            </a:pPr>
            <a:endParaRPr lang="en-US" dirty="0">
              <a:solidFill>
                <a:srgbClr val="C00000"/>
              </a:solidFill>
            </a:endParaRPr>
          </a:p>
          <a:p>
            <a:pPr marL="285750" indent="-228600">
              <a:buFont typeface="Arial" panose="020B0604020202020204" pitchFamily="34" charset="0"/>
              <a:buChar char="•"/>
            </a:pPr>
            <a:r>
              <a:rPr lang="en-US" dirty="0">
                <a:solidFill>
                  <a:srgbClr val="C00000"/>
                </a:solidFill>
              </a:rPr>
              <a:t>Natural activity-suggests that research should be a natural activity in nursing and healthcare sector. </a:t>
            </a:r>
          </a:p>
          <a:p>
            <a:pPr marL="285750" indent="-228600">
              <a:buFont typeface="Arial" panose="020B0604020202020204" pitchFamily="34" charset="0"/>
              <a:buChar char="•"/>
            </a:pPr>
            <a:endParaRPr lang="en-US" dirty="0">
              <a:solidFill>
                <a:srgbClr val="C00000"/>
              </a:solidFill>
            </a:endParaRPr>
          </a:p>
          <a:p>
            <a:pPr indent="-228600">
              <a:buFont typeface="Arial" panose="020B0604020202020204" pitchFamily="34" charset="0"/>
              <a:buChar char="•"/>
            </a:pPr>
            <a:endParaRPr lang="en-US" dirty="0">
              <a:solidFill>
                <a:srgbClr val="C00000"/>
              </a:solidFill>
            </a:endParaRPr>
          </a:p>
          <a:p>
            <a:pPr marL="285750" indent="-228600">
              <a:buFont typeface="Arial" panose="020B0604020202020204" pitchFamily="34" charset="0"/>
              <a:buChar char="•"/>
            </a:pPr>
            <a:r>
              <a:rPr lang="en-US" dirty="0">
                <a:solidFill>
                  <a:srgbClr val="C00000"/>
                </a:solidFill>
              </a:rPr>
              <a:t>Retrieve, read, critique and apply</a:t>
            </a:r>
          </a:p>
          <a:p>
            <a:pPr marL="285750" indent="-228600">
              <a:buFont typeface="Arial" panose="020B0604020202020204" pitchFamily="34" charset="0"/>
              <a:buChar char="•"/>
            </a:pPr>
            <a:endParaRPr lang="en-US" sz="1100" dirty="0"/>
          </a:p>
        </p:txBody>
      </p:sp>
    </p:spTree>
    <p:extLst>
      <p:ext uri="{BB962C8B-B14F-4D97-AF65-F5344CB8AC3E}">
        <p14:creationId xmlns:p14="http://schemas.microsoft.com/office/powerpoint/2010/main" val="7546694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arn(inVertic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barn(inVertic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barn(inVertical)">
                                      <p:cBhvr>
                                        <p:cTn id="2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Pipette filling tray with sample">
            <a:extLst>
              <a:ext uri="{FF2B5EF4-FFF2-40B4-BE49-F238E27FC236}">
                <a16:creationId xmlns:a16="http://schemas.microsoft.com/office/drawing/2014/main" id="{F22F08E4-6E2B-79AF-69C0-F731E6243476}"/>
              </a:ext>
            </a:extLst>
          </p:cNvPr>
          <p:cNvPicPr>
            <a:picLocks noChangeAspect="1"/>
          </p:cNvPicPr>
          <p:nvPr/>
        </p:nvPicPr>
        <p:blipFill rotWithShape="1">
          <a:blip r:embed="rId2"/>
          <a:srcRect t="15730"/>
          <a:stretch/>
        </p:blipFill>
        <p:spPr>
          <a:xfrm>
            <a:off x="20" y="10"/>
            <a:ext cx="12191981" cy="6857990"/>
          </a:xfrm>
          <a:prstGeom prst="rect">
            <a:avLst/>
          </a:prstGeom>
        </p:spPr>
      </p:pic>
      <p:sp>
        <p:nvSpPr>
          <p:cNvPr id="16"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5C8651-57E8-90D2-0EE3-03BC8CEB56E5}"/>
              </a:ext>
            </a:extLst>
          </p:cNvPr>
          <p:cNvSpPr>
            <a:spLocks noGrp="1"/>
          </p:cNvSpPr>
          <p:nvPr>
            <p:ph type="ctrTitle"/>
          </p:nvPr>
        </p:nvSpPr>
        <p:spPr>
          <a:xfrm>
            <a:off x="404553" y="3091928"/>
            <a:ext cx="9078562" cy="2387600"/>
          </a:xfrm>
        </p:spPr>
        <p:txBody>
          <a:bodyPr>
            <a:normAutofit/>
          </a:bodyPr>
          <a:lstStyle/>
          <a:p>
            <a:pPr algn="l"/>
            <a:r>
              <a:rPr lang="en-GB" sz="6600" dirty="0">
                <a:latin typeface="Agency FB" panose="020B0503020202020204" pitchFamily="34" charset="0"/>
              </a:rPr>
              <a:t>EBP- Evidence-based practice</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5DE3CFF-955F-2176-9A9A-EC592EAE0772}"/>
              </a:ext>
            </a:extLst>
          </p:cNvPr>
          <p:cNvSpPr>
            <a:spLocks noGrp="1"/>
          </p:cNvSpPr>
          <p:nvPr>
            <p:ph type="subTitle" idx="1"/>
          </p:nvPr>
        </p:nvSpPr>
        <p:spPr>
          <a:xfrm>
            <a:off x="404553" y="5624945"/>
            <a:ext cx="9078562" cy="592975"/>
          </a:xfrm>
        </p:spPr>
        <p:txBody>
          <a:bodyPr anchor="ctr">
            <a:normAutofit/>
          </a:bodyPr>
          <a:lstStyle/>
          <a:p>
            <a:pPr algn="l"/>
            <a:endParaRPr lang="en-GB"/>
          </a:p>
        </p:txBody>
      </p:sp>
    </p:spTree>
    <p:extLst>
      <p:ext uri="{BB962C8B-B14F-4D97-AF65-F5344CB8AC3E}">
        <p14:creationId xmlns:p14="http://schemas.microsoft.com/office/powerpoint/2010/main" val="11166845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8E479-954C-7D10-ACFF-B0F50ECE9144}"/>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1400" b="1" dirty="0"/>
              <a:t>Abu-Baker et al (2021)</a:t>
            </a:r>
            <a:br>
              <a:rPr lang="en-US" sz="1400" b="1" dirty="0"/>
            </a:br>
            <a:r>
              <a:rPr lang="en-US" sz="1400" b="1" dirty="0"/>
              <a:t>Stevens (2013)</a:t>
            </a:r>
            <a:br>
              <a:rPr lang="en-US" sz="1400" b="1" dirty="0"/>
            </a:br>
            <a:r>
              <a:rPr lang="en-US" sz="1400" b="1" dirty="0"/>
              <a:t>University library-IMAGE (2022)</a:t>
            </a:r>
            <a:br>
              <a:rPr lang="en-US" sz="1400" b="1" dirty="0"/>
            </a:br>
            <a:br>
              <a:rPr lang="en-US" sz="1400" b="1" dirty="0"/>
            </a:br>
            <a:endParaRPr lang="en-US" sz="1400" b="1" dirty="0"/>
          </a:p>
        </p:txBody>
      </p:sp>
      <p:sp>
        <p:nvSpPr>
          <p:cNvPr id="20" name="Content Placeholder 19">
            <a:extLst>
              <a:ext uri="{FF2B5EF4-FFF2-40B4-BE49-F238E27FC236}">
                <a16:creationId xmlns:a16="http://schemas.microsoft.com/office/drawing/2014/main" id="{95812062-6FEA-F90C-D9F4-0170BA84B519}"/>
              </a:ext>
            </a:extLst>
          </p:cNvPr>
          <p:cNvSpPr>
            <a:spLocks noGrp="1"/>
          </p:cNvSpPr>
          <p:nvPr>
            <p:ph sz="half" idx="1"/>
          </p:nvPr>
        </p:nvSpPr>
        <p:spPr>
          <a:xfrm>
            <a:off x="762000" y="2279018"/>
            <a:ext cx="5314543" cy="3375920"/>
          </a:xfrm>
        </p:spPr>
        <p:txBody>
          <a:bodyPr vert="horz" lIns="91440" tIns="45720" rIns="91440" bIns="45720" rtlCol="0" anchor="t">
            <a:normAutofit/>
          </a:bodyPr>
          <a:lstStyle/>
          <a:p>
            <a:pPr marL="0"/>
            <a:r>
              <a:rPr lang="en-US" sz="1800" b="1" u="sng" dirty="0"/>
              <a:t>EBP-Evidence-based practice</a:t>
            </a:r>
          </a:p>
          <a:p>
            <a:r>
              <a:rPr lang="en-US" sz="1800" dirty="0"/>
              <a:t>Blend of the best</a:t>
            </a:r>
          </a:p>
          <a:p>
            <a:r>
              <a:rPr lang="en-US" sz="1800" dirty="0"/>
              <a:t>Necessity</a:t>
            </a:r>
          </a:p>
          <a:p>
            <a:r>
              <a:rPr lang="en-US" sz="1800" dirty="0"/>
              <a:t> knowledge and implementation</a:t>
            </a:r>
          </a:p>
          <a:p>
            <a:endParaRPr lang="en-US" sz="1800" dirty="0"/>
          </a:p>
          <a:p>
            <a:endParaRPr lang="en-US" sz="1800" dirty="0"/>
          </a:p>
          <a:p>
            <a:endParaRPr lang="en-US" sz="1800" dirty="0"/>
          </a:p>
          <a:p>
            <a:pPr marL="0" indent="0">
              <a:buNone/>
            </a:pPr>
            <a:r>
              <a:rPr lang="en-GB" sz="1800" dirty="0">
                <a:hlinkClick r:id="rId2"/>
              </a:rPr>
              <a:t>(522) Evidence Based Practice - YouTube</a:t>
            </a:r>
            <a:r>
              <a:rPr lang="en-US" sz="1800" dirty="0"/>
              <a:t> </a:t>
            </a:r>
          </a:p>
          <a:p>
            <a:pPr marL="0"/>
            <a:endParaRPr lang="en-US" sz="1800" dirty="0"/>
          </a:p>
          <a:p>
            <a:endParaRPr lang="en-US" sz="1800" dirty="0"/>
          </a:p>
          <a:p>
            <a:endParaRPr lang="en-US" sz="1800" b="1" u="sng" dirty="0"/>
          </a:p>
        </p:txBody>
      </p:sp>
      <p:sp>
        <p:nvSpPr>
          <p:cNvPr id="40" name="Freeform: Shape 2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9EC6F905-6B52-6931-D9F8-8231C051C59A}"/>
              </a:ext>
            </a:extLst>
          </p:cNvPr>
          <p:cNvPicPr>
            <a:picLocks noChangeAspect="1"/>
          </p:cNvPicPr>
          <p:nvPr/>
        </p:nvPicPr>
        <p:blipFill rotWithShape="1">
          <a:blip r:embed="rId3"/>
          <a:srcRect l="7610" r="4100" b="3"/>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9752523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barn(inVertical)">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0">
                                            <p:txEl>
                                              <p:pRg st="1" end="1"/>
                                            </p:txEl>
                                          </p:spTgt>
                                        </p:tgtEl>
                                        <p:attrNameLst>
                                          <p:attrName>style.visibility</p:attrName>
                                        </p:attrNameLst>
                                      </p:cBhvr>
                                      <p:to>
                                        <p:strVal val="visible"/>
                                      </p:to>
                                    </p:set>
                                    <p:animEffect transition="in" filter="barn(inVertical)">
                                      <p:cBhvr>
                                        <p:cTn id="17" dur="500"/>
                                        <p:tgtEl>
                                          <p:spTgt spid="2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0">
                                            <p:txEl>
                                              <p:pRg st="2" end="2"/>
                                            </p:txEl>
                                          </p:spTgt>
                                        </p:tgtEl>
                                        <p:attrNameLst>
                                          <p:attrName>style.visibility</p:attrName>
                                        </p:attrNameLst>
                                      </p:cBhvr>
                                      <p:to>
                                        <p:strVal val="visible"/>
                                      </p:to>
                                    </p:set>
                                    <p:animEffect transition="in" filter="barn(inVertical)">
                                      <p:cBhvr>
                                        <p:cTn id="22" dur="500"/>
                                        <p:tgtEl>
                                          <p:spTgt spid="2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0">
                                            <p:txEl>
                                              <p:pRg st="3" end="3"/>
                                            </p:txEl>
                                          </p:spTgt>
                                        </p:tgtEl>
                                        <p:attrNameLst>
                                          <p:attrName>style.visibility</p:attrName>
                                        </p:attrNameLst>
                                      </p:cBhvr>
                                      <p:to>
                                        <p:strVal val="visible"/>
                                      </p:to>
                                    </p:set>
                                    <p:animEffect transition="in" filter="barn(inVertical)">
                                      <p:cBhvr>
                                        <p:cTn id="27" dur="500"/>
                                        <p:tgtEl>
                                          <p:spTgt spid="2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0">
                                            <p:txEl>
                                              <p:pRg st="7" end="7"/>
                                            </p:txEl>
                                          </p:spTgt>
                                        </p:tgtEl>
                                        <p:attrNameLst>
                                          <p:attrName>style.visibility</p:attrName>
                                        </p:attrNameLst>
                                      </p:cBhvr>
                                      <p:to>
                                        <p:strVal val="visible"/>
                                      </p:to>
                                    </p:set>
                                    <p:animEffect transition="in" filter="barn(inVertical)">
                                      <p:cBhvr>
                                        <p:cTn id="32" dur="500"/>
                                        <p:tgtEl>
                                          <p:spTgt spid="2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FD98CF0A-0F82-04EE-DEA2-79194C986222}"/>
              </a:ext>
            </a:extLst>
          </p:cNvPr>
          <p:cNvPicPr>
            <a:picLocks noChangeAspect="1"/>
          </p:cNvPicPr>
          <p:nvPr/>
        </p:nvPicPr>
        <p:blipFill rotWithShape="1">
          <a:blip r:embed="rId2"/>
          <a:srcRect l="9091" t="23391"/>
          <a:stretch/>
        </p:blipFill>
        <p:spPr>
          <a:xfrm>
            <a:off x="20" y="10"/>
            <a:ext cx="12191981" cy="6857990"/>
          </a:xfrm>
          <a:prstGeom prst="rect">
            <a:avLst/>
          </a:prstGeom>
        </p:spPr>
      </p:pic>
      <p:sp>
        <p:nvSpPr>
          <p:cNvPr id="25" name="Rectangle 1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C0C4ED-1AF5-F234-8F1A-2714B3FBEE7F}"/>
              </a:ext>
            </a:extLst>
          </p:cNvPr>
          <p:cNvSpPr>
            <a:spLocks noGrp="1"/>
          </p:cNvSpPr>
          <p:nvPr>
            <p:ph type="ctrTitle"/>
          </p:nvPr>
        </p:nvSpPr>
        <p:spPr>
          <a:xfrm>
            <a:off x="404553" y="3091928"/>
            <a:ext cx="9078562" cy="2387600"/>
          </a:xfrm>
        </p:spPr>
        <p:txBody>
          <a:bodyPr>
            <a:normAutofit/>
          </a:bodyPr>
          <a:lstStyle/>
          <a:p>
            <a:pPr algn="l"/>
            <a:r>
              <a:rPr lang="en-GB" sz="6600" dirty="0">
                <a:latin typeface="Agency FB" panose="020B0503020202020204" pitchFamily="34" charset="0"/>
              </a:rPr>
              <a:t>Ethics in nursing</a:t>
            </a:r>
          </a:p>
        </p:txBody>
      </p:sp>
      <p:sp>
        <p:nvSpPr>
          <p:cNvPr id="26" name="Rectangle: Rounded Corners 2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611DA14-F17E-57CC-DA4D-19626945B641}"/>
              </a:ext>
            </a:extLst>
          </p:cNvPr>
          <p:cNvSpPr>
            <a:spLocks noGrp="1"/>
          </p:cNvSpPr>
          <p:nvPr>
            <p:ph type="subTitle" idx="1"/>
          </p:nvPr>
        </p:nvSpPr>
        <p:spPr>
          <a:xfrm>
            <a:off x="404553" y="5624945"/>
            <a:ext cx="9078562" cy="592975"/>
          </a:xfrm>
        </p:spPr>
        <p:txBody>
          <a:bodyPr anchor="ctr">
            <a:normAutofit/>
          </a:bodyPr>
          <a:lstStyle/>
          <a:p>
            <a:pPr algn="l"/>
            <a:endParaRPr lang="en-GB"/>
          </a:p>
        </p:txBody>
      </p:sp>
    </p:spTree>
    <p:extLst>
      <p:ext uri="{BB962C8B-B14F-4D97-AF65-F5344CB8AC3E}">
        <p14:creationId xmlns:p14="http://schemas.microsoft.com/office/powerpoint/2010/main" val="9364948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1281BE-1DE3-7E6E-7726-4100BEE1E95A}"/>
              </a:ext>
            </a:extLst>
          </p:cNvPr>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vert="horz" lIns="91440" tIns="45720" rIns="91440" bIns="45720" rtlCol="0" anchor="ctr">
            <a:normAutofit fontScale="90000"/>
          </a:bodyPr>
          <a:lstStyle/>
          <a:p>
            <a:pPr algn="ctr"/>
            <a:r>
              <a:rPr lang="en-US" sz="2200" b="1" kern="1200" dirty="0">
                <a:solidFill>
                  <a:srgbClr val="FFFFFF"/>
                </a:solidFill>
                <a:latin typeface="+mj-lt"/>
                <a:ea typeface="+mj-ea"/>
                <a:cs typeface="+mj-cs"/>
              </a:rPr>
              <a:t>Moule (2018 p.37-38)</a:t>
            </a:r>
            <a:br>
              <a:rPr lang="en-US" sz="2200" b="1" kern="1200" dirty="0">
                <a:solidFill>
                  <a:srgbClr val="FFFFFF"/>
                </a:solidFill>
                <a:latin typeface="+mj-lt"/>
                <a:ea typeface="+mj-ea"/>
                <a:cs typeface="+mj-cs"/>
              </a:rPr>
            </a:br>
            <a:r>
              <a:rPr lang="en-US" sz="2200" b="1" kern="1200" dirty="0">
                <a:solidFill>
                  <a:srgbClr val="FFFFFF"/>
                </a:solidFill>
                <a:latin typeface="+mj-lt"/>
                <a:ea typeface="+mj-ea"/>
                <a:cs typeface="+mj-cs"/>
              </a:rPr>
              <a:t>British journal of nursing (2016)</a:t>
            </a:r>
            <a:br>
              <a:rPr lang="en-US" sz="2200" b="1" kern="1200" dirty="0">
                <a:solidFill>
                  <a:srgbClr val="FFFFFF"/>
                </a:solidFill>
                <a:latin typeface="+mj-lt"/>
                <a:ea typeface="+mj-ea"/>
                <a:cs typeface="+mj-cs"/>
              </a:rPr>
            </a:br>
            <a:r>
              <a:rPr lang="en-US" sz="2200" b="1" dirty="0" err="1">
                <a:solidFill>
                  <a:srgbClr val="FFFFFF"/>
                </a:solidFill>
              </a:rPr>
              <a:t>Clifield</a:t>
            </a:r>
            <a:r>
              <a:rPr lang="en-US" sz="2200" b="1" dirty="0">
                <a:solidFill>
                  <a:srgbClr val="FFFFFF"/>
                </a:solidFill>
              </a:rPr>
              <a:t> (2022)</a:t>
            </a:r>
            <a:br>
              <a:rPr lang="en-US" sz="2200" b="1" dirty="0">
                <a:solidFill>
                  <a:srgbClr val="FFFFFF"/>
                </a:solidFill>
              </a:rPr>
            </a:br>
            <a:r>
              <a:rPr lang="en-GB" sz="2200" b="1" dirty="0">
                <a:solidFill>
                  <a:schemeClr val="bg1"/>
                </a:solidFill>
              </a:rPr>
              <a:t>Mandal, Acharya and </a:t>
            </a:r>
            <a:r>
              <a:rPr lang="en-GB" sz="2200" b="1" dirty="0" err="1">
                <a:solidFill>
                  <a:schemeClr val="bg1"/>
                </a:solidFill>
              </a:rPr>
              <a:t>Parija</a:t>
            </a:r>
            <a:r>
              <a:rPr lang="en-GB" sz="2200" b="1" dirty="0">
                <a:solidFill>
                  <a:schemeClr val="bg1"/>
                </a:solidFill>
              </a:rPr>
              <a:t> (2011)</a:t>
            </a:r>
            <a:endParaRPr lang="en-US" sz="2200" b="1" kern="1200" dirty="0">
              <a:solidFill>
                <a:schemeClr val="bg1"/>
              </a:solidFill>
            </a:endParaRPr>
          </a:p>
        </p:txBody>
      </p:sp>
      <p:sp>
        <p:nvSpPr>
          <p:cNvPr id="4" name="Text Placeholder 3">
            <a:extLst>
              <a:ext uri="{FF2B5EF4-FFF2-40B4-BE49-F238E27FC236}">
                <a16:creationId xmlns:a16="http://schemas.microsoft.com/office/drawing/2014/main" id="{4FFB4065-9075-4BB4-B3AD-0B85F2375CBF}"/>
              </a:ext>
            </a:extLst>
          </p:cNvPr>
          <p:cNvSpPr>
            <a:spLocks noGrp="1"/>
          </p:cNvSpPr>
          <p:nvPr>
            <p:ph type="body" sz="half" idx="2"/>
          </p:nvPr>
        </p:nvSpPr>
        <p:spPr>
          <a:xfrm>
            <a:off x="2324100" y="5379783"/>
            <a:ext cx="9645651" cy="1313764"/>
          </a:xfrm>
        </p:spPr>
        <p:txBody>
          <a:bodyPr vert="horz" lIns="91440" tIns="45720" rIns="91440" bIns="45720" rtlCol="0">
            <a:normAutofit/>
          </a:bodyPr>
          <a:lstStyle/>
          <a:p>
            <a:pPr marL="285750" indent="-228600">
              <a:buFont typeface="Arial" panose="020B0604020202020204" pitchFamily="34" charset="0"/>
              <a:buChar char="•"/>
            </a:pPr>
            <a:r>
              <a:rPr lang="en-US" sz="1000" b="1" dirty="0"/>
              <a:t>The Declaration of Geneva  </a:t>
            </a:r>
          </a:p>
          <a:p>
            <a:pPr marL="285750" indent="-228600">
              <a:buFont typeface="Arial" panose="020B0604020202020204" pitchFamily="34" charset="0"/>
              <a:buChar char="•"/>
            </a:pPr>
            <a:endParaRPr lang="en-US" sz="1000" b="1" dirty="0"/>
          </a:p>
          <a:p>
            <a:pPr marL="285750" indent="-228600">
              <a:buFont typeface="Arial" panose="020B0604020202020204" pitchFamily="34" charset="0"/>
              <a:buChar char="•"/>
            </a:pPr>
            <a:r>
              <a:rPr lang="en-US" sz="1000" b="1" dirty="0"/>
              <a:t>The Nuremberg code </a:t>
            </a:r>
          </a:p>
          <a:p>
            <a:pPr marL="285750" indent="-228600">
              <a:buFont typeface="Arial" panose="020B0604020202020204" pitchFamily="34" charset="0"/>
              <a:buChar char="•"/>
            </a:pPr>
            <a:endParaRPr lang="en-US" sz="1000" b="1" dirty="0"/>
          </a:p>
          <a:p>
            <a:pPr marL="285750" indent="-228600">
              <a:buFont typeface="Arial" panose="020B0604020202020204" pitchFamily="34" charset="0"/>
              <a:buChar char="•"/>
            </a:pPr>
            <a:r>
              <a:rPr lang="en-US" sz="1000" b="1" dirty="0"/>
              <a:t>The Declaration of Helsinki</a:t>
            </a:r>
          </a:p>
        </p:txBody>
      </p:sp>
      <p:graphicFrame>
        <p:nvGraphicFramePr>
          <p:cNvPr id="5" name="Content Placeholder 4">
            <a:extLst>
              <a:ext uri="{FF2B5EF4-FFF2-40B4-BE49-F238E27FC236}">
                <a16:creationId xmlns:a16="http://schemas.microsoft.com/office/drawing/2014/main" id="{7751C744-C14A-3E24-0EFA-2C1BD7A1B42D}"/>
              </a:ext>
            </a:extLst>
          </p:cNvPr>
          <p:cNvGraphicFramePr>
            <a:graphicFrameLocks noGrp="1"/>
          </p:cNvGraphicFramePr>
          <p:nvPr>
            <p:ph idx="1"/>
            <p:extLst>
              <p:ext uri="{D42A27DB-BD31-4B8C-83A1-F6EECF244321}">
                <p14:modId xmlns:p14="http://schemas.microsoft.com/office/powerpoint/2010/main" val="1746928060"/>
              </p:ext>
            </p:extLst>
          </p:nvPr>
        </p:nvGraphicFramePr>
        <p:xfrm>
          <a:off x="4781550" y="191491"/>
          <a:ext cx="7188201" cy="5188292"/>
        </p:xfrm>
        <a:graphic>
          <a:graphicData uri="http://schemas.openxmlformats.org/drawingml/2006/table">
            <a:tbl>
              <a:tblPr firstRow="1" firstCol="1" bandRow="1">
                <a:noFill/>
                <a:tableStyleId>{5C22544A-7EE6-4342-B048-85BDC9FD1C3A}</a:tableStyleId>
              </a:tblPr>
              <a:tblGrid>
                <a:gridCol w="1323680">
                  <a:extLst>
                    <a:ext uri="{9D8B030D-6E8A-4147-A177-3AD203B41FA5}">
                      <a16:colId xmlns:a16="http://schemas.microsoft.com/office/drawing/2014/main" val="2041712473"/>
                    </a:ext>
                  </a:extLst>
                </a:gridCol>
                <a:gridCol w="2096294">
                  <a:extLst>
                    <a:ext uri="{9D8B030D-6E8A-4147-A177-3AD203B41FA5}">
                      <a16:colId xmlns:a16="http://schemas.microsoft.com/office/drawing/2014/main" val="2437911546"/>
                    </a:ext>
                  </a:extLst>
                </a:gridCol>
                <a:gridCol w="1716091">
                  <a:extLst>
                    <a:ext uri="{9D8B030D-6E8A-4147-A177-3AD203B41FA5}">
                      <a16:colId xmlns:a16="http://schemas.microsoft.com/office/drawing/2014/main" val="4210848729"/>
                    </a:ext>
                  </a:extLst>
                </a:gridCol>
                <a:gridCol w="2052136">
                  <a:extLst>
                    <a:ext uri="{9D8B030D-6E8A-4147-A177-3AD203B41FA5}">
                      <a16:colId xmlns:a16="http://schemas.microsoft.com/office/drawing/2014/main" val="2099391311"/>
                    </a:ext>
                  </a:extLst>
                </a:gridCol>
              </a:tblGrid>
              <a:tr h="378137">
                <a:tc>
                  <a:txBody>
                    <a:bodyPr/>
                    <a:lstStyle/>
                    <a:p>
                      <a:pPr>
                        <a:lnSpc>
                          <a:spcPct val="107000"/>
                        </a:lnSpc>
                        <a:spcAft>
                          <a:spcPts val="800"/>
                        </a:spcAft>
                      </a:pPr>
                      <a:r>
                        <a:rPr lang="en-GB" sz="1100" b="1">
                          <a:solidFill>
                            <a:schemeClr val="tx1">
                              <a:lumMod val="75000"/>
                              <a:lumOff val="25000"/>
                            </a:schemeClr>
                          </a:solidFill>
                          <a:effectLst/>
                        </a:rPr>
                        <a:t>The principles of veracity.</a:t>
                      </a:r>
                      <a:endParaRPr lang="en-GB" sz="11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8731" marT="58731" marB="58731">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nSpc>
                          <a:spcPct val="107000"/>
                        </a:lnSpc>
                        <a:spcAft>
                          <a:spcPts val="800"/>
                        </a:spcAft>
                      </a:pPr>
                      <a:r>
                        <a:rPr lang="en-GB" sz="1100" dirty="0">
                          <a:solidFill>
                            <a:schemeClr val="tx1">
                              <a:lumMod val="75000"/>
                              <a:lumOff val="25000"/>
                            </a:schemeClr>
                          </a:solidFill>
                          <a:effectLst/>
                        </a:rPr>
                        <a:t>The principle of justice </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8731" marT="58731" marB="58731">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nSpc>
                          <a:spcPct val="107000"/>
                        </a:lnSpc>
                        <a:spcAft>
                          <a:spcPts val="800"/>
                        </a:spcAft>
                      </a:pPr>
                      <a:r>
                        <a:rPr lang="en-GB" sz="1100">
                          <a:solidFill>
                            <a:schemeClr val="tx1">
                              <a:lumMod val="75000"/>
                              <a:lumOff val="25000"/>
                            </a:schemeClr>
                          </a:solidFill>
                          <a:effectLst/>
                        </a:rPr>
                        <a:t>The principles of beneficence (or non-maleficence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8731" marT="58731" marB="58731">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nSpc>
                          <a:spcPct val="107000"/>
                        </a:lnSpc>
                        <a:spcAft>
                          <a:spcPts val="800"/>
                        </a:spcAft>
                      </a:pPr>
                      <a:r>
                        <a:rPr lang="en-GB" sz="1100">
                          <a:solidFill>
                            <a:schemeClr val="tx1">
                              <a:lumMod val="75000"/>
                              <a:lumOff val="25000"/>
                            </a:schemeClr>
                          </a:solidFill>
                          <a:effectLst/>
                        </a:rPr>
                        <a:t>The principle of fidelity and respect</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8731" marT="58731" marB="58731">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2767491496"/>
                  </a:ext>
                </a:extLst>
              </a:tr>
              <a:tr h="308040">
                <a:tc>
                  <a:txBody>
                    <a:bodyPr/>
                    <a:lstStyle/>
                    <a:p>
                      <a:pPr>
                        <a:lnSpc>
                          <a:spcPct val="107000"/>
                        </a:lnSpc>
                        <a:spcAft>
                          <a:spcPts val="800"/>
                        </a:spcAft>
                      </a:pPr>
                      <a:r>
                        <a:rPr lang="en-GB" sz="1100" b="1" dirty="0">
                          <a:solidFill>
                            <a:schemeClr val="tx1">
                              <a:lumMod val="75000"/>
                              <a:lumOff val="25000"/>
                            </a:schemeClr>
                          </a:solidFill>
                          <a:effectLst/>
                        </a:rPr>
                        <a:t>Telling the truth, being honest and being sincere.</a:t>
                      </a:r>
                      <a:endParaRPr lang="en-GB" sz="1100" b="1"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100">
                          <a:solidFill>
                            <a:schemeClr val="tx1">
                              <a:lumMod val="75000"/>
                              <a:lumOff val="25000"/>
                            </a:schemeClr>
                          </a:solidFill>
                          <a:effectLst/>
                        </a:rPr>
                        <a:t>Being fair to participants and not giving preference to some over others.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9050" cap="flat" cmpd="sng" algn="ctr">
                      <a:solidFill>
                        <a:srgbClr val="FFFFFF"/>
                      </a:solid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The research should benefit both the individual participants, and society in general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The building of trust where the researcher is obliged to safeguard the welfare of participants.</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894773506"/>
                  </a:ext>
                </a:extLst>
              </a:tr>
              <a:tr h="405789">
                <a:tc>
                  <a:txBody>
                    <a:bodyPr/>
                    <a:lstStyle/>
                    <a:p>
                      <a:pPr>
                        <a:lnSpc>
                          <a:spcPct val="107000"/>
                        </a:lnSpc>
                        <a:spcAft>
                          <a:spcPts val="800"/>
                        </a:spcAft>
                      </a:pPr>
                      <a:r>
                        <a:rPr lang="en-GB" sz="1100" b="1">
                          <a:solidFill>
                            <a:schemeClr val="tx1">
                              <a:lumMod val="75000"/>
                              <a:lumOff val="25000"/>
                            </a:schemeClr>
                          </a:solidFill>
                          <a:effectLst/>
                        </a:rPr>
                        <a:t>The right of participants to have full disclosure before participating in research.</a:t>
                      </a:r>
                      <a:endParaRPr lang="en-GB" sz="11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100">
                          <a:solidFill>
                            <a:schemeClr val="tx1">
                              <a:lumMod val="75000"/>
                              <a:lumOff val="25000"/>
                            </a:schemeClr>
                          </a:solidFill>
                          <a:effectLst/>
                        </a:rPr>
                        <a:t>Participants’ needs must come before the objectives of the study.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A duty to do good and prevent harm (physical, psychological, social and economic).</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A duty to respect the rights, autonomy and dignity of participants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648686685"/>
                  </a:ext>
                </a:extLst>
              </a:tr>
              <a:tr h="405789">
                <a:tc>
                  <a:txBody>
                    <a:bodyPr/>
                    <a:lstStyle/>
                    <a:p>
                      <a:pPr>
                        <a:lnSpc>
                          <a:spcPct val="107000"/>
                        </a:lnSpc>
                        <a:spcAft>
                          <a:spcPts val="800"/>
                        </a:spcAft>
                      </a:pPr>
                      <a:r>
                        <a:rPr lang="en-GB" sz="1100" b="1" dirty="0">
                          <a:solidFill>
                            <a:schemeClr val="tx1">
                              <a:lumMod val="75000"/>
                              <a:lumOff val="25000"/>
                            </a:schemeClr>
                          </a:solidFill>
                          <a:effectLst/>
                        </a:rPr>
                        <a:t> </a:t>
                      </a:r>
                      <a:endParaRPr lang="en-GB" sz="1100" b="1"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100">
                          <a:solidFill>
                            <a:schemeClr val="tx1">
                              <a:lumMod val="75000"/>
                              <a:lumOff val="25000"/>
                            </a:schemeClr>
                          </a:solidFill>
                          <a:effectLst/>
                        </a:rPr>
                        <a:t>A duty to avoid discrimination, abuse or exploitation of the participants on the grounds of race, religion, sex, age, class or sexual orientation.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A duty of care to protect the weak and vulnerable.</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A duty to promote the wellbeing and autonomy of participants.</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680756102"/>
                  </a:ext>
                </a:extLst>
              </a:tr>
              <a:tr h="405789">
                <a:tc>
                  <a:txBody>
                    <a:bodyPr/>
                    <a:lstStyle/>
                    <a:p>
                      <a:pPr>
                        <a:lnSpc>
                          <a:spcPct val="107000"/>
                        </a:lnSpc>
                        <a:spcAft>
                          <a:spcPts val="800"/>
                        </a:spcAft>
                      </a:pPr>
                      <a:r>
                        <a:rPr lang="en-GB" sz="1100" b="1">
                          <a:solidFill>
                            <a:schemeClr val="tx1">
                              <a:lumMod val="75000"/>
                              <a:lumOff val="25000"/>
                            </a:schemeClr>
                          </a:solidFill>
                          <a:effectLst/>
                        </a:rPr>
                        <a:t> </a:t>
                      </a:r>
                      <a:endParaRPr lang="en-GB" sz="11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100">
                          <a:solidFill>
                            <a:schemeClr val="tx1">
                              <a:lumMod val="75000"/>
                              <a:lumOff val="25000"/>
                            </a:schemeClr>
                          </a:solidFill>
                          <a:effectLst/>
                        </a:rPr>
                        <a:t>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Defence of the weak, vulnerable or incompetent (advocacy role).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The right to self-determination ( the freedom to decide whether to participate or not, and to withdraw at any time).</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84342668"/>
                  </a:ext>
                </a:extLst>
              </a:tr>
              <a:tr h="210291">
                <a:tc>
                  <a:txBody>
                    <a:bodyPr/>
                    <a:lstStyle/>
                    <a:p>
                      <a:pPr>
                        <a:lnSpc>
                          <a:spcPct val="107000"/>
                        </a:lnSpc>
                        <a:spcAft>
                          <a:spcPts val="800"/>
                        </a:spcAft>
                      </a:pPr>
                      <a:r>
                        <a:rPr lang="en-GB" sz="1100" b="1">
                          <a:solidFill>
                            <a:schemeClr val="tx1">
                              <a:lumMod val="75000"/>
                              <a:lumOff val="25000"/>
                            </a:schemeClr>
                          </a:solidFill>
                          <a:effectLst/>
                        </a:rPr>
                        <a:t> </a:t>
                      </a:r>
                      <a:endParaRPr lang="en-GB" sz="11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100">
                          <a:solidFill>
                            <a:schemeClr val="tx1">
                              <a:lumMod val="75000"/>
                              <a:lumOff val="25000"/>
                            </a:schemeClr>
                          </a:solidFill>
                          <a:effectLst/>
                        </a:rPr>
                        <a:t>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The right to privacy and respect.</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0248372"/>
                  </a:ext>
                </a:extLst>
              </a:tr>
              <a:tr h="210291">
                <a:tc>
                  <a:txBody>
                    <a:bodyPr/>
                    <a:lstStyle/>
                    <a:p>
                      <a:pPr>
                        <a:lnSpc>
                          <a:spcPct val="107000"/>
                        </a:lnSpc>
                        <a:spcAft>
                          <a:spcPts val="800"/>
                        </a:spcAft>
                      </a:pPr>
                      <a:r>
                        <a:rPr lang="en-GB" sz="1100" b="1">
                          <a:solidFill>
                            <a:schemeClr val="tx1">
                              <a:lumMod val="75000"/>
                              <a:lumOff val="25000"/>
                            </a:schemeClr>
                          </a:solidFill>
                          <a:effectLst/>
                        </a:rPr>
                        <a:t> </a:t>
                      </a:r>
                      <a:endParaRPr lang="en-GB" sz="11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100">
                          <a:solidFill>
                            <a:schemeClr val="tx1">
                              <a:lumMod val="75000"/>
                              <a:lumOff val="25000"/>
                            </a:schemeClr>
                          </a:solidFill>
                          <a:effectLst/>
                        </a:rPr>
                        <a:t>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a:solidFill>
                            <a:schemeClr val="tx1">
                              <a:lumMod val="75000"/>
                              <a:lumOff val="25000"/>
                            </a:schemeClr>
                          </a:solidFill>
                          <a:effectLst/>
                        </a:rPr>
                        <a:t> </a:t>
                      </a:r>
                      <a:endParaRPr lang="en-GB" sz="11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100" dirty="0">
                          <a:solidFill>
                            <a:schemeClr val="tx1">
                              <a:lumMod val="75000"/>
                              <a:lumOff val="25000"/>
                            </a:schemeClr>
                          </a:solidFill>
                          <a:effectLst/>
                        </a:rPr>
                        <a:t>The right to anonymity and confidentiality.</a:t>
                      </a:r>
                      <a:endParaRPr lang="en-GB" sz="1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75356543"/>
                  </a:ext>
                </a:extLst>
              </a:tr>
              <a:tr h="210291">
                <a:tc>
                  <a:txBody>
                    <a:bodyPr/>
                    <a:lstStyle/>
                    <a:p>
                      <a:pPr>
                        <a:lnSpc>
                          <a:spcPct val="107000"/>
                        </a:lnSpc>
                        <a:spcAft>
                          <a:spcPts val="800"/>
                        </a:spcAft>
                      </a:pPr>
                      <a:r>
                        <a:rPr lang="en-GB" sz="600" b="1">
                          <a:solidFill>
                            <a:schemeClr val="tx1">
                              <a:lumMod val="75000"/>
                              <a:lumOff val="25000"/>
                            </a:schemeClr>
                          </a:solidFill>
                          <a:effectLst/>
                        </a:rPr>
                        <a:t> </a:t>
                      </a:r>
                      <a:endParaRPr lang="en-GB" sz="6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600">
                          <a:solidFill>
                            <a:schemeClr val="tx1">
                              <a:lumMod val="75000"/>
                              <a:lumOff val="25000"/>
                            </a:schemeClr>
                          </a:solidFill>
                          <a:effectLst/>
                        </a:rPr>
                        <a:t> </a:t>
                      </a:r>
                      <a:endParaRPr lang="en-GB" sz="6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9050" cap="flat" cmpd="sng" algn="ctr">
                      <a:solidFill>
                        <a:srgbClr val="FFFFFF"/>
                      </a:solid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nSpc>
                          <a:spcPct val="107000"/>
                        </a:lnSpc>
                        <a:spcAft>
                          <a:spcPts val="800"/>
                        </a:spcAft>
                      </a:pPr>
                      <a:r>
                        <a:rPr lang="en-GB" sz="600">
                          <a:solidFill>
                            <a:schemeClr val="tx1">
                              <a:lumMod val="75000"/>
                              <a:lumOff val="25000"/>
                            </a:schemeClr>
                          </a:solidFill>
                          <a:effectLst/>
                        </a:rPr>
                        <a:t> </a:t>
                      </a:r>
                      <a:endParaRPr lang="en-GB" sz="6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nSpc>
                          <a:spcPct val="107000"/>
                        </a:lnSpc>
                        <a:spcAft>
                          <a:spcPts val="800"/>
                        </a:spcAft>
                      </a:pPr>
                      <a:r>
                        <a:rPr lang="en-GB" sz="600" dirty="0">
                          <a:solidFill>
                            <a:schemeClr val="tx1">
                              <a:lumMod val="75000"/>
                              <a:lumOff val="25000"/>
                            </a:schemeClr>
                          </a:solidFill>
                          <a:effectLst/>
                        </a:rPr>
                        <a:t> </a:t>
                      </a:r>
                      <a:endParaRPr lang="en-GB" sz="6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97885" marR="50900" marT="50900" marB="50900">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extLst>
                  <a:ext uri="{0D108BD9-81ED-4DB2-BD59-A6C34878D82A}">
                    <a16:rowId xmlns:a16="http://schemas.microsoft.com/office/drawing/2014/main" val="2318481910"/>
                  </a:ext>
                </a:extLst>
              </a:tr>
            </a:tbl>
          </a:graphicData>
        </a:graphic>
      </p:graphicFrame>
    </p:spTree>
    <p:extLst>
      <p:ext uri="{BB962C8B-B14F-4D97-AF65-F5344CB8AC3E}">
        <p14:creationId xmlns:p14="http://schemas.microsoft.com/office/powerpoint/2010/main" val="29353431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anim calcmode="lin" valueType="num">
                                      <p:cBhvr>
                                        <p:cTn id="2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fade">
                                      <p:cBhvr>
                                        <p:cTn id="26" dur="1000"/>
                                        <p:tgtEl>
                                          <p:spTgt spid="4">
                                            <p:txEl>
                                              <p:pRg st="2" end="2"/>
                                            </p:txEl>
                                          </p:spTgt>
                                        </p:tgtEl>
                                      </p:cBhvr>
                                    </p:animEffect>
                                    <p:anim calcmode="lin" valueType="num">
                                      <p:cBhvr>
                                        <p:cTn id="2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1000"/>
                                        <p:tgtEl>
                                          <p:spTgt spid="4">
                                            <p:txEl>
                                              <p:pRg st="4" end="4"/>
                                            </p:txEl>
                                          </p:spTgt>
                                        </p:tgtEl>
                                      </p:cBhvr>
                                    </p:animEffect>
                                    <p:anim calcmode="lin" valueType="num">
                                      <p:cBhvr>
                                        <p:cTn id="34"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8">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aphic 38">
            <a:extLst>
              <a:ext uri="{FF2B5EF4-FFF2-40B4-BE49-F238E27FC236}">
                <a16:creationId xmlns:a16="http://schemas.microsoft.com/office/drawing/2014/main" id="{5ECDEC52-15F3-49DD-BCBA-A0533E540F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87475" y="341125"/>
            <a:ext cx="1910252" cy="709660"/>
            <a:chOff x="2267504" y="2540250"/>
            <a:chExt cx="1990951" cy="739640"/>
          </a:xfrm>
          <a:solidFill>
            <a:schemeClr val="bg1"/>
          </a:solidFill>
        </p:grpSpPr>
        <p:sp>
          <p:nvSpPr>
            <p:cNvPr id="40" name="Freeform: Shape 11">
              <a:extLst>
                <a:ext uri="{FF2B5EF4-FFF2-40B4-BE49-F238E27FC236}">
                  <a16:creationId xmlns:a16="http://schemas.microsoft.com/office/drawing/2014/main" id="{9EE397E3-43A2-4524-8550-ADE3AE3AB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1" name="Freeform: Shape 12">
              <a:extLst>
                <a:ext uri="{FF2B5EF4-FFF2-40B4-BE49-F238E27FC236}">
                  <a16:creationId xmlns:a16="http://schemas.microsoft.com/office/drawing/2014/main" id="{45F6E3BF-04CB-4B08-A2F8-180577714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42" name="Group 14">
            <a:extLst>
              <a:ext uri="{FF2B5EF4-FFF2-40B4-BE49-F238E27FC236}">
                <a16:creationId xmlns:a16="http://schemas.microsoft.com/office/drawing/2014/main" id="{4478CD8A-FF59-40AD-8101-D685A2FEF6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8555" y="1289904"/>
            <a:ext cx="5145145" cy="4483168"/>
            <a:chOff x="1674895" y="1345036"/>
            <a:chExt cx="5428610" cy="4210939"/>
          </a:xfrm>
        </p:grpSpPr>
        <p:sp>
          <p:nvSpPr>
            <p:cNvPr id="16" name="Rectangle 15">
              <a:extLst>
                <a:ext uri="{FF2B5EF4-FFF2-40B4-BE49-F238E27FC236}">
                  <a16:creationId xmlns:a16="http://schemas.microsoft.com/office/drawing/2014/main" id="{F5134B80-595D-48FB-B98E-C3A6E094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6">
              <a:extLst>
                <a:ext uri="{FF2B5EF4-FFF2-40B4-BE49-F238E27FC236}">
                  <a16:creationId xmlns:a16="http://schemas.microsoft.com/office/drawing/2014/main" id="{A59362DC-121F-433C-B156-4C6BA7180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4" name="Rectangle 18">
            <a:extLst>
              <a:ext uri="{FF2B5EF4-FFF2-40B4-BE49-F238E27FC236}">
                <a16:creationId xmlns:a16="http://schemas.microsoft.com/office/drawing/2014/main" id="{B410157D-B333-4FC1-952E-FB1E4A1F8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699" y="1187311"/>
            <a:ext cx="5089552" cy="448337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D9F4EF-A17D-8336-105B-66D4BD98E90D}"/>
              </a:ext>
            </a:extLst>
          </p:cNvPr>
          <p:cNvSpPr>
            <a:spLocks noGrp="1"/>
          </p:cNvSpPr>
          <p:nvPr>
            <p:ph type="ctrTitle"/>
          </p:nvPr>
        </p:nvSpPr>
        <p:spPr>
          <a:xfrm>
            <a:off x="1480457" y="1634064"/>
            <a:ext cx="3971831" cy="2771334"/>
          </a:xfrm>
        </p:spPr>
        <p:txBody>
          <a:bodyPr>
            <a:normAutofit/>
          </a:bodyPr>
          <a:lstStyle/>
          <a:p>
            <a:r>
              <a:rPr lang="en-GB" sz="3000" b="1" dirty="0">
                <a:solidFill>
                  <a:schemeClr val="bg1"/>
                </a:solidFill>
                <a:hlinkClick r:id="rId2">
                  <a:extLst>
                    <a:ext uri="{A12FA001-AC4F-418D-AE19-62706E023703}">
                      <ahyp:hlinkClr xmlns:ahyp="http://schemas.microsoft.com/office/drawing/2018/hyperlinkcolor" val="tx"/>
                    </a:ext>
                  </a:extLst>
                </a:hlinkClick>
              </a:rPr>
              <a:t>(439) Examples of Autonomy, Beneficence, Nonmaleficence, and Justice - Ethical Principles – YouTube</a:t>
            </a:r>
            <a:r>
              <a:rPr lang="en-GB" sz="3000" b="1" dirty="0">
                <a:solidFill>
                  <a:schemeClr val="bg1"/>
                </a:solidFill>
              </a:rPr>
              <a:t> </a:t>
            </a:r>
            <a:br>
              <a:rPr lang="en-GB" sz="3000" b="1" dirty="0">
                <a:solidFill>
                  <a:schemeClr val="bg1"/>
                </a:solidFill>
              </a:rPr>
            </a:br>
            <a:endParaRPr lang="en-GB" sz="3000" b="1" dirty="0">
              <a:solidFill>
                <a:schemeClr val="bg1"/>
              </a:solidFill>
            </a:endParaRPr>
          </a:p>
        </p:txBody>
      </p:sp>
      <p:sp>
        <p:nvSpPr>
          <p:cNvPr id="3" name="Subtitle 2">
            <a:extLst>
              <a:ext uri="{FF2B5EF4-FFF2-40B4-BE49-F238E27FC236}">
                <a16:creationId xmlns:a16="http://schemas.microsoft.com/office/drawing/2014/main" id="{820513D8-C54B-41BD-AA89-6B212BDD247D}"/>
              </a:ext>
            </a:extLst>
          </p:cNvPr>
          <p:cNvSpPr>
            <a:spLocks noGrp="1"/>
          </p:cNvSpPr>
          <p:nvPr>
            <p:ph type="subTitle" idx="1"/>
          </p:nvPr>
        </p:nvSpPr>
        <p:spPr>
          <a:xfrm>
            <a:off x="1676412" y="4497473"/>
            <a:ext cx="3624471" cy="811604"/>
          </a:xfrm>
        </p:spPr>
        <p:txBody>
          <a:bodyPr>
            <a:normAutofit/>
          </a:bodyPr>
          <a:lstStyle/>
          <a:p>
            <a:endParaRPr lang="en-GB" sz="2000">
              <a:solidFill>
                <a:schemeClr val="bg1"/>
              </a:solidFill>
            </a:endParaRPr>
          </a:p>
        </p:txBody>
      </p:sp>
      <p:sp>
        <p:nvSpPr>
          <p:cNvPr id="45" name="Oval 20">
            <a:extLst>
              <a:ext uri="{FF2B5EF4-FFF2-40B4-BE49-F238E27FC236}">
                <a16:creationId xmlns:a16="http://schemas.microsoft.com/office/drawing/2014/main" id="{DFE66D7D-ABDD-4F6B-A637-3A3A2ACE1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307" y="4580404"/>
            <a:ext cx="406409" cy="40640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Oval 22">
            <a:extLst>
              <a:ext uri="{FF2B5EF4-FFF2-40B4-BE49-F238E27FC236}">
                <a16:creationId xmlns:a16="http://schemas.microsoft.com/office/drawing/2014/main" id="{2D1AF5D9-E67F-4DB6-8615-293D22495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307" y="4580404"/>
            <a:ext cx="406409" cy="40640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3">
            <a:extLst>
              <a:ext uri="{FF2B5EF4-FFF2-40B4-BE49-F238E27FC236}">
                <a16:creationId xmlns:a16="http://schemas.microsoft.com/office/drawing/2014/main" id="{3A604F56-D8BC-E467-45ED-3B324B44520B}"/>
              </a:ext>
            </a:extLst>
          </p:cNvPr>
          <p:cNvPicPr>
            <a:picLocks noChangeAspect="1"/>
          </p:cNvPicPr>
          <p:nvPr/>
        </p:nvPicPr>
        <p:blipFill>
          <a:blip r:embed="rId3"/>
          <a:stretch>
            <a:fillRect/>
          </a:stretch>
        </p:blipFill>
        <p:spPr>
          <a:xfrm>
            <a:off x="6363222" y="1187521"/>
            <a:ext cx="4744092" cy="4483168"/>
          </a:xfrm>
          <a:prstGeom prst="rect">
            <a:avLst/>
          </a:prstGeom>
        </p:spPr>
      </p:pic>
    </p:spTree>
    <p:extLst>
      <p:ext uri="{BB962C8B-B14F-4D97-AF65-F5344CB8AC3E}">
        <p14:creationId xmlns:p14="http://schemas.microsoft.com/office/powerpoint/2010/main" val="41403417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6C9C637-383F-C0A9-F14B-0DECC4E95BD5}"/>
              </a:ext>
            </a:extLst>
          </p:cNvPr>
          <p:cNvPicPr>
            <a:picLocks noChangeAspect="1"/>
          </p:cNvPicPr>
          <p:nvPr/>
        </p:nvPicPr>
        <p:blipFill rotWithShape="1">
          <a:blip r:embed="rId2"/>
          <a:srcRect t="15413"/>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3F47CD-30A9-8CFD-6C42-424F477A6473}"/>
              </a:ext>
            </a:extLst>
          </p:cNvPr>
          <p:cNvSpPr>
            <a:spLocks noGrp="1"/>
          </p:cNvSpPr>
          <p:nvPr>
            <p:ph type="ctrTitle"/>
          </p:nvPr>
        </p:nvSpPr>
        <p:spPr>
          <a:xfrm>
            <a:off x="404553" y="3091928"/>
            <a:ext cx="9078562" cy="2387600"/>
          </a:xfrm>
        </p:spPr>
        <p:txBody>
          <a:bodyPr>
            <a:normAutofit/>
          </a:bodyPr>
          <a:lstStyle/>
          <a:p>
            <a:pPr algn="l"/>
            <a:r>
              <a:rPr lang="en-GB" sz="6600" dirty="0">
                <a:latin typeface="Agency FB" panose="020B0503020202020204" pitchFamily="34" charset="0"/>
              </a:rPr>
              <a:t>Mental health in nursing during covid-19</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CAF17ED-7DD3-E52D-1357-BF1ACAD1DFB3}"/>
              </a:ext>
            </a:extLst>
          </p:cNvPr>
          <p:cNvSpPr>
            <a:spLocks noGrp="1"/>
          </p:cNvSpPr>
          <p:nvPr>
            <p:ph type="subTitle" idx="1"/>
          </p:nvPr>
        </p:nvSpPr>
        <p:spPr>
          <a:xfrm>
            <a:off x="404553" y="5624945"/>
            <a:ext cx="9078562" cy="592975"/>
          </a:xfrm>
        </p:spPr>
        <p:txBody>
          <a:bodyPr anchor="ctr">
            <a:normAutofit/>
          </a:bodyPr>
          <a:lstStyle/>
          <a:p>
            <a:pPr algn="l"/>
            <a:endParaRPr lang="en-GB"/>
          </a:p>
        </p:txBody>
      </p:sp>
    </p:spTree>
    <p:extLst>
      <p:ext uri="{BB962C8B-B14F-4D97-AF65-F5344CB8AC3E}">
        <p14:creationId xmlns:p14="http://schemas.microsoft.com/office/powerpoint/2010/main" val="4053905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0CD44-E3F7-AD65-8E59-DDC866F2E8EB}"/>
              </a:ext>
            </a:extLst>
          </p:cNvPr>
          <p:cNvSpPr>
            <a:spLocks noGrp="1"/>
          </p:cNvSpPr>
          <p:nvPr>
            <p:ph type="title"/>
          </p:nvPr>
        </p:nvSpPr>
        <p:spPr/>
        <p:txBody>
          <a:bodyPr/>
          <a:lstStyle/>
          <a:p>
            <a:r>
              <a:rPr lang="en-GB" dirty="0"/>
              <a:t>What is mental health and covid-19</a:t>
            </a:r>
          </a:p>
        </p:txBody>
      </p:sp>
      <p:graphicFrame>
        <p:nvGraphicFramePr>
          <p:cNvPr id="8" name="Content Placeholder 2">
            <a:extLst>
              <a:ext uri="{FF2B5EF4-FFF2-40B4-BE49-F238E27FC236}">
                <a16:creationId xmlns:a16="http://schemas.microsoft.com/office/drawing/2014/main" id="{4680FA07-AD38-185E-6864-51ED60C67CBC}"/>
              </a:ext>
            </a:extLst>
          </p:cNvPr>
          <p:cNvGraphicFramePr>
            <a:graphicFrameLocks noGrp="1"/>
          </p:cNvGraphicFramePr>
          <p:nvPr>
            <p:ph sz="half" idx="1"/>
            <p:extLst>
              <p:ext uri="{D42A27DB-BD31-4B8C-83A1-F6EECF244321}">
                <p14:modId xmlns:p14="http://schemas.microsoft.com/office/powerpoint/2010/main" val="1115411409"/>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FB950A9A-713A-D4F7-C83B-47A8F6CC2CBE}"/>
              </a:ext>
            </a:extLst>
          </p:cNvPr>
          <p:cNvSpPr>
            <a:spLocks noGrp="1"/>
          </p:cNvSpPr>
          <p:nvPr>
            <p:ph sz="half" idx="2"/>
          </p:nvPr>
        </p:nvSpPr>
        <p:spPr/>
        <p:txBody>
          <a:bodyPr>
            <a:norm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The Nuffield Trust </a:t>
            </a:r>
            <a:r>
              <a:rPr lang="en-GB" sz="1800" dirty="0">
                <a:effectLst/>
                <a:latin typeface="Calibri" panose="020F0502020204030204" pitchFamily="34" charset="0"/>
                <a:ea typeface="Calibri" panose="020F0502020204030204" pitchFamily="34" charset="0"/>
                <a:cs typeface="Times New Roman" panose="02020603050405020304" pitchFamily="18" charset="0"/>
              </a:rPr>
              <a:t>(2022) “1 in 6 adults” in the United Kingdom (UK)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 study conducted by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Raoofi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et al </a:t>
            </a:r>
            <a:r>
              <a:rPr lang="en-GB" sz="1800" dirty="0">
                <a:effectLst/>
                <a:latin typeface="Calibri" panose="020F0502020204030204" pitchFamily="34" charset="0"/>
                <a:ea typeface="Calibri" panose="020F0502020204030204" pitchFamily="34" charset="0"/>
                <a:cs typeface="Times New Roman" panose="02020603050405020304" pitchFamily="18" charset="0"/>
              </a:rPr>
              <a:t>(2022) stated that due to the covid 19 pandemic, 26.1% of healthcare workers stated that they had higher levels of anxiety.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“vulnerable to burnouts, anxiety attacks and mental exhaustion”</a:t>
            </a:r>
          </a:p>
          <a:p>
            <a:endParaRPr lang="en-GB" sz="1800" dirty="0">
              <a:latin typeface="Calibri" panose="020F0502020204030204" pitchFamily="34" charset="0"/>
              <a:cs typeface="Times New Roman" panose="02020603050405020304" pitchFamily="18" charset="0"/>
            </a:endParaRPr>
          </a:p>
          <a:p>
            <a:endParaRPr lang="en-GB" sz="1800" dirty="0">
              <a:latin typeface="Calibri" panose="020F0502020204030204" pitchFamily="34" charset="0"/>
              <a:cs typeface="Times New Roman" panose="02020603050405020304" pitchFamily="18" charset="0"/>
            </a:endParaRPr>
          </a:p>
          <a:p>
            <a:endParaRPr lang="en-GB" sz="1800" dirty="0">
              <a:latin typeface="Calibri" panose="020F0502020204030204" pitchFamily="34" charset="0"/>
              <a:cs typeface="Times New Roman" panose="02020603050405020304" pitchFamily="18" charset="0"/>
            </a:endParaRPr>
          </a:p>
          <a:p>
            <a:pPr marL="0" indent="0">
              <a:buNone/>
            </a:pPr>
            <a:r>
              <a:rPr lang="en-GB" sz="1800" b="1" dirty="0">
                <a:latin typeface="Calibri" panose="020F0502020204030204" pitchFamily="34" charset="0"/>
                <a:ea typeface="Calibri" panose="020F0502020204030204" pitchFamily="34" charset="0"/>
                <a:cs typeface="Times New Roman" panose="02020603050405020304" pitchFamily="18" charset="0"/>
              </a:rPr>
              <a:t>Cheung et al </a:t>
            </a:r>
            <a:r>
              <a:rPr lang="en-GB" sz="1800" dirty="0">
                <a:latin typeface="Calibri" panose="020F0502020204030204" pitchFamily="34" charset="0"/>
                <a:ea typeface="Calibri" panose="020F0502020204030204" pitchFamily="34" charset="0"/>
                <a:cs typeface="Times New Roman" panose="02020603050405020304" pitchFamily="18" charset="0"/>
              </a:rPr>
              <a:t>(2021).</a:t>
            </a:r>
          </a:p>
          <a:p>
            <a:pPr marL="0" indent="0">
              <a:buNone/>
            </a:pPr>
            <a:r>
              <a:rPr lang="en-GB" sz="1800" b="1" dirty="0" err="1"/>
              <a:t>Bohlken</a:t>
            </a:r>
            <a:r>
              <a:rPr lang="en-GB" sz="1800" b="1" dirty="0"/>
              <a:t> et al</a:t>
            </a:r>
            <a:r>
              <a:rPr lang="en-GB" sz="1800" dirty="0"/>
              <a:t> (2021)</a:t>
            </a:r>
            <a:r>
              <a:rPr lang="en-GB" sz="1800" dirty="0">
                <a:latin typeface="Calibri" panose="020F0502020204030204" pitchFamily="34" charset="0"/>
                <a:ea typeface="Calibri" panose="020F0502020204030204" pitchFamily="34" charset="0"/>
                <a:cs typeface="Times New Roman" panose="02020603050405020304" pitchFamily="18" charset="0"/>
              </a:rPr>
              <a:t> </a:t>
            </a:r>
            <a:endParaRPr lang="en-GB" sz="1800" dirty="0">
              <a:latin typeface="Calibri" panose="020F0502020204030204" pitchFamily="34" charset="0"/>
              <a:cs typeface="Times New Roman" panose="02020603050405020304" pitchFamily="18" charset="0"/>
            </a:endParaRPr>
          </a:p>
          <a:p>
            <a:pPr marL="0" indent="0">
              <a:buNone/>
            </a:pPr>
            <a:endParaRPr lang="en-GB" sz="1800" dirty="0"/>
          </a:p>
          <a:p>
            <a:endParaRPr lang="en-GB" dirty="0"/>
          </a:p>
        </p:txBody>
      </p:sp>
    </p:spTree>
    <p:extLst>
      <p:ext uri="{BB962C8B-B14F-4D97-AF65-F5344CB8AC3E}">
        <p14:creationId xmlns:p14="http://schemas.microsoft.com/office/powerpoint/2010/main" val="31843879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1000"/>
                                        <p:tgtEl>
                                          <p:spTgt spid="4">
                                            <p:txEl>
                                              <p:pRg st="2" end="2"/>
                                            </p:txEl>
                                          </p:spTgt>
                                        </p:tgtEl>
                                      </p:cBhvr>
                                    </p:animEffect>
                                    <p:anim calcmode="lin" valueType="num">
                                      <p:cBhvr>
                                        <p:cTn id="3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fade">
                                      <p:cBhvr>
                                        <p:cTn id="42" dur="1000"/>
                                        <p:tgtEl>
                                          <p:spTgt spid="4">
                                            <p:txEl>
                                              <p:pRg st="6" end="6"/>
                                            </p:txEl>
                                          </p:spTgt>
                                        </p:tgtEl>
                                      </p:cBhvr>
                                    </p:animEffect>
                                    <p:anim calcmode="lin" valueType="num">
                                      <p:cBhvr>
                                        <p:cTn id="4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4E8F335-3C7B-4136-88C8-5B95E77AACCD}"/>
              </a:ext>
            </a:extLst>
          </p:cNvPr>
          <p:cNvPicPr>
            <a:picLocks noGrp="1" noChangeAspect="1"/>
          </p:cNvPicPr>
          <p:nvPr>
            <p:ph sz="half" idx="2"/>
          </p:nvPr>
        </p:nvPicPr>
        <p:blipFill rotWithShape="1">
          <a:blip r:embed="rId2"/>
          <a:srcRect t="788" b="10411"/>
          <a:stretch/>
        </p:blipFill>
        <p:spPr>
          <a:xfrm>
            <a:off x="0" y="-47120"/>
            <a:ext cx="11503533" cy="4213792"/>
          </a:xfrm>
          <a:prstGeom prst="rect">
            <a:avLst/>
          </a:prstGeom>
        </p:spPr>
      </p:pic>
      <p:sp>
        <p:nvSpPr>
          <p:cNvPr id="12" name="Rectangle: Rounded Corners 11">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9382538"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F76DBF5-7816-14C0-B0F1-430AAD35DE1C}"/>
              </a:ext>
            </a:extLst>
          </p:cNvPr>
          <p:cNvSpPr>
            <a:spLocks noGrp="1"/>
          </p:cNvSpPr>
          <p:nvPr>
            <p:ph type="title"/>
          </p:nvPr>
        </p:nvSpPr>
        <p:spPr>
          <a:xfrm>
            <a:off x="566928" y="4222587"/>
            <a:ext cx="8557193" cy="536063"/>
          </a:xfrm>
        </p:spPr>
        <p:txBody>
          <a:bodyPr vert="horz" lIns="91440" tIns="45720" rIns="91440" bIns="45720" rtlCol="0" anchor="ctr">
            <a:normAutofit/>
          </a:bodyPr>
          <a:lstStyle/>
          <a:p>
            <a:r>
              <a:rPr lang="en-US" sz="2800" dirty="0">
                <a:solidFill>
                  <a:schemeClr val="bg1"/>
                </a:solidFill>
              </a:rPr>
              <a:t>How mental health effected nurses during covid-19 </a:t>
            </a:r>
          </a:p>
        </p:txBody>
      </p:sp>
      <p:graphicFrame>
        <p:nvGraphicFramePr>
          <p:cNvPr id="14" name="Content Placeholder 2">
            <a:extLst>
              <a:ext uri="{FF2B5EF4-FFF2-40B4-BE49-F238E27FC236}">
                <a16:creationId xmlns:a16="http://schemas.microsoft.com/office/drawing/2014/main" id="{77CCB4CC-3BEA-A50C-46C4-7962754DA657}"/>
              </a:ext>
            </a:extLst>
          </p:cNvPr>
          <p:cNvGraphicFramePr>
            <a:graphicFrameLocks noGrp="1"/>
          </p:cNvGraphicFramePr>
          <p:nvPr>
            <p:ph sz="half" idx="1"/>
            <p:extLst>
              <p:ext uri="{D42A27DB-BD31-4B8C-83A1-F6EECF244321}">
                <p14:modId xmlns:p14="http://schemas.microsoft.com/office/powerpoint/2010/main" val="3485150335"/>
              </p:ext>
            </p:extLst>
          </p:nvPr>
        </p:nvGraphicFramePr>
        <p:xfrm>
          <a:off x="485775" y="4956314"/>
          <a:ext cx="11139297" cy="1739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73126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80">
                                          <p:stCondLst>
                                            <p:cond delay="0"/>
                                          </p:stCondLst>
                                        </p:cTn>
                                        <p:tgtEl>
                                          <p:spTgt spid="5"/>
                                        </p:tgtEl>
                                      </p:cBhvr>
                                    </p:animEffect>
                                    <p:anim calcmode="lin" valueType="num">
                                      <p:cBhvr>
                                        <p:cTn id="1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9" dur="26">
                                          <p:stCondLst>
                                            <p:cond delay="650"/>
                                          </p:stCondLst>
                                        </p:cTn>
                                        <p:tgtEl>
                                          <p:spTgt spid="5"/>
                                        </p:tgtEl>
                                      </p:cBhvr>
                                      <p:to x="100000" y="60000"/>
                                    </p:animScale>
                                    <p:animScale>
                                      <p:cBhvr>
                                        <p:cTn id="20" dur="166" decel="50000">
                                          <p:stCondLst>
                                            <p:cond delay="676"/>
                                          </p:stCondLst>
                                        </p:cTn>
                                        <p:tgtEl>
                                          <p:spTgt spid="5"/>
                                        </p:tgtEl>
                                      </p:cBhvr>
                                      <p:to x="100000" y="100000"/>
                                    </p:animScale>
                                    <p:animScale>
                                      <p:cBhvr>
                                        <p:cTn id="21" dur="26">
                                          <p:stCondLst>
                                            <p:cond delay="1312"/>
                                          </p:stCondLst>
                                        </p:cTn>
                                        <p:tgtEl>
                                          <p:spTgt spid="5"/>
                                        </p:tgtEl>
                                      </p:cBhvr>
                                      <p:to x="100000" y="80000"/>
                                    </p:animScale>
                                    <p:animScale>
                                      <p:cBhvr>
                                        <p:cTn id="22" dur="166" decel="50000">
                                          <p:stCondLst>
                                            <p:cond delay="1338"/>
                                          </p:stCondLst>
                                        </p:cTn>
                                        <p:tgtEl>
                                          <p:spTgt spid="5"/>
                                        </p:tgtEl>
                                      </p:cBhvr>
                                      <p:to x="100000" y="100000"/>
                                    </p:animScale>
                                    <p:animScale>
                                      <p:cBhvr>
                                        <p:cTn id="23" dur="26">
                                          <p:stCondLst>
                                            <p:cond delay="1642"/>
                                          </p:stCondLst>
                                        </p:cTn>
                                        <p:tgtEl>
                                          <p:spTgt spid="5"/>
                                        </p:tgtEl>
                                      </p:cBhvr>
                                      <p:to x="100000" y="90000"/>
                                    </p:animScale>
                                    <p:animScale>
                                      <p:cBhvr>
                                        <p:cTn id="24" dur="166" decel="50000">
                                          <p:stCondLst>
                                            <p:cond delay="1668"/>
                                          </p:stCondLst>
                                        </p:cTn>
                                        <p:tgtEl>
                                          <p:spTgt spid="5"/>
                                        </p:tgtEl>
                                      </p:cBhvr>
                                      <p:to x="100000" y="100000"/>
                                    </p:animScale>
                                    <p:animScale>
                                      <p:cBhvr>
                                        <p:cTn id="25" dur="26">
                                          <p:stCondLst>
                                            <p:cond delay="1808"/>
                                          </p:stCondLst>
                                        </p:cTn>
                                        <p:tgtEl>
                                          <p:spTgt spid="5"/>
                                        </p:tgtEl>
                                      </p:cBhvr>
                                      <p:to x="100000" y="95000"/>
                                    </p:animScale>
                                    <p:animScale>
                                      <p:cBhvr>
                                        <p:cTn id="26" dur="166" decel="50000">
                                          <p:stCondLst>
                                            <p:cond delay="1834"/>
                                          </p:stCondLst>
                                        </p:cTn>
                                        <p:tgtEl>
                                          <p:spTgt spid="5"/>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p:cTn id="31" dur="500" fill="hold"/>
                                        <p:tgtEl>
                                          <p:spTgt spid="14"/>
                                        </p:tgtEl>
                                        <p:attrNameLst>
                                          <p:attrName>ppt_w</p:attrName>
                                        </p:attrNameLst>
                                      </p:cBhvr>
                                      <p:tavLst>
                                        <p:tav tm="0">
                                          <p:val>
                                            <p:fltVal val="0"/>
                                          </p:val>
                                        </p:tav>
                                        <p:tav tm="100000">
                                          <p:val>
                                            <p:strVal val="#ppt_w"/>
                                          </p:val>
                                        </p:tav>
                                      </p:tavLst>
                                    </p:anim>
                                    <p:anim calcmode="lin" valueType="num">
                                      <p:cBhvr>
                                        <p:cTn id="32" dur="500" fill="hold"/>
                                        <p:tgtEl>
                                          <p:spTgt spid="14"/>
                                        </p:tgtEl>
                                        <p:attrNameLst>
                                          <p:attrName>ppt_h</p:attrName>
                                        </p:attrNameLst>
                                      </p:cBhvr>
                                      <p:tavLst>
                                        <p:tav tm="0">
                                          <p:val>
                                            <p:fltVal val="0"/>
                                          </p:val>
                                        </p:tav>
                                        <p:tav tm="100000">
                                          <p:val>
                                            <p:strVal val="#ppt_h"/>
                                          </p:val>
                                        </p:tav>
                                      </p:tavLst>
                                    </p:anim>
                                    <p:animEffect transition="in" filter="fade">
                                      <p:cBhvr>
                                        <p:cTn id="3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placing stars">
            <a:extLst>
              <a:ext uri="{FF2B5EF4-FFF2-40B4-BE49-F238E27FC236}">
                <a16:creationId xmlns:a16="http://schemas.microsoft.com/office/drawing/2014/main" id="{2311DCA1-CA95-6FF5-3AB7-67CC8DB5564D}"/>
              </a:ext>
            </a:extLst>
          </p:cNvPr>
          <p:cNvPicPr>
            <a:picLocks noChangeAspect="1"/>
          </p:cNvPicPr>
          <p:nvPr/>
        </p:nvPicPr>
        <p:blipFill rotWithShape="1">
          <a:blip r:embed="rId2">
            <a:alphaModFix amt="45000"/>
          </a:blip>
          <a:srcRect t="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27D7F718-0535-9136-2859-042314E287FA}"/>
              </a:ext>
            </a:extLst>
          </p:cNvPr>
          <p:cNvSpPr>
            <a:spLocks noGrp="1"/>
          </p:cNvSpPr>
          <p:nvPr>
            <p:ph type="ctrTitle"/>
          </p:nvPr>
        </p:nvSpPr>
        <p:spPr>
          <a:xfrm>
            <a:off x="1769532" y="1695576"/>
            <a:ext cx="8652938" cy="2857191"/>
          </a:xfrm>
        </p:spPr>
        <p:txBody>
          <a:bodyPr anchor="ctr">
            <a:normAutofit/>
          </a:bodyPr>
          <a:lstStyle/>
          <a:p>
            <a:r>
              <a:rPr lang="en-GB" sz="8000" dirty="0">
                <a:latin typeface="Agency FB" panose="020B0503020202020204" pitchFamily="34" charset="0"/>
              </a:rPr>
              <a:t>Recommendations</a:t>
            </a:r>
            <a:r>
              <a:rPr lang="en-GB" sz="8000" dirty="0"/>
              <a:t> </a:t>
            </a:r>
          </a:p>
        </p:txBody>
      </p:sp>
      <p:sp>
        <p:nvSpPr>
          <p:cNvPr id="3" name="Subtitle 2">
            <a:extLst>
              <a:ext uri="{FF2B5EF4-FFF2-40B4-BE49-F238E27FC236}">
                <a16:creationId xmlns:a16="http://schemas.microsoft.com/office/drawing/2014/main" id="{A4CCA2B1-82C3-0D01-DB44-29CA7952D7D8}"/>
              </a:ext>
            </a:extLst>
          </p:cNvPr>
          <p:cNvSpPr>
            <a:spLocks noGrp="1"/>
          </p:cNvSpPr>
          <p:nvPr>
            <p:ph type="subTitle" idx="1"/>
          </p:nvPr>
        </p:nvSpPr>
        <p:spPr>
          <a:xfrm>
            <a:off x="1769532" y="4623127"/>
            <a:ext cx="8655200" cy="457201"/>
          </a:xfrm>
        </p:spPr>
        <p:txBody>
          <a:bodyPr>
            <a:normAutofit/>
          </a:bodyPr>
          <a:lstStyle/>
          <a:p>
            <a:endParaRPr lang="en-GB"/>
          </a:p>
        </p:txBody>
      </p:sp>
      <p:sp>
        <p:nvSpPr>
          <p:cNvPr id="13" name="Rectangle 12">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6773020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922D111C-5476-378B-96C3-D0897DBE81B3}"/>
              </a:ext>
            </a:extLst>
          </p:cNvPr>
          <p:cNvPicPr>
            <a:picLocks noGrp="1" noChangeAspect="1"/>
          </p:cNvPicPr>
          <p:nvPr>
            <p:ph idx="1"/>
          </p:nvPr>
        </p:nvPicPr>
        <p:blipFill rotWithShape="1">
          <a:blip r:embed="rId2">
            <a:alphaModFix amt="40000"/>
          </a:blip>
          <a:srcRect t="2831" b="12900"/>
          <a:stretch/>
        </p:blipFill>
        <p:spPr>
          <a:xfrm>
            <a:off x="20" y="10"/>
            <a:ext cx="12191979" cy="6857990"/>
          </a:xfrm>
          <a:prstGeom prst="rect">
            <a:avLst/>
          </a:prstGeom>
        </p:spPr>
      </p:pic>
      <p:sp>
        <p:nvSpPr>
          <p:cNvPr id="2" name="Title 1">
            <a:extLst>
              <a:ext uri="{FF2B5EF4-FFF2-40B4-BE49-F238E27FC236}">
                <a16:creationId xmlns:a16="http://schemas.microsoft.com/office/drawing/2014/main" id="{102A4960-27AF-6D56-A97F-E52C02A40070}"/>
              </a:ext>
            </a:extLst>
          </p:cNvPr>
          <p:cNvSpPr>
            <a:spLocks noGrp="1"/>
          </p:cNvSpPr>
          <p:nvPr>
            <p:ph type="title"/>
          </p:nvPr>
        </p:nvSpPr>
        <p:spPr>
          <a:xfrm>
            <a:off x="640080" y="853673"/>
            <a:ext cx="4023360" cy="5004794"/>
          </a:xfrm>
          <a:prstGeom prst="ellipse">
            <a:avLst/>
          </a:prstGeom>
        </p:spPr>
        <p:txBody>
          <a:bodyPr vert="horz" lIns="91440" tIns="45720" rIns="91440" bIns="45720" rtlCol="0" anchor="ctr">
            <a:normAutofit/>
          </a:bodyPr>
          <a:lstStyle/>
          <a:p>
            <a:r>
              <a:rPr lang="en-US" sz="2600" dirty="0">
                <a:solidFill>
                  <a:srgbClr val="FFFFFF"/>
                </a:solidFill>
              </a:rPr>
              <a:t>Recommendations </a:t>
            </a:r>
            <a:br>
              <a:rPr lang="en-US" sz="2600" dirty="0">
                <a:solidFill>
                  <a:srgbClr val="FFFFFF"/>
                </a:solidFill>
              </a:rPr>
            </a:br>
            <a:endParaRPr lang="en-US" sz="2600" dirty="0">
              <a:solidFill>
                <a:srgbClr val="FFFFFF"/>
              </a:solidFill>
            </a:endParaRPr>
          </a:p>
        </p:txBody>
      </p:sp>
      <p:sp>
        <p:nvSpPr>
          <p:cNvPr id="4" name="Text Placeholder 3">
            <a:extLst>
              <a:ext uri="{FF2B5EF4-FFF2-40B4-BE49-F238E27FC236}">
                <a16:creationId xmlns:a16="http://schemas.microsoft.com/office/drawing/2014/main" id="{E56E34E4-B984-4C24-2A7C-589AA2846847}"/>
              </a:ext>
            </a:extLst>
          </p:cNvPr>
          <p:cNvSpPr>
            <a:spLocks noGrp="1"/>
          </p:cNvSpPr>
          <p:nvPr>
            <p:ph type="body" sz="half" idx="2"/>
          </p:nvPr>
        </p:nvSpPr>
        <p:spPr>
          <a:xfrm>
            <a:off x="5599083" y="853673"/>
            <a:ext cx="5715000" cy="5004794"/>
          </a:xfrm>
        </p:spPr>
        <p:txBody>
          <a:bodyPr vert="horz" lIns="91440" tIns="45720" rIns="91440" bIns="45720" rtlCol="0" anchor="ctr">
            <a:normAutofit/>
          </a:bodyPr>
          <a:lstStyle/>
          <a:p>
            <a:pPr marL="0" indent="-228600">
              <a:buFont typeface="Arial" panose="020B0604020202020204" pitchFamily="34" charset="0"/>
              <a:buChar char="•"/>
            </a:pPr>
            <a:endParaRPr lang="en-US" sz="2200" dirty="0">
              <a:solidFill>
                <a:srgbClr val="FFFFFF"/>
              </a:solidFill>
            </a:endParaRPr>
          </a:p>
          <a:p>
            <a:pPr indent="-228600">
              <a:buFont typeface="Arial" panose="020B0604020202020204" pitchFamily="34" charset="0"/>
              <a:buChar char="•"/>
            </a:pPr>
            <a:r>
              <a:rPr lang="en-US" sz="2200" dirty="0">
                <a:solidFill>
                  <a:srgbClr val="FFFFFF"/>
                </a:solidFill>
                <a:effectLst/>
              </a:rPr>
              <a:t>suggested by </a:t>
            </a:r>
            <a:r>
              <a:rPr lang="en-US" sz="2200" b="1" dirty="0">
                <a:solidFill>
                  <a:srgbClr val="FFFFFF"/>
                </a:solidFill>
                <a:effectLst/>
              </a:rPr>
              <a:t>mental health foundation </a:t>
            </a:r>
            <a:r>
              <a:rPr lang="en-US" sz="2200" dirty="0">
                <a:solidFill>
                  <a:srgbClr val="FFFFFF"/>
                </a:solidFill>
                <a:effectLst/>
              </a:rPr>
              <a:t>(2022) that a short brisk walk of just 10 minutes increases our mental alertness, energy and positive mood.</a:t>
            </a:r>
          </a:p>
          <a:p>
            <a:pPr indent="-228600">
              <a:buFont typeface="Arial" panose="020B0604020202020204" pitchFamily="34" charset="0"/>
              <a:buChar char="•"/>
            </a:pPr>
            <a:endParaRPr lang="en-US" sz="2200" b="1" dirty="0">
              <a:solidFill>
                <a:srgbClr val="FFFFFF"/>
              </a:solidFill>
              <a:effectLst/>
            </a:endParaRPr>
          </a:p>
          <a:p>
            <a:pPr indent="-228600">
              <a:buFont typeface="Arial" panose="020B0604020202020204" pitchFamily="34" charset="0"/>
              <a:buChar char="•"/>
            </a:pPr>
            <a:endParaRPr lang="en-US" sz="2200" b="1" dirty="0">
              <a:solidFill>
                <a:srgbClr val="FFFFFF"/>
              </a:solidFill>
            </a:endParaRPr>
          </a:p>
          <a:p>
            <a:pPr indent="-228600">
              <a:buFont typeface="Arial" panose="020B0604020202020204" pitchFamily="34" charset="0"/>
              <a:buChar char="•"/>
            </a:pPr>
            <a:r>
              <a:rPr lang="en-US" sz="2200" b="1" dirty="0">
                <a:solidFill>
                  <a:srgbClr val="FFFFFF"/>
                </a:solidFill>
                <a:effectLst/>
              </a:rPr>
              <a:t>Mental health foundation </a:t>
            </a:r>
            <a:r>
              <a:rPr lang="en-US" sz="2200" dirty="0">
                <a:solidFill>
                  <a:srgbClr val="FFFFFF"/>
                </a:solidFill>
                <a:effectLst/>
              </a:rPr>
              <a:t>(2022) also propose that anyone participating in regular exercise, or any physical activity can reduce stress and anxiety.</a:t>
            </a:r>
          </a:p>
          <a:p>
            <a:pPr indent="-228600">
              <a:buFont typeface="Arial" panose="020B0604020202020204" pitchFamily="34" charset="0"/>
              <a:buChar char="•"/>
            </a:pPr>
            <a:endParaRPr lang="en-US" sz="2200" dirty="0">
              <a:solidFill>
                <a:srgbClr val="FFFFFF"/>
              </a:solidFill>
            </a:endParaRPr>
          </a:p>
          <a:p>
            <a:pPr indent="-228600">
              <a:buFont typeface="Arial" panose="020B0604020202020204" pitchFamily="34" charset="0"/>
              <a:buChar char="•"/>
            </a:pPr>
            <a:endParaRPr lang="en-US" sz="2200" dirty="0">
              <a:solidFill>
                <a:srgbClr val="FFFFFF"/>
              </a:solidFill>
            </a:endParaRPr>
          </a:p>
        </p:txBody>
      </p:sp>
      <p:sp>
        <p:nvSpPr>
          <p:cNvPr id="29" name="sketch box">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onnsiteX0" fmla="*/ 0 w 6229604"/>
              <a:gd name="connsiteY0" fmla="*/ 0 h 5722227"/>
              <a:gd name="connsiteX1" fmla="*/ 629882 w 6229604"/>
              <a:gd name="connsiteY1" fmla="*/ 0 h 5722227"/>
              <a:gd name="connsiteX2" fmla="*/ 1135172 w 6229604"/>
              <a:gd name="connsiteY2" fmla="*/ 0 h 5722227"/>
              <a:gd name="connsiteX3" fmla="*/ 1951943 w 6229604"/>
              <a:gd name="connsiteY3" fmla="*/ 0 h 5722227"/>
              <a:gd name="connsiteX4" fmla="*/ 2581825 w 6229604"/>
              <a:gd name="connsiteY4" fmla="*/ 0 h 5722227"/>
              <a:gd name="connsiteX5" fmla="*/ 3211707 w 6229604"/>
              <a:gd name="connsiteY5" fmla="*/ 0 h 5722227"/>
              <a:gd name="connsiteX6" fmla="*/ 4028477 w 6229604"/>
              <a:gd name="connsiteY6" fmla="*/ 0 h 5722227"/>
              <a:gd name="connsiteX7" fmla="*/ 4596063 w 6229604"/>
              <a:gd name="connsiteY7" fmla="*/ 0 h 5722227"/>
              <a:gd name="connsiteX8" fmla="*/ 5412834 w 6229604"/>
              <a:gd name="connsiteY8" fmla="*/ 0 h 5722227"/>
              <a:gd name="connsiteX9" fmla="*/ 6229604 w 6229604"/>
              <a:gd name="connsiteY9" fmla="*/ 0 h 5722227"/>
              <a:gd name="connsiteX10" fmla="*/ 6229604 w 6229604"/>
              <a:gd name="connsiteY10" fmla="*/ 635803 h 5722227"/>
              <a:gd name="connsiteX11" fmla="*/ 6229604 w 6229604"/>
              <a:gd name="connsiteY11" fmla="*/ 1271606 h 5722227"/>
              <a:gd name="connsiteX12" fmla="*/ 6229604 w 6229604"/>
              <a:gd name="connsiteY12" fmla="*/ 1964631 h 5722227"/>
              <a:gd name="connsiteX13" fmla="*/ 6229604 w 6229604"/>
              <a:gd name="connsiteY13" fmla="*/ 2428767 h 5722227"/>
              <a:gd name="connsiteX14" fmla="*/ 6229604 w 6229604"/>
              <a:gd name="connsiteY14" fmla="*/ 3064570 h 5722227"/>
              <a:gd name="connsiteX15" fmla="*/ 6229604 w 6229604"/>
              <a:gd name="connsiteY15" fmla="*/ 3700373 h 5722227"/>
              <a:gd name="connsiteX16" fmla="*/ 6229604 w 6229604"/>
              <a:gd name="connsiteY16" fmla="*/ 4336176 h 5722227"/>
              <a:gd name="connsiteX17" fmla="*/ 6229604 w 6229604"/>
              <a:gd name="connsiteY17" fmla="*/ 5029202 h 5722227"/>
              <a:gd name="connsiteX18" fmla="*/ 6229604 w 6229604"/>
              <a:gd name="connsiteY18" fmla="*/ 5722227 h 5722227"/>
              <a:gd name="connsiteX19" fmla="*/ 5475130 w 6229604"/>
              <a:gd name="connsiteY19" fmla="*/ 5722227 h 5722227"/>
              <a:gd name="connsiteX20" fmla="*/ 4907544 w 6229604"/>
              <a:gd name="connsiteY20" fmla="*/ 5722227 h 5722227"/>
              <a:gd name="connsiteX21" fmla="*/ 4090773 w 6229604"/>
              <a:gd name="connsiteY21" fmla="*/ 5722227 h 5722227"/>
              <a:gd name="connsiteX22" fmla="*/ 3398595 w 6229604"/>
              <a:gd name="connsiteY22" fmla="*/ 5722227 h 5722227"/>
              <a:gd name="connsiteX23" fmla="*/ 2831009 w 6229604"/>
              <a:gd name="connsiteY23" fmla="*/ 5722227 h 5722227"/>
              <a:gd name="connsiteX24" fmla="*/ 2138831 w 6229604"/>
              <a:gd name="connsiteY24" fmla="*/ 5722227 h 5722227"/>
              <a:gd name="connsiteX25" fmla="*/ 1633541 w 6229604"/>
              <a:gd name="connsiteY25" fmla="*/ 5722227 h 5722227"/>
              <a:gd name="connsiteX26" fmla="*/ 1128251 w 6229604"/>
              <a:gd name="connsiteY26" fmla="*/ 5722227 h 5722227"/>
              <a:gd name="connsiteX27" fmla="*/ 0 w 6229604"/>
              <a:gd name="connsiteY27" fmla="*/ 5722227 h 5722227"/>
              <a:gd name="connsiteX28" fmla="*/ 0 w 6229604"/>
              <a:gd name="connsiteY28" fmla="*/ 5200869 h 5722227"/>
              <a:gd name="connsiteX29" fmla="*/ 0 w 6229604"/>
              <a:gd name="connsiteY29" fmla="*/ 4450621 h 5722227"/>
              <a:gd name="connsiteX30" fmla="*/ 0 w 6229604"/>
              <a:gd name="connsiteY30" fmla="*/ 3872040 h 5722227"/>
              <a:gd name="connsiteX31" fmla="*/ 0 w 6229604"/>
              <a:gd name="connsiteY31" fmla="*/ 3407904 h 5722227"/>
              <a:gd name="connsiteX32" fmla="*/ 0 w 6229604"/>
              <a:gd name="connsiteY32" fmla="*/ 2714879 h 5722227"/>
              <a:gd name="connsiteX33" fmla="*/ 0 w 6229604"/>
              <a:gd name="connsiteY33" fmla="*/ 2193520 h 5722227"/>
              <a:gd name="connsiteX34" fmla="*/ 0 w 6229604"/>
              <a:gd name="connsiteY34" fmla="*/ 1500495 h 5722227"/>
              <a:gd name="connsiteX35" fmla="*/ 0 w 6229604"/>
              <a:gd name="connsiteY35" fmla="*/ 750248 h 5722227"/>
              <a:gd name="connsiteX36" fmla="*/ 0 w 622960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47625">
            <a:solidFill>
              <a:srgbClr val="FFFFFF">
                <a:alpha val="75000"/>
              </a:srgb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25596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arn(inVertic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barn(inVertical)">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Table 5">
            <a:extLst>
              <a:ext uri="{FF2B5EF4-FFF2-40B4-BE49-F238E27FC236}">
                <a16:creationId xmlns:a16="http://schemas.microsoft.com/office/drawing/2014/main" id="{FABE76A7-54C7-54B5-B4E3-DBF59E16A45B}"/>
              </a:ext>
            </a:extLst>
          </p:cNvPr>
          <p:cNvGraphicFramePr>
            <a:graphicFrameLocks noGrp="1"/>
          </p:cNvGraphicFramePr>
          <p:nvPr>
            <p:extLst>
              <p:ext uri="{D42A27DB-BD31-4B8C-83A1-F6EECF244321}">
                <p14:modId xmlns:p14="http://schemas.microsoft.com/office/powerpoint/2010/main" val="1339139604"/>
              </p:ext>
            </p:extLst>
          </p:nvPr>
        </p:nvGraphicFramePr>
        <p:xfrm>
          <a:off x="4341993" y="2398004"/>
          <a:ext cx="7315200" cy="4259261"/>
        </p:xfrm>
        <a:graphic>
          <a:graphicData uri="http://schemas.openxmlformats.org/drawingml/2006/table">
            <a:tbl>
              <a:tblPr firstRow="1">
                <a:tableStyleId>{69CF1AB2-1976-4502-BF36-3FF5EA218861}</a:tableStyleId>
              </a:tblPr>
              <a:tblGrid>
                <a:gridCol w="7315200">
                  <a:extLst>
                    <a:ext uri="{9D8B030D-6E8A-4147-A177-3AD203B41FA5}">
                      <a16:colId xmlns:a16="http://schemas.microsoft.com/office/drawing/2014/main" val="664343054"/>
                    </a:ext>
                  </a:extLst>
                </a:gridCol>
              </a:tblGrid>
              <a:tr h="404511">
                <a:tc>
                  <a:txBody>
                    <a:bodyPr/>
                    <a:lstStyle/>
                    <a:p>
                      <a:pPr algn="ctr"/>
                      <a:r>
                        <a:rPr lang="en-GB" sz="1300" u="sng" dirty="0"/>
                        <a:t>Urgent</a:t>
                      </a:r>
                    </a:p>
                  </a:txBody>
                  <a:tcPr marL="96926" marR="96926" marT="48463" marB="48463"/>
                </a:tc>
                <a:extLst>
                  <a:ext uri="{0D108BD9-81ED-4DB2-BD59-A6C34878D82A}">
                    <a16:rowId xmlns:a16="http://schemas.microsoft.com/office/drawing/2014/main" val="1712482718"/>
                  </a:ext>
                </a:extLst>
              </a:tr>
              <a:tr h="642458">
                <a:tc>
                  <a:txBody>
                    <a:bodyPr/>
                    <a:lstStyle/>
                    <a:p>
                      <a:r>
                        <a:rPr lang="en-GB" sz="1300" b="0" i="0" kern="1200">
                          <a:solidFill>
                            <a:schemeClr val="dk1"/>
                          </a:solidFill>
                          <a:effectLst/>
                          <a:latin typeface="+mn-lt"/>
                          <a:ea typeface="+mn-ea"/>
                          <a:cs typeface="+mn-cs"/>
                        </a:rPr>
                        <a:t>Support immediate, large-scale research into the nature, treatment, and long-term consequences of COVID-19 on mental health.</a:t>
                      </a:r>
                      <a:endParaRPr lang="en-GB" sz="1300"/>
                    </a:p>
                  </a:txBody>
                  <a:tcPr marL="96926" marR="96926" marT="48463" marB="48463"/>
                </a:tc>
                <a:extLst>
                  <a:ext uri="{0D108BD9-81ED-4DB2-BD59-A6C34878D82A}">
                    <a16:rowId xmlns:a16="http://schemas.microsoft.com/office/drawing/2014/main" val="1231379444"/>
                  </a:ext>
                </a:extLst>
              </a:tr>
              <a:tr h="404511">
                <a:tc>
                  <a:txBody>
                    <a:bodyPr/>
                    <a:lstStyle/>
                    <a:p>
                      <a:pPr algn="ctr"/>
                      <a:r>
                        <a:rPr lang="en-GB" sz="1300" b="1" u="sng" dirty="0"/>
                        <a:t>Short-term</a:t>
                      </a:r>
                    </a:p>
                  </a:txBody>
                  <a:tcPr marL="96926" marR="96926" marT="48463" marB="48463"/>
                </a:tc>
                <a:extLst>
                  <a:ext uri="{0D108BD9-81ED-4DB2-BD59-A6C34878D82A}">
                    <a16:rowId xmlns:a16="http://schemas.microsoft.com/office/drawing/2014/main" val="3785046284"/>
                  </a:ext>
                </a:extLst>
              </a:tr>
              <a:tr h="880406">
                <a:tc>
                  <a:txBody>
                    <a:bodyPr/>
                    <a:lstStyle/>
                    <a:p>
                      <a:r>
                        <a:rPr lang="en-GB" sz="1300" b="0" i="0" kern="1200" dirty="0">
                          <a:solidFill>
                            <a:schemeClr val="dk1"/>
                          </a:solidFill>
                          <a:effectLst/>
                          <a:latin typeface="+mn-lt"/>
                          <a:ea typeface="+mn-ea"/>
                          <a:cs typeface="+mn-cs"/>
                        </a:rPr>
                        <a:t>Encourage physicians, nurses, and other mental health care professions to systematically screen for and monitor a range of short- and long-term mental health dimensions among COVID-19 survivors, close relations, as well those with greater exposure risk or burden of care.</a:t>
                      </a:r>
                      <a:endParaRPr lang="en-GB" sz="1300" dirty="0"/>
                    </a:p>
                  </a:txBody>
                  <a:tcPr marL="96926" marR="96926" marT="48463" marB="48463"/>
                </a:tc>
                <a:extLst>
                  <a:ext uri="{0D108BD9-81ED-4DB2-BD59-A6C34878D82A}">
                    <a16:rowId xmlns:a16="http://schemas.microsoft.com/office/drawing/2014/main" val="3162286913"/>
                  </a:ext>
                </a:extLst>
              </a:tr>
              <a:tr h="404511">
                <a:tc>
                  <a:txBody>
                    <a:bodyPr/>
                    <a:lstStyle/>
                    <a:p>
                      <a:pPr algn="ctr"/>
                      <a:r>
                        <a:rPr lang="en-GB" sz="1300" b="1" i="0" u="sng" kern="1200">
                          <a:solidFill>
                            <a:schemeClr val="dk1"/>
                          </a:solidFill>
                          <a:effectLst/>
                          <a:latin typeface="+mn-lt"/>
                          <a:ea typeface="+mn-ea"/>
                          <a:cs typeface="+mn-cs"/>
                        </a:rPr>
                        <a:t>Ongoing</a:t>
                      </a:r>
                      <a:endParaRPr lang="en-GB" sz="1300" b="1" u="sng"/>
                    </a:p>
                  </a:txBody>
                  <a:tcPr marL="96926" marR="96926" marT="48463" marB="48463"/>
                </a:tc>
                <a:extLst>
                  <a:ext uri="{0D108BD9-81ED-4DB2-BD59-A6C34878D82A}">
                    <a16:rowId xmlns:a16="http://schemas.microsoft.com/office/drawing/2014/main" val="4013390674"/>
                  </a:ext>
                </a:extLst>
              </a:tr>
              <a:tr h="880406">
                <a:tc>
                  <a:txBody>
                    <a:bodyPr/>
                    <a:lstStyle/>
                    <a:p>
                      <a:r>
                        <a:rPr lang="en-GB" sz="1300" b="0" i="0" kern="1200" dirty="0">
                          <a:solidFill>
                            <a:schemeClr val="dk1"/>
                          </a:solidFill>
                          <a:effectLst/>
                          <a:latin typeface="+mn-lt"/>
                          <a:ea typeface="+mn-ea"/>
                          <a:cs typeface="+mn-cs"/>
                        </a:rPr>
                        <a:t>Specific mental health resources and actions should be tailored to the resources available, but at the very least should include online cognitive behaviour therapy treatments supplemented by locally trained, although possibly lay, mental health practitioners.</a:t>
                      </a:r>
                      <a:endParaRPr lang="en-GB" sz="1300" dirty="0"/>
                    </a:p>
                  </a:txBody>
                  <a:tcPr marL="96926" marR="96926" marT="48463" marB="48463"/>
                </a:tc>
                <a:extLst>
                  <a:ext uri="{0D108BD9-81ED-4DB2-BD59-A6C34878D82A}">
                    <a16:rowId xmlns:a16="http://schemas.microsoft.com/office/drawing/2014/main" val="46276485"/>
                  </a:ext>
                </a:extLst>
              </a:tr>
              <a:tr h="642458">
                <a:tc>
                  <a:txBody>
                    <a:bodyPr/>
                    <a:lstStyle/>
                    <a:p>
                      <a:r>
                        <a:rPr lang="en-GB" sz="1300" b="0" i="0" kern="1200" dirty="0">
                          <a:solidFill>
                            <a:schemeClr val="dk1"/>
                          </a:solidFill>
                          <a:effectLst/>
                          <a:latin typeface="+mn-lt"/>
                          <a:ea typeface="+mn-ea"/>
                          <a:cs typeface="+mn-cs"/>
                        </a:rPr>
                        <a:t>individuals and organizations should supplement existing mental health care with well-being promotion.</a:t>
                      </a:r>
                      <a:endParaRPr lang="en-GB" sz="1300" dirty="0"/>
                    </a:p>
                  </a:txBody>
                  <a:tcPr marL="96926" marR="96926" marT="48463" marB="48463"/>
                </a:tc>
                <a:extLst>
                  <a:ext uri="{0D108BD9-81ED-4DB2-BD59-A6C34878D82A}">
                    <a16:rowId xmlns:a16="http://schemas.microsoft.com/office/drawing/2014/main" val="2624038880"/>
                  </a:ext>
                </a:extLst>
              </a:tr>
            </a:tbl>
          </a:graphicData>
        </a:graphic>
      </p:graphicFrame>
      <p:sp>
        <p:nvSpPr>
          <p:cNvPr id="2" name="Title 1">
            <a:extLst>
              <a:ext uri="{FF2B5EF4-FFF2-40B4-BE49-F238E27FC236}">
                <a16:creationId xmlns:a16="http://schemas.microsoft.com/office/drawing/2014/main" id="{4570C637-D259-F361-61F0-4B65C863ECD1}"/>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GB" sz="1800" dirty="0">
                <a:solidFill>
                  <a:srgbClr val="FFFFFF"/>
                </a:solidFill>
              </a:rPr>
              <a:t>Recommendations</a:t>
            </a:r>
            <a:br>
              <a:rPr lang="en-GB" sz="1800" dirty="0">
                <a:solidFill>
                  <a:srgbClr val="FFFFFF"/>
                </a:solidFill>
              </a:rPr>
            </a:br>
            <a:r>
              <a:rPr lang="en-GB" sz="1800" dirty="0">
                <a:solidFill>
                  <a:srgbClr val="FFFFFF"/>
                </a:solidFill>
              </a:rPr>
              <a:t>by the </a:t>
            </a:r>
            <a:r>
              <a:rPr lang="en-GB" sz="1800" dirty="0" err="1">
                <a:solidFill>
                  <a:srgbClr val="FFFFFF"/>
                </a:solidFill>
              </a:rPr>
              <a:t>nhs</a:t>
            </a:r>
            <a:r>
              <a:rPr lang="en-GB" sz="1800" dirty="0">
                <a:solidFill>
                  <a:srgbClr val="FFFFFF"/>
                </a:solidFill>
              </a:rPr>
              <a:t> (2022)</a:t>
            </a:r>
            <a:br>
              <a:rPr lang="en-GB" sz="1800" dirty="0">
                <a:solidFill>
                  <a:srgbClr val="FFFFFF"/>
                </a:solidFill>
              </a:rPr>
            </a:br>
            <a:r>
              <a:rPr lang="en-GB" sz="1800" dirty="0">
                <a:solidFill>
                  <a:srgbClr val="FFFFFF"/>
                </a:solidFill>
              </a:rPr>
              <a:t>who (2022)</a:t>
            </a:r>
            <a:br>
              <a:rPr lang="en-GB" sz="1800" dirty="0">
                <a:solidFill>
                  <a:srgbClr val="FFFFFF"/>
                </a:solidFill>
              </a:rPr>
            </a:br>
            <a:r>
              <a:rPr lang="en-GB" sz="1800" dirty="0">
                <a:solidFill>
                  <a:srgbClr val="FFFFFF"/>
                </a:solidFill>
              </a:rPr>
              <a:t> </a:t>
            </a:r>
          </a:p>
        </p:txBody>
      </p:sp>
      <p:graphicFrame>
        <p:nvGraphicFramePr>
          <p:cNvPr id="4" name="Content Placeholder 3">
            <a:extLst>
              <a:ext uri="{FF2B5EF4-FFF2-40B4-BE49-F238E27FC236}">
                <a16:creationId xmlns:a16="http://schemas.microsoft.com/office/drawing/2014/main" id="{4A54CE6E-FFEC-1FA8-8790-D4FC5C7626EB}"/>
              </a:ext>
            </a:extLst>
          </p:cNvPr>
          <p:cNvGraphicFramePr>
            <a:graphicFrameLocks noGrp="1"/>
          </p:cNvGraphicFramePr>
          <p:nvPr>
            <p:ph idx="1"/>
            <p:extLst>
              <p:ext uri="{D42A27DB-BD31-4B8C-83A1-F6EECF244321}">
                <p14:modId xmlns:p14="http://schemas.microsoft.com/office/powerpoint/2010/main" val="2890087813"/>
              </p:ext>
            </p:extLst>
          </p:nvPr>
        </p:nvGraphicFramePr>
        <p:xfrm>
          <a:off x="12010116" y="0"/>
          <a:ext cx="107164" cy="371598"/>
        </p:xfrm>
        <a:graphic>
          <a:graphicData uri="http://schemas.openxmlformats.org/drawingml/2006/table">
            <a:tbl>
              <a:tblPr firstRow="1"/>
              <a:tblGrid>
                <a:gridCol w="107164">
                  <a:extLst>
                    <a:ext uri="{9D8B030D-6E8A-4147-A177-3AD203B41FA5}">
                      <a16:colId xmlns:a16="http://schemas.microsoft.com/office/drawing/2014/main" val="290176239"/>
                    </a:ext>
                  </a:extLst>
                </a:gridCol>
              </a:tblGrid>
              <a:tr h="371598">
                <a:tc>
                  <a:txBody>
                    <a:bodyPr/>
                    <a:lstStyle/>
                    <a:p>
                      <a:pPr algn="l"/>
                      <a:endParaRPr lang="en-GB" sz="800" dirty="0">
                        <a:solidFill>
                          <a:srgbClr val="000000"/>
                        </a:solidFill>
                        <a:effectLst/>
                      </a:endParaRPr>
                    </a:p>
                  </a:txBody>
                  <a:tcPr marL="40882" marR="40882" marT="20440" marB="20440" anchor="ctr">
                    <a:lnL>
                      <a:noFill/>
                    </a:lnL>
                    <a:lnR>
                      <a:noFill/>
                    </a:lnR>
                    <a:lnT>
                      <a:noFill/>
                    </a:lnT>
                    <a:lnB w="762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463177078"/>
                  </a:ext>
                </a:extLst>
              </a:tr>
            </a:tbl>
          </a:graphicData>
        </a:graphic>
      </p:graphicFrame>
      <p:pic>
        <p:nvPicPr>
          <p:cNvPr id="6" name="Picture 5">
            <a:extLst>
              <a:ext uri="{FF2B5EF4-FFF2-40B4-BE49-F238E27FC236}">
                <a16:creationId xmlns:a16="http://schemas.microsoft.com/office/drawing/2014/main" id="{7EE18455-A91E-D868-2D1B-316C0FCCBEB4}"/>
              </a:ext>
            </a:extLst>
          </p:cNvPr>
          <p:cNvPicPr>
            <a:picLocks noChangeAspect="1"/>
          </p:cNvPicPr>
          <p:nvPr/>
        </p:nvPicPr>
        <p:blipFill>
          <a:blip r:embed="rId2"/>
          <a:stretch>
            <a:fillRect/>
          </a:stretch>
        </p:blipFill>
        <p:spPr>
          <a:xfrm>
            <a:off x="4341993" y="235115"/>
            <a:ext cx="7187807" cy="1853345"/>
          </a:xfrm>
          <a:prstGeom prst="rect">
            <a:avLst/>
          </a:prstGeom>
        </p:spPr>
      </p:pic>
    </p:spTree>
    <p:extLst>
      <p:ext uri="{BB962C8B-B14F-4D97-AF65-F5344CB8AC3E}">
        <p14:creationId xmlns:p14="http://schemas.microsoft.com/office/powerpoint/2010/main" val="254090666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80">
                                          <p:stCondLst>
                                            <p:cond delay="0"/>
                                          </p:stCondLst>
                                        </p:cTn>
                                        <p:tgtEl>
                                          <p:spTgt spid="5"/>
                                        </p:tgtEl>
                                      </p:cBhvr>
                                    </p:animEffect>
                                    <p:anim calcmode="lin" valueType="num">
                                      <p:cBhvr>
                                        <p:cTn id="1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3" dur="26">
                                          <p:stCondLst>
                                            <p:cond delay="650"/>
                                          </p:stCondLst>
                                        </p:cTn>
                                        <p:tgtEl>
                                          <p:spTgt spid="5"/>
                                        </p:tgtEl>
                                      </p:cBhvr>
                                      <p:to x="100000" y="60000"/>
                                    </p:animScale>
                                    <p:animScale>
                                      <p:cBhvr>
                                        <p:cTn id="24" dur="166" decel="50000">
                                          <p:stCondLst>
                                            <p:cond delay="676"/>
                                          </p:stCondLst>
                                        </p:cTn>
                                        <p:tgtEl>
                                          <p:spTgt spid="5"/>
                                        </p:tgtEl>
                                      </p:cBhvr>
                                      <p:to x="100000" y="100000"/>
                                    </p:animScale>
                                    <p:animScale>
                                      <p:cBhvr>
                                        <p:cTn id="25" dur="26">
                                          <p:stCondLst>
                                            <p:cond delay="1312"/>
                                          </p:stCondLst>
                                        </p:cTn>
                                        <p:tgtEl>
                                          <p:spTgt spid="5"/>
                                        </p:tgtEl>
                                      </p:cBhvr>
                                      <p:to x="100000" y="80000"/>
                                    </p:animScale>
                                    <p:animScale>
                                      <p:cBhvr>
                                        <p:cTn id="26" dur="166" decel="50000">
                                          <p:stCondLst>
                                            <p:cond delay="1338"/>
                                          </p:stCondLst>
                                        </p:cTn>
                                        <p:tgtEl>
                                          <p:spTgt spid="5"/>
                                        </p:tgtEl>
                                      </p:cBhvr>
                                      <p:to x="100000" y="100000"/>
                                    </p:animScale>
                                    <p:animScale>
                                      <p:cBhvr>
                                        <p:cTn id="27" dur="26">
                                          <p:stCondLst>
                                            <p:cond delay="1642"/>
                                          </p:stCondLst>
                                        </p:cTn>
                                        <p:tgtEl>
                                          <p:spTgt spid="5"/>
                                        </p:tgtEl>
                                      </p:cBhvr>
                                      <p:to x="100000" y="90000"/>
                                    </p:animScale>
                                    <p:animScale>
                                      <p:cBhvr>
                                        <p:cTn id="28" dur="166" decel="50000">
                                          <p:stCondLst>
                                            <p:cond delay="1668"/>
                                          </p:stCondLst>
                                        </p:cTn>
                                        <p:tgtEl>
                                          <p:spTgt spid="5"/>
                                        </p:tgtEl>
                                      </p:cBhvr>
                                      <p:to x="100000" y="100000"/>
                                    </p:animScale>
                                    <p:animScale>
                                      <p:cBhvr>
                                        <p:cTn id="29" dur="26">
                                          <p:stCondLst>
                                            <p:cond delay="1808"/>
                                          </p:stCondLst>
                                        </p:cTn>
                                        <p:tgtEl>
                                          <p:spTgt spid="5"/>
                                        </p:tgtEl>
                                      </p:cBhvr>
                                      <p:to x="100000" y="95000"/>
                                    </p:animScale>
                                    <p:animScale>
                                      <p:cBhvr>
                                        <p:cTn id="3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Chart&#10;&#10;Description automatically generated">
            <a:extLst>
              <a:ext uri="{FF2B5EF4-FFF2-40B4-BE49-F238E27FC236}">
                <a16:creationId xmlns:a16="http://schemas.microsoft.com/office/drawing/2014/main" id="{EDE97CA3-5A5F-49C3-B313-A0EDEEB9DCA5}"/>
              </a:ext>
            </a:extLst>
          </p:cNvPr>
          <p:cNvPicPr>
            <a:picLocks noChangeAspect="1"/>
          </p:cNvPicPr>
          <p:nvPr/>
        </p:nvPicPr>
        <p:blipFill rotWithShape="1">
          <a:blip r:embed="rId2">
            <a:alphaModFix amt="50000"/>
          </a:blip>
          <a:srcRect t="5246" r="-1" b="7183"/>
          <a:stretch/>
        </p:blipFill>
        <p:spPr>
          <a:xfrm>
            <a:off x="20" y="10"/>
            <a:ext cx="12188930" cy="6857990"/>
          </a:xfrm>
          <a:prstGeom prst="rect">
            <a:avLst/>
          </a:prstGeom>
        </p:spPr>
      </p:pic>
      <p:sp>
        <p:nvSpPr>
          <p:cNvPr id="2" name="Title 1">
            <a:extLst>
              <a:ext uri="{FF2B5EF4-FFF2-40B4-BE49-F238E27FC236}">
                <a16:creationId xmlns:a16="http://schemas.microsoft.com/office/drawing/2014/main" id="{28FC3CF3-E279-5EEF-0ED0-523C49FE81BF}"/>
              </a:ext>
            </a:extLst>
          </p:cNvPr>
          <p:cNvSpPr>
            <a:spLocks noGrp="1"/>
          </p:cNvSpPr>
          <p:nvPr>
            <p:ph type="ctrTitle"/>
          </p:nvPr>
        </p:nvSpPr>
        <p:spPr>
          <a:xfrm>
            <a:off x="1524000" y="1122363"/>
            <a:ext cx="9144000" cy="3063240"/>
          </a:xfrm>
        </p:spPr>
        <p:txBody>
          <a:bodyPr>
            <a:normAutofit/>
          </a:bodyPr>
          <a:lstStyle/>
          <a:p>
            <a:r>
              <a:rPr lang="en-GB" sz="6600" dirty="0">
                <a:solidFill>
                  <a:srgbClr val="FFFFFF"/>
                </a:solidFill>
              </a:rPr>
              <a:t>Comparison </a:t>
            </a:r>
          </a:p>
        </p:txBody>
      </p:sp>
      <p:sp>
        <p:nvSpPr>
          <p:cNvPr id="3" name="Subtitle 2">
            <a:extLst>
              <a:ext uri="{FF2B5EF4-FFF2-40B4-BE49-F238E27FC236}">
                <a16:creationId xmlns:a16="http://schemas.microsoft.com/office/drawing/2014/main" id="{58226C20-6A83-0384-3D72-0248B5BC8622}"/>
              </a:ext>
            </a:extLst>
          </p:cNvPr>
          <p:cNvSpPr>
            <a:spLocks noGrp="1"/>
          </p:cNvSpPr>
          <p:nvPr>
            <p:ph type="subTitle" idx="1"/>
          </p:nvPr>
        </p:nvSpPr>
        <p:spPr>
          <a:xfrm>
            <a:off x="1527048" y="4599432"/>
            <a:ext cx="9144000" cy="1536192"/>
          </a:xfrm>
        </p:spPr>
        <p:txBody>
          <a:bodyPr>
            <a:normAutofit/>
          </a:bodyPr>
          <a:lstStyle/>
          <a:p>
            <a:endParaRPr lang="en-GB">
              <a:solidFill>
                <a:srgbClr val="FFFFFF"/>
              </a:solidFill>
            </a:endParaRPr>
          </a:p>
        </p:txBody>
      </p:sp>
      <p:sp>
        <p:nvSpPr>
          <p:cNvPr id="25"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81798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D67BC-17C8-68AD-4B39-CBE951460021}"/>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                             </a:t>
            </a:r>
            <a:r>
              <a:rPr lang="en-US" sz="5400" dirty="0">
                <a:latin typeface="Agency FB" panose="020B0503020202020204" pitchFamily="34" charset="0"/>
              </a:rPr>
              <a:t>Conclusion</a:t>
            </a:r>
            <a:r>
              <a:rPr lang="en-US" sz="5400" dirty="0"/>
              <a:t> </a:t>
            </a:r>
          </a:p>
        </p:txBody>
      </p:sp>
      <p:sp>
        <p:nvSpPr>
          <p:cNvPr id="12"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Picture 3" descr="Pen placed on top of a signature line">
            <a:extLst>
              <a:ext uri="{FF2B5EF4-FFF2-40B4-BE49-F238E27FC236}">
                <a16:creationId xmlns:a16="http://schemas.microsoft.com/office/drawing/2014/main" id="{2D1F7011-534D-661F-3A29-3A2D6AF9FDA8}"/>
              </a:ext>
            </a:extLst>
          </p:cNvPr>
          <p:cNvPicPr>
            <a:picLocks noChangeAspect="1"/>
          </p:cNvPicPr>
          <p:nvPr/>
        </p:nvPicPr>
        <p:blipFill rotWithShape="1">
          <a:blip r:embed="rId2"/>
          <a:srcRect l="31591"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7684822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74044-315D-B35D-A5A0-7A99BEA7812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3B76A99-DF3F-389E-1B06-C3C04D661CC1}"/>
              </a:ext>
            </a:extLst>
          </p:cNvPr>
          <p:cNvSpPr>
            <a:spLocks noGrp="1"/>
          </p:cNvSpPr>
          <p:nvPr>
            <p:ph idx="1"/>
          </p:nvPr>
        </p:nvSpPr>
        <p:spPr>
          <a:xfrm>
            <a:off x="920620" y="1576873"/>
            <a:ext cx="10667999" cy="5113175"/>
          </a:xfrm>
        </p:spPr>
        <p:txBody>
          <a:bodyPr>
            <a:normAutofit fontScale="25000" lnSpcReduction="20000"/>
          </a:bodyPr>
          <a:lstStyle/>
          <a:p>
            <a:pPr marL="0" indent="0">
              <a:buNone/>
            </a:pPr>
            <a:r>
              <a:rPr lang="en-GB" sz="6200" dirty="0"/>
              <a:t>Dreams time (2020) available at: </a:t>
            </a:r>
            <a:r>
              <a:rPr lang="en-GB" sz="6200" dirty="0">
                <a:hlinkClick r:id="rId2"/>
              </a:rPr>
              <a:t>Stethoscope, Charts and Graphs Spreadsheet Paper, Finance, Account, Statistics, Investment, Analytic Research Data Economy Stock Image - Image of data, arranging: 150328041 (dreamstime.com)</a:t>
            </a:r>
            <a:r>
              <a:rPr lang="en-GB" sz="6200" dirty="0"/>
              <a:t> (accessed 05</a:t>
            </a:r>
            <a:r>
              <a:rPr lang="en-GB" sz="6200" baseline="30000" dirty="0"/>
              <a:t>th</a:t>
            </a:r>
            <a:r>
              <a:rPr lang="en-GB" sz="6200" dirty="0"/>
              <a:t> December 2022) </a:t>
            </a:r>
          </a:p>
          <a:p>
            <a:pPr marL="0" indent="0">
              <a:buNone/>
            </a:pPr>
            <a:r>
              <a:rPr lang="en-GB" sz="6200" dirty="0"/>
              <a:t>Univer</a:t>
            </a:r>
            <a:r>
              <a:rPr lang="en-GB" sz="6200" dirty="0">
                <a:hlinkClick r:id="rId3"/>
              </a:rPr>
              <a:t>si</a:t>
            </a:r>
            <a:r>
              <a:rPr lang="en-GB" sz="6200" dirty="0"/>
              <a:t>ty library (2022) </a:t>
            </a:r>
            <a:r>
              <a:rPr lang="en-GB" sz="6200" b="0" i="0" dirty="0">
                <a:solidFill>
                  <a:srgbClr val="363636"/>
                </a:solidFill>
                <a:effectLst/>
                <a:latin typeface="Theinhardt"/>
              </a:rPr>
              <a:t>Nursing Experts: Translating the Evidence - Public Health available at: </a:t>
            </a:r>
            <a:r>
              <a:rPr lang="en-GB" sz="6200" dirty="0">
                <a:hlinkClick r:id="rId3"/>
              </a:rPr>
              <a:t>The EBP Process - Nursing Experts: Translating the Evidence - Public Health - Subject and Course Guides at University of Illinois at Chicago (uic.edu)</a:t>
            </a:r>
            <a:r>
              <a:rPr lang="en-GB" sz="6200" dirty="0"/>
              <a:t> (accessed 05</a:t>
            </a:r>
            <a:r>
              <a:rPr lang="en-GB" sz="6200" baseline="30000" dirty="0"/>
              <a:t>th</a:t>
            </a:r>
            <a:r>
              <a:rPr lang="en-GB" sz="6200" dirty="0"/>
              <a:t> December 2022)</a:t>
            </a:r>
          </a:p>
          <a:p>
            <a:pPr marL="0" indent="0">
              <a:buNone/>
            </a:pPr>
            <a:r>
              <a:rPr lang="en-GB" sz="6200" dirty="0"/>
              <a:t>Nursing and midwifery board (2022)  standards and guidance available at: </a:t>
            </a:r>
            <a:r>
              <a:rPr lang="en-GB" sz="6200" dirty="0">
                <a:hlinkClick r:id="rId4"/>
              </a:rPr>
              <a:t>NMBI - NMBI Scope of Practice: Principles for determining scope</a:t>
            </a:r>
            <a:r>
              <a:rPr lang="en-GB" sz="6200" dirty="0"/>
              <a:t> (accessed 5</a:t>
            </a:r>
            <a:r>
              <a:rPr lang="en-GB" sz="6200" baseline="30000" dirty="0"/>
              <a:t>th</a:t>
            </a:r>
            <a:r>
              <a:rPr lang="en-GB" sz="6200" dirty="0"/>
              <a:t> December 2022)</a:t>
            </a:r>
          </a:p>
          <a:p>
            <a:pPr marL="0" indent="0">
              <a:buNone/>
            </a:pPr>
            <a:r>
              <a:rPr lang="en-GB" sz="6200" dirty="0"/>
              <a:t>science direct (2020) </a:t>
            </a:r>
            <a:r>
              <a:rPr lang="en-GB" sz="6200" b="0" i="0" dirty="0">
                <a:effectLst/>
                <a:latin typeface="NexusSerif"/>
              </a:rPr>
              <a:t>The mental health impact of the covid-19 pandemic on healthcare workers, and interventions to help them: A rapid systematic review available at: </a:t>
            </a:r>
            <a:r>
              <a:rPr lang="en-GB" sz="6200" dirty="0">
                <a:solidFill>
                  <a:srgbClr val="954F72"/>
                </a:solidFill>
                <a:hlinkClick r:id="rId5">
                  <a:extLst>
                    <a:ext uri="{A12FA001-AC4F-418D-AE19-62706E023703}">
                      <ahyp:hlinkClr xmlns:ahyp="http://schemas.microsoft.com/office/drawing/2018/hyperlinkcolor" val="tx"/>
                    </a:ext>
                  </a:extLst>
                </a:hlinkClick>
              </a:rPr>
              <a:t>The mental health impact of the covid-19 pandemic on healthcare workers, and interventions to help them: A rapid systematic review – ScienceDirect</a:t>
            </a:r>
            <a:r>
              <a:rPr lang="en-GB" sz="6200" dirty="0">
                <a:solidFill>
                  <a:srgbClr val="954F72"/>
                </a:solidFill>
              </a:rPr>
              <a:t> </a:t>
            </a:r>
            <a:r>
              <a:rPr lang="en-GB" sz="6200" dirty="0"/>
              <a:t>(accessed 05</a:t>
            </a:r>
            <a:r>
              <a:rPr lang="en-GB" sz="6200" baseline="30000" dirty="0"/>
              <a:t>th</a:t>
            </a:r>
            <a:r>
              <a:rPr lang="en-GB" sz="6200" dirty="0"/>
              <a:t> December 2022) </a:t>
            </a:r>
          </a:p>
          <a:p>
            <a:pPr marL="0" indent="0">
              <a:buNone/>
            </a:pPr>
            <a:r>
              <a:rPr lang="en-GB" sz="6200" dirty="0" err="1"/>
              <a:t>atkin</a:t>
            </a:r>
            <a:r>
              <a:rPr lang="en-GB" sz="6200" dirty="0"/>
              <a:t>, L., Neve, J. E., Amor, Y. (2022) ‘</a:t>
            </a:r>
            <a:r>
              <a:rPr lang="en-GB" sz="6200" i="0" dirty="0">
                <a:effectLst/>
              </a:rPr>
              <a:t>Mental Health During the First Year of the COVID-19 Pandemic: A Review and Recommendations for Moving Forward’ </a:t>
            </a:r>
            <a:r>
              <a:rPr lang="en-GB" sz="6200" i="1" dirty="0">
                <a:effectLst/>
              </a:rPr>
              <a:t>Sage journals available at: </a:t>
            </a:r>
            <a:r>
              <a:rPr lang="en-GB" sz="6200" dirty="0">
                <a:hlinkClick r:id="rId6"/>
              </a:rPr>
              <a:t>Mental Health During the First Year of the COVID-19 Pandemic: A Review and Recommendations for Moving Forward - Lara B. Aknin, Jan-Emmanuel De Neve, Elizabeth W. Dunn, Daisy E. </a:t>
            </a:r>
            <a:r>
              <a:rPr lang="en-GB" sz="6200" dirty="0" err="1">
                <a:hlinkClick r:id="rId6"/>
              </a:rPr>
              <a:t>Fancourt</a:t>
            </a:r>
            <a:r>
              <a:rPr lang="en-GB" sz="6200" dirty="0">
                <a:hlinkClick r:id="rId6"/>
              </a:rPr>
              <a:t>, </a:t>
            </a:r>
            <a:r>
              <a:rPr lang="en-GB" sz="6200" dirty="0" err="1">
                <a:hlinkClick r:id="rId6"/>
              </a:rPr>
              <a:t>Elkhonon</a:t>
            </a:r>
            <a:r>
              <a:rPr lang="en-GB" sz="6200" dirty="0">
                <a:hlinkClick r:id="rId6"/>
              </a:rPr>
              <a:t> Goldberg, John F. Helliwell, Sarah P. Jones, Elie Karam, Richard Layard, Sonja Lyubomirsky, Andrew </a:t>
            </a:r>
            <a:r>
              <a:rPr lang="en-GB" sz="6200" dirty="0" err="1">
                <a:hlinkClick r:id="rId6"/>
              </a:rPr>
              <a:t>Rzepa</a:t>
            </a:r>
            <a:r>
              <a:rPr lang="en-GB" sz="6200" dirty="0">
                <a:hlinkClick r:id="rId6"/>
              </a:rPr>
              <a:t>, Shekhar Saxena, Emily M. Thornton, Tyler J. </a:t>
            </a:r>
            <a:r>
              <a:rPr lang="en-GB" sz="6200" dirty="0" err="1">
                <a:hlinkClick r:id="rId6"/>
              </a:rPr>
              <a:t>VanderWeele</a:t>
            </a:r>
            <a:r>
              <a:rPr lang="en-GB" sz="6200" dirty="0">
                <a:hlinkClick r:id="rId6"/>
              </a:rPr>
              <a:t>, Ashley V. Whillans, Jamil </a:t>
            </a:r>
            <a:r>
              <a:rPr lang="en-GB" sz="6200" dirty="0" err="1">
                <a:hlinkClick r:id="rId6"/>
              </a:rPr>
              <a:t>Zaki</a:t>
            </a:r>
            <a:r>
              <a:rPr lang="en-GB" sz="6200" dirty="0">
                <a:hlinkClick r:id="rId6"/>
              </a:rPr>
              <a:t>, </a:t>
            </a:r>
            <a:r>
              <a:rPr lang="en-GB" sz="6200" dirty="0" err="1">
                <a:hlinkClick r:id="rId6"/>
              </a:rPr>
              <a:t>Ozge</a:t>
            </a:r>
            <a:r>
              <a:rPr lang="en-GB" sz="6200" dirty="0">
                <a:hlinkClick r:id="rId6"/>
              </a:rPr>
              <a:t> Karadag, </a:t>
            </a:r>
            <a:r>
              <a:rPr lang="en-GB" sz="6200" dirty="0" err="1">
                <a:hlinkClick r:id="rId6"/>
              </a:rPr>
              <a:t>Yanis</a:t>
            </a:r>
            <a:r>
              <a:rPr lang="en-GB" sz="6200" dirty="0">
                <a:hlinkClick r:id="rId6"/>
              </a:rPr>
              <a:t> Ben Amor, 2022 (sagepub.com)</a:t>
            </a:r>
            <a:r>
              <a:rPr lang="en-GB" sz="6200" dirty="0"/>
              <a:t> (accessed 05</a:t>
            </a:r>
            <a:r>
              <a:rPr lang="en-GB" sz="6200" baseline="30000" dirty="0"/>
              <a:t>th</a:t>
            </a:r>
            <a:r>
              <a:rPr lang="en-GB" sz="6200" dirty="0"/>
              <a:t> December 2022)</a:t>
            </a:r>
          </a:p>
          <a:p>
            <a:pPr marL="0" indent="0">
              <a:buNone/>
            </a:pPr>
            <a:r>
              <a:rPr lang="en-GB" sz="6200" dirty="0">
                <a:effectLst/>
                <a:latin typeface="Calibri" panose="020F0502020204030204" pitchFamily="34" charset="0"/>
                <a:ea typeface="Calibri" panose="020F0502020204030204" pitchFamily="34" charset="0"/>
                <a:cs typeface="Times New Roman" panose="02020603050405020304" pitchFamily="18" charset="0"/>
              </a:rPr>
              <a:t>The Nuffield trust(2022) evidence for better health care-mental health Available at: </a:t>
            </a:r>
            <a:r>
              <a:rPr lang="en-GB" sz="6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Mental health | The Nuffield Trust</a:t>
            </a:r>
            <a:r>
              <a:rPr lang="en-GB" sz="6200" dirty="0">
                <a:effectLst/>
                <a:latin typeface="Calibri" panose="020F0502020204030204" pitchFamily="34" charset="0"/>
                <a:ea typeface="Calibri" panose="020F0502020204030204" pitchFamily="34" charset="0"/>
                <a:cs typeface="Times New Roman" panose="02020603050405020304" pitchFamily="18" charset="0"/>
              </a:rPr>
              <a:t> (accessed on November 03</a:t>
            </a:r>
            <a:r>
              <a:rPr lang="en-GB" sz="62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6200" dirty="0">
                <a:effectLst/>
                <a:latin typeface="Calibri" panose="020F0502020204030204" pitchFamily="34" charset="0"/>
                <a:ea typeface="Calibri" panose="020F0502020204030204" pitchFamily="34" charset="0"/>
                <a:cs typeface="Times New Roman" panose="02020603050405020304" pitchFamily="18" charset="0"/>
              </a:rPr>
              <a:t> 2022)</a:t>
            </a:r>
          </a:p>
          <a:p>
            <a:pPr marL="0" indent="0">
              <a:buNone/>
            </a:pPr>
            <a:r>
              <a:rPr lang="en-GB" sz="6200" dirty="0">
                <a:solidFill>
                  <a:srgbClr val="303030"/>
                </a:solidFill>
                <a:effectLst/>
                <a:latin typeface="Calibri" panose="020F0502020204030204" pitchFamily="34" charset="0"/>
                <a:ea typeface="Calibri" panose="020F0502020204030204" pitchFamily="34" charset="0"/>
                <a:cs typeface="Calibri" panose="020F0502020204030204" pitchFamily="34" charset="0"/>
              </a:rPr>
              <a:t>Cheung T., Fong T.K.H., </a:t>
            </a:r>
            <a:r>
              <a:rPr lang="en-GB" sz="6200" dirty="0" err="1">
                <a:solidFill>
                  <a:srgbClr val="303030"/>
                </a:solidFill>
                <a:effectLst/>
                <a:latin typeface="Calibri" panose="020F0502020204030204" pitchFamily="34" charset="0"/>
                <a:ea typeface="Calibri" panose="020F0502020204030204" pitchFamily="34" charset="0"/>
                <a:cs typeface="Calibri" panose="020F0502020204030204" pitchFamily="34" charset="0"/>
              </a:rPr>
              <a:t>Bressington</a:t>
            </a:r>
            <a:r>
              <a:rPr lang="en-GB" sz="6200" dirty="0">
                <a:solidFill>
                  <a:srgbClr val="303030"/>
                </a:solidFill>
                <a:effectLst/>
                <a:latin typeface="Calibri" panose="020F0502020204030204" pitchFamily="34" charset="0"/>
                <a:ea typeface="Calibri" panose="020F0502020204030204" pitchFamily="34" charset="0"/>
                <a:cs typeface="Calibri" panose="020F0502020204030204" pitchFamily="34" charset="0"/>
              </a:rPr>
              <a:t> D. (2021) ‘COVID-19 under the SARS Cloud: Mental Health Nursing during the Pandemic in Hong Kong.</a:t>
            </a:r>
            <a:r>
              <a:rPr lang="en-GB" sz="62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6200" i="1" u="sng"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8"/>
              </a:rPr>
              <a:t>J </a:t>
            </a:r>
            <a:r>
              <a:rPr lang="en-GB" sz="6200" i="1" u="sng" dirty="0" err="1">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8"/>
              </a:rPr>
              <a:t>Psychiatr</a:t>
            </a:r>
            <a:r>
              <a:rPr lang="en-GB" sz="6200" i="1" u="sng"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8"/>
              </a:rPr>
              <a:t> </a:t>
            </a:r>
            <a:r>
              <a:rPr lang="en-GB" sz="6200" i="1" u="sng" dirty="0" err="1">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8"/>
              </a:rPr>
              <a:t>Ment</a:t>
            </a:r>
            <a:r>
              <a:rPr lang="en-GB" sz="6200" i="1" u="sng"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8"/>
              </a:rPr>
              <a:t> Health </a:t>
            </a:r>
            <a:r>
              <a:rPr lang="en-GB" sz="6200" i="1" u="sng" dirty="0" err="1">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8"/>
              </a:rPr>
              <a:t>Nurs</a:t>
            </a:r>
            <a:r>
              <a:rPr lang="en-GB" sz="6200" i="1" u="sng" dirty="0">
                <a:solidFill>
                  <a:srgbClr val="376FAA"/>
                </a:solidFill>
                <a:effectLst/>
                <a:latin typeface="Calibri" panose="020F0502020204030204" pitchFamily="34" charset="0"/>
                <a:ea typeface="Calibri" panose="020F0502020204030204" pitchFamily="34" charset="0"/>
                <a:cs typeface="Calibri" panose="020F0502020204030204" pitchFamily="34" charset="0"/>
                <a:hlinkClick r:id="rId8"/>
              </a:rPr>
              <a:t>.</a:t>
            </a:r>
            <a:r>
              <a:rPr lang="en-GB" sz="6200" i="1"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a:t>
            </a:r>
            <a:r>
              <a:rPr lang="en-GB" sz="620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28(2) pp.115–117.</a:t>
            </a:r>
          </a:p>
          <a:p>
            <a:pPr marL="0" indent="0">
              <a:buNone/>
            </a:pPr>
            <a:r>
              <a:rPr lang="en-GB" sz="6200" dirty="0">
                <a:effectLst/>
                <a:latin typeface="Calibri" panose="020F0502020204030204" pitchFamily="34" charset="0"/>
                <a:ea typeface="Calibri" panose="020F0502020204030204" pitchFamily="34" charset="0"/>
                <a:cs typeface="Times New Roman" panose="02020603050405020304" pitchFamily="18" charset="0"/>
              </a:rPr>
              <a:t>Mental health organisation (2022) how to look after your health using exercise. Available at </a:t>
            </a:r>
            <a:r>
              <a:rPr lang="en-GB" sz="6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9"/>
              </a:rPr>
              <a:t>How to look after your mental health using exercise | Mental Health Foundation</a:t>
            </a:r>
            <a:r>
              <a:rPr lang="en-GB" sz="6200" dirty="0">
                <a:effectLst/>
                <a:latin typeface="Calibri" panose="020F0502020204030204" pitchFamily="34" charset="0"/>
                <a:ea typeface="Calibri" panose="020F0502020204030204" pitchFamily="34" charset="0"/>
                <a:cs typeface="Times New Roman" panose="02020603050405020304" pitchFamily="18" charset="0"/>
              </a:rPr>
              <a:t> (accessed November 04</a:t>
            </a:r>
            <a:r>
              <a:rPr lang="en-GB" sz="6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6200" dirty="0">
                <a:effectLst/>
                <a:latin typeface="Calibri" panose="020F0502020204030204" pitchFamily="34" charset="0"/>
                <a:ea typeface="Calibri" panose="020F0502020204030204" pitchFamily="34" charset="0"/>
                <a:cs typeface="Times New Roman" panose="02020603050405020304" pitchFamily="18" charset="0"/>
              </a:rPr>
              <a:t> 2022)</a:t>
            </a:r>
          </a:p>
          <a:p>
            <a:pPr marL="0" indent="0">
              <a:buNone/>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i="0" dirty="0">
              <a:effectLst/>
            </a:endParaRPr>
          </a:p>
          <a:p>
            <a:pPr marL="0" indent="0">
              <a:buNone/>
            </a:pPr>
            <a:r>
              <a:rPr lang="en-GB" dirty="0">
                <a:hlinkClick r:id="rId6"/>
              </a:rPr>
              <a:t> </a:t>
            </a:r>
            <a:endParaRPr lang="en-GB" dirty="0"/>
          </a:p>
        </p:txBody>
      </p:sp>
    </p:spTree>
    <p:extLst>
      <p:ext uri="{BB962C8B-B14F-4D97-AF65-F5344CB8AC3E}">
        <p14:creationId xmlns:p14="http://schemas.microsoft.com/office/powerpoint/2010/main" val="2959493776"/>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78F73-505D-8E66-C2B5-3F5214AE69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F513334-5C1E-462E-3FC7-AB910AFE4E5A}"/>
              </a:ext>
            </a:extLst>
          </p:cNvPr>
          <p:cNvSpPr>
            <a:spLocks noGrp="1"/>
          </p:cNvSpPr>
          <p:nvPr>
            <p:ph idx="1"/>
          </p:nvPr>
        </p:nvSpPr>
        <p:spPr/>
        <p:txBody>
          <a:bodyPr>
            <a:normAutofit/>
          </a:bodyPr>
          <a:lstStyle/>
          <a:p>
            <a:pPr marL="0" indent="0">
              <a:buNone/>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Moule.p</a:t>
            </a:r>
            <a:r>
              <a:rPr lang="en-GB" sz="1600" dirty="0">
                <a:effectLst/>
                <a:latin typeface="Calibri" panose="020F0502020204030204" pitchFamily="34" charset="0"/>
                <a:ea typeface="Calibri" panose="020F0502020204030204" pitchFamily="34" charset="0"/>
                <a:cs typeface="Times New Roman" panose="02020603050405020304" pitchFamily="18" charset="0"/>
              </a:rPr>
              <a:t>.(2018) Making sense of research in nursing, health &amp; social care. 6th ed.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London:Continumm</a:t>
            </a:r>
            <a:r>
              <a:rPr lang="en-GB" sz="16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buNone/>
            </a:pPr>
            <a:r>
              <a:rPr lang="en-GB"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Abu-</a:t>
            </a:r>
            <a:r>
              <a:rPr lang="en-GB" sz="16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Baker.N.N</a:t>
            </a:r>
            <a:r>
              <a:rPr lang="en-GB"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600" u="sng" dirty="0" err="1">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AbuAlrub</a:t>
            </a:r>
            <a:r>
              <a:rPr lang="en-GB" sz="16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a:t>
            </a:r>
            <a:r>
              <a:rPr lang="en-GB"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600" u="none" strike="noStrike" dirty="0" err="1">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3"/>
              </a:rPr>
              <a:t>Obeidat</a:t>
            </a:r>
            <a:r>
              <a:rPr lang="en-GB" sz="16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.R.F</a:t>
            </a:r>
            <a:r>
              <a:rPr lang="en-GB"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a:t>
            </a:r>
            <a:r>
              <a:rPr lang="en-GB" sz="1600" u="none" strike="noStrike" dirty="0" err="1">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4"/>
              </a:rPr>
              <a:t>Assmairan</a:t>
            </a:r>
            <a:r>
              <a:rPr lang="en-GB" sz="16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a:t>
            </a:r>
            <a:r>
              <a:rPr lang="en-GB"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(2021) ‘Evidence-based practice beliefs and implementations: a cross-sectional study among undergraduate nursing’, </a:t>
            </a:r>
            <a:r>
              <a:rPr lang="en-GB" sz="16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BCM nursing journal, </a:t>
            </a:r>
            <a:r>
              <a:rPr lang="en-GB"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600" u="sng" dirty="0" err="1">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5"/>
              </a:rPr>
              <a:t>Stevens</a:t>
            </a:r>
            <a:r>
              <a:rPr lang="en-GB" sz="16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.K.R</a:t>
            </a:r>
            <a:r>
              <a:rPr lang="en-GB"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(2013) ‘</a:t>
            </a:r>
            <a:r>
              <a:rPr lang="en-GB" sz="160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The impact of evidence-based practice in nursing and the next big ideas’, </a:t>
            </a:r>
            <a:r>
              <a:rPr lang="en-GB" sz="1600" i="1"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Online J Issues </a:t>
            </a:r>
            <a:r>
              <a:rPr lang="en-GB" sz="1600" i="1"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Nurs</a:t>
            </a:r>
            <a:r>
              <a:rPr lang="en-GB" sz="16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31(18).</a:t>
            </a:r>
            <a:r>
              <a:rPr lang="en-GB"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Mag online Library (2016) ‘Nursing research ethics, guidance and application in practice’</a:t>
            </a:r>
            <a:r>
              <a:rPr lang="en-GB" sz="1600" i="1" dirty="0">
                <a:effectLst/>
                <a:latin typeface="Calibri" panose="020F0502020204030204" pitchFamily="34" charset="0"/>
                <a:ea typeface="Calibri" panose="020F0502020204030204" pitchFamily="34" charset="0"/>
                <a:cs typeface="Times New Roman" panose="02020603050405020304" pitchFamily="18" charset="0"/>
              </a:rPr>
              <a:t> British </a:t>
            </a:r>
            <a:r>
              <a:rPr lang="en-GB" sz="1600" i="1" dirty="0" err="1">
                <a:effectLst/>
                <a:latin typeface="Calibri" panose="020F0502020204030204" pitchFamily="34" charset="0"/>
                <a:ea typeface="Calibri" panose="020F0502020204030204" pitchFamily="34" charset="0"/>
                <a:cs typeface="Times New Roman" panose="02020603050405020304" pitchFamily="18" charset="0"/>
              </a:rPr>
              <a:t>jernal</a:t>
            </a:r>
            <a:r>
              <a:rPr lang="en-GB" sz="1600" i="1" dirty="0">
                <a:effectLst/>
                <a:latin typeface="Calibri" panose="020F0502020204030204" pitchFamily="34" charset="0"/>
                <a:ea typeface="Calibri" panose="020F0502020204030204" pitchFamily="34" charset="0"/>
                <a:cs typeface="Times New Roman" panose="02020603050405020304" pitchFamily="18" charset="0"/>
              </a:rPr>
              <a:t> of nursing’ </a:t>
            </a:r>
            <a:r>
              <a:rPr lang="en-GB" sz="1600" dirty="0">
                <a:effectLst/>
                <a:latin typeface="Calibri" panose="020F0502020204030204" pitchFamily="34" charset="0"/>
                <a:ea typeface="Calibri" panose="020F0502020204030204" pitchFamily="34" charset="0"/>
                <a:cs typeface="Times New Roman" panose="02020603050405020304" pitchFamily="18" charset="0"/>
              </a:rPr>
              <a:t>25(14). </a:t>
            </a:r>
          </a:p>
          <a:p>
            <a:pPr marL="0" indent="0">
              <a:buNone/>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Clinfield</a:t>
            </a:r>
            <a:r>
              <a:rPr lang="en-GB" sz="1600" dirty="0">
                <a:effectLst/>
                <a:latin typeface="Calibri" panose="020F0502020204030204" pitchFamily="34" charset="0"/>
                <a:ea typeface="Calibri" panose="020F0502020204030204" pitchFamily="34" charset="0"/>
                <a:cs typeface="Times New Roman" panose="02020603050405020304" pitchFamily="18" charset="0"/>
              </a:rPr>
              <a:t> (2022) what can the history of ethics teach us Available at: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What can the history of research ethics teach us? - </a:t>
            </a:r>
            <a:r>
              <a:rPr lang="en-GB" sz="16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Clinfield</a:t>
            </a:r>
            <a:r>
              <a:rPr lang="en-GB" sz="1600" dirty="0">
                <a:effectLst/>
                <a:latin typeface="Calibri" panose="020F0502020204030204" pitchFamily="34" charset="0"/>
                <a:ea typeface="Calibri" panose="020F0502020204030204" pitchFamily="34" charset="0"/>
                <a:cs typeface="Times New Roman" panose="02020603050405020304" pitchFamily="18" charset="0"/>
              </a:rPr>
              <a:t> (Accessed November 17</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2022)</a:t>
            </a:r>
          </a:p>
          <a:p>
            <a:pPr marL="0" indent="0">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Mandal, J. Acharya, S.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Parija</a:t>
            </a:r>
            <a:r>
              <a:rPr lang="en-GB" sz="1600" dirty="0">
                <a:effectLst/>
                <a:latin typeface="Calibri" panose="020F0502020204030204" pitchFamily="34" charset="0"/>
                <a:ea typeface="Calibri" panose="020F0502020204030204" pitchFamily="34" charset="0"/>
                <a:cs typeface="Times New Roman" panose="02020603050405020304" pitchFamily="18" charset="0"/>
              </a:rPr>
              <a:t>, S.C. (2011) ‘Ethics in Human Research’, </a:t>
            </a:r>
            <a:r>
              <a:rPr lang="en-GB" sz="1600" u="sng" dirty="0">
                <a:solidFill>
                  <a:srgbClr val="376FAA"/>
                </a:solidFill>
                <a:effectLst/>
                <a:latin typeface="Helvetica" panose="020B0604020202020204" pitchFamily="34" charset="0"/>
                <a:ea typeface="Calibri" panose="020F0502020204030204" pitchFamily="34" charset="0"/>
                <a:cs typeface="Times New Roman" panose="02020603050405020304" pitchFamily="18" charset="0"/>
                <a:hlinkClick r:id="rId7"/>
              </a:rPr>
              <a:t>Trop </a:t>
            </a:r>
            <a:r>
              <a:rPr lang="en-GB" sz="1600" u="sng" dirty="0" err="1">
                <a:solidFill>
                  <a:srgbClr val="376FAA"/>
                </a:solidFill>
                <a:effectLst/>
                <a:latin typeface="Helvetica" panose="020B0604020202020204" pitchFamily="34" charset="0"/>
                <a:ea typeface="Calibri" panose="020F0502020204030204" pitchFamily="34" charset="0"/>
                <a:cs typeface="Times New Roman" panose="02020603050405020304" pitchFamily="18" charset="0"/>
                <a:hlinkClick r:id="rId7"/>
              </a:rPr>
              <a:t>Parasitol</a:t>
            </a:r>
            <a:r>
              <a:rPr lang="en-GB" sz="1600" u="sng" dirty="0">
                <a:solidFill>
                  <a:srgbClr val="376FAA"/>
                </a:solidFill>
                <a:effectLst/>
                <a:latin typeface="Helvetica" panose="020B0604020202020204" pitchFamily="34" charset="0"/>
                <a:ea typeface="Calibri" panose="020F0502020204030204" pitchFamily="34" charset="0"/>
                <a:cs typeface="Times New Roman" panose="02020603050405020304" pitchFamily="18" charset="0"/>
                <a:hlinkClick r:id="rId7"/>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1(1), pp 2-3.</a:t>
            </a:r>
          </a:p>
          <a:p>
            <a:pPr marL="0" indent="0">
              <a:buNone/>
            </a:pPr>
            <a:r>
              <a:rPr lang="en-GB" sz="1600" dirty="0" err="1">
                <a:solidFill>
                  <a:srgbClr val="333333"/>
                </a:solidFill>
                <a:effectLst/>
                <a:latin typeface="Calibri" panose="020F0502020204030204" pitchFamily="34" charset="0"/>
                <a:ea typeface="Calibri" panose="020F0502020204030204" pitchFamily="34" charset="0"/>
              </a:rPr>
              <a:t>Raoofi.S</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Pashazadeh.F</a:t>
            </a:r>
            <a:r>
              <a:rPr lang="en-GB" sz="1600" dirty="0">
                <a:solidFill>
                  <a:srgbClr val="333333"/>
                </a:solidFill>
                <a:effectLst/>
                <a:latin typeface="Calibri" panose="020F0502020204030204" pitchFamily="34" charset="0"/>
                <a:ea typeface="Calibri" panose="020F0502020204030204" pitchFamily="34" charset="0"/>
              </a:rPr>
              <a:t> , </a:t>
            </a:r>
            <a:r>
              <a:rPr lang="en-GB" sz="1600" dirty="0" err="1">
                <a:solidFill>
                  <a:srgbClr val="333333"/>
                </a:solidFill>
                <a:effectLst/>
                <a:latin typeface="Calibri" panose="020F0502020204030204" pitchFamily="34" charset="0"/>
                <a:ea typeface="Calibri" panose="020F0502020204030204" pitchFamily="34" charset="0"/>
              </a:rPr>
              <a:t>Rafiei.S</a:t>
            </a:r>
            <a:r>
              <a:rPr lang="en-GB" sz="1600" dirty="0">
                <a:solidFill>
                  <a:srgbClr val="333333"/>
                </a:solidFill>
                <a:effectLst/>
                <a:latin typeface="Calibri" panose="020F0502020204030204" pitchFamily="34" charset="0"/>
                <a:ea typeface="Calibri" panose="020F0502020204030204" pitchFamily="34" charset="0"/>
              </a:rPr>
              <a:t> , </a:t>
            </a:r>
            <a:r>
              <a:rPr lang="en-GB" sz="1600" dirty="0" err="1">
                <a:solidFill>
                  <a:srgbClr val="333333"/>
                </a:solidFill>
                <a:effectLst/>
                <a:latin typeface="Calibri" panose="020F0502020204030204" pitchFamily="34" charset="0"/>
                <a:ea typeface="Calibri" panose="020F0502020204030204" pitchFamily="34" charset="0"/>
              </a:rPr>
              <a:t>Khani.S</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Hosseinifard.H</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Tajik.F</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Masoumi.M</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Raoofi.N</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Ahmadi.S</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Aghalou.S</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Torabi.F</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Dehnad.A</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Hoseinipalangi.Z</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Rezaei.S</a:t>
            </a:r>
            <a:r>
              <a:rPr lang="en-GB" sz="1600" dirty="0">
                <a:solidFill>
                  <a:srgbClr val="333333"/>
                </a:solidFill>
                <a:effectLst/>
                <a:latin typeface="Calibri" panose="020F0502020204030204" pitchFamily="34" charset="0"/>
                <a:ea typeface="Calibri" panose="020F0502020204030204" pitchFamily="34" charset="0"/>
              </a:rPr>
              <a:t>, </a:t>
            </a:r>
            <a:r>
              <a:rPr lang="en-GB" sz="1600" dirty="0" err="1">
                <a:solidFill>
                  <a:srgbClr val="333333"/>
                </a:solidFill>
                <a:effectLst/>
                <a:latin typeface="Calibri" panose="020F0502020204030204" pitchFamily="34" charset="0"/>
                <a:ea typeface="Calibri" panose="020F0502020204030204" pitchFamily="34" charset="0"/>
              </a:rPr>
              <a:t>Shabaninejad.H</a:t>
            </a:r>
            <a:r>
              <a:rPr lang="en-GB" sz="1600" dirty="0">
                <a:solidFill>
                  <a:srgbClr val="333333"/>
                </a:solidFill>
                <a:effectLst/>
                <a:latin typeface="Calibri" panose="020F0502020204030204" pitchFamily="34" charset="0"/>
                <a:ea typeface="Calibri" panose="020F0502020204030204" pitchFamily="34" charset="0"/>
              </a:rPr>
              <a:t> and </a:t>
            </a:r>
            <a:r>
              <a:rPr lang="en-GB" sz="1600" dirty="0" err="1">
                <a:solidFill>
                  <a:srgbClr val="333333"/>
                </a:solidFill>
                <a:effectLst/>
                <a:latin typeface="Calibri" panose="020F0502020204030204" pitchFamily="34" charset="0"/>
                <a:ea typeface="Calibri" panose="020F0502020204030204" pitchFamily="34" charset="0"/>
              </a:rPr>
              <a:t>Ghashghaee.A</a:t>
            </a:r>
            <a:r>
              <a:rPr lang="en-GB" sz="1600" dirty="0">
                <a:solidFill>
                  <a:srgbClr val="333333"/>
                </a:solidFill>
                <a:effectLst/>
                <a:latin typeface="Calibri" panose="020F0502020204030204" pitchFamily="34" charset="0"/>
                <a:ea typeface="Calibri" panose="020F0502020204030204" pitchFamily="34" charset="0"/>
              </a:rPr>
              <a:t>(2022) ‘</a:t>
            </a:r>
            <a:r>
              <a:rPr lang="en-GB" sz="16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8"/>
              </a:rPr>
              <a:t>Anxiety during the COVID-19 pandemic in hospital staff: systematic review plus meta-analysis |’ </a:t>
            </a:r>
            <a:r>
              <a:rPr lang="en-GB" sz="1600" i="1"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8"/>
              </a:rPr>
              <a:t>BMJ Supportive &amp; Palliative Care</a:t>
            </a:r>
            <a:r>
              <a:rPr lang="en-GB" sz="16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p>
          <a:p>
            <a:pPr marL="0" indent="0">
              <a:buNone/>
            </a:pPr>
            <a:r>
              <a:rPr lang="en-GB" sz="1600" dirty="0" err="1">
                <a:solidFill>
                  <a:srgbClr val="303030"/>
                </a:solidFill>
                <a:effectLst/>
                <a:latin typeface="Calibri" panose="020F0502020204030204" pitchFamily="34" charset="0"/>
                <a:ea typeface="Calibri" panose="020F0502020204030204" pitchFamily="34" charset="0"/>
                <a:cs typeface="Calibri" panose="020F0502020204030204" pitchFamily="34" charset="0"/>
              </a:rPr>
              <a:t>Kinman</a:t>
            </a:r>
            <a:r>
              <a:rPr lang="en-GB" sz="1600" dirty="0">
                <a:solidFill>
                  <a:srgbClr val="303030"/>
                </a:solidFill>
                <a:effectLst/>
                <a:latin typeface="Calibri" panose="020F0502020204030204" pitchFamily="34" charset="0"/>
                <a:ea typeface="Calibri" panose="020F0502020204030204" pitchFamily="34" charset="0"/>
                <a:cs typeface="Calibri" panose="020F0502020204030204" pitchFamily="34" charset="0"/>
              </a:rPr>
              <a:t> G, Teoh K (2018) ‘What can make a different to the mental health of UK doctors? A review of the research evidence. London: Society of Occupational Medicine’ </a:t>
            </a:r>
            <a:r>
              <a:rPr lang="en-GB" sz="16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BIROn</a:t>
            </a:r>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 Birkbeck Institutional Research Online.</a:t>
            </a:r>
          </a:p>
          <a:p>
            <a:pPr marL="0" indent="0">
              <a:buNone/>
            </a:pPr>
            <a:r>
              <a:rPr lang="en-GB" sz="1400" b="0" i="0" dirty="0">
                <a:solidFill>
                  <a:srgbClr val="333333"/>
                </a:solidFill>
                <a:effectLst/>
                <a:latin typeface="Arial" panose="020B0604020202020204" pitchFamily="34" charset="0"/>
              </a:rPr>
              <a:t>Ray, S. L., Wong, C., White, D., &amp; </a:t>
            </a:r>
            <a:r>
              <a:rPr lang="en-GB" sz="1400" b="0" i="0" dirty="0" err="1">
                <a:solidFill>
                  <a:srgbClr val="333333"/>
                </a:solidFill>
                <a:effectLst/>
                <a:latin typeface="Arial" panose="020B0604020202020204" pitchFamily="34" charset="0"/>
              </a:rPr>
              <a:t>Heaslip</a:t>
            </a:r>
            <a:r>
              <a:rPr lang="en-GB" sz="1400" b="0" i="0" dirty="0">
                <a:solidFill>
                  <a:srgbClr val="333333"/>
                </a:solidFill>
                <a:effectLst/>
                <a:latin typeface="Arial" panose="020B0604020202020204" pitchFamily="34" charset="0"/>
              </a:rPr>
              <a:t>, K. (2013). Compassion satisfaction, compassion fatigue, work life conditions, and burnout among frontline mental health care professionals. </a:t>
            </a:r>
            <a:r>
              <a:rPr lang="en-GB" sz="1400" b="0" i="1" dirty="0">
                <a:solidFill>
                  <a:srgbClr val="333333"/>
                </a:solidFill>
                <a:effectLst/>
                <a:latin typeface="Arial" panose="020B0604020202020204" pitchFamily="34" charset="0"/>
              </a:rPr>
              <a:t>Traumatology, 19</a:t>
            </a:r>
            <a:r>
              <a:rPr lang="en-GB" sz="1400" b="0" i="0" dirty="0">
                <a:solidFill>
                  <a:srgbClr val="333333"/>
                </a:solidFill>
                <a:effectLst/>
                <a:latin typeface="Arial" panose="020B0604020202020204" pitchFamily="34" charset="0"/>
              </a:rPr>
              <a:t>(4), 255–267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76859116"/>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DBE7E-BB9B-D05C-15E2-EF871E2AFB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6E123D-942F-BA68-0DC6-2D255EFDBE80}"/>
              </a:ext>
            </a:extLst>
          </p:cNvPr>
          <p:cNvSpPr>
            <a:spLocks noGrp="1"/>
          </p:cNvSpPr>
          <p:nvPr>
            <p:ph idx="1"/>
          </p:nvPr>
        </p:nvSpPr>
        <p:spPr/>
        <p:txBody>
          <a:bodyPr>
            <a:normAutofit/>
          </a:bodyPr>
          <a:lstStyle/>
          <a:p>
            <a:pPr marL="0" indent="0">
              <a:buNone/>
            </a:pPr>
            <a:r>
              <a:rPr lang="en-GB" sz="1400" dirty="0" err="1"/>
              <a:t>Juann</a:t>
            </a:r>
            <a:r>
              <a:rPr lang="en-GB" sz="1400" dirty="0"/>
              <a:t> N., </a:t>
            </a:r>
            <a:r>
              <a:rPr lang="en-GB" sz="1400" dirty="0" err="1"/>
              <a:t>Aceituno</a:t>
            </a:r>
            <a:r>
              <a:rPr lang="en-GB" sz="1400" dirty="0"/>
              <a:t>, D., </a:t>
            </a:r>
            <a:r>
              <a:rPr lang="en-GB" sz="1400" dirty="0" err="1"/>
              <a:t>Djellouli</a:t>
            </a:r>
            <a:r>
              <a:rPr lang="en-GB" sz="1400" dirty="0"/>
              <a:t>, N., </a:t>
            </a:r>
            <a:r>
              <a:rPr lang="en-GB" sz="1400" dirty="0" err="1"/>
              <a:t>Sumray</a:t>
            </a:r>
            <a:r>
              <a:rPr lang="en-GB" sz="1400" dirty="0"/>
              <a:t>, K., </a:t>
            </a:r>
            <a:r>
              <a:rPr lang="en-GB" sz="1400" dirty="0" err="1"/>
              <a:t>Regenold</a:t>
            </a:r>
            <a:r>
              <a:rPr lang="en-GB" sz="1400" dirty="0"/>
              <a:t>, N., </a:t>
            </a:r>
            <a:r>
              <a:rPr lang="en-GB" sz="1400" dirty="0" err="1"/>
              <a:t>Syversen</a:t>
            </a:r>
            <a:r>
              <a:rPr lang="en-GB" sz="1400" dirty="0"/>
              <a:t>, A., </a:t>
            </a:r>
            <a:r>
              <a:rPr lang="en-GB" sz="1400" dirty="0" err="1"/>
              <a:t>Symmons</a:t>
            </a:r>
            <a:r>
              <a:rPr lang="en-GB" sz="1400" dirty="0"/>
              <a:t>, S. M., </a:t>
            </a:r>
            <a:r>
              <a:rPr lang="en-GB" sz="1400" dirty="0" err="1"/>
              <a:t>Dorwrick</a:t>
            </a:r>
            <a:r>
              <a:rPr lang="en-GB" sz="1400" dirty="0"/>
              <a:t>, A., </a:t>
            </a:r>
            <a:r>
              <a:rPr lang="en-GB" sz="1400" dirty="0" err="1"/>
              <a:t>Mitchinson</a:t>
            </a:r>
            <a:r>
              <a:rPr lang="en-GB" sz="1400" dirty="0"/>
              <a:t>, L., Singleton, G. and </a:t>
            </a:r>
            <a:r>
              <a:rPr lang="en-GB" sz="1400" dirty="0" err="1"/>
              <a:t>Vindrola-padros</a:t>
            </a:r>
            <a:r>
              <a:rPr lang="en-GB" sz="1400" dirty="0"/>
              <a:t>, C. (2020) ‘</a:t>
            </a:r>
            <a:r>
              <a:rPr lang="en-GB" sz="1400" i="0" dirty="0">
                <a:solidFill>
                  <a:srgbClr val="333333"/>
                </a:solidFill>
                <a:effectLst/>
              </a:rPr>
              <a:t>Mental health and well-being of healthcare workers during the COVID-19 pandemic in the UK: contrasting guidelines with experiences in practice’ </a:t>
            </a:r>
            <a:r>
              <a:rPr lang="en-GB" sz="1400" i="1" dirty="0">
                <a:solidFill>
                  <a:srgbClr val="333333"/>
                </a:solidFill>
                <a:effectLst/>
              </a:rPr>
              <a:t>Cambridge core</a:t>
            </a:r>
            <a:endParaRPr lang="en-GB" sz="1400" i="0" dirty="0">
              <a:solidFill>
                <a:srgbClr val="333333"/>
              </a:solidFill>
              <a:effectLst/>
            </a:endParaRPr>
          </a:p>
          <a:p>
            <a:pPr marL="0" indent="0">
              <a:buNone/>
            </a:pPr>
            <a:r>
              <a:rPr lang="en-GB" sz="1400" dirty="0"/>
              <a:t> </a:t>
            </a:r>
          </a:p>
        </p:txBody>
      </p:sp>
      <p:sp>
        <p:nvSpPr>
          <p:cNvPr id="4" name="Rectangle 1">
            <a:extLst>
              <a:ext uri="{FF2B5EF4-FFF2-40B4-BE49-F238E27FC236}">
                <a16:creationId xmlns:a16="http://schemas.microsoft.com/office/drawing/2014/main" id="{011FA4E6-D1FB-B16B-DEDC-7E35721B2269}"/>
              </a:ext>
            </a:extLst>
          </p:cNvPr>
          <p:cNvSpPr>
            <a:spLocks noChangeArrowheads="1"/>
          </p:cNvSpPr>
          <p:nvPr/>
        </p:nvSpPr>
        <p:spPr bwMode="auto">
          <a:xfrm>
            <a:off x="0" y="-76944"/>
            <a:ext cx="12192000" cy="15388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rgbClr val="006FCA"/>
              </a:solidFill>
              <a:effectLst/>
              <a:latin typeface="inherit"/>
              <a:hlinkClick r:id="rId2"/>
            </a:endParaRPr>
          </a:p>
        </p:txBody>
      </p:sp>
      <p:sp>
        <p:nvSpPr>
          <p:cNvPr id="5" name="AutoShape 2">
            <a:hlinkClick r:id="rId3"/>
            <a:extLst>
              <a:ext uri="{FF2B5EF4-FFF2-40B4-BE49-F238E27FC236}">
                <a16:creationId xmlns:a16="http://schemas.microsoft.com/office/drawing/2014/main" id="{4142EB8F-2788-0FB7-4291-27F1FAE6A6D2}"/>
              </a:ext>
            </a:extLst>
          </p:cNvPr>
          <p:cNvSpPr>
            <a:spLocks noChangeAspect="1" noChangeArrowheads="1"/>
          </p:cNvSpPr>
          <p:nvPr/>
        </p:nvSpPr>
        <p:spPr bwMode="auto">
          <a:xfrm>
            <a:off x="1123950" y="-9747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3">
            <a:hlinkClick r:id="rId4"/>
            <a:extLst>
              <a:ext uri="{FF2B5EF4-FFF2-40B4-BE49-F238E27FC236}">
                <a16:creationId xmlns:a16="http://schemas.microsoft.com/office/drawing/2014/main" id="{E1376596-167F-C7D6-D03C-3BBF5553DCC5}"/>
              </a:ext>
            </a:extLst>
          </p:cNvPr>
          <p:cNvSpPr>
            <a:spLocks noChangeAspect="1" noChangeArrowheads="1"/>
          </p:cNvSpPr>
          <p:nvPr/>
        </p:nvSpPr>
        <p:spPr bwMode="auto">
          <a:xfrm>
            <a:off x="838200" y="-685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3359513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3" ma:contentTypeDescription="Create a new document." ma:contentTypeScope="" ma:versionID="342ba9b119f8f5c92bc419d2a585f1ac">
  <xsd:schema xmlns:xsd="http://www.w3.org/2001/XMLSchema" xmlns:xs="http://www.w3.org/2001/XMLSchema" xmlns:p="http://schemas.microsoft.com/office/2006/metadata/properties" xmlns:ns3="7b23fa32-4003-4364-bee1-595462966394" targetNamespace="http://schemas.microsoft.com/office/2006/metadata/properties" ma:root="true" ma:fieldsID="d04cba158b983208c29afae7dade3266"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FC63C6A-0158-4387-B4B6-762ED2D62859}">
  <ds:schemaRefs>
    <ds:schemaRef ds:uri="http://schemas.microsoft.com/sharepoint/v3/contenttype/forms"/>
  </ds:schemaRefs>
</ds:datastoreItem>
</file>

<file path=customXml/itemProps2.xml><?xml version="1.0" encoding="utf-8"?>
<ds:datastoreItem xmlns:ds="http://schemas.openxmlformats.org/officeDocument/2006/customXml" ds:itemID="{70CF8BCE-3716-471F-821B-78B7F392EF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4CBB468-E9C1-4D5D-B70D-9998F226A145}">
  <ds:schemaRefs>
    <ds:schemaRef ds:uri="http://www.w3.org/XML/1998/namespac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7b23fa32-4003-4364-bee1-595462966394"/>
    <ds:schemaRef ds:uri="http://schemas.microsoft.com/office/2006/metadata/properties"/>
    <ds:schemaRef ds:uri="http://purl.org/dc/term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9137</TotalTime>
  <Words>1739</Words>
  <Application>Microsoft Office PowerPoint</Application>
  <PresentationFormat>Widescreen</PresentationFormat>
  <Paragraphs>139</Paragraphs>
  <Slides>20</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Agency FB</vt:lpstr>
      <vt:lpstr>Arial</vt:lpstr>
      <vt:lpstr>Calibri</vt:lpstr>
      <vt:lpstr>Calibri Light</vt:lpstr>
      <vt:lpstr>Helvetica</vt:lpstr>
      <vt:lpstr>inherit</vt:lpstr>
      <vt:lpstr>NexusSerif</vt:lpstr>
      <vt:lpstr>Segoe UI</vt:lpstr>
      <vt:lpstr>Theinhardt</vt:lpstr>
      <vt:lpstr>Office Theme</vt:lpstr>
      <vt:lpstr>Research in nursing and mental health in Healthcare workers in covid-19</vt:lpstr>
      <vt:lpstr>Introduction and what to expect </vt:lpstr>
      <vt:lpstr>The importance of research in nursing </vt:lpstr>
      <vt:lpstr>Moule (2018) Nursing online (2022) Hoskins and Mariano (2004) Dreams time-IMAGE (2020))   </vt:lpstr>
      <vt:lpstr>EBP- Evidence-based practice</vt:lpstr>
      <vt:lpstr>Abu-Baker et al (2021) Stevens (2013) University library-IMAGE (2022)  </vt:lpstr>
      <vt:lpstr>Ethics in nursing</vt:lpstr>
      <vt:lpstr>Moule (2018 p.37-38) British journal of nursing (2016) Clifield (2022) Mandal, Acharya and Parija (2011)</vt:lpstr>
      <vt:lpstr>(439) Examples of Autonomy, Beneficence, Nonmaleficence, and Justice - Ethical Principles – YouTube  </vt:lpstr>
      <vt:lpstr>Mental health in nursing during covid-19</vt:lpstr>
      <vt:lpstr>What is mental health and covid-19</vt:lpstr>
      <vt:lpstr>How mental health effected nurses during covid-19 </vt:lpstr>
      <vt:lpstr>Recommendations </vt:lpstr>
      <vt:lpstr>Recommendations  </vt:lpstr>
      <vt:lpstr>Recommendations by the nhs (2022) who (2022)  </vt:lpstr>
      <vt:lpstr>Comparison </vt:lpstr>
      <vt:lpstr>                             Conclusion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in nursing and mental health in nurses in covid-19</dc:title>
  <dc:creator>Chelsey</dc:creator>
  <cp:lastModifiedBy>Chelsey</cp:lastModifiedBy>
  <cp:revision>6</cp:revision>
  <dcterms:created xsi:type="dcterms:W3CDTF">2022-11-06T19:28:41Z</dcterms:created>
  <dcterms:modified xsi:type="dcterms:W3CDTF">2022-12-07T16:59:53Z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