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3"/>
    <p:sldMasterId id="2147483656" r:id="rId4"/>
    <p:sldMasterId id="2147483658" r:id="rId5"/>
    <p:sldMasterId id="2147483662" r:id="rId6"/>
    <p:sldMasterId id="2147483736" r:id="rId7"/>
    <p:sldMasterId id="2147483666" r:id="rId8"/>
  </p:sldMasterIdLst>
  <p:notesMasterIdLst>
    <p:notesMasterId r:id="rId23"/>
  </p:notesMasterIdLst>
  <p:sldIdLst>
    <p:sldId id="259" r:id="rId9"/>
    <p:sldId id="262" r:id="rId10"/>
    <p:sldId id="263" r:id="rId11"/>
    <p:sldId id="264" r:id="rId12"/>
    <p:sldId id="274" r:id="rId13"/>
    <p:sldId id="265" r:id="rId14"/>
    <p:sldId id="266" r:id="rId15"/>
    <p:sldId id="275" r:id="rId16"/>
    <p:sldId id="267" r:id="rId17"/>
    <p:sldId id="276" r:id="rId18"/>
    <p:sldId id="268" r:id="rId19"/>
    <p:sldId id="269" r:id="rId20"/>
    <p:sldId id="296" r:id="rId21"/>
    <p:sldId id="49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8" d="100"/>
          <a:sy n="58" d="100"/>
        </p:scale>
        <p:origin x="78" y="10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6.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theme" Target="theme/theme1.xml"/><Relationship Id="rId3" Type="http://schemas.openxmlformats.org/officeDocument/2006/relationships/slideMaster" Target="slideMasters/slideMaster1.xml"/><Relationship Id="rId21" Type="http://schemas.openxmlformats.org/officeDocument/2006/relationships/slide" Target="slides/slide13.xml"/><Relationship Id="rId7" Type="http://schemas.openxmlformats.org/officeDocument/2006/relationships/slideMaster" Target="slideMasters/slideMaster5.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3.xml"/><Relationship Id="rId24" Type="http://schemas.openxmlformats.org/officeDocument/2006/relationships/presProps" Target="presProps.xml"/><Relationship Id="rId5"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notesMaster" Target="notesMasters/notesMaster1.xml"/><Relationship Id="rId10" Type="http://schemas.openxmlformats.org/officeDocument/2006/relationships/slide" Target="slides/slide2.xml"/><Relationship Id="rId19" Type="http://schemas.openxmlformats.org/officeDocument/2006/relationships/slide" Target="slides/slide11.xml"/><Relationship Id="rId4" Type="http://schemas.openxmlformats.org/officeDocument/2006/relationships/slideMaster" Target="slideMasters/slideMaster2.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98E40B-6C3E-449B-B231-A86E4F3609BC}" type="datetimeFigureOut">
              <a:rPr lang="en-GB" smtClean="0"/>
              <a:t>29/06/2026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C44A5-3B7B-4AF2-AEA4-5E7F7BC46B0F}" type="slidenum">
              <a:rPr lang="en-GB" smtClean="0"/>
              <a:t>‹#›</a:t>
            </a:fld>
            <a:endParaRPr lang="en-GB"/>
          </a:p>
        </p:txBody>
      </p:sp>
    </p:spTree>
    <p:extLst>
      <p:ext uri="{BB962C8B-B14F-4D97-AF65-F5344CB8AC3E}">
        <p14:creationId xmlns:p14="http://schemas.microsoft.com/office/powerpoint/2010/main" val="41137668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7C44A5-3B7B-4AF2-AEA4-5E7F7BC46B0F}" type="slidenum">
              <a:rPr lang="en-GB" smtClean="0"/>
              <a:t>9</a:t>
            </a:fld>
            <a:endParaRPr lang="en-GB"/>
          </a:p>
        </p:txBody>
      </p:sp>
    </p:spTree>
    <p:extLst>
      <p:ext uri="{BB962C8B-B14F-4D97-AF65-F5344CB8AC3E}">
        <p14:creationId xmlns:p14="http://schemas.microsoft.com/office/powerpoint/2010/main" val="29296679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https://digitalskills.uwtsd.ac.uk/resource-finder/?page=1 </a:t>
            </a:r>
          </a:p>
        </p:txBody>
      </p:sp>
      <p:sp>
        <p:nvSpPr>
          <p:cNvPr id="4" name="Slide Number Placeholder 3"/>
          <p:cNvSpPr>
            <a:spLocks noGrp="1"/>
          </p:cNvSpPr>
          <p:nvPr>
            <p:ph type="sldNum" sz="quarter" idx="5"/>
          </p:nvPr>
        </p:nvSpPr>
        <p:spPr/>
        <p:txBody>
          <a:bodyPr/>
          <a:lstStyle/>
          <a:p>
            <a:fld id="{907C44A5-3B7B-4AF2-AEA4-5E7F7BC46B0F}" type="slidenum">
              <a:rPr lang="en-GB" smtClean="0"/>
              <a:t>10</a:t>
            </a:fld>
            <a:endParaRPr lang="en-GB"/>
          </a:p>
        </p:txBody>
      </p:sp>
    </p:spTree>
    <p:extLst>
      <p:ext uri="{BB962C8B-B14F-4D97-AF65-F5344CB8AC3E}">
        <p14:creationId xmlns:p14="http://schemas.microsoft.com/office/powerpoint/2010/main" val="18015493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153532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EB97366-CF57-4EE6-9EFB-498E6E60D2B2}"/>
              </a:ext>
            </a:extLst>
          </p:cNvPr>
          <p:cNvSpPr>
            <a:spLocks noGrp="1"/>
          </p:cNvSpPr>
          <p:nvPr>
            <p:ph type="dt" sz="half" idx="10"/>
          </p:nvPr>
        </p:nvSpPr>
        <p:spPr/>
        <p:txBody>
          <a:bodyPr/>
          <a:lstStyle>
            <a:lvl1pPr>
              <a:defRPr/>
            </a:lvl1pPr>
          </a:lstStyle>
          <a:p>
            <a:pPr>
              <a:defRPr/>
            </a:pPr>
            <a:fld id="{27848C57-A1F7-4161-BCB7-26B7A3A8F8FE}" type="datetimeFigureOut">
              <a:rPr lang="en-GB"/>
              <a:pPr>
                <a:defRPr/>
              </a:pPr>
              <a:t>29/06/2026</a:t>
            </a:fld>
            <a:endParaRPr lang="en-GB"/>
          </a:p>
        </p:txBody>
      </p:sp>
      <p:sp>
        <p:nvSpPr>
          <p:cNvPr id="3" name="Slide Number Placeholder 5">
            <a:extLst>
              <a:ext uri="{FF2B5EF4-FFF2-40B4-BE49-F238E27FC236}">
                <a16:creationId xmlns:a16="http://schemas.microsoft.com/office/drawing/2014/main" id="{BD08296B-F621-4DC5-A959-33E523805F92}"/>
              </a:ext>
            </a:extLst>
          </p:cNvPr>
          <p:cNvSpPr>
            <a:spLocks noGrp="1"/>
          </p:cNvSpPr>
          <p:nvPr>
            <p:ph type="sldNum" sz="quarter" idx="11"/>
          </p:nvPr>
        </p:nvSpPr>
        <p:spPr/>
        <p:txBody>
          <a:bodyPr/>
          <a:lstStyle>
            <a:lvl1pPr>
              <a:defRPr/>
            </a:lvl1pPr>
          </a:lstStyle>
          <a:p>
            <a:pPr>
              <a:defRPr/>
            </a:pPr>
            <a:fld id="{E127D847-7983-420A-BEC3-7857E252758B}" type="slidenum">
              <a:rPr lang="en-GB" altLang="en-US"/>
              <a:pPr>
                <a:defRPr/>
              </a:pPr>
              <a:t>‹#›</a:t>
            </a:fld>
            <a:endParaRPr lang="en-GB" altLang="en-US"/>
          </a:p>
        </p:txBody>
      </p:sp>
    </p:spTree>
    <p:extLst>
      <p:ext uri="{BB962C8B-B14F-4D97-AF65-F5344CB8AC3E}">
        <p14:creationId xmlns:p14="http://schemas.microsoft.com/office/powerpoint/2010/main" val="30904880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860755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943821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058366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37085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799560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10" Type="http://schemas.openxmlformats.org/officeDocument/2006/relationships/image" Target="../media/image6.png"/><Relationship Id="rId4" Type="http://schemas.openxmlformats.org/officeDocument/2006/relationships/slideLayout" Target="../slideLayouts/slideLayout9.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5" Type="http://schemas.openxmlformats.org/officeDocument/2006/relationships/image" Target="../media/image1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 id="214748373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3.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xml"/><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3" Type="http://schemas.openxmlformats.org/officeDocument/2006/relationships/hyperlink" Target="https://digitalskills.uwtsd.ac.uk/resource-finder/?page=1" TargetMode="External"/><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6.xml"/></Relationships>
</file>

<file path=ppt/slides/_rels/slide1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p:txBody>
          <a:bodyPr vert="horz" wrap="none" lIns="0" tIns="0" rIns="0" bIns="0" rtlCol="0" anchor="ctr" anchorCtr="0">
            <a:noAutofit/>
          </a:bodyPr>
          <a:lstStyle/>
          <a:p>
            <a:pPr algn="ctr"/>
            <a:r>
              <a:rPr lang="en-GB" sz="4000" b="1">
                <a:ea typeface="Calibri" panose="020F0502020204030204"/>
                <a:cs typeface="Calibri" panose="020F0502020204030204"/>
              </a:rPr>
              <a:t>Essential Skills: Week 8</a:t>
            </a:r>
            <a:endParaRPr lang="en-US">
              <a:ea typeface="Calibri" panose="020F0502020204030204"/>
              <a:cs typeface="Calibri" panose="020F0502020204030204"/>
            </a:endParaRPr>
          </a:p>
          <a:p>
            <a:pPr algn="ctr"/>
            <a:r>
              <a:rPr lang="en-GB" sz="4000" b="1" dirty="0">
                <a:ea typeface="Calibri" panose="020F0502020204030204"/>
                <a:cs typeface="Calibri" panose="020F0502020204030204"/>
              </a:rPr>
              <a:t>'Where </a:t>
            </a:r>
            <a:r>
              <a:rPr lang="en-GB" sz="4000" b="1">
                <a:ea typeface="Calibri" panose="020F0502020204030204"/>
                <a:cs typeface="Calibri" panose="020F0502020204030204"/>
              </a:rPr>
              <a:t>To Next?'</a:t>
            </a:r>
            <a:endParaRPr lang="en-GB" sz="4000" b="1" dirty="0">
              <a:ea typeface="Calibri"/>
              <a:cs typeface="Calibri"/>
            </a:endParaRP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1251192" y="1336951"/>
            <a:ext cx="7956222" cy="751303"/>
          </a:xfrm>
        </p:spPr>
        <p:txBody>
          <a:bodyPr/>
          <a:lstStyle/>
          <a:p>
            <a:r>
              <a:rPr lang="en-GB" b="1">
                <a:ea typeface="Calibri Light"/>
                <a:cs typeface="Calibri Light"/>
              </a:rPr>
              <a:t>Learning Outcomes</a:t>
            </a:r>
            <a:endParaRPr lang="en-GB" b="1"/>
          </a:p>
        </p:txBody>
      </p:sp>
      <p:sp>
        <p:nvSpPr>
          <p:cNvPr id="3" name="Content Placeholder 2">
            <a:extLst>
              <a:ext uri="{FF2B5EF4-FFF2-40B4-BE49-F238E27FC236}">
                <a16:creationId xmlns:a16="http://schemas.microsoft.com/office/drawing/2014/main" id="{8596135E-1523-289E-4640-686FB840FA7A}"/>
              </a:ext>
            </a:extLst>
          </p:cNvPr>
          <p:cNvSpPr>
            <a:spLocks noGrp="1"/>
          </p:cNvSpPr>
          <p:nvPr>
            <p:ph idx="1"/>
          </p:nvPr>
        </p:nvSpPr>
        <p:spPr>
          <a:xfrm>
            <a:off x="1251192" y="2521364"/>
            <a:ext cx="5432998" cy="3430381"/>
          </a:xfrm>
        </p:spPr>
        <p:txBody>
          <a:bodyPr vert="horz" lIns="91440" tIns="45720" rIns="91440" bIns="45720" rtlCol="0" anchor="t">
            <a:normAutofit fontScale="92500"/>
          </a:bodyPr>
          <a:lstStyle/>
          <a:p>
            <a:pPr marL="0" indent="0">
              <a:buNone/>
            </a:pPr>
            <a:r>
              <a:rPr lang="en-GB" sz="2400" dirty="0">
                <a:ea typeface="Calibri" panose="020F0502020204030204"/>
                <a:cs typeface="Calibri" panose="020F0502020204030204"/>
              </a:rPr>
              <a:t>In this session you will:</a:t>
            </a:r>
          </a:p>
          <a:p>
            <a:pPr>
              <a:buFont typeface="Calibri" panose="020B0604020202020204" pitchFamily="34" charset="0"/>
              <a:buChar char="-"/>
            </a:pPr>
            <a:r>
              <a:rPr lang="en-GB" sz="2400" dirty="0">
                <a:highlight>
                  <a:srgbClr val="FFFFFF"/>
                </a:highlight>
              </a:rPr>
              <a:t>evaluate your academic and professional development using evidence </a:t>
            </a:r>
          </a:p>
          <a:p>
            <a:pPr>
              <a:buFont typeface="Calibri" panose="020B0604020202020204" pitchFamily="34" charset="0"/>
              <a:buChar char="-"/>
            </a:pPr>
            <a:r>
              <a:rPr lang="en-GB" sz="2400" dirty="0">
                <a:highlight>
                  <a:srgbClr val="FFFFFF"/>
                </a:highlight>
              </a:rPr>
              <a:t>identify strengths and areas for development </a:t>
            </a:r>
          </a:p>
          <a:p>
            <a:pPr>
              <a:buFont typeface="Calibri" panose="020B0604020202020204" pitchFamily="34" charset="0"/>
              <a:buChar char="-"/>
            </a:pPr>
            <a:r>
              <a:rPr lang="en-GB" sz="2400" dirty="0">
                <a:highlight>
                  <a:srgbClr val="FFFFFF"/>
                </a:highlight>
              </a:rPr>
              <a:t>develop a realistic action plan for Level 6 or employment </a:t>
            </a:r>
          </a:p>
          <a:p>
            <a:pPr>
              <a:buFont typeface="Calibri" panose="020B0604020202020204" pitchFamily="34" charset="0"/>
              <a:buChar char="-"/>
            </a:pPr>
            <a:r>
              <a:rPr lang="en-GB" sz="2400" dirty="0">
                <a:highlight>
                  <a:srgbClr val="FFFFFF"/>
                </a:highlight>
              </a:rPr>
              <a:t>recognise how academic experiences demonstrate employability skills</a:t>
            </a:r>
            <a:endParaRPr lang="en-GB" dirty="0">
              <a:ea typeface="Calibri" panose="020F0502020204030204"/>
              <a:cs typeface="Calibri" panose="020F0502020204030204"/>
            </a:endParaRPr>
          </a:p>
        </p:txBody>
      </p:sp>
      <p:sp>
        <p:nvSpPr>
          <p:cNvPr id="4" name="TextBox 3">
            <a:extLst>
              <a:ext uri="{FF2B5EF4-FFF2-40B4-BE49-F238E27FC236}">
                <a16:creationId xmlns:a16="http://schemas.microsoft.com/office/drawing/2014/main" id="{797092CB-6CB0-913B-661B-17D42A690369}"/>
              </a:ext>
            </a:extLst>
          </p:cNvPr>
          <p:cNvSpPr txBox="1"/>
          <p:nvPr/>
        </p:nvSpPr>
        <p:spPr>
          <a:xfrm>
            <a:off x="7641677" y="4236554"/>
            <a:ext cx="3858257" cy="1754326"/>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dirty="0">
                <a:solidFill>
                  <a:srgbClr val="1D2125"/>
                </a:solidFill>
                <a:highlight>
                  <a:srgbClr val="FFFFFF"/>
                </a:highlight>
                <a:ea typeface="+mn-lt"/>
                <a:cs typeface="+mn-lt"/>
              </a:rPr>
              <a:t>This session is relevant to your onward professional development as you will have the opportunity to strategically consider how far you have travelled and your plans for continued professional and academic progress. </a:t>
            </a:r>
            <a:endParaRPr lang="en-GB" dirty="0">
              <a:solidFill>
                <a:srgbClr val="1D2125"/>
              </a:solidFill>
              <a:highlight>
                <a:srgbClr val="FFFFFF"/>
              </a:highlight>
              <a:ea typeface="Calibri" panose="020F0502020204030204"/>
              <a:cs typeface="Calibri" panose="020F0502020204030204"/>
            </a:endParaRPr>
          </a:p>
        </p:txBody>
      </p:sp>
      <p:pic>
        <p:nvPicPr>
          <p:cNvPr id="9" name="Picture 8">
            <a:extLst>
              <a:ext uri="{FF2B5EF4-FFF2-40B4-BE49-F238E27FC236}">
                <a16:creationId xmlns:a16="http://schemas.microsoft.com/office/drawing/2014/main" id="{3A298BD6-1FAB-EC77-4F64-74A62D698CB0}"/>
              </a:ext>
            </a:extLst>
          </p:cNvPr>
          <p:cNvPicPr>
            <a:picLocks noChangeAspect="1"/>
          </p:cNvPicPr>
          <p:nvPr/>
        </p:nvPicPr>
        <p:blipFill>
          <a:blip r:embed="rId2"/>
          <a:stretch>
            <a:fillRect/>
          </a:stretch>
        </p:blipFill>
        <p:spPr>
          <a:xfrm>
            <a:off x="6947787" y="459772"/>
            <a:ext cx="4917907" cy="3256964"/>
          </a:xfrm>
          <a:prstGeom prst="rect">
            <a:avLst/>
          </a:prstGeom>
        </p:spPr>
      </p:pic>
    </p:spTree>
    <p:extLst>
      <p:ext uri="{BB962C8B-B14F-4D97-AF65-F5344CB8AC3E}">
        <p14:creationId xmlns:p14="http://schemas.microsoft.com/office/powerpoint/2010/main" val="1841019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9FA90-0609-CCA5-40BF-43EFCD9912FC}"/>
              </a:ext>
            </a:extLst>
          </p:cNvPr>
          <p:cNvSpPr>
            <a:spLocks noGrp="1"/>
          </p:cNvSpPr>
          <p:nvPr>
            <p:ph type="title"/>
          </p:nvPr>
        </p:nvSpPr>
        <p:spPr>
          <a:xfrm>
            <a:off x="2959331" y="365125"/>
            <a:ext cx="8777039" cy="1952425"/>
          </a:xfrm>
        </p:spPr>
        <p:txBody>
          <a:bodyPr>
            <a:normAutofit/>
          </a:bodyPr>
          <a:lstStyle/>
          <a:p>
            <a:r>
              <a:rPr lang="en-GB" b="1" dirty="0">
                <a:ea typeface="Calibri Light"/>
                <a:cs typeface="Calibri Light"/>
              </a:rPr>
              <a:t>Reflection: </a:t>
            </a:r>
            <a:r>
              <a:rPr lang="en-GB" dirty="0"/>
              <a:t>Which experiences have transformed how you think?</a:t>
            </a:r>
            <a:endParaRPr lang="en-GB" b="1" dirty="0"/>
          </a:p>
        </p:txBody>
      </p:sp>
      <p:sp>
        <p:nvSpPr>
          <p:cNvPr id="5" name="TextBox 4">
            <a:extLst>
              <a:ext uri="{FF2B5EF4-FFF2-40B4-BE49-F238E27FC236}">
                <a16:creationId xmlns:a16="http://schemas.microsoft.com/office/drawing/2014/main" id="{CA2DD387-0176-B69E-C8AE-2102150D64E0}"/>
              </a:ext>
            </a:extLst>
          </p:cNvPr>
          <p:cNvSpPr txBox="1"/>
          <p:nvPr/>
        </p:nvSpPr>
        <p:spPr>
          <a:xfrm>
            <a:off x="6252217" y="2456795"/>
            <a:ext cx="5939783"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Calibri"/>
                <a:cs typeface="Calibri"/>
              </a:rPr>
              <a:t>You have already done a lot during your time at UWTSD. </a:t>
            </a:r>
          </a:p>
          <a:p>
            <a:endParaRPr lang="en-GB" sz="2000" dirty="0"/>
          </a:p>
          <a:p>
            <a:r>
              <a:rPr lang="en-GB" sz="2000" dirty="0"/>
              <a:t>Take 5 minutes to write three experiences that have change how you think about things: </a:t>
            </a:r>
          </a:p>
          <a:p>
            <a:endParaRPr lang="en-GB" sz="2000" dirty="0"/>
          </a:p>
          <a:p>
            <a:pPr marL="285750" indent="-285750">
              <a:buFont typeface="Arial" panose="020B0604020202020204" pitchFamily="34" charset="0"/>
              <a:buChar char="•"/>
            </a:pPr>
            <a:r>
              <a:rPr lang="en-GB" sz="2000" dirty="0"/>
              <a:t>Academic experiences</a:t>
            </a:r>
          </a:p>
          <a:p>
            <a:pPr marL="285750" indent="-285750">
              <a:buFont typeface="Arial" panose="020B0604020202020204" pitchFamily="34" charset="0"/>
              <a:buChar char="•"/>
            </a:pPr>
            <a:r>
              <a:rPr lang="en-GB" sz="2000" dirty="0"/>
              <a:t>Professional connection experiences</a:t>
            </a:r>
          </a:p>
          <a:p>
            <a:pPr marL="285750" indent="-285750">
              <a:buFont typeface="Arial" panose="020B0604020202020204" pitchFamily="34" charset="0"/>
              <a:buChar char="•"/>
            </a:pPr>
            <a:r>
              <a:rPr lang="en-GB" sz="2000" dirty="0"/>
              <a:t>What advice would you give to a new student to support their critical thinking? </a:t>
            </a:r>
          </a:p>
          <a:p>
            <a:endParaRPr lang="en-GB" sz="2000" dirty="0"/>
          </a:p>
          <a:p>
            <a:r>
              <a:rPr lang="en-GB" sz="2000" dirty="0"/>
              <a:t>Share with partner.</a:t>
            </a:r>
          </a:p>
          <a:p>
            <a:r>
              <a:rPr lang="en-GB" sz="2000" dirty="0"/>
              <a:t>(5 mins)</a:t>
            </a:r>
          </a:p>
        </p:txBody>
      </p:sp>
      <p:pic>
        <p:nvPicPr>
          <p:cNvPr id="6" name="Picture 5">
            <a:extLst>
              <a:ext uri="{FF2B5EF4-FFF2-40B4-BE49-F238E27FC236}">
                <a16:creationId xmlns:a16="http://schemas.microsoft.com/office/drawing/2014/main" id="{B51702BB-3F43-6839-C488-F95122E81198}"/>
              </a:ext>
            </a:extLst>
          </p:cNvPr>
          <p:cNvPicPr>
            <a:picLocks noChangeAspect="1"/>
          </p:cNvPicPr>
          <p:nvPr/>
        </p:nvPicPr>
        <p:blipFill>
          <a:blip r:embed="rId2"/>
          <a:stretch>
            <a:fillRect/>
          </a:stretch>
        </p:blipFill>
        <p:spPr>
          <a:xfrm>
            <a:off x="768065" y="2317550"/>
            <a:ext cx="5327935" cy="3536292"/>
          </a:xfrm>
          <a:prstGeom prst="rect">
            <a:avLst/>
          </a:prstGeom>
        </p:spPr>
      </p:pic>
    </p:spTree>
    <p:extLst>
      <p:ext uri="{BB962C8B-B14F-4D97-AF65-F5344CB8AC3E}">
        <p14:creationId xmlns:p14="http://schemas.microsoft.com/office/powerpoint/2010/main" val="2846594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96FB95-4EE7-E7B1-459B-2E96D74B01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3CFFE9-80E6-E5D9-ED0F-B1D201DC5C34}"/>
              </a:ext>
            </a:extLst>
          </p:cNvPr>
          <p:cNvSpPr>
            <a:spLocks noGrp="1"/>
          </p:cNvSpPr>
          <p:nvPr>
            <p:ph type="title"/>
          </p:nvPr>
        </p:nvSpPr>
        <p:spPr/>
        <p:txBody>
          <a:bodyPr/>
          <a:lstStyle/>
          <a:p>
            <a:r>
              <a:rPr lang="en-GB" b="1" dirty="0">
                <a:ea typeface="Calibri Light"/>
                <a:cs typeface="Calibri Light"/>
              </a:rPr>
              <a:t>Looking Forward</a:t>
            </a:r>
            <a:endParaRPr lang="en-GB" b="1" dirty="0"/>
          </a:p>
        </p:txBody>
      </p:sp>
      <p:sp>
        <p:nvSpPr>
          <p:cNvPr id="15" name="TextBox 14">
            <a:extLst>
              <a:ext uri="{FF2B5EF4-FFF2-40B4-BE49-F238E27FC236}">
                <a16:creationId xmlns:a16="http://schemas.microsoft.com/office/drawing/2014/main" id="{9A248256-A875-2497-EDB6-B6AC28153E1F}"/>
              </a:ext>
            </a:extLst>
          </p:cNvPr>
          <p:cNvSpPr txBox="1"/>
          <p:nvPr/>
        </p:nvSpPr>
        <p:spPr>
          <a:xfrm>
            <a:off x="770466" y="1882121"/>
            <a:ext cx="11250083" cy="2154436"/>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Think about what new achievements you may have ahead of you.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Spend a few minutes considering the following statement: By the end of this term I want to…</a:t>
            </a:r>
          </a:p>
          <a:p>
            <a:endParaRPr lang="en-GB" sz="2000" dirty="0">
              <a:latin typeface="Arial" panose="020B0604020202020204" pitchFamily="34" charset="0"/>
              <a:cs typeface="Arial" panose="020B0604020202020204" pitchFamily="34" charset="0"/>
            </a:endParaRPr>
          </a:p>
          <a:p>
            <a:endParaRPr lang="en-GB" dirty="0"/>
          </a:p>
        </p:txBody>
      </p:sp>
      <p:pic>
        <p:nvPicPr>
          <p:cNvPr id="17" name="Picture 16">
            <a:extLst>
              <a:ext uri="{FF2B5EF4-FFF2-40B4-BE49-F238E27FC236}">
                <a16:creationId xmlns:a16="http://schemas.microsoft.com/office/drawing/2014/main" id="{5EEF609F-6606-0552-F80F-0288AC164435}"/>
              </a:ext>
            </a:extLst>
          </p:cNvPr>
          <p:cNvPicPr>
            <a:picLocks noChangeAspect="1"/>
          </p:cNvPicPr>
          <p:nvPr/>
        </p:nvPicPr>
        <p:blipFill>
          <a:blip r:embed="rId2"/>
          <a:srcRect t="38770"/>
          <a:stretch>
            <a:fillRect/>
          </a:stretch>
        </p:blipFill>
        <p:spPr>
          <a:xfrm>
            <a:off x="1962151" y="3928284"/>
            <a:ext cx="8535970" cy="1426751"/>
          </a:xfrm>
          <a:prstGeom prst="rect">
            <a:avLst/>
          </a:prstGeom>
        </p:spPr>
      </p:pic>
      <p:sp>
        <p:nvSpPr>
          <p:cNvPr id="23" name="TextBox 22">
            <a:extLst>
              <a:ext uri="{FF2B5EF4-FFF2-40B4-BE49-F238E27FC236}">
                <a16:creationId xmlns:a16="http://schemas.microsoft.com/office/drawing/2014/main" id="{62D4ABA7-4D20-6CCA-8FD0-B46281E20F34}"/>
              </a:ext>
            </a:extLst>
          </p:cNvPr>
          <p:cNvSpPr txBox="1"/>
          <p:nvPr/>
        </p:nvSpPr>
        <p:spPr>
          <a:xfrm>
            <a:off x="3347507" y="5616094"/>
            <a:ext cx="6096000"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What achievement goals do you have?</a:t>
            </a:r>
          </a:p>
        </p:txBody>
      </p:sp>
    </p:spTree>
    <p:extLst>
      <p:ext uri="{BB962C8B-B14F-4D97-AF65-F5344CB8AC3E}">
        <p14:creationId xmlns:p14="http://schemas.microsoft.com/office/powerpoint/2010/main" val="1157900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8EED5-84A9-D2F9-F977-FBF53453A2A4}"/>
              </a:ext>
            </a:extLst>
          </p:cNvPr>
          <p:cNvSpPr>
            <a:spLocks noGrp="1"/>
          </p:cNvSpPr>
          <p:nvPr>
            <p:ph type="title"/>
          </p:nvPr>
        </p:nvSpPr>
        <p:spPr/>
        <p:txBody>
          <a:bodyPr/>
          <a:lstStyle/>
          <a:p>
            <a:r>
              <a:rPr lang="en-GB" b="1" dirty="0"/>
              <a:t>What could stop you?</a:t>
            </a:r>
          </a:p>
        </p:txBody>
      </p:sp>
      <p:sp>
        <p:nvSpPr>
          <p:cNvPr id="3" name="Content Placeholder 2">
            <a:extLst>
              <a:ext uri="{FF2B5EF4-FFF2-40B4-BE49-F238E27FC236}">
                <a16:creationId xmlns:a16="http://schemas.microsoft.com/office/drawing/2014/main" id="{52B80750-1FA8-EC52-F009-BB1E6ED35480}"/>
              </a:ext>
            </a:extLst>
          </p:cNvPr>
          <p:cNvSpPr>
            <a:spLocks noGrp="1"/>
          </p:cNvSpPr>
          <p:nvPr>
            <p:ph idx="1"/>
          </p:nvPr>
        </p:nvSpPr>
        <p:spPr>
          <a:xfrm>
            <a:off x="800100" y="1825625"/>
            <a:ext cx="11163300" cy="1603375"/>
          </a:xfrm>
        </p:spPr>
        <p:txBody>
          <a:bodyPr/>
          <a:lstStyle/>
          <a:p>
            <a:pPr marL="0" indent="0">
              <a:buNone/>
            </a:pPr>
            <a:r>
              <a:rPr lang="en-GB" dirty="0"/>
              <a:t>Consider the goals you have just thought about, what challenges or support might you encounter to help or hinder you on the path to success?</a:t>
            </a:r>
          </a:p>
        </p:txBody>
      </p:sp>
      <p:pic>
        <p:nvPicPr>
          <p:cNvPr id="5" name="Picture 4">
            <a:extLst>
              <a:ext uri="{FF2B5EF4-FFF2-40B4-BE49-F238E27FC236}">
                <a16:creationId xmlns:a16="http://schemas.microsoft.com/office/drawing/2014/main" id="{703CCCF1-60E1-8C37-EDED-880F0E9FDEC4}"/>
              </a:ext>
            </a:extLst>
          </p:cNvPr>
          <p:cNvPicPr>
            <a:picLocks noChangeAspect="1"/>
          </p:cNvPicPr>
          <p:nvPr/>
        </p:nvPicPr>
        <p:blipFill>
          <a:blip r:embed="rId2"/>
          <a:stretch>
            <a:fillRect/>
          </a:stretch>
        </p:blipFill>
        <p:spPr>
          <a:xfrm>
            <a:off x="1791301" y="3221036"/>
            <a:ext cx="9356357" cy="3084513"/>
          </a:xfrm>
          <a:prstGeom prst="rect">
            <a:avLst/>
          </a:prstGeom>
        </p:spPr>
      </p:pic>
    </p:spTree>
    <p:extLst>
      <p:ext uri="{BB962C8B-B14F-4D97-AF65-F5344CB8AC3E}">
        <p14:creationId xmlns:p14="http://schemas.microsoft.com/office/powerpoint/2010/main" val="3772920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19884E2-83A8-BB57-ADF9-359EF5D011C6}"/>
              </a:ext>
            </a:extLst>
          </p:cNvPr>
          <p:cNvSpPr txBox="1"/>
          <p:nvPr/>
        </p:nvSpPr>
        <p:spPr>
          <a:xfrm>
            <a:off x="490602" y="422754"/>
            <a:ext cx="560539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a:latin typeface="Arial" panose="020B0604020202020204" pitchFamily="34" charset="0"/>
                <a:cs typeface="Arial" panose="020B0604020202020204" pitchFamily="34" charset="0"/>
              </a:rPr>
              <a:t>Professional Goals </a:t>
            </a:r>
          </a:p>
        </p:txBody>
      </p:sp>
      <p:pic>
        <p:nvPicPr>
          <p:cNvPr id="7" name="Picture 6">
            <a:extLst>
              <a:ext uri="{FF2B5EF4-FFF2-40B4-BE49-F238E27FC236}">
                <a16:creationId xmlns:a16="http://schemas.microsoft.com/office/drawing/2014/main" id="{8DAADCD5-E3FF-6C07-5AAE-45D8E86C0E8F}"/>
              </a:ext>
            </a:extLst>
          </p:cNvPr>
          <p:cNvPicPr>
            <a:picLocks noChangeAspect="1"/>
          </p:cNvPicPr>
          <p:nvPr/>
        </p:nvPicPr>
        <p:blipFill>
          <a:blip r:embed="rId2"/>
          <a:stretch>
            <a:fillRect/>
          </a:stretch>
        </p:blipFill>
        <p:spPr>
          <a:xfrm>
            <a:off x="6435085" y="1022918"/>
            <a:ext cx="5266312" cy="3577657"/>
          </a:xfrm>
          <a:prstGeom prst="rect">
            <a:avLst/>
          </a:prstGeom>
        </p:spPr>
      </p:pic>
      <p:sp>
        <p:nvSpPr>
          <p:cNvPr id="8" name="TextBox 7">
            <a:extLst>
              <a:ext uri="{FF2B5EF4-FFF2-40B4-BE49-F238E27FC236}">
                <a16:creationId xmlns:a16="http://schemas.microsoft.com/office/drawing/2014/main" id="{9C78F327-2B01-A3EE-E682-F4F052C6CEB7}"/>
              </a:ext>
            </a:extLst>
          </p:cNvPr>
          <p:cNvSpPr txBox="1"/>
          <p:nvPr/>
        </p:nvSpPr>
        <p:spPr>
          <a:xfrm>
            <a:off x="490602" y="1484936"/>
            <a:ext cx="5605396"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Did you set any of the following goals? </a:t>
            </a:r>
          </a:p>
        </p:txBody>
      </p:sp>
      <p:sp>
        <p:nvSpPr>
          <p:cNvPr id="9" name="Rectangle: Rounded Corners 8">
            <a:extLst>
              <a:ext uri="{FF2B5EF4-FFF2-40B4-BE49-F238E27FC236}">
                <a16:creationId xmlns:a16="http://schemas.microsoft.com/office/drawing/2014/main" id="{C72B95C3-B152-7635-04F9-588494C4377D}"/>
              </a:ext>
            </a:extLst>
          </p:cNvPr>
          <p:cNvSpPr/>
          <p:nvPr/>
        </p:nvSpPr>
        <p:spPr>
          <a:xfrm>
            <a:off x="490600" y="2371725"/>
            <a:ext cx="2972241" cy="63229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latin typeface="Arial" panose="020B0604020202020204" pitchFamily="34" charset="0"/>
                <a:cs typeface="Arial" panose="020B0604020202020204" pitchFamily="34" charset="0"/>
              </a:rPr>
              <a:t>Applying for placement</a:t>
            </a:r>
          </a:p>
        </p:txBody>
      </p:sp>
      <p:sp>
        <p:nvSpPr>
          <p:cNvPr id="11" name="Rectangle: Rounded Corners 10">
            <a:extLst>
              <a:ext uri="{FF2B5EF4-FFF2-40B4-BE49-F238E27FC236}">
                <a16:creationId xmlns:a16="http://schemas.microsoft.com/office/drawing/2014/main" id="{F7A6BE06-5C6A-C6A7-3DB2-4D15D89AE718}"/>
              </a:ext>
            </a:extLst>
          </p:cNvPr>
          <p:cNvSpPr/>
          <p:nvPr/>
        </p:nvSpPr>
        <p:spPr>
          <a:xfrm>
            <a:off x="2344382" y="3059205"/>
            <a:ext cx="2972240" cy="60736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latin typeface="Arial" panose="020B0604020202020204" pitchFamily="34" charset="0"/>
                <a:cs typeface="Arial" panose="020B0604020202020204" pitchFamily="34" charset="0"/>
              </a:rPr>
              <a:t>Applying for internship</a:t>
            </a:r>
          </a:p>
        </p:txBody>
      </p:sp>
      <p:sp>
        <p:nvSpPr>
          <p:cNvPr id="13" name="Rectangle: Rounded Corners 12">
            <a:extLst>
              <a:ext uri="{FF2B5EF4-FFF2-40B4-BE49-F238E27FC236}">
                <a16:creationId xmlns:a16="http://schemas.microsoft.com/office/drawing/2014/main" id="{03CE75E9-A89E-44BC-D17A-408FF07EFCB8}"/>
              </a:ext>
            </a:extLst>
          </p:cNvPr>
          <p:cNvSpPr/>
          <p:nvPr/>
        </p:nvSpPr>
        <p:spPr>
          <a:xfrm>
            <a:off x="2926080" y="3738004"/>
            <a:ext cx="3339459" cy="60736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latin typeface="Arial" panose="020B0604020202020204" pitchFamily="34" charset="0"/>
                <a:cs typeface="Arial" panose="020B0604020202020204" pitchFamily="34" charset="0"/>
              </a:rPr>
              <a:t>Applying for graduate role</a:t>
            </a:r>
          </a:p>
        </p:txBody>
      </p:sp>
      <p:sp>
        <p:nvSpPr>
          <p:cNvPr id="15" name="TextBox 14">
            <a:extLst>
              <a:ext uri="{FF2B5EF4-FFF2-40B4-BE49-F238E27FC236}">
                <a16:creationId xmlns:a16="http://schemas.microsoft.com/office/drawing/2014/main" id="{5E160A51-C3D8-3F36-EAF1-55C016BC5743}"/>
              </a:ext>
            </a:extLst>
          </p:cNvPr>
          <p:cNvSpPr txBox="1"/>
          <p:nvPr/>
        </p:nvSpPr>
        <p:spPr>
          <a:xfrm>
            <a:off x="412460" y="4694587"/>
            <a:ext cx="8998240"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Which university experiences could you use as evidence?</a:t>
            </a:r>
          </a:p>
        </p:txBody>
      </p:sp>
      <p:sp>
        <p:nvSpPr>
          <p:cNvPr id="18" name="Free-form: Shape 17">
            <a:extLst>
              <a:ext uri="{FF2B5EF4-FFF2-40B4-BE49-F238E27FC236}">
                <a16:creationId xmlns:a16="http://schemas.microsoft.com/office/drawing/2014/main" id="{701DAEC7-E99E-6379-64A7-D9FF757648F3}"/>
              </a:ext>
            </a:extLst>
          </p:cNvPr>
          <p:cNvSpPr/>
          <p:nvPr/>
        </p:nvSpPr>
        <p:spPr>
          <a:xfrm>
            <a:off x="6349014" y="5357135"/>
            <a:ext cx="2058514" cy="1032978"/>
          </a:xfrm>
          <a:custGeom>
            <a:avLst/>
            <a:gdLst>
              <a:gd name="csX0" fmla="*/ 0 w 1032977"/>
              <a:gd name="csY0" fmla="*/ 449345 h 898690"/>
              <a:gd name="csX1" fmla="*/ 224673 w 1032977"/>
              <a:gd name="csY1" fmla="*/ 0 h 898690"/>
              <a:gd name="csX2" fmla="*/ 808305 w 1032977"/>
              <a:gd name="csY2" fmla="*/ 0 h 898690"/>
              <a:gd name="csX3" fmla="*/ 1032977 w 1032977"/>
              <a:gd name="csY3" fmla="*/ 449345 h 898690"/>
              <a:gd name="csX4" fmla="*/ 808305 w 1032977"/>
              <a:gd name="csY4" fmla="*/ 898690 h 898690"/>
              <a:gd name="csX5" fmla="*/ 224673 w 1032977"/>
              <a:gd name="csY5" fmla="*/ 898690 h 898690"/>
              <a:gd name="csX6" fmla="*/ 0 w 1032977"/>
              <a:gd name="csY6" fmla="*/ 449345 h 8986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32977" h="898690">
                <a:moveTo>
                  <a:pt x="516488" y="0"/>
                </a:moveTo>
                <a:lnTo>
                  <a:pt x="1032976" y="195466"/>
                </a:lnTo>
                <a:lnTo>
                  <a:pt x="1032976" y="703225"/>
                </a:lnTo>
                <a:lnTo>
                  <a:pt x="516489" y="898690"/>
                </a:lnTo>
                <a:lnTo>
                  <a:pt x="1" y="703225"/>
                </a:lnTo>
                <a:lnTo>
                  <a:pt x="1" y="195466"/>
                </a:lnTo>
                <a:lnTo>
                  <a:pt x="516488" y="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66716" tIns="187643" rIns="166717" bIns="187642" numCol="1" spcCol="1270" anchor="ctr" anchorCtr="0">
            <a:noAutofit/>
          </a:bodyPr>
          <a:lstStyle/>
          <a:p>
            <a:pPr marL="0" lvl="0" indent="0" algn="ctr" defTabSz="31115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Assignments</a:t>
            </a:r>
          </a:p>
        </p:txBody>
      </p:sp>
      <p:sp>
        <p:nvSpPr>
          <p:cNvPr id="19" name="Rectangle 18">
            <a:extLst>
              <a:ext uri="{FF2B5EF4-FFF2-40B4-BE49-F238E27FC236}">
                <a16:creationId xmlns:a16="http://schemas.microsoft.com/office/drawing/2014/main" id="{849D4B72-15AD-51EC-8A29-212CE701BA5A}"/>
              </a:ext>
            </a:extLst>
          </p:cNvPr>
          <p:cNvSpPr/>
          <p:nvPr/>
        </p:nvSpPr>
        <p:spPr>
          <a:xfrm>
            <a:off x="6802556" y="927128"/>
            <a:ext cx="1152802" cy="61978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1" name="Free-form: Shape 20">
            <a:extLst>
              <a:ext uri="{FF2B5EF4-FFF2-40B4-BE49-F238E27FC236}">
                <a16:creationId xmlns:a16="http://schemas.microsoft.com/office/drawing/2014/main" id="{F7EBE782-FEA0-79D5-2A73-BA4E1941A4B2}"/>
              </a:ext>
            </a:extLst>
          </p:cNvPr>
          <p:cNvSpPr/>
          <p:nvPr/>
        </p:nvSpPr>
        <p:spPr>
          <a:xfrm>
            <a:off x="10105678" y="5414381"/>
            <a:ext cx="1896610" cy="1032978"/>
          </a:xfrm>
          <a:custGeom>
            <a:avLst/>
            <a:gdLst>
              <a:gd name="csX0" fmla="*/ 0 w 1032977"/>
              <a:gd name="csY0" fmla="*/ 449345 h 898690"/>
              <a:gd name="csX1" fmla="*/ 224673 w 1032977"/>
              <a:gd name="csY1" fmla="*/ 0 h 898690"/>
              <a:gd name="csX2" fmla="*/ 808305 w 1032977"/>
              <a:gd name="csY2" fmla="*/ 0 h 898690"/>
              <a:gd name="csX3" fmla="*/ 1032977 w 1032977"/>
              <a:gd name="csY3" fmla="*/ 449345 h 898690"/>
              <a:gd name="csX4" fmla="*/ 808305 w 1032977"/>
              <a:gd name="csY4" fmla="*/ 898690 h 898690"/>
              <a:gd name="csX5" fmla="*/ 224673 w 1032977"/>
              <a:gd name="csY5" fmla="*/ 898690 h 898690"/>
              <a:gd name="csX6" fmla="*/ 0 w 1032977"/>
              <a:gd name="csY6" fmla="*/ 449345 h 8986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32977" h="898690">
                <a:moveTo>
                  <a:pt x="516488" y="0"/>
                </a:moveTo>
                <a:lnTo>
                  <a:pt x="1032976" y="195466"/>
                </a:lnTo>
                <a:lnTo>
                  <a:pt x="1032976" y="703225"/>
                </a:lnTo>
                <a:lnTo>
                  <a:pt x="516489" y="898690"/>
                </a:lnTo>
                <a:lnTo>
                  <a:pt x="1" y="703225"/>
                </a:lnTo>
                <a:lnTo>
                  <a:pt x="1" y="195466"/>
                </a:lnTo>
                <a:lnTo>
                  <a:pt x="516488" y="0"/>
                </a:lnTo>
                <a:close/>
              </a:path>
            </a:pathLst>
          </a:custGeom>
        </p:spPr>
        <p:style>
          <a:lnRef idx="2">
            <a:schemeClr val="lt1">
              <a:hueOff val="0"/>
              <a:satOff val="0"/>
              <a:lumOff val="0"/>
              <a:alphaOff val="0"/>
            </a:schemeClr>
          </a:lnRef>
          <a:fillRef idx="1">
            <a:schemeClr val="accent3">
              <a:hueOff val="492836"/>
              <a:satOff val="18182"/>
              <a:lumOff val="-2674"/>
              <a:alphaOff val="0"/>
            </a:schemeClr>
          </a:fillRef>
          <a:effectRef idx="0">
            <a:schemeClr val="accent3">
              <a:hueOff val="492836"/>
              <a:satOff val="18182"/>
              <a:lumOff val="-2674"/>
              <a:alphaOff val="0"/>
            </a:schemeClr>
          </a:effectRef>
          <a:fontRef idx="minor">
            <a:schemeClr val="lt1"/>
          </a:fontRef>
        </p:style>
        <p:txBody>
          <a:bodyPr spcFirstLastPara="0" vert="horz" wrap="square" lIns="166716" tIns="187643" rIns="166717" bIns="187642" numCol="1" spcCol="1270" anchor="ctr" anchorCtr="0">
            <a:noAutofit/>
          </a:bodyPr>
          <a:lstStyle/>
          <a:p>
            <a:pPr marL="0" lvl="0" indent="0" algn="ctr" defTabSz="31115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Presentations</a:t>
            </a:r>
          </a:p>
        </p:txBody>
      </p:sp>
      <p:sp>
        <p:nvSpPr>
          <p:cNvPr id="22" name="Rectangle 21">
            <a:extLst>
              <a:ext uri="{FF2B5EF4-FFF2-40B4-BE49-F238E27FC236}">
                <a16:creationId xmlns:a16="http://schemas.microsoft.com/office/drawing/2014/main" id="{78D0222E-1952-72E5-C2EC-840FF858502F}"/>
              </a:ext>
            </a:extLst>
          </p:cNvPr>
          <p:cNvSpPr/>
          <p:nvPr/>
        </p:nvSpPr>
        <p:spPr>
          <a:xfrm>
            <a:off x="4236640" y="1803919"/>
            <a:ext cx="1115615" cy="61978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4" name="Free-form: Shape 23">
            <a:extLst>
              <a:ext uri="{FF2B5EF4-FFF2-40B4-BE49-F238E27FC236}">
                <a16:creationId xmlns:a16="http://schemas.microsoft.com/office/drawing/2014/main" id="{3CA6D60D-898E-379D-C414-0719C47DCA5D}"/>
              </a:ext>
            </a:extLst>
          </p:cNvPr>
          <p:cNvSpPr/>
          <p:nvPr/>
        </p:nvSpPr>
        <p:spPr>
          <a:xfrm>
            <a:off x="4422254" y="5381574"/>
            <a:ext cx="1631391" cy="1032978"/>
          </a:xfrm>
          <a:custGeom>
            <a:avLst/>
            <a:gdLst>
              <a:gd name="csX0" fmla="*/ 0 w 1032977"/>
              <a:gd name="csY0" fmla="*/ 449345 h 898690"/>
              <a:gd name="csX1" fmla="*/ 224673 w 1032977"/>
              <a:gd name="csY1" fmla="*/ 0 h 898690"/>
              <a:gd name="csX2" fmla="*/ 808305 w 1032977"/>
              <a:gd name="csY2" fmla="*/ 0 h 898690"/>
              <a:gd name="csX3" fmla="*/ 1032977 w 1032977"/>
              <a:gd name="csY3" fmla="*/ 449345 h 898690"/>
              <a:gd name="csX4" fmla="*/ 808305 w 1032977"/>
              <a:gd name="csY4" fmla="*/ 898690 h 898690"/>
              <a:gd name="csX5" fmla="*/ 224673 w 1032977"/>
              <a:gd name="csY5" fmla="*/ 898690 h 898690"/>
              <a:gd name="csX6" fmla="*/ 0 w 1032977"/>
              <a:gd name="csY6" fmla="*/ 449345 h 8986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32977" h="898690">
                <a:moveTo>
                  <a:pt x="516488" y="0"/>
                </a:moveTo>
                <a:lnTo>
                  <a:pt x="1032976" y="195466"/>
                </a:lnTo>
                <a:lnTo>
                  <a:pt x="1032976" y="703225"/>
                </a:lnTo>
                <a:lnTo>
                  <a:pt x="516489" y="898690"/>
                </a:lnTo>
                <a:lnTo>
                  <a:pt x="1" y="703225"/>
                </a:lnTo>
                <a:lnTo>
                  <a:pt x="1" y="195466"/>
                </a:lnTo>
                <a:lnTo>
                  <a:pt x="516488" y="0"/>
                </a:lnTo>
                <a:close/>
              </a:path>
            </a:pathLst>
          </a:custGeom>
        </p:spPr>
        <p:style>
          <a:lnRef idx="2">
            <a:schemeClr val="lt1">
              <a:hueOff val="0"/>
              <a:satOff val="0"/>
              <a:lumOff val="0"/>
              <a:alphaOff val="0"/>
            </a:schemeClr>
          </a:lnRef>
          <a:fillRef idx="1">
            <a:schemeClr val="accent3">
              <a:hueOff val="985672"/>
              <a:satOff val="36364"/>
              <a:lumOff val="-5348"/>
              <a:alphaOff val="0"/>
            </a:schemeClr>
          </a:fillRef>
          <a:effectRef idx="0">
            <a:schemeClr val="accent3">
              <a:hueOff val="985672"/>
              <a:satOff val="36364"/>
              <a:lumOff val="-5348"/>
              <a:alphaOff val="0"/>
            </a:schemeClr>
          </a:effectRef>
          <a:fontRef idx="minor">
            <a:schemeClr val="lt1"/>
          </a:fontRef>
        </p:style>
        <p:txBody>
          <a:bodyPr spcFirstLastPara="0" vert="horz" wrap="square" lIns="166716" tIns="187643" rIns="166717" bIns="187642" numCol="1" spcCol="1270" anchor="ctr" anchorCtr="0">
            <a:noAutofit/>
          </a:bodyPr>
          <a:lstStyle/>
          <a:p>
            <a:pPr marL="0" lvl="0" indent="0" algn="ctr" defTabSz="31115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Group work</a:t>
            </a:r>
          </a:p>
        </p:txBody>
      </p:sp>
      <p:sp>
        <p:nvSpPr>
          <p:cNvPr id="25" name="Rectangle 24">
            <a:extLst>
              <a:ext uri="{FF2B5EF4-FFF2-40B4-BE49-F238E27FC236}">
                <a16:creationId xmlns:a16="http://schemas.microsoft.com/office/drawing/2014/main" id="{383002FD-92B9-7956-CEF1-F9AB829FD5D4}"/>
              </a:ext>
            </a:extLst>
          </p:cNvPr>
          <p:cNvSpPr/>
          <p:nvPr/>
        </p:nvSpPr>
        <p:spPr>
          <a:xfrm>
            <a:off x="6802556" y="2680710"/>
            <a:ext cx="1152802" cy="61978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7" name="Free-form: Shape 26">
            <a:extLst>
              <a:ext uri="{FF2B5EF4-FFF2-40B4-BE49-F238E27FC236}">
                <a16:creationId xmlns:a16="http://schemas.microsoft.com/office/drawing/2014/main" id="{29107161-B366-BA3B-9B03-89626EE1C885}"/>
              </a:ext>
            </a:extLst>
          </p:cNvPr>
          <p:cNvSpPr/>
          <p:nvPr/>
        </p:nvSpPr>
        <p:spPr>
          <a:xfrm>
            <a:off x="2633341" y="5357135"/>
            <a:ext cx="1391405" cy="1032978"/>
          </a:xfrm>
          <a:custGeom>
            <a:avLst/>
            <a:gdLst>
              <a:gd name="csX0" fmla="*/ 0 w 1032977"/>
              <a:gd name="csY0" fmla="*/ 449345 h 898690"/>
              <a:gd name="csX1" fmla="*/ 224673 w 1032977"/>
              <a:gd name="csY1" fmla="*/ 0 h 898690"/>
              <a:gd name="csX2" fmla="*/ 808305 w 1032977"/>
              <a:gd name="csY2" fmla="*/ 0 h 898690"/>
              <a:gd name="csX3" fmla="*/ 1032977 w 1032977"/>
              <a:gd name="csY3" fmla="*/ 449345 h 898690"/>
              <a:gd name="csX4" fmla="*/ 808305 w 1032977"/>
              <a:gd name="csY4" fmla="*/ 898690 h 898690"/>
              <a:gd name="csX5" fmla="*/ 224673 w 1032977"/>
              <a:gd name="csY5" fmla="*/ 898690 h 898690"/>
              <a:gd name="csX6" fmla="*/ 0 w 1032977"/>
              <a:gd name="csY6" fmla="*/ 449345 h 8986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32977" h="898690">
                <a:moveTo>
                  <a:pt x="516488" y="0"/>
                </a:moveTo>
                <a:lnTo>
                  <a:pt x="1032976" y="195466"/>
                </a:lnTo>
                <a:lnTo>
                  <a:pt x="1032976" y="703225"/>
                </a:lnTo>
                <a:lnTo>
                  <a:pt x="516489" y="898690"/>
                </a:lnTo>
                <a:lnTo>
                  <a:pt x="1" y="703225"/>
                </a:lnTo>
                <a:lnTo>
                  <a:pt x="1" y="195466"/>
                </a:lnTo>
                <a:lnTo>
                  <a:pt x="516488" y="0"/>
                </a:lnTo>
                <a:close/>
              </a:path>
            </a:pathLst>
          </a:custGeom>
        </p:spPr>
        <p:style>
          <a:lnRef idx="2">
            <a:schemeClr val="lt1">
              <a:hueOff val="0"/>
              <a:satOff val="0"/>
              <a:lumOff val="0"/>
              <a:alphaOff val="0"/>
            </a:schemeClr>
          </a:lnRef>
          <a:fillRef idx="1">
            <a:schemeClr val="accent3">
              <a:hueOff val="1478509"/>
              <a:satOff val="54545"/>
              <a:lumOff val="-8021"/>
              <a:alphaOff val="0"/>
            </a:schemeClr>
          </a:fillRef>
          <a:effectRef idx="0">
            <a:schemeClr val="accent3">
              <a:hueOff val="1478509"/>
              <a:satOff val="54545"/>
              <a:lumOff val="-8021"/>
              <a:alphaOff val="0"/>
            </a:schemeClr>
          </a:effectRef>
          <a:fontRef idx="minor">
            <a:schemeClr val="lt1"/>
          </a:fontRef>
        </p:style>
        <p:txBody>
          <a:bodyPr spcFirstLastPara="0" vert="horz" wrap="square" lIns="166716" tIns="187643" rIns="166717" bIns="187642" numCol="1" spcCol="1270" anchor="ctr" anchorCtr="0">
            <a:noAutofit/>
          </a:bodyPr>
          <a:lstStyle/>
          <a:p>
            <a:pPr marL="0" lvl="0" indent="0" algn="ctr" defTabSz="311150">
              <a:lnSpc>
                <a:spcPct val="90000"/>
              </a:lnSpc>
              <a:spcBef>
                <a:spcPct val="0"/>
              </a:spcBef>
              <a:spcAft>
                <a:spcPct val="35000"/>
              </a:spcAft>
              <a:buNone/>
            </a:pPr>
            <a:r>
              <a:rPr lang="en-GB" sz="2000" kern="1200" dirty="0"/>
              <a:t>Research</a:t>
            </a:r>
          </a:p>
        </p:txBody>
      </p:sp>
      <p:sp>
        <p:nvSpPr>
          <p:cNvPr id="28" name="Rectangle 27">
            <a:extLst>
              <a:ext uri="{FF2B5EF4-FFF2-40B4-BE49-F238E27FC236}">
                <a16:creationId xmlns:a16="http://schemas.microsoft.com/office/drawing/2014/main" id="{52593F88-C1FC-5F95-FBC1-E25DA7F50017}"/>
              </a:ext>
            </a:extLst>
          </p:cNvPr>
          <p:cNvSpPr/>
          <p:nvPr/>
        </p:nvSpPr>
        <p:spPr>
          <a:xfrm>
            <a:off x="4236640" y="3557501"/>
            <a:ext cx="1115615" cy="61978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30" name="Free-form: Shape 29">
            <a:extLst>
              <a:ext uri="{FF2B5EF4-FFF2-40B4-BE49-F238E27FC236}">
                <a16:creationId xmlns:a16="http://schemas.microsoft.com/office/drawing/2014/main" id="{015E0F6E-7E31-5E80-7291-EBAA9D3EE869}"/>
              </a:ext>
            </a:extLst>
          </p:cNvPr>
          <p:cNvSpPr/>
          <p:nvPr/>
        </p:nvSpPr>
        <p:spPr>
          <a:xfrm>
            <a:off x="8532026" y="5414381"/>
            <a:ext cx="1449154" cy="1032978"/>
          </a:xfrm>
          <a:custGeom>
            <a:avLst/>
            <a:gdLst>
              <a:gd name="csX0" fmla="*/ 0 w 1032977"/>
              <a:gd name="csY0" fmla="*/ 449345 h 898690"/>
              <a:gd name="csX1" fmla="*/ 224673 w 1032977"/>
              <a:gd name="csY1" fmla="*/ 0 h 898690"/>
              <a:gd name="csX2" fmla="*/ 808305 w 1032977"/>
              <a:gd name="csY2" fmla="*/ 0 h 898690"/>
              <a:gd name="csX3" fmla="*/ 1032977 w 1032977"/>
              <a:gd name="csY3" fmla="*/ 449345 h 898690"/>
              <a:gd name="csX4" fmla="*/ 808305 w 1032977"/>
              <a:gd name="csY4" fmla="*/ 898690 h 898690"/>
              <a:gd name="csX5" fmla="*/ 224673 w 1032977"/>
              <a:gd name="csY5" fmla="*/ 898690 h 898690"/>
              <a:gd name="csX6" fmla="*/ 0 w 1032977"/>
              <a:gd name="csY6" fmla="*/ 449345 h 8986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32977" h="898690">
                <a:moveTo>
                  <a:pt x="516488" y="0"/>
                </a:moveTo>
                <a:lnTo>
                  <a:pt x="1032976" y="195466"/>
                </a:lnTo>
                <a:lnTo>
                  <a:pt x="1032976" y="703225"/>
                </a:lnTo>
                <a:lnTo>
                  <a:pt x="516489" y="898690"/>
                </a:lnTo>
                <a:lnTo>
                  <a:pt x="1" y="703225"/>
                </a:lnTo>
                <a:lnTo>
                  <a:pt x="1" y="195466"/>
                </a:lnTo>
                <a:lnTo>
                  <a:pt x="516488" y="0"/>
                </a:lnTo>
                <a:close/>
              </a:path>
            </a:pathLst>
          </a:custGeom>
        </p:spPr>
        <p:style>
          <a:lnRef idx="2">
            <a:schemeClr val="lt1">
              <a:hueOff val="0"/>
              <a:satOff val="0"/>
              <a:lumOff val="0"/>
              <a:alphaOff val="0"/>
            </a:schemeClr>
          </a:lnRef>
          <a:fillRef idx="1">
            <a:schemeClr val="accent3">
              <a:hueOff val="1971345"/>
              <a:satOff val="72727"/>
              <a:lumOff val="-10695"/>
              <a:alphaOff val="0"/>
            </a:schemeClr>
          </a:fillRef>
          <a:effectRef idx="0">
            <a:schemeClr val="accent3">
              <a:hueOff val="1971345"/>
              <a:satOff val="72727"/>
              <a:lumOff val="-10695"/>
              <a:alphaOff val="0"/>
            </a:schemeClr>
          </a:effectRef>
          <a:fontRef idx="minor">
            <a:schemeClr val="lt1"/>
          </a:fontRef>
        </p:style>
        <p:txBody>
          <a:bodyPr spcFirstLastPara="0" vert="horz" wrap="square" lIns="166716" tIns="187643" rIns="166717" bIns="187642" numCol="1" spcCol="1270" anchor="ctr" anchorCtr="0">
            <a:noAutofit/>
          </a:bodyPr>
          <a:lstStyle/>
          <a:p>
            <a:pPr marL="0" lvl="0" indent="0" algn="ctr" defTabSz="31115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Projects</a:t>
            </a:r>
          </a:p>
        </p:txBody>
      </p:sp>
      <p:sp>
        <p:nvSpPr>
          <p:cNvPr id="31" name="Rectangle 30">
            <a:extLst>
              <a:ext uri="{FF2B5EF4-FFF2-40B4-BE49-F238E27FC236}">
                <a16:creationId xmlns:a16="http://schemas.microsoft.com/office/drawing/2014/main" id="{1C847F46-DC0E-272F-D2C6-2ED7355A5DEA}"/>
              </a:ext>
            </a:extLst>
          </p:cNvPr>
          <p:cNvSpPr/>
          <p:nvPr/>
        </p:nvSpPr>
        <p:spPr>
          <a:xfrm>
            <a:off x="6802556" y="4434293"/>
            <a:ext cx="1152802" cy="61978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33" name="Free-form: Shape 32">
            <a:extLst>
              <a:ext uri="{FF2B5EF4-FFF2-40B4-BE49-F238E27FC236}">
                <a16:creationId xmlns:a16="http://schemas.microsoft.com/office/drawing/2014/main" id="{05DE6D20-7B48-AB39-9D5D-168EE785BFEF}"/>
              </a:ext>
            </a:extLst>
          </p:cNvPr>
          <p:cNvSpPr/>
          <p:nvPr/>
        </p:nvSpPr>
        <p:spPr>
          <a:xfrm>
            <a:off x="689426" y="5363112"/>
            <a:ext cx="1654956" cy="1032978"/>
          </a:xfrm>
          <a:custGeom>
            <a:avLst/>
            <a:gdLst>
              <a:gd name="csX0" fmla="*/ 0 w 1032977"/>
              <a:gd name="csY0" fmla="*/ 449345 h 898690"/>
              <a:gd name="csX1" fmla="*/ 224673 w 1032977"/>
              <a:gd name="csY1" fmla="*/ 0 h 898690"/>
              <a:gd name="csX2" fmla="*/ 808305 w 1032977"/>
              <a:gd name="csY2" fmla="*/ 0 h 898690"/>
              <a:gd name="csX3" fmla="*/ 1032977 w 1032977"/>
              <a:gd name="csY3" fmla="*/ 449345 h 898690"/>
              <a:gd name="csX4" fmla="*/ 808305 w 1032977"/>
              <a:gd name="csY4" fmla="*/ 898690 h 898690"/>
              <a:gd name="csX5" fmla="*/ 224673 w 1032977"/>
              <a:gd name="csY5" fmla="*/ 898690 h 898690"/>
              <a:gd name="csX6" fmla="*/ 0 w 1032977"/>
              <a:gd name="csY6" fmla="*/ 449345 h 8986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32977" h="898690">
                <a:moveTo>
                  <a:pt x="516488" y="0"/>
                </a:moveTo>
                <a:lnTo>
                  <a:pt x="1032976" y="195466"/>
                </a:lnTo>
                <a:lnTo>
                  <a:pt x="1032976" y="703225"/>
                </a:lnTo>
                <a:lnTo>
                  <a:pt x="516489" y="898690"/>
                </a:lnTo>
                <a:lnTo>
                  <a:pt x="1" y="703225"/>
                </a:lnTo>
                <a:lnTo>
                  <a:pt x="1" y="195466"/>
                </a:lnTo>
                <a:lnTo>
                  <a:pt x="516488" y="0"/>
                </a:lnTo>
                <a:close/>
              </a:path>
            </a:pathLst>
          </a:custGeom>
        </p:spPr>
        <p:style>
          <a:lnRef idx="2">
            <a:schemeClr val="lt1">
              <a:hueOff val="0"/>
              <a:satOff val="0"/>
              <a:lumOff val="0"/>
              <a:alphaOff val="0"/>
            </a:schemeClr>
          </a:lnRef>
          <a:fillRef idx="1">
            <a:schemeClr val="accent3">
              <a:hueOff val="2464181"/>
              <a:satOff val="90909"/>
              <a:lumOff val="-13369"/>
              <a:alphaOff val="0"/>
            </a:schemeClr>
          </a:fillRef>
          <a:effectRef idx="0">
            <a:schemeClr val="accent3">
              <a:hueOff val="2464181"/>
              <a:satOff val="90909"/>
              <a:lumOff val="-13369"/>
              <a:alphaOff val="0"/>
            </a:schemeClr>
          </a:effectRef>
          <a:fontRef idx="minor">
            <a:schemeClr val="lt1"/>
          </a:fontRef>
        </p:style>
        <p:txBody>
          <a:bodyPr spcFirstLastPara="0" vert="horz" wrap="square" lIns="166716" tIns="187643" rIns="166717" bIns="187642" numCol="1" spcCol="1270" anchor="ctr" anchorCtr="0">
            <a:noAutofit/>
          </a:bodyPr>
          <a:lstStyle/>
          <a:p>
            <a:pPr marL="0" lvl="0" indent="0" algn="ctr" defTabSz="31115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Leadership</a:t>
            </a:r>
          </a:p>
        </p:txBody>
      </p:sp>
      <p:sp>
        <p:nvSpPr>
          <p:cNvPr id="34" name="Rectangle 33">
            <a:extLst>
              <a:ext uri="{FF2B5EF4-FFF2-40B4-BE49-F238E27FC236}">
                <a16:creationId xmlns:a16="http://schemas.microsoft.com/office/drawing/2014/main" id="{DC050A58-971E-7561-2369-0CD5FFFC9206}"/>
              </a:ext>
            </a:extLst>
          </p:cNvPr>
          <p:cNvSpPr/>
          <p:nvPr/>
        </p:nvSpPr>
        <p:spPr>
          <a:xfrm>
            <a:off x="4236640" y="5311084"/>
            <a:ext cx="1115615" cy="61978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Tree>
    <p:extLst>
      <p:ext uri="{BB962C8B-B14F-4D97-AF65-F5344CB8AC3E}">
        <p14:creationId xmlns:p14="http://schemas.microsoft.com/office/powerpoint/2010/main" val="2086478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4257B5E-9506-2B18-11A3-D634E45B2749}"/>
              </a:ext>
            </a:extLst>
          </p:cNvPr>
          <p:cNvSpPr txBox="1"/>
          <p:nvPr/>
        </p:nvSpPr>
        <p:spPr>
          <a:xfrm>
            <a:off x="8230118" y="975469"/>
            <a:ext cx="3536318" cy="4770537"/>
          </a:xfrm>
          <a:prstGeom prst="rect">
            <a:avLst/>
          </a:prstGeom>
          <a:solidFill>
            <a:schemeClr val="bg2">
              <a:lumMod val="90000"/>
            </a:schemeClr>
          </a:solidFill>
          <a:ln>
            <a:solidFill>
              <a:schemeClr val="tx1"/>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GB" sz="2200" dirty="0">
                <a:latin typeface="Arial" panose="020B0604020202020204" pitchFamily="34" charset="0"/>
                <a:cs typeface="Arial" panose="020B0604020202020204" pitchFamily="34" charset="0"/>
              </a:rPr>
              <a:t>Activity 2: </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It is important that you begin to link for UWTSD experiences to future job applications. </a:t>
            </a:r>
          </a:p>
          <a:p>
            <a:endParaRPr lang="en-GB" sz="2200" dirty="0">
              <a:latin typeface="Arial" panose="020B0604020202020204" pitchFamily="34" charset="0"/>
              <a:cs typeface="Arial" panose="020B0604020202020204" pitchFamily="34" charset="0"/>
            </a:endParaRPr>
          </a:p>
          <a:p>
            <a:r>
              <a:rPr lang="en-GB" sz="2200" b="1" dirty="0">
                <a:latin typeface="Arial" panose="020B0604020202020204" pitchFamily="34" charset="0"/>
                <a:cs typeface="Arial" panose="020B0604020202020204" pitchFamily="34" charset="0"/>
              </a:rPr>
              <a:t>Complete</a:t>
            </a:r>
            <a:r>
              <a:rPr lang="en-GB" sz="2200" dirty="0">
                <a:latin typeface="Arial" panose="020B0604020202020204" pitchFamily="34" charset="0"/>
                <a:cs typeface="Arial" panose="020B0604020202020204" pitchFamily="34" charset="0"/>
              </a:rPr>
              <a:t> the Marketing Yourself as a Graduate Activity on Moodle - to improve the student job applications responses. </a:t>
            </a:r>
          </a:p>
          <a:p>
            <a:endParaRPr lang="en-GB" sz="2000" b="1" dirty="0">
              <a:latin typeface="Calibri"/>
              <a:ea typeface="Calibri"/>
              <a:cs typeface="Segoe UI"/>
            </a:endParaRPr>
          </a:p>
          <a:p>
            <a:endParaRPr lang="en-GB" sz="2000" b="1" dirty="0">
              <a:ea typeface="Calibri"/>
              <a:cs typeface="Segoe UI"/>
            </a:endParaRPr>
          </a:p>
        </p:txBody>
      </p:sp>
      <p:pic>
        <p:nvPicPr>
          <p:cNvPr id="3" name="Picture 2">
            <a:extLst>
              <a:ext uri="{FF2B5EF4-FFF2-40B4-BE49-F238E27FC236}">
                <a16:creationId xmlns:a16="http://schemas.microsoft.com/office/drawing/2014/main" id="{516FBC83-6BDC-4864-FDC2-C3C059BC000F}"/>
              </a:ext>
            </a:extLst>
          </p:cNvPr>
          <p:cNvPicPr>
            <a:picLocks noChangeAspect="1"/>
          </p:cNvPicPr>
          <p:nvPr/>
        </p:nvPicPr>
        <p:blipFill>
          <a:blip r:embed="rId2"/>
          <a:stretch>
            <a:fillRect/>
          </a:stretch>
        </p:blipFill>
        <p:spPr>
          <a:xfrm>
            <a:off x="565956" y="933450"/>
            <a:ext cx="7403411" cy="4854575"/>
          </a:xfrm>
          <a:prstGeom prst="rect">
            <a:avLst/>
          </a:prstGeom>
        </p:spPr>
      </p:pic>
      <p:pic>
        <p:nvPicPr>
          <p:cNvPr id="6" name="Picture 5">
            <a:extLst>
              <a:ext uri="{FF2B5EF4-FFF2-40B4-BE49-F238E27FC236}">
                <a16:creationId xmlns:a16="http://schemas.microsoft.com/office/drawing/2014/main" id="{5DD36C43-12DA-0A7D-62C4-9D4B03B1BE2F}"/>
              </a:ext>
            </a:extLst>
          </p:cNvPr>
          <p:cNvPicPr>
            <a:picLocks noChangeAspect="1"/>
          </p:cNvPicPr>
          <p:nvPr/>
        </p:nvPicPr>
        <p:blipFill>
          <a:blip r:embed="rId3"/>
          <a:stretch>
            <a:fillRect/>
          </a:stretch>
        </p:blipFill>
        <p:spPr>
          <a:xfrm>
            <a:off x="8349583" y="5227119"/>
            <a:ext cx="3297388" cy="1630881"/>
          </a:xfrm>
          <a:prstGeom prst="rect">
            <a:avLst/>
          </a:prstGeom>
        </p:spPr>
      </p:pic>
    </p:spTree>
    <p:extLst>
      <p:ext uri="{BB962C8B-B14F-4D97-AF65-F5344CB8AC3E}">
        <p14:creationId xmlns:p14="http://schemas.microsoft.com/office/powerpoint/2010/main" val="2954820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FBE6F425-BB5A-CC4A-234C-08DD6FBF3F8C}"/>
              </a:ext>
            </a:extLst>
          </p:cNvPr>
          <p:cNvSpPr>
            <a:spLocks noGrp="1"/>
          </p:cNvSpPr>
          <p:nvPr>
            <p:ph idx="1"/>
          </p:nvPr>
        </p:nvSpPr>
        <p:spPr>
          <a:xfrm>
            <a:off x="8389569" y="1004445"/>
            <a:ext cx="3610466" cy="3575934"/>
          </a:xfrm>
        </p:spPr>
        <p:txBody>
          <a:bodyPr/>
          <a:lstStyle/>
          <a:p>
            <a:r>
              <a:rPr lang="en-GB" b="1" dirty="0">
                <a:ea typeface="Calibri"/>
                <a:cs typeface="Segoe UI"/>
              </a:rPr>
              <a:t>Share your responses with your tutor and class. </a:t>
            </a:r>
          </a:p>
          <a:p>
            <a:endParaRPr lang="en-GB" b="1" dirty="0">
              <a:ea typeface="Calibri"/>
              <a:cs typeface="Segoe UI"/>
            </a:endParaRPr>
          </a:p>
          <a:p>
            <a:r>
              <a:rPr lang="en-GB" b="1" dirty="0">
                <a:ea typeface="Calibri"/>
                <a:cs typeface="Segoe UI"/>
              </a:rPr>
              <a:t>Did we all identify the same skills and experience for Jordan?</a:t>
            </a:r>
          </a:p>
          <a:p>
            <a:pPr marL="0" indent="0">
              <a:buNone/>
            </a:pPr>
            <a:endParaRPr lang="en-GB" dirty="0"/>
          </a:p>
        </p:txBody>
      </p:sp>
      <p:pic>
        <p:nvPicPr>
          <p:cNvPr id="4" name="Picture 3">
            <a:extLst>
              <a:ext uri="{FF2B5EF4-FFF2-40B4-BE49-F238E27FC236}">
                <a16:creationId xmlns:a16="http://schemas.microsoft.com/office/drawing/2014/main" id="{4BF2AAC7-412C-1F10-8663-E66CBCF1A022}"/>
              </a:ext>
            </a:extLst>
          </p:cNvPr>
          <p:cNvPicPr>
            <a:picLocks noChangeAspect="1"/>
          </p:cNvPicPr>
          <p:nvPr/>
        </p:nvPicPr>
        <p:blipFill>
          <a:blip r:embed="rId2"/>
          <a:stretch>
            <a:fillRect/>
          </a:stretch>
        </p:blipFill>
        <p:spPr>
          <a:xfrm>
            <a:off x="351934" y="365125"/>
            <a:ext cx="7403411" cy="4854575"/>
          </a:xfrm>
          <a:prstGeom prst="rect">
            <a:avLst/>
          </a:prstGeom>
        </p:spPr>
      </p:pic>
      <p:pic>
        <p:nvPicPr>
          <p:cNvPr id="2" name="Picture 1" descr="Businessman hand on hip">
            <a:extLst>
              <a:ext uri="{FF2B5EF4-FFF2-40B4-BE49-F238E27FC236}">
                <a16:creationId xmlns:a16="http://schemas.microsoft.com/office/drawing/2014/main" id="{1CFD86DE-376A-C47F-EBFD-46093530E63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7992925" y="4030345"/>
            <a:ext cx="490855" cy="1189355"/>
          </a:xfrm>
          <a:prstGeom prst="rect">
            <a:avLst/>
          </a:prstGeom>
        </p:spPr>
      </p:pic>
    </p:spTree>
    <p:extLst>
      <p:ext uri="{BB962C8B-B14F-4D97-AF65-F5344CB8AC3E}">
        <p14:creationId xmlns:p14="http://schemas.microsoft.com/office/powerpoint/2010/main" val="1481296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5EBF4B3C-9D76-992B-3709-A5B5D39F5F13}"/>
              </a:ext>
            </a:extLst>
          </p:cNvPr>
          <p:cNvPicPr>
            <a:picLocks noGrp="1" noChangeAspect="1"/>
          </p:cNvPicPr>
          <p:nvPr>
            <p:ph type="pic" sz="quarter" idx="11"/>
          </p:nvPr>
        </p:nvPicPr>
        <p:blipFill>
          <a:blip r:embed="rId3">
            <a:alphaModFix amt="50000"/>
          </a:blip>
          <a:srcRect t="7979" b="7979"/>
          <a:stretch/>
        </p:blipFill>
        <p:spPr>
          <a:prstGeom prst="rect">
            <a:avLst/>
          </a:prstGeom>
        </p:spPr>
      </p:pic>
      <p:sp>
        <p:nvSpPr>
          <p:cNvPr id="5" name="TextBox 4">
            <a:extLst>
              <a:ext uri="{FF2B5EF4-FFF2-40B4-BE49-F238E27FC236}">
                <a16:creationId xmlns:a16="http://schemas.microsoft.com/office/drawing/2014/main" id="{5F27674A-D56E-D6CB-0F4D-03C52FF78E14}"/>
              </a:ext>
            </a:extLst>
          </p:cNvPr>
          <p:cNvSpPr txBox="1"/>
          <p:nvPr/>
        </p:nvSpPr>
        <p:spPr>
          <a:xfrm>
            <a:off x="763967" y="1718548"/>
            <a:ext cx="10657720" cy="5109091"/>
          </a:xfrm>
          <a:prstGeom prst="rect">
            <a:avLst/>
          </a:prstGeom>
          <a:solidFill>
            <a:schemeClr val="bg1">
              <a:lumMod val="95000"/>
            </a:scheme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GB" sz="2200" dirty="0">
                <a:latin typeface="Arial" panose="020B0604020202020204" pitchFamily="34" charset="0"/>
                <a:ea typeface="Calibri"/>
                <a:cs typeface="Arial" panose="020B0604020202020204" pitchFamily="34" charset="0"/>
              </a:rPr>
              <a:t>Think about “</a:t>
            </a:r>
            <a:r>
              <a:rPr lang="en-GB" sz="2200" dirty="0">
                <a:latin typeface="Arial" panose="020B0604020202020204" pitchFamily="34" charset="0"/>
                <a:cs typeface="Arial" panose="020B0604020202020204" pitchFamily="34" charset="0"/>
              </a:rPr>
              <a:t>Which professional communities should I join this year?” </a:t>
            </a:r>
            <a:endParaRPr lang="en-GB" sz="2200" dirty="0">
              <a:latin typeface="Arial" panose="020B0604020202020204" pitchFamily="34" charset="0"/>
              <a:ea typeface="Calibri"/>
              <a:cs typeface="Arial" panose="020B0604020202020204" pitchFamily="34" charset="0"/>
            </a:endParaRPr>
          </a:p>
          <a:p>
            <a:endParaRPr lang="en-GB" sz="2200" dirty="0">
              <a:latin typeface="Arial" panose="020B0604020202020204" pitchFamily="34" charset="0"/>
              <a:ea typeface="Calibri"/>
              <a:cs typeface="Arial" panose="020B0604020202020204" pitchFamily="34" charset="0"/>
            </a:endParaRPr>
          </a:p>
          <a:p>
            <a:r>
              <a:rPr lang="en-GB" sz="2200" dirty="0">
                <a:latin typeface="Arial" panose="020B0604020202020204" pitchFamily="34" charset="0"/>
                <a:ea typeface="Calibri"/>
                <a:cs typeface="Arial" panose="020B0604020202020204" pitchFamily="34" charset="0"/>
              </a:rPr>
              <a:t>It is important to continually build your professional profile or brand. </a:t>
            </a:r>
          </a:p>
          <a:p>
            <a:endParaRPr lang="en-GB" sz="2200" dirty="0">
              <a:latin typeface="Arial" panose="020B0604020202020204" pitchFamily="34" charset="0"/>
              <a:ea typeface="Calibri"/>
              <a:cs typeface="Arial" panose="020B0604020202020204" pitchFamily="34" charset="0"/>
            </a:endParaRPr>
          </a:p>
          <a:p>
            <a:r>
              <a:rPr lang="en-GB" sz="2200" dirty="0">
                <a:latin typeface="Arial" panose="020B0604020202020204" pitchFamily="34" charset="0"/>
                <a:ea typeface="Calibri"/>
                <a:cs typeface="Arial" panose="020B0604020202020204" pitchFamily="34" charset="0"/>
              </a:rPr>
              <a:t>These can involve: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LinkedIn Posts</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Professional Bodies meetings</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Volunteering opportunities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Industry events or conferences</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Student society activities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Online portfolios of work completed </a:t>
            </a:r>
          </a:p>
          <a:p>
            <a:endParaRPr lang="en-GB" sz="2200" dirty="0">
              <a:latin typeface="Arial" panose="020B0604020202020204" pitchFamily="34" charset="0"/>
              <a:ea typeface="Calibri"/>
              <a:cs typeface="Arial" panose="020B0604020202020204" pitchFamily="34" charset="0"/>
            </a:endParaRPr>
          </a:p>
          <a:p>
            <a:r>
              <a:rPr lang="en-GB" sz="2200" dirty="0">
                <a:highlight>
                  <a:srgbClr val="C0C0C0"/>
                </a:highlight>
                <a:latin typeface="Arial" panose="020B0604020202020204" pitchFamily="34" charset="0"/>
                <a:cs typeface="Arial" panose="020B0604020202020204" pitchFamily="34" charset="0"/>
              </a:rPr>
              <a:t>Which </a:t>
            </a:r>
            <a:r>
              <a:rPr lang="en-GB" sz="2200" u="sng" dirty="0">
                <a:highlight>
                  <a:srgbClr val="C0C0C0"/>
                </a:highlight>
                <a:latin typeface="Arial" panose="020B0604020202020204" pitchFamily="34" charset="0"/>
                <a:cs typeface="Arial" panose="020B0604020202020204" pitchFamily="34" charset="0"/>
              </a:rPr>
              <a:t>two</a:t>
            </a:r>
            <a:r>
              <a:rPr lang="en-GB" sz="2200" dirty="0">
                <a:highlight>
                  <a:srgbClr val="C0C0C0"/>
                </a:highlight>
                <a:latin typeface="Arial" panose="020B0604020202020204" pitchFamily="34" charset="0"/>
                <a:cs typeface="Arial" panose="020B0604020202020204" pitchFamily="34" charset="0"/>
              </a:rPr>
              <a:t> opportunities could you realistically engage with this term?</a:t>
            </a:r>
          </a:p>
          <a:p>
            <a:endParaRPr lang="en-GB" sz="2000" dirty="0">
              <a:ea typeface="Calibri"/>
              <a:cs typeface="Segoe UI"/>
            </a:endParaRPr>
          </a:p>
          <a:p>
            <a:endParaRPr lang="en-GB" sz="2000" dirty="0">
              <a:ea typeface="Calibri"/>
              <a:cs typeface="Segoe UI"/>
            </a:endParaRPr>
          </a:p>
        </p:txBody>
      </p:sp>
      <p:sp>
        <p:nvSpPr>
          <p:cNvPr id="8" name="Rectangle 7">
            <a:extLst>
              <a:ext uri="{FF2B5EF4-FFF2-40B4-BE49-F238E27FC236}">
                <a16:creationId xmlns:a16="http://schemas.microsoft.com/office/drawing/2014/main" id="{923303D8-D897-C655-8CCD-1593822CED2E}"/>
              </a:ext>
            </a:extLst>
          </p:cNvPr>
          <p:cNvSpPr/>
          <p:nvPr/>
        </p:nvSpPr>
        <p:spPr>
          <a:xfrm>
            <a:off x="298748" y="764858"/>
            <a:ext cx="9450409" cy="923330"/>
          </a:xfrm>
          <a:prstGeom prst="rect">
            <a:avLst/>
          </a:prstGeom>
          <a:noFill/>
        </p:spPr>
        <p:txBody>
          <a:bodyPr wrap="none" lIns="91440" tIns="45720" rIns="91440" bIns="45720">
            <a:spAutoFit/>
          </a:bodyPr>
          <a:lstStyle/>
          <a:p>
            <a:pPr algn="ctr"/>
            <a:r>
              <a:rPr lang="en-GB" sz="5400" dirty="0">
                <a:ln w="0"/>
                <a:effectLst>
                  <a:outerShdw blurRad="38100" dist="19050" dir="2700000" algn="tl" rotWithShape="0">
                    <a:schemeClr val="dk1">
                      <a:alpha val="40000"/>
                    </a:schemeClr>
                  </a:outerShdw>
                </a:effectLst>
              </a:rPr>
              <a:t>Building</a:t>
            </a:r>
            <a:r>
              <a:rPr lang="en-GB" sz="5400" b="0" cap="none" spc="0" dirty="0">
                <a:ln w="0"/>
                <a:solidFill>
                  <a:schemeClr val="tx1"/>
                </a:solidFill>
                <a:effectLst>
                  <a:outerShdw blurRad="38100" dist="19050" dir="2700000" algn="tl" rotWithShape="0">
                    <a:schemeClr val="dk1">
                      <a:alpha val="40000"/>
                    </a:schemeClr>
                  </a:outerShdw>
                </a:effectLst>
              </a:rPr>
              <a:t> your professional Profile</a:t>
            </a:r>
          </a:p>
        </p:txBody>
      </p:sp>
      <p:sp>
        <p:nvSpPr>
          <p:cNvPr id="9" name="TextBox 8">
            <a:extLst>
              <a:ext uri="{FF2B5EF4-FFF2-40B4-BE49-F238E27FC236}">
                <a16:creationId xmlns:a16="http://schemas.microsoft.com/office/drawing/2014/main" id="{93D15843-D94E-B59C-AFB6-6CFFEC3DA418}"/>
              </a:ext>
            </a:extLst>
          </p:cNvPr>
          <p:cNvSpPr txBox="1"/>
          <p:nvPr/>
        </p:nvSpPr>
        <p:spPr>
          <a:xfrm>
            <a:off x="3044827" y="6180683"/>
            <a:ext cx="6095999" cy="461665"/>
          </a:xfrm>
          <a:prstGeom prst="rect">
            <a:avLst/>
          </a:prstGeom>
          <a:solidFill>
            <a:schemeClr val="bg1"/>
          </a:solidFill>
        </p:spPr>
        <p:txBody>
          <a:bodyPr wrap="square" rtlCol="0">
            <a:spAutoFit/>
          </a:bodyPr>
          <a:lstStyle/>
          <a:p>
            <a:r>
              <a:rPr lang="en-GB" sz="2400" dirty="0">
                <a:latin typeface="Arial" panose="020B0604020202020204" pitchFamily="34" charset="0"/>
                <a:cs typeface="Arial" panose="020B0604020202020204" pitchFamily="34" charset="0"/>
              </a:rPr>
              <a:t>Note down a goal – What? When? How? </a:t>
            </a:r>
          </a:p>
        </p:txBody>
      </p:sp>
    </p:spTree>
    <p:extLst>
      <p:ext uri="{BB962C8B-B14F-4D97-AF65-F5344CB8AC3E}">
        <p14:creationId xmlns:p14="http://schemas.microsoft.com/office/powerpoint/2010/main" val="3832406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295224-C140-34BB-BBBF-5E69695A2C71}"/>
              </a:ext>
            </a:extLst>
          </p:cNvPr>
          <p:cNvSpPr>
            <a:spLocks noGrp="1"/>
          </p:cNvSpPr>
          <p:nvPr>
            <p:ph type="title"/>
          </p:nvPr>
        </p:nvSpPr>
        <p:spPr/>
        <p:txBody>
          <a:bodyPr/>
          <a:lstStyle/>
          <a:p>
            <a:r>
              <a:rPr lang="en-GB" dirty="0"/>
              <a:t>Developing your Digital Skills</a:t>
            </a:r>
          </a:p>
        </p:txBody>
      </p:sp>
      <p:sp>
        <p:nvSpPr>
          <p:cNvPr id="4" name="Content Placeholder 3">
            <a:extLst>
              <a:ext uri="{FF2B5EF4-FFF2-40B4-BE49-F238E27FC236}">
                <a16:creationId xmlns:a16="http://schemas.microsoft.com/office/drawing/2014/main" id="{B8DA95B2-44B3-3CD7-4BA0-DB3CD9EF4BF4}"/>
              </a:ext>
            </a:extLst>
          </p:cNvPr>
          <p:cNvSpPr>
            <a:spLocks noGrp="1"/>
          </p:cNvSpPr>
          <p:nvPr>
            <p:ph idx="1"/>
          </p:nvPr>
        </p:nvSpPr>
        <p:spPr>
          <a:xfrm>
            <a:off x="3780148" y="1825625"/>
            <a:ext cx="7956222" cy="2779626"/>
          </a:xfrm>
        </p:spPr>
        <p:txBody>
          <a:bodyPr/>
          <a:lstStyle/>
          <a:p>
            <a:r>
              <a:rPr lang="en-GB" dirty="0"/>
              <a:t>Digital skills are often a vital part of job roles. </a:t>
            </a:r>
          </a:p>
          <a:p>
            <a:r>
              <a:rPr lang="en-GB" dirty="0"/>
              <a:t>UWTSD provides a comprehensive set of training resources and sessions. </a:t>
            </a:r>
          </a:p>
          <a:p>
            <a:r>
              <a:rPr lang="en-GB" dirty="0"/>
              <a:t>Visit the UWTSD Digi-Centre webpage and find a training opportunity or resource that you will engage with. </a:t>
            </a:r>
          </a:p>
        </p:txBody>
      </p:sp>
      <p:pic>
        <p:nvPicPr>
          <p:cNvPr id="6" name="Picture 5">
            <a:hlinkClick r:id="rId3"/>
            <a:extLst>
              <a:ext uri="{FF2B5EF4-FFF2-40B4-BE49-F238E27FC236}">
                <a16:creationId xmlns:a16="http://schemas.microsoft.com/office/drawing/2014/main" id="{4A0A7E53-7478-41FD-C06A-EAB270FA3A82}"/>
              </a:ext>
            </a:extLst>
          </p:cNvPr>
          <p:cNvPicPr>
            <a:picLocks noChangeAspect="1"/>
          </p:cNvPicPr>
          <p:nvPr/>
        </p:nvPicPr>
        <p:blipFill>
          <a:blip r:embed="rId4"/>
          <a:stretch>
            <a:fillRect/>
          </a:stretch>
        </p:blipFill>
        <p:spPr>
          <a:xfrm>
            <a:off x="0" y="2696253"/>
            <a:ext cx="3715268" cy="1038370"/>
          </a:xfrm>
          <a:prstGeom prst="rect">
            <a:avLst/>
          </a:prstGeom>
        </p:spPr>
      </p:pic>
      <p:pic>
        <p:nvPicPr>
          <p:cNvPr id="8" name="Picture 7">
            <a:extLst>
              <a:ext uri="{FF2B5EF4-FFF2-40B4-BE49-F238E27FC236}">
                <a16:creationId xmlns:a16="http://schemas.microsoft.com/office/drawing/2014/main" id="{C76629E0-36B3-86B9-2241-88171ACEEDEF}"/>
              </a:ext>
            </a:extLst>
          </p:cNvPr>
          <p:cNvPicPr>
            <a:picLocks noChangeAspect="1"/>
          </p:cNvPicPr>
          <p:nvPr/>
        </p:nvPicPr>
        <p:blipFill>
          <a:blip r:embed="rId5"/>
          <a:stretch>
            <a:fillRect/>
          </a:stretch>
        </p:blipFill>
        <p:spPr>
          <a:xfrm>
            <a:off x="9439275" y="4105102"/>
            <a:ext cx="2531052" cy="2531052"/>
          </a:xfrm>
          <a:prstGeom prst="rect">
            <a:avLst/>
          </a:prstGeom>
        </p:spPr>
      </p:pic>
      <p:pic>
        <p:nvPicPr>
          <p:cNvPr id="10" name="Picture 9">
            <a:extLst>
              <a:ext uri="{FF2B5EF4-FFF2-40B4-BE49-F238E27FC236}">
                <a16:creationId xmlns:a16="http://schemas.microsoft.com/office/drawing/2014/main" id="{A3186115-44B1-4269-E91F-A513D84F0EC1}"/>
              </a:ext>
            </a:extLst>
          </p:cNvPr>
          <p:cNvPicPr>
            <a:picLocks noChangeAspect="1"/>
          </p:cNvPicPr>
          <p:nvPr/>
        </p:nvPicPr>
        <p:blipFill>
          <a:blip r:embed="rId6"/>
          <a:stretch>
            <a:fillRect/>
          </a:stretch>
        </p:blipFill>
        <p:spPr>
          <a:xfrm>
            <a:off x="3963698" y="4740188"/>
            <a:ext cx="5292027" cy="1629258"/>
          </a:xfrm>
          <a:prstGeom prst="rect">
            <a:avLst/>
          </a:prstGeom>
        </p:spPr>
      </p:pic>
    </p:spTree>
    <p:extLst>
      <p:ext uri="{BB962C8B-B14F-4D97-AF65-F5344CB8AC3E}">
        <p14:creationId xmlns:p14="http://schemas.microsoft.com/office/powerpoint/2010/main" val="3461360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2" descr="A room with a desk and two doors&#10;&#10;AI-generated content may be incorrect.">
            <a:extLst>
              <a:ext uri="{FF2B5EF4-FFF2-40B4-BE49-F238E27FC236}">
                <a16:creationId xmlns:a16="http://schemas.microsoft.com/office/drawing/2014/main" id="{CCBCCE72-4205-0734-3C00-3B1026F4B2F2}"/>
              </a:ext>
            </a:extLst>
          </p:cNvPr>
          <p:cNvPicPr>
            <a:picLocks noGrp="1" noChangeAspect="1"/>
          </p:cNvPicPr>
          <p:nvPr>
            <p:ph type="pic" sz="quarter" idx="11"/>
          </p:nvPr>
        </p:nvPicPr>
        <p:blipFill>
          <a:blip r:embed="rId2"/>
          <a:srcRect t="7813" b="7813"/>
          <a:stretch/>
        </p:blipFill>
        <p:spPr>
          <a:prstGeom prst="rect">
            <a:avLst/>
          </a:prstGeom>
        </p:spPr>
      </p:pic>
      <p:sp>
        <p:nvSpPr>
          <p:cNvPr id="4" name="TextBox 3">
            <a:extLst>
              <a:ext uri="{FF2B5EF4-FFF2-40B4-BE49-F238E27FC236}">
                <a16:creationId xmlns:a16="http://schemas.microsoft.com/office/drawing/2014/main" id="{B90919A3-6442-13BE-EF17-DB3B2433C6C8}"/>
              </a:ext>
            </a:extLst>
          </p:cNvPr>
          <p:cNvSpPr txBox="1"/>
          <p:nvPr/>
        </p:nvSpPr>
        <p:spPr>
          <a:xfrm>
            <a:off x="2176780" y="2460591"/>
            <a:ext cx="1064086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highlight>
                  <a:srgbClr val="000000"/>
                </a:highlight>
                <a:latin typeface="Arial" panose="020B0604020202020204" pitchFamily="34" charset="0"/>
                <a:cs typeface="Arial" panose="020B0604020202020204" pitchFamily="34" charset="0"/>
              </a:rPr>
              <a:t>Imagine it is the final week of academic year.</a:t>
            </a:r>
            <a:endParaRPr lang="en-GB" sz="2400" dirty="0">
              <a:solidFill>
                <a:schemeClr val="bg1"/>
              </a:solidFill>
              <a:highlight>
                <a:srgbClr val="000000"/>
              </a:highlight>
              <a:latin typeface="Arial" panose="020B0604020202020204" pitchFamily="34" charset="0"/>
              <a:cs typeface="Arial" panose="020B0604020202020204" pitchFamily="34" charset="0"/>
            </a:endParaRPr>
          </a:p>
          <a:p>
            <a:r>
              <a:rPr lang="en-GB" sz="2400" dirty="0">
                <a:solidFill>
                  <a:schemeClr val="bg1"/>
                </a:solidFill>
                <a:highlight>
                  <a:srgbClr val="000000"/>
                </a:highlight>
                <a:latin typeface="Arial" panose="020B0604020202020204" pitchFamily="34" charset="0"/>
                <a:cs typeface="Arial" panose="020B0604020202020204" pitchFamily="34" charset="0"/>
              </a:rPr>
              <a:t>Looking back, what would make you think...</a:t>
            </a:r>
          </a:p>
          <a:p>
            <a:r>
              <a:rPr lang="en-GB" sz="2400" b="1" dirty="0">
                <a:solidFill>
                  <a:schemeClr val="bg1"/>
                </a:solidFill>
                <a:highlight>
                  <a:srgbClr val="000000"/>
                </a:highlight>
                <a:latin typeface="Arial" panose="020B0604020202020204" pitchFamily="34" charset="0"/>
                <a:cs typeface="Arial" panose="020B0604020202020204" pitchFamily="34" charset="0"/>
              </a:rPr>
              <a:t>		"This has been a successful year."</a:t>
            </a:r>
            <a:endParaRPr lang="en-GB" sz="2400" dirty="0">
              <a:solidFill>
                <a:schemeClr val="bg1"/>
              </a:solidFill>
              <a:highlight>
                <a:srgbClr val="000000"/>
              </a:highligh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544E8F4-02EF-4C29-6E20-B7AA773CBB00}"/>
              </a:ext>
            </a:extLst>
          </p:cNvPr>
          <p:cNvSpPr txBox="1"/>
          <p:nvPr/>
        </p:nvSpPr>
        <p:spPr>
          <a:xfrm>
            <a:off x="505326" y="1794283"/>
            <a:ext cx="6208294" cy="646331"/>
          </a:xfrm>
          <a:prstGeom prst="rect">
            <a:avLst/>
          </a:prstGeom>
          <a:noFill/>
        </p:spPr>
        <p:txBody>
          <a:bodyPr wrap="square">
            <a:spAutoFit/>
          </a:bodyPr>
          <a:lstStyle/>
          <a:p>
            <a:r>
              <a:rPr lang="en-GB" sz="3600" dirty="0">
                <a:solidFill>
                  <a:schemeClr val="bg1"/>
                </a:solidFill>
                <a:highlight>
                  <a:srgbClr val="000000"/>
                </a:highlight>
                <a:latin typeface="Arial" panose="020B0604020202020204" pitchFamily="34" charset="0"/>
                <a:cs typeface="Arial" panose="020B0604020202020204" pitchFamily="34" charset="0"/>
              </a:rPr>
              <a:t>My Action Plan</a:t>
            </a:r>
          </a:p>
        </p:txBody>
      </p:sp>
      <p:graphicFrame>
        <p:nvGraphicFramePr>
          <p:cNvPr id="6" name="Table 5">
            <a:extLst>
              <a:ext uri="{FF2B5EF4-FFF2-40B4-BE49-F238E27FC236}">
                <a16:creationId xmlns:a16="http://schemas.microsoft.com/office/drawing/2014/main" id="{13EB7F20-D112-0BA6-CF1F-9CFE59FA5DAE}"/>
              </a:ext>
            </a:extLst>
          </p:cNvPr>
          <p:cNvGraphicFramePr>
            <a:graphicFrameLocks noGrp="1"/>
          </p:cNvGraphicFramePr>
          <p:nvPr>
            <p:extLst>
              <p:ext uri="{D42A27DB-BD31-4B8C-83A1-F6EECF244321}">
                <p14:modId xmlns:p14="http://schemas.microsoft.com/office/powerpoint/2010/main" val="2837412705"/>
              </p:ext>
            </p:extLst>
          </p:nvPr>
        </p:nvGraphicFramePr>
        <p:xfrm>
          <a:off x="838200" y="3887307"/>
          <a:ext cx="10515600" cy="1524000"/>
        </p:xfrm>
        <a:graphic>
          <a:graphicData uri="http://schemas.openxmlformats.org/drawingml/2006/table">
            <a:tbl>
              <a:tblPr>
                <a:tableStyleId>{3C2FFA5D-87B4-456A-9821-1D502468CF0F}</a:tableStyleId>
              </a:tblPr>
              <a:tblGrid>
                <a:gridCol w="3505200">
                  <a:extLst>
                    <a:ext uri="{9D8B030D-6E8A-4147-A177-3AD203B41FA5}">
                      <a16:colId xmlns:a16="http://schemas.microsoft.com/office/drawing/2014/main" val="2865799365"/>
                    </a:ext>
                  </a:extLst>
                </a:gridCol>
                <a:gridCol w="3505200">
                  <a:extLst>
                    <a:ext uri="{9D8B030D-6E8A-4147-A177-3AD203B41FA5}">
                      <a16:colId xmlns:a16="http://schemas.microsoft.com/office/drawing/2014/main" val="1977095351"/>
                    </a:ext>
                  </a:extLst>
                </a:gridCol>
                <a:gridCol w="3505200">
                  <a:extLst>
                    <a:ext uri="{9D8B030D-6E8A-4147-A177-3AD203B41FA5}">
                      <a16:colId xmlns:a16="http://schemas.microsoft.com/office/drawing/2014/main" val="992128910"/>
                    </a:ext>
                  </a:extLst>
                </a:gridCol>
              </a:tblGrid>
              <a:tr h="0">
                <a:tc>
                  <a:txBody>
                    <a:bodyPr/>
                    <a:lstStyle/>
                    <a:p>
                      <a:pPr algn="ctr">
                        <a:buNone/>
                      </a:pPr>
                      <a:r>
                        <a:rPr lang="en-GB" sz="2800" b="1" dirty="0">
                          <a:latin typeface="Arial" panose="020B0604020202020204" pitchFamily="34" charset="0"/>
                          <a:cs typeface="Arial" panose="020B0604020202020204" pitchFamily="34" charset="0"/>
                        </a:rPr>
                        <a:t>Academic</a:t>
                      </a:r>
                    </a:p>
                  </a:txBody>
                  <a:tcPr anchor="ctr"/>
                </a:tc>
                <a:tc>
                  <a:txBody>
                    <a:bodyPr/>
                    <a:lstStyle/>
                    <a:p>
                      <a:pPr algn="ctr">
                        <a:buNone/>
                      </a:pPr>
                      <a:r>
                        <a:rPr lang="en-GB" sz="2800" b="1" dirty="0">
                          <a:latin typeface="Arial" panose="020B0604020202020204" pitchFamily="34" charset="0"/>
                          <a:cs typeface="Arial" panose="020B0604020202020204" pitchFamily="34" charset="0"/>
                        </a:rPr>
                        <a:t>Professional</a:t>
                      </a:r>
                    </a:p>
                  </a:txBody>
                  <a:tcPr anchor="ctr">
                    <a:solidFill>
                      <a:schemeClr val="accent2"/>
                    </a:solidFill>
                  </a:tcPr>
                </a:tc>
                <a:tc>
                  <a:txBody>
                    <a:bodyPr/>
                    <a:lstStyle/>
                    <a:p>
                      <a:pPr algn="ctr">
                        <a:buNone/>
                      </a:pPr>
                      <a:r>
                        <a:rPr lang="en-GB" sz="2800" b="1" dirty="0">
                          <a:latin typeface="Arial" panose="020B0604020202020204" pitchFamily="34" charset="0"/>
                          <a:cs typeface="Arial" panose="020B0604020202020204" pitchFamily="34" charset="0"/>
                        </a:rPr>
                        <a:t>Personal</a:t>
                      </a:r>
                    </a:p>
                  </a:txBody>
                  <a:tcPr anchor="ctr">
                    <a:solidFill>
                      <a:srgbClr val="00B050"/>
                    </a:solidFill>
                  </a:tcPr>
                </a:tc>
                <a:extLst>
                  <a:ext uri="{0D108BD9-81ED-4DB2-BD59-A6C34878D82A}">
                    <a16:rowId xmlns:a16="http://schemas.microsoft.com/office/drawing/2014/main" val="2255778679"/>
                  </a:ext>
                </a:extLst>
              </a:tr>
              <a:tr h="0">
                <a:tc>
                  <a:txBody>
                    <a:bodyPr/>
                    <a:lstStyle/>
                    <a:p>
                      <a:pPr>
                        <a:buNone/>
                      </a:pPr>
                      <a:r>
                        <a:rPr lang="en-GB" sz="2000" dirty="0">
                          <a:latin typeface="Arial" panose="020B0604020202020204" pitchFamily="34" charset="0"/>
                          <a:cs typeface="Arial" panose="020B0604020202020204" pitchFamily="34" charset="0"/>
                        </a:rPr>
                        <a:t>What would I like to achieve?</a:t>
                      </a:r>
                    </a:p>
                  </a:txBody>
                  <a:tcPr anchor="ctr"/>
                </a:tc>
                <a:tc>
                  <a:txBody>
                    <a:bodyPr/>
                    <a:lstStyle/>
                    <a:p>
                      <a:pPr>
                        <a:buNone/>
                      </a:pPr>
                      <a:r>
                        <a:rPr lang="en-GB" sz="2000" dirty="0">
                          <a:latin typeface="Arial" panose="020B0604020202020204" pitchFamily="34" charset="0"/>
                          <a:cs typeface="Arial" panose="020B0604020202020204" pitchFamily="34" charset="0"/>
                        </a:rPr>
                        <a:t>What experience or opportunity would I like?</a:t>
                      </a:r>
                    </a:p>
                  </a:txBody>
                  <a:tcPr anchor="ctr">
                    <a:solidFill>
                      <a:schemeClr val="accent2"/>
                    </a:solidFill>
                  </a:tcPr>
                </a:tc>
                <a:tc>
                  <a:txBody>
                    <a:bodyPr/>
                    <a:lstStyle/>
                    <a:p>
                      <a:pPr>
                        <a:buNone/>
                      </a:pPr>
                      <a:r>
                        <a:rPr lang="en-GB" sz="2000" dirty="0">
                          <a:latin typeface="Arial" panose="020B0604020202020204" pitchFamily="34" charset="0"/>
                          <a:cs typeface="Arial" panose="020B0604020202020204" pitchFamily="34" charset="0"/>
                        </a:rPr>
                        <a:t>What habit or personal achievement would improve my university experience?</a:t>
                      </a:r>
                    </a:p>
                  </a:txBody>
                  <a:tcPr anchor="ctr">
                    <a:solidFill>
                      <a:srgbClr val="00B050"/>
                    </a:solidFill>
                  </a:tcPr>
                </a:tc>
                <a:extLst>
                  <a:ext uri="{0D108BD9-81ED-4DB2-BD59-A6C34878D82A}">
                    <a16:rowId xmlns:a16="http://schemas.microsoft.com/office/drawing/2014/main" val="3002164769"/>
                  </a:ext>
                </a:extLst>
              </a:tr>
            </a:tbl>
          </a:graphicData>
        </a:graphic>
      </p:graphicFrame>
      <p:sp>
        <p:nvSpPr>
          <p:cNvPr id="7" name="TextBox 6">
            <a:extLst>
              <a:ext uri="{FF2B5EF4-FFF2-40B4-BE49-F238E27FC236}">
                <a16:creationId xmlns:a16="http://schemas.microsoft.com/office/drawing/2014/main" id="{027B99BA-6991-48B1-413E-2F9DCB2EB4D2}"/>
              </a:ext>
            </a:extLst>
          </p:cNvPr>
          <p:cNvSpPr txBox="1"/>
          <p:nvPr/>
        </p:nvSpPr>
        <p:spPr>
          <a:xfrm>
            <a:off x="1219200" y="5890678"/>
            <a:ext cx="7411452" cy="461665"/>
          </a:xfrm>
          <a:prstGeom prst="rect">
            <a:avLst/>
          </a:prstGeom>
          <a:solidFill>
            <a:schemeClr val="bg2"/>
          </a:solidFill>
        </p:spPr>
        <p:txBody>
          <a:bodyPr wrap="square" rtlCol="0">
            <a:spAutoFit/>
          </a:bodyPr>
          <a:lstStyle/>
          <a:p>
            <a:pPr algn="ctr"/>
            <a:r>
              <a:rPr lang="en-GB" sz="2400" dirty="0">
                <a:latin typeface="Arial" panose="020B0604020202020204" pitchFamily="34" charset="0"/>
                <a:cs typeface="Arial" panose="020B0604020202020204" pitchFamily="34" charset="0"/>
              </a:rPr>
              <a:t>Complete the My Action Plan Task on Moodle</a:t>
            </a:r>
          </a:p>
        </p:txBody>
      </p:sp>
      <p:pic>
        <p:nvPicPr>
          <p:cNvPr id="9" name="Picture 8">
            <a:extLst>
              <a:ext uri="{FF2B5EF4-FFF2-40B4-BE49-F238E27FC236}">
                <a16:creationId xmlns:a16="http://schemas.microsoft.com/office/drawing/2014/main" id="{9C2BFB87-3C88-008B-63D8-13EB690E71BA}"/>
              </a:ext>
            </a:extLst>
          </p:cNvPr>
          <p:cNvPicPr>
            <a:picLocks noChangeAspect="1"/>
          </p:cNvPicPr>
          <p:nvPr/>
        </p:nvPicPr>
        <p:blipFill>
          <a:blip r:embed="rId3"/>
          <a:stretch>
            <a:fillRect/>
          </a:stretch>
        </p:blipFill>
        <p:spPr>
          <a:xfrm>
            <a:off x="8470231" y="5623891"/>
            <a:ext cx="3196389" cy="1134949"/>
          </a:xfrm>
          <a:prstGeom prst="rect">
            <a:avLst/>
          </a:prstGeom>
        </p:spPr>
      </p:pic>
    </p:spTree>
    <p:extLst>
      <p:ext uri="{BB962C8B-B14F-4D97-AF65-F5344CB8AC3E}">
        <p14:creationId xmlns:p14="http://schemas.microsoft.com/office/powerpoint/2010/main" val="2117403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A9873-3AE9-7568-984B-2D9C9EF21019}"/>
              </a:ext>
            </a:extLst>
          </p:cNvPr>
          <p:cNvSpPr>
            <a:spLocks noGrp="1"/>
          </p:cNvSpPr>
          <p:nvPr>
            <p:ph type="title"/>
          </p:nvPr>
        </p:nvSpPr>
        <p:spPr/>
        <p:txBody>
          <a:bodyPr/>
          <a:lstStyle/>
          <a:p>
            <a:r>
              <a:rPr lang="en-GB" sz="2800" b="1" dirty="0">
                <a:ea typeface="Calibri Light"/>
                <a:cs typeface="Calibri Light"/>
              </a:rPr>
              <a:t>Present Your Action Plan: </a:t>
            </a:r>
            <a:br>
              <a:rPr lang="en-GB" sz="2800" b="1" dirty="0">
                <a:ea typeface="Calibri Light"/>
                <a:cs typeface="Calibri Light"/>
              </a:rPr>
            </a:br>
            <a:endParaRPr lang="en-GB" sz="2800" dirty="0"/>
          </a:p>
        </p:txBody>
      </p:sp>
      <p:pic>
        <p:nvPicPr>
          <p:cNvPr id="4" name="Picture 3">
            <a:extLst>
              <a:ext uri="{FF2B5EF4-FFF2-40B4-BE49-F238E27FC236}">
                <a16:creationId xmlns:a16="http://schemas.microsoft.com/office/drawing/2014/main" id="{B83561AA-7927-A712-E03C-0CD887BCE5B1}"/>
              </a:ext>
            </a:extLst>
          </p:cNvPr>
          <p:cNvPicPr>
            <a:picLocks noChangeAspect="1"/>
          </p:cNvPicPr>
          <p:nvPr/>
        </p:nvPicPr>
        <p:blipFill>
          <a:blip r:embed="rId2"/>
          <a:stretch>
            <a:fillRect/>
          </a:stretch>
        </p:blipFill>
        <p:spPr>
          <a:xfrm>
            <a:off x="651192" y="1430502"/>
            <a:ext cx="5258534" cy="1867161"/>
          </a:xfrm>
          <a:prstGeom prst="rect">
            <a:avLst/>
          </a:prstGeom>
        </p:spPr>
      </p:pic>
      <p:sp>
        <p:nvSpPr>
          <p:cNvPr id="8" name="Arrow: Right 7">
            <a:extLst>
              <a:ext uri="{FF2B5EF4-FFF2-40B4-BE49-F238E27FC236}">
                <a16:creationId xmlns:a16="http://schemas.microsoft.com/office/drawing/2014/main" id="{D4F8334E-2D02-7DB1-67D2-762AF5525423}"/>
              </a:ext>
            </a:extLst>
          </p:cNvPr>
          <p:cNvSpPr/>
          <p:nvPr/>
        </p:nvSpPr>
        <p:spPr>
          <a:xfrm>
            <a:off x="5402649" y="2756065"/>
            <a:ext cx="1014153" cy="33506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Bent 9">
            <a:extLst>
              <a:ext uri="{FF2B5EF4-FFF2-40B4-BE49-F238E27FC236}">
                <a16:creationId xmlns:a16="http://schemas.microsoft.com/office/drawing/2014/main" id="{ECD47036-70D2-3AB0-60DE-3587B4CDCF9A}"/>
              </a:ext>
            </a:extLst>
          </p:cNvPr>
          <p:cNvSpPr/>
          <p:nvPr/>
        </p:nvSpPr>
        <p:spPr>
          <a:xfrm flipV="1">
            <a:off x="1003408" y="3868473"/>
            <a:ext cx="592101" cy="1260799"/>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Bent 11">
            <a:extLst>
              <a:ext uri="{FF2B5EF4-FFF2-40B4-BE49-F238E27FC236}">
                <a16:creationId xmlns:a16="http://schemas.microsoft.com/office/drawing/2014/main" id="{C40D4DE5-98A4-FF1C-E16D-CB493D391B02}"/>
              </a:ext>
            </a:extLst>
          </p:cNvPr>
          <p:cNvSpPr/>
          <p:nvPr/>
        </p:nvSpPr>
        <p:spPr>
          <a:xfrm flipV="1">
            <a:off x="6842387" y="3868473"/>
            <a:ext cx="592101" cy="1260799"/>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FFA4ECDE-0260-4CA8-7B11-14D35EC50D87}"/>
              </a:ext>
            </a:extLst>
          </p:cNvPr>
          <p:cNvSpPr txBox="1"/>
          <p:nvPr/>
        </p:nvSpPr>
        <p:spPr>
          <a:xfrm>
            <a:off x="6602425" y="2364082"/>
            <a:ext cx="4938383" cy="830997"/>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What goal did you identify as ‘Most Important’ ?</a:t>
            </a:r>
          </a:p>
        </p:txBody>
      </p:sp>
      <p:sp>
        <p:nvSpPr>
          <p:cNvPr id="15" name="TextBox 14">
            <a:extLst>
              <a:ext uri="{FF2B5EF4-FFF2-40B4-BE49-F238E27FC236}">
                <a16:creationId xmlns:a16="http://schemas.microsoft.com/office/drawing/2014/main" id="{ED430193-F36C-139D-0517-DF7B5345BCF3}"/>
              </a:ext>
            </a:extLst>
          </p:cNvPr>
          <p:cNvSpPr txBox="1"/>
          <p:nvPr/>
        </p:nvSpPr>
        <p:spPr>
          <a:xfrm>
            <a:off x="1478419" y="4083373"/>
            <a:ext cx="4938383" cy="830997"/>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What support or challenges did you identify?</a:t>
            </a:r>
          </a:p>
        </p:txBody>
      </p:sp>
      <p:sp>
        <p:nvSpPr>
          <p:cNvPr id="17" name="TextBox 16">
            <a:extLst>
              <a:ext uri="{FF2B5EF4-FFF2-40B4-BE49-F238E27FC236}">
                <a16:creationId xmlns:a16="http://schemas.microsoft.com/office/drawing/2014/main" id="{CD21C779-E0AA-9A6D-00C0-EA27B9921BA3}"/>
              </a:ext>
            </a:extLst>
          </p:cNvPr>
          <p:cNvSpPr txBox="1"/>
          <p:nvPr/>
        </p:nvSpPr>
        <p:spPr>
          <a:xfrm>
            <a:off x="7253617" y="4083373"/>
            <a:ext cx="4938383" cy="830997"/>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What is the first step will you take?</a:t>
            </a:r>
          </a:p>
        </p:txBody>
      </p:sp>
    </p:spTree>
    <p:extLst>
      <p:ext uri="{BB962C8B-B14F-4D97-AF65-F5344CB8AC3E}">
        <p14:creationId xmlns:p14="http://schemas.microsoft.com/office/powerpoint/2010/main" val="3706995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C20FC-1C4A-7810-7A63-88737BE1B290}"/>
              </a:ext>
            </a:extLst>
          </p:cNvPr>
          <p:cNvSpPr>
            <a:spLocks noGrp="1"/>
          </p:cNvSpPr>
          <p:nvPr>
            <p:ph type="title"/>
          </p:nvPr>
        </p:nvSpPr>
        <p:spPr/>
        <p:txBody>
          <a:bodyPr/>
          <a:lstStyle/>
          <a:p>
            <a:r>
              <a:rPr lang="en-GB" b="1" dirty="0">
                <a:ea typeface="Calibri Light"/>
                <a:cs typeface="Calibri Light"/>
              </a:rPr>
              <a:t>Personal Progress Padlet</a:t>
            </a:r>
            <a:endParaRPr lang="en-GB" b="1" dirty="0"/>
          </a:p>
        </p:txBody>
      </p:sp>
      <p:sp>
        <p:nvSpPr>
          <p:cNvPr id="3" name="Content Placeholder 2">
            <a:extLst>
              <a:ext uri="{FF2B5EF4-FFF2-40B4-BE49-F238E27FC236}">
                <a16:creationId xmlns:a16="http://schemas.microsoft.com/office/drawing/2014/main" id="{E5D27955-A2E1-F80A-B814-BFCCA6733995}"/>
              </a:ext>
            </a:extLst>
          </p:cNvPr>
          <p:cNvSpPr>
            <a:spLocks noGrp="1"/>
          </p:cNvSpPr>
          <p:nvPr>
            <p:ph idx="1"/>
          </p:nvPr>
        </p:nvSpPr>
        <p:spPr>
          <a:xfrm>
            <a:off x="358218" y="1825625"/>
            <a:ext cx="11481847" cy="3575934"/>
          </a:xfrm>
        </p:spPr>
        <p:txBody>
          <a:bodyPr vert="horz" lIns="91440" tIns="45720" rIns="91440" bIns="45720" rtlCol="0" anchor="t">
            <a:normAutofit/>
          </a:bodyPr>
          <a:lstStyle/>
          <a:p>
            <a:pPr marL="0" indent="0">
              <a:lnSpc>
                <a:spcPct val="100000"/>
              </a:lnSpc>
              <a:spcBef>
                <a:spcPts val="0"/>
              </a:spcBef>
              <a:buNone/>
            </a:pPr>
            <a:r>
              <a:rPr lang="en-GB" sz="2400" dirty="0">
                <a:ea typeface="Calibri"/>
                <a:cs typeface="Calibri"/>
              </a:rPr>
              <a:t>There are </a:t>
            </a:r>
            <a:r>
              <a:rPr lang="en-GB" sz="2400" b="1" dirty="0">
                <a:ea typeface="Calibri"/>
                <a:cs typeface="Calibri"/>
              </a:rPr>
              <a:t>no formal assessments</a:t>
            </a:r>
            <a:r>
              <a:rPr lang="en-GB" sz="2400" dirty="0">
                <a:ea typeface="Calibri"/>
                <a:cs typeface="Calibri"/>
              </a:rPr>
              <a:t> within 'Essential Skills' classes but you are encouraged to keep your Personal Progress Padlet.</a:t>
            </a:r>
          </a:p>
          <a:p>
            <a:pPr marL="0" indent="0">
              <a:lnSpc>
                <a:spcPct val="100000"/>
              </a:lnSpc>
              <a:spcBef>
                <a:spcPts val="0"/>
              </a:spcBef>
              <a:buNone/>
            </a:pPr>
            <a:endParaRPr lang="en-GB" sz="2400" dirty="0">
              <a:ea typeface="Calibri"/>
              <a:cs typeface="Calibri"/>
            </a:endParaRPr>
          </a:p>
          <a:p>
            <a:pPr marL="0" indent="0">
              <a:lnSpc>
                <a:spcPct val="100000"/>
              </a:lnSpc>
              <a:spcBef>
                <a:spcPts val="0"/>
              </a:spcBef>
              <a:buNone/>
            </a:pPr>
            <a:r>
              <a:rPr lang="en-GB" sz="2400" dirty="0">
                <a:ea typeface="Calibri"/>
                <a:cs typeface="Calibri"/>
              </a:rPr>
              <a:t>Note down in your Personal Progress Padlet: </a:t>
            </a:r>
          </a:p>
          <a:p>
            <a:pPr lvl="2">
              <a:lnSpc>
                <a:spcPct val="100000"/>
              </a:lnSpc>
              <a:spcBef>
                <a:spcPts val="0"/>
              </a:spcBef>
            </a:pPr>
            <a:r>
              <a:rPr lang="en-GB" sz="2400" dirty="0">
                <a:ea typeface="Calibri"/>
                <a:cs typeface="Calibri"/>
              </a:rPr>
              <a:t>What have you learnt today? </a:t>
            </a:r>
          </a:p>
          <a:p>
            <a:pPr lvl="2">
              <a:lnSpc>
                <a:spcPct val="100000"/>
              </a:lnSpc>
              <a:spcBef>
                <a:spcPts val="0"/>
              </a:spcBef>
            </a:pPr>
            <a:r>
              <a:rPr lang="en-GB" sz="2400" dirty="0">
                <a:ea typeface="Calibri"/>
                <a:cs typeface="Calibri"/>
              </a:rPr>
              <a:t>How will you use this new skill?</a:t>
            </a:r>
          </a:p>
          <a:p>
            <a:pPr marL="0" indent="0">
              <a:lnSpc>
                <a:spcPct val="100000"/>
              </a:lnSpc>
              <a:spcBef>
                <a:spcPts val="0"/>
              </a:spcBef>
              <a:buNone/>
            </a:pPr>
            <a:endParaRPr lang="en-GB" sz="2400" dirty="0">
              <a:ea typeface="Calibri"/>
              <a:cs typeface="Calibri"/>
            </a:endParaRPr>
          </a:p>
          <a:p>
            <a:pPr marL="0" indent="0">
              <a:lnSpc>
                <a:spcPct val="100000"/>
              </a:lnSpc>
              <a:spcBef>
                <a:spcPts val="0"/>
              </a:spcBef>
              <a:buNone/>
            </a:pPr>
            <a:r>
              <a:rPr lang="en-GB" sz="2400" dirty="0">
                <a:ea typeface="Calibri"/>
                <a:cs typeface="Calibri"/>
              </a:rPr>
              <a:t>.</a:t>
            </a: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31634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2" y="188640"/>
            <a:ext cx="3834734"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0"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6000" b="1" dirty="0"/>
              <a:t> </a:t>
            </a:r>
            <a:r>
              <a:rPr lang="en-GB" sz="5800" b="1" dirty="0"/>
              <a:t>Traffic Light </a:t>
            </a:r>
            <a:r>
              <a:rPr lang="en-GB" sz="7200" b="1" i="1" dirty="0">
                <a:solidFill>
                  <a:srgbClr val="FF0000"/>
                </a:solidFill>
                <a:latin typeface="Bradley Hand ITC" pitchFamily="66" charset="0"/>
              </a:rPr>
              <a:t>it</a:t>
            </a:r>
          </a:p>
        </p:txBody>
      </p:sp>
      <p:pic>
        <p:nvPicPr>
          <p:cNvPr id="4" name="Picture 3" descr="http://png.findicons.com/files/icons/2320/x_mac_general/400/traffic_lights.png">
            <a:hlinkClick r:id="" action="ppaction://noaction"/>
            <a:extLst>
              <a:ext uri="{FF2B5EF4-FFF2-40B4-BE49-F238E27FC236}">
                <a16:creationId xmlns:a16="http://schemas.microsoft.com/office/drawing/2014/main" id="{1CAD5F91-34FE-4424-B0B2-B61CA01C6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92333"/>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nvGraphicFramePr>
        <p:xfrm>
          <a:off x="2351584" y="3092333"/>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 ?</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3"/>
                          </a:solidFill>
                          <a:effectLst>
                            <a:outerShdw blurRad="38100" dist="38100" dir="2700000" algn="tl">
                              <a:srgbClr val="000000">
                                <a:alpha val="43137"/>
                              </a:srgbClr>
                            </a:outerShdw>
                          </a:effectLst>
                        </a:rPr>
                        <a:t>Green </a:t>
                      </a:r>
                    </a:p>
                  </a:txBody>
                  <a:tcPr/>
                </a:tc>
                <a:tc>
                  <a:txBody>
                    <a:bodyPr/>
                    <a:lstStyle/>
                    <a:p>
                      <a:pPr algn="just"/>
                      <a:r>
                        <a:rPr lang="en-GB" sz="1800" b="0" i="0" dirty="0">
                          <a:latin typeface="+mn-lt"/>
                          <a:ea typeface="+mn-ea"/>
                        </a:rPr>
                        <a:t>I have understood the topics so far (write down 2 key themes from the lesson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27352674"/>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3A366-52DD-4B0D-BE45-A2541ACCCAE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217</TotalTime>
  <Words>674</Words>
  <Application>Microsoft Office PowerPoint</Application>
  <PresentationFormat>Widescreen</PresentationFormat>
  <Paragraphs>100</Paragraphs>
  <Slides>14</Slides>
  <Notes>2</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14</vt:i4>
      </vt:variant>
    </vt:vector>
  </HeadingPairs>
  <TitlesOfParts>
    <vt:vector size="25" baseType="lpstr">
      <vt:lpstr>Aptos</vt:lpstr>
      <vt:lpstr>Arial</vt:lpstr>
      <vt:lpstr>Bradley Hand ITC</vt:lpstr>
      <vt:lpstr>Calibri</vt:lpstr>
      <vt:lpstr>Calibri Light</vt:lpstr>
      <vt:lpstr>UWTSD Title Page 1</vt:lpstr>
      <vt:lpstr>UWTSD Text 1</vt:lpstr>
      <vt:lpstr>UWTSD Text 2</vt:lpstr>
      <vt:lpstr>UWTSD Text 3</vt:lpstr>
      <vt:lpstr>UWTSD Text 4</vt:lpstr>
      <vt:lpstr>UWTSD Logo Variations place image in Background</vt:lpstr>
      <vt:lpstr>PowerPoint Presentation</vt:lpstr>
      <vt:lpstr>Learning Outcomes</vt:lpstr>
      <vt:lpstr>Reflection: Which experiences have transformed how you think?</vt:lpstr>
      <vt:lpstr>Looking Forward</vt:lpstr>
      <vt:lpstr>What could stop you?</vt:lpstr>
      <vt:lpstr>PowerPoint Presentation</vt:lpstr>
      <vt:lpstr>PowerPoint Presentation</vt:lpstr>
      <vt:lpstr>PowerPoint Presentation</vt:lpstr>
      <vt:lpstr>PowerPoint Presentation</vt:lpstr>
      <vt:lpstr>Developing your Digital Skills</vt:lpstr>
      <vt:lpstr>PowerPoint Presentation</vt:lpstr>
      <vt:lpstr>Present Your Action Plan:  </vt:lpstr>
      <vt:lpstr>Personal Progress Padlet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Beau Academic</cp:lastModifiedBy>
  <cp:revision>502</cp:revision>
  <cp:lastPrinted>2026-06-29T13:39:56Z</cp:lastPrinted>
  <dcterms:created xsi:type="dcterms:W3CDTF">2021-03-09T15:35:42Z</dcterms:created>
  <dcterms:modified xsi:type="dcterms:W3CDTF">2026-06-29T13:40:03Z</dcterms:modified>
</cp:coreProperties>
</file>