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67" r:id="rId2"/>
    <p:sldId id="257" r:id="rId3"/>
    <p:sldId id="258" r:id="rId4"/>
    <p:sldId id="259" r:id="rId5"/>
    <p:sldId id="260" r:id="rId6"/>
    <p:sldId id="261" r:id="rId7"/>
    <p:sldId id="262" r:id="rId8"/>
    <p:sldId id="263" r:id="rId9"/>
    <p:sldId id="264" r:id="rId10"/>
    <p:sldId id="265" r:id="rId11"/>
    <p:sldId id="266" r:id="rId12"/>
    <p:sldId id="268" r:id="rId1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593" autoAdjust="0"/>
  </p:normalViewPr>
  <p:slideViewPr>
    <p:cSldViewPr snapToGrid="0" snapToObjects="1">
      <p:cViewPr varScale="1">
        <p:scale>
          <a:sx n="67" d="100"/>
          <a:sy n="67" d="100"/>
        </p:scale>
        <p:origin x="972" y="2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896B5-CF57-4EBB-ACA3-41C2DA7B9FF4}" type="datetimeFigureOut">
              <a:rPr lang="en-GB" smtClean="0"/>
              <a:t>24/06/2025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46862C-E5D9-4236-BB02-E204192D2FD1}" type="slidenum">
              <a:rPr lang="en-GB" smtClean="0"/>
              <a:t>‹#›</a:t>
            </a:fld>
            <a:endParaRPr lang="en-GB"/>
          </a:p>
        </p:txBody>
      </p:sp>
    </p:spTree>
    <p:extLst>
      <p:ext uri="{BB962C8B-B14F-4D97-AF65-F5344CB8AC3E}">
        <p14:creationId xmlns:p14="http://schemas.microsoft.com/office/powerpoint/2010/main" val="16382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Introduce the topic by explaining the purpose of ANOVA – comparing means across multiple groups. Mention real-world examples such as comparing life expectancy across continents.</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1</a:t>
            </a:fld>
            <a:endParaRPr lang="en-GB"/>
          </a:p>
        </p:txBody>
      </p:sp>
    </p:spTree>
    <p:extLst>
      <p:ext uri="{BB962C8B-B14F-4D97-AF65-F5344CB8AC3E}">
        <p14:creationId xmlns:p14="http://schemas.microsoft.com/office/powerpoint/2010/main" val="3476640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Outline what students should achieve by the end of the session.</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2</a:t>
            </a:fld>
            <a:endParaRPr lang="en-GB"/>
          </a:p>
        </p:txBody>
      </p:sp>
    </p:spTree>
    <p:extLst>
      <p:ext uri="{BB962C8B-B14F-4D97-AF65-F5344CB8AC3E}">
        <p14:creationId xmlns:p14="http://schemas.microsoft.com/office/powerpoint/2010/main" val="1324628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Clarify how ANOVA extends the t-test concept to more than two groups. Mention the F-test as the basis of ANOVA.</a:t>
            </a:r>
          </a:p>
          <a:p>
            <a:pPr marL="0" indent="0">
              <a:buFont typeface="Arial" panose="020B0604020202020204" pitchFamily="34" charset="0"/>
              <a:buNone/>
            </a:pPr>
            <a:br>
              <a:rPr lang="en-GB" dirty="0"/>
            </a:br>
            <a:r>
              <a:rPr lang="en-GB" b="1" u="sng" dirty="0"/>
              <a:t>Variance</a:t>
            </a:r>
            <a:r>
              <a:rPr lang="en-GB" dirty="0"/>
              <a:t>:</a:t>
            </a:r>
          </a:p>
          <a:p>
            <a:pPr marL="171450" indent="-171450">
              <a:buFont typeface="Arial" panose="020B0604020202020204" pitchFamily="34" charset="0"/>
              <a:buChar char="•"/>
            </a:pPr>
            <a:r>
              <a:rPr lang="en-US" sz="1200" dirty="0"/>
              <a:t>Variance is a measure of how spread out a set of numbers is. </a:t>
            </a:r>
          </a:p>
          <a:p>
            <a:pPr marL="171450" indent="-171450">
              <a:buFont typeface="Arial" panose="020B0604020202020204" pitchFamily="34" charset="0"/>
              <a:buChar char="•"/>
            </a:pPr>
            <a:r>
              <a:rPr lang="en-US" sz="1200" dirty="0"/>
              <a:t>It quantifies the average squared differences from the mean, providing a single number that represents the variability within a dataset. </a:t>
            </a:r>
          </a:p>
          <a:p>
            <a:pPr marL="285750" indent="-285750">
              <a:buFont typeface="Arial" panose="020B0604020202020204" pitchFamily="34" charset="0"/>
              <a:buChar char="•"/>
            </a:pPr>
            <a:r>
              <a:rPr lang="en-US" sz="1200" dirty="0"/>
              <a:t>A higher variance indicates that the data points are more dispersed, while a lower variance suggests they are clustered closer to the mean. </a:t>
            </a:r>
            <a:endParaRPr lang="en-GB" sz="1200" dirty="0"/>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3</a:t>
            </a:fld>
            <a:endParaRPr lang="en-GB"/>
          </a:p>
        </p:txBody>
      </p:sp>
    </p:spTree>
    <p:extLst>
      <p:ext uri="{BB962C8B-B14F-4D97-AF65-F5344CB8AC3E}">
        <p14:creationId xmlns:p14="http://schemas.microsoft.com/office/powerpoint/2010/main" val="2845569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Emphasise</a:t>
            </a:r>
            <a:r>
              <a:rPr lang="en-US" dirty="0"/>
              <a:t> the importance of checking these assumptions before interpreting ANOVA results.</a:t>
            </a:r>
          </a:p>
          <a:p>
            <a:pPr fontAlgn="ctr"/>
            <a:br>
              <a:rPr lang="en-GB" dirty="0"/>
            </a:br>
            <a:r>
              <a:rPr lang="en-US" sz="1200" b="0" i="0" kern="1200" dirty="0">
                <a:solidFill>
                  <a:schemeClr val="tx1"/>
                </a:solidFill>
                <a:effectLst/>
                <a:latin typeface="+mn-lt"/>
                <a:ea typeface="+mn-ea"/>
                <a:cs typeface="+mn-cs"/>
              </a:rPr>
              <a:t>Homoscedasticity, in statistics, refers to the assumption that the variance of the error term (or residual) in a regression model is constant across all levels of the independent variable(s). In simpler terms, it means the spread of data points around the regression line is roughly the same, regardless of where you are on the line. This is a key assumption for many statistical models, particularly linear regression, and its violation (heteroscedasticity) can lead to biased results. </a:t>
            </a:r>
          </a:p>
          <a:p>
            <a:r>
              <a:rPr lang="en-US" sz="1200" b="0" i="0" kern="1200" dirty="0">
                <a:solidFill>
                  <a:schemeClr val="tx1"/>
                </a:solidFill>
                <a:effectLst/>
                <a:latin typeface="+mn-lt"/>
                <a:ea typeface="+mn-ea"/>
                <a:cs typeface="+mn-cs"/>
              </a:rPr>
              <a:t>Key points about homoscedasticity:</a:t>
            </a:r>
          </a:p>
          <a:p>
            <a:r>
              <a:rPr lang="en-US" sz="1200" b="1" i="0" kern="1200" dirty="0">
                <a:solidFill>
                  <a:schemeClr val="tx1"/>
                </a:solidFill>
                <a:effectLst/>
                <a:latin typeface="+mn-lt"/>
                <a:ea typeface="+mn-ea"/>
                <a:cs typeface="+mn-cs"/>
              </a:rPr>
              <a:t>Constant Variance:</a:t>
            </a:r>
            <a:endParaRPr lang="en-US" sz="1200" b="0" i="0" kern="1200" dirty="0">
              <a:solidFill>
                <a:schemeClr val="tx1"/>
              </a:solidFill>
              <a:effectLst/>
              <a:latin typeface="+mn-lt"/>
              <a:ea typeface="+mn-ea"/>
              <a:cs typeface="+mn-cs"/>
            </a:endParaRPr>
          </a:p>
          <a:p>
            <a:pPr fontAlgn="ctr"/>
            <a:r>
              <a:rPr lang="en-US" sz="1200" b="0" i="0" kern="1200" dirty="0">
                <a:solidFill>
                  <a:schemeClr val="tx1"/>
                </a:solidFill>
                <a:effectLst/>
                <a:latin typeface="+mn-lt"/>
                <a:ea typeface="+mn-ea"/>
                <a:cs typeface="+mn-cs"/>
              </a:rPr>
              <a:t>Homoscedasticity implies that the variability of the dependent variable is consistent across all values of the independent variable(s). </a:t>
            </a:r>
          </a:p>
          <a:p>
            <a:r>
              <a:rPr lang="en-US" sz="1200" b="1" i="0" kern="1200" dirty="0">
                <a:solidFill>
                  <a:schemeClr val="tx1"/>
                </a:solidFill>
                <a:effectLst/>
                <a:latin typeface="+mn-lt"/>
                <a:ea typeface="+mn-ea"/>
                <a:cs typeface="+mn-cs"/>
              </a:rPr>
              <a:t>Importance in Regression:</a:t>
            </a:r>
            <a:endParaRPr lang="en-US" sz="1200" b="0" i="0" kern="1200" dirty="0">
              <a:solidFill>
                <a:schemeClr val="tx1"/>
              </a:solidFill>
              <a:effectLst/>
              <a:latin typeface="+mn-lt"/>
              <a:ea typeface="+mn-ea"/>
              <a:cs typeface="+mn-cs"/>
            </a:endParaRPr>
          </a:p>
          <a:p>
            <a:pPr fontAlgn="ctr"/>
            <a:r>
              <a:rPr lang="en-US" sz="1200" b="0" i="0" kern="1200" dirty="0">
                <a:solidFill>
                  <a:schemeClr val="tx1"/>
                </a:solidFill>
                <a:effectLst/>
                <a:latin typeface="+mn-lt"/>
                <a:ea typeface="+mn-ea"/>
                <a:cs typeface="+mn-cs"/>
              </a:rPr>
              <a:t>It's a crucial assumption for the validity of linear regression models. When it holds true, the model's predictions are considered reliable across the entire range of data. </a:t>
            </a:r>
          </a:p>
          <a:p>
            <a:r>
              <a:rPr lang="en-US" sz="1200" b="1" i="0" kern="1200" dirty="0">
                <a:solidFill>
                  <a:schemeClr val="tx1"/>
                </a:solidFill>
                <a:effectLst/>
                <a:latin typeface="+mn-lt"/>
                <a:ea typeface="+mn-ea"/>
                <a:cs typeface="+mn-cs"/>
              </a:rPr>
              <a:t>Violation (Heteroscedasticity):</a:t>
            </a:r>
            <a:endParaRPr lang="en-US" sz="1200" b="0" i="0" kern="1200" dirty="0">
              <a:solidFill>
                <a:schemeClr val="tx1"/>
              </a:solidFill>
              <a:effectLst/>
              <a:latin typeface="+mn-lt"/>
              <a:ea typeface="+mn-ea"/>
              <a:cs typeface="+mn-cs"/>
            </a:endParaRPr>
          </a:p>
          <a:p>
            <a:pPr fontAlgn="ctr"/>
            <a:r>
              <a:rPr lang="en-US" sz="1200" b="0" i="0" kern="1200" dirty="0">
                <a:solidFill>
                  <a:schemeClr val="tx1"/>
                </a:solidFill>
                <a:effectLst/>
                <a:latin typeface="+mn-lt"/>
                <a:ea typeface="+mn-ea"/>
                <a:cs typeface="+mn-cs"/>
              </a:rPr>
              <a:t>When the variance of the error term is not constant, it's called heteroscedasticity. This means the spread of data points varies across the regression line, potentially leading to inaccurate statistical inferences. </a:t>
            </a:r>
          </a:p>
          <a:p>
            <a:r>
              <a:rPr lang="en-US" sz="1200" b="1" i="0" kern="1200" dirty="0">
                <a:solidFill>
                  <a:schemeClr val="tx1"/>
                </a:solidFill>
                <a:effectLst/>
                <a:latin typeface="+mn-lt"/>
                <a:ea typeface="+mn-ea"/>
                <a:cs typeface="+mn-cs"/>
              </a:rPr>
              <a:t>Example:</a:t>
            </a:r>
            <a:endParaRPr lang="en-US" sz="1200" b="0" i="0" kern="1200" dirty="0">
              <a:solidFill>
                <a:schemeClr val="tx1"/>
              </a:solidFill>
              <a:effectLst/>
              <a:latin typeface="+mn-lt"/>
              <a:ea typeface="+mn-ea"/>
              <a:cs typeface="+mn-cs"/>
            </a:endParaRPr>
          </a:p>
          <a:p>
            <a:pPr fontAlgn="ctr"/>
            <a:r>
              <a:rPr lang="en-US" sz="1200" b="0" i="0" kern="1200" dirty="0">
                <a:solidFill>
                  <a:schemeClr val="tx1"/>
                </a:solidFill>
                <a:effectLst/>
                <a:latin typeface="+mn-lt"/>
                <a:ea typeface="+mn-ea"/>
                <a:cs typeface="+mn-cs"/>
              </a:rPr>
              <a:t>Imagine predicting test scores based on study time. If homoscedasticity is present, the prediction errors (how far off the model is) would be similar for students who study little and those who study a lot. If the errors are much larger for those who study very little or very much, that would indicate heteroscedasticity. </a:t>
            </a:r>
          </a:p>
          <a:p>
            <a:r>
              <a:rPr lang="en-US" sz="1200" b="0" i="0" kern="1200" dirty="0">
                <a:solidFill>
                  <a:schemeClr val="tx1"/>
                </a:solidFill>
                <a:effectLst/>
                <a:latin typeface="+mn-lt"/>
                <a:ea typeface="+mn-ea"/>
                <a:cs typeface="+mn-cs"/>
              </a:rPr>
              <a:t>Why is homoscedasticity important?</a:t>
            </a:r>
          </a:p>
          <a:p>
            <a:r>
              <a:rPr lang="en-US" sz="1200" b="1" i="0" kern="1200" dirty="0">
                <a:solidFill>
                  <a:schemeClr val="tx1"/>
                </a:solidFill>
                <a:effectLst/>
                <a:latin typeface="+mn-lt"/>
                <a:ea typeface="+mn-ea"/>
                <a:cs typeface="+mn-cs"/>
              </a:rPr>
              <a:t>Accurate Standard Errors:</a:t>
            </a:r>
            <a:endParaRPr lang="en-US" sz="1200" b="0" i="0" kern="1200" dirty="0">
              <a:solidFill>
                <a:schemeClr val="tx1"/>
              </a:solidFill>
              <a:effectLst/>
              <a:latin typeface="+mn-lt"/>
              <a:ea typeface="+mn-ea"/>
              <a:cs typeface="+mn-cs"/>
            </a:endParaRPr>
          </a:p>
          <a:p>
            <a:pPr fontAlgn="ctr"/>
            <a:r>
              <a:rPr lang="en-US" sz="1200" b="0" i="0" kern="1200" dirty="0">
                <a:solidFill>
                  <a:schemeClr val="tx1"/>
                </a:solidFill>
                <a:effectLst/>
                <a:latin typeface="+mn-lt"/>
                <a:ea typeface="+mn-ea"/>
                <a:cs typeface="+mn-cs"/>
              </a:rPr>
              <a:t>When homoscedasticity is violated, the standard errors of the regression coefficients can be biased, leading to inaccurate p-values and confidence intervals. </a:t>
            </a:r>
          </a:p>
          <a:p>
            <a:r>
              <a:rPr lang="en-US" sz="1200" b="1" i="0" kern="1200" dirty="0">
                <a:solidFill>
                  <a:schemeClr val="tx1"/>
                </a:solidFill>
                <a:effectLst/>
                <a:latin typeface="+mn-lt"/>
                <a:ea typeface="+mn-ea"/>
                <a:cs typeface="+mn-cs"/>
              </a:rPr>
              <a:t>Reliable Predictions:</a:t>
            </a:r>
            <a:endParaRPr lang="en-US" sz="1200" b="0" i="0" kern="1200" dirty="0">
              <a:solidFill>
                <a:schemeClr val="tx1"/>
              </a:solidFill>
              <a:effectLst/>
              <a:latin typeface="+mn-lt"/>
              <a:ea typeface="+mn-ea"/>
              <a:cs typeface="+mn-cs"/>
            </a:endParaRPr>
          </a:p>
          <a:p>
            <a:pPr fontAlgn="ctr"/>
            <a:r>
              <a:rPr lang="en-US" sz="1200" b="0" i="0" kern="1200" dirty="0">
                <a:solidFill>
                  <a:schemeClr val="tx1"/>
                </a:solidFill>
                <a:effectLst/>
                <a:latin typeface="+mn-lt"/>
                <a:ea typeface="+mn-ea"/>
                <a:cs typeface="+mn-cs"/>
              </a:rPr>
              <a:t>Homoscedasticity ensures that the model's predictions are equally reliable across all levels of the independent variable. </a:t>
            </a:r>
          </a:p>
          <a:p>
            <a:r>
              <a:rPr lang="en-US" sz="1200" b="1" i="0" kern="1200" dirty="0">
                <a:solidFill>
                  <a:schemeClr val="tx1"/>
                </a:solidFill>
                <a:effectLst/>
                <a:latin typeface="+mn-lt"/>
                <a:ea typeface="+mn-ea"/>
                <a:cs typeface="+mn-cs"/>
              </a:rPr>
              <a:t>Valid Hypothesis Testing:</a:t>
            </a:r>
            <a:endParaRPr lang="en-US" sz="1200" b="0" i="0" kern="1200" dirty="0">
              <a:solidFill>
                <a:schemeClr val="tx1"/>
              </a:solidFill>
              <a:effectLst/>
              <a:latin typeface="+mn-lt"/>
              <a:ea typeface="+mn-ea"/>
              <a:cs typeface="+mn-cs"/>
            </a:endParaRPr>
          </a:p>
          <a:p>
            <a:pPr fontAlgn="ctr"/>
            <a:r>
              <a:rPr lang="en-US" sz="1200" b="0" i="0" kern="1200" dirty="0">
                <a:solidFill>
                  <a:schemeClr val="tx1"/>
                </a:solidFill>
                <a:effectLst/>
                <a:latin typeface="+mn-lt"/>
                <a:ea typeface="+mn-ea"/>
                <a:cs typeface="+mn-cs"/>
              </a:rPr>
              <a:t>Violations of homoscedasticity can invalidate hypothesis tests based on the regression model. </a:t>
            </a:r>
          </a:p>
          <a:p>
            <a:r>
              <a:rPr lang="en-US" sz="1200" b="0" i="0" kern="1200" dirty="0">
                <a:solidFill>
                  <a:schemeClr val="tx1"/>
                </a:solidFill>
                <a:effectLst/>
                <a:latin typeface="+mn-lt"/>
                <a:ea typeface="+mn-ea"/>
                <a:cs typeface="+mn-cs"/>
              </a:rPr>
              <a:t>How to check for homoscedasticity:</a:t>
            </a:r>
          </a:p>
          <a:p>
            <a:r>
              <a:rPr lang="en-US" sz="1200" b="1" i="0" kern="1200" dirty="0">
                <a:solidFill>
                  <a:schemeClr val="tx1"/>
                </a:solidFill>
                <a:effectLst/>
                <a:latin typeface="+mn-lt"/>
                <a:ea typeface="+mn-ea"/>
                <a:cs typeface="+mn-cs"/>
              </a:rPr>
              <a:t>Residual Plots: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 common method is to plot the residuals (the differences between predicted and actual values) against the predicted values or the independent variables. A random scatter of points suggests homoscedasticity, while a pattern (e.g., a cone or funnel shape) suggests heteroscedasticity.</a:t>
            </a:r>
          </a:p>
          <a:p>
            <a:r>
              <a:rPr lang="en-US" sz="1200" b="1" i="0" kern="1200" dirty="0">
                <a:solidFill>
                  <a:schemeClr val="tx1"/>
                </a:solidFill>
                <a:effectLst/>
                <a:latin typeface="+mn-lt"/>
                <a:ea typeface="+mn-ea"/>
                <a:cs typeface="+mn-cs"/>
              </a:rPr>
              <a:t>Formal Tests: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There are statistical tests like the Breusch-Pagan test and the Goldfeld-Quandt test that can be used to formally assess homoscedasticity. </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4</a:t>
            </a:fld>
            <a:endParaRPr lang="en-GB"/>
          </a:p>
        </p:txBody>
      </p:sp>
    </p:spTree>
    <p:extLst>
      <p:ext uri="{BB962C8B-B14F-4D97-AF65-F5344CB8AC3E}">
        <p14:creationId xmlns:p14="http://schemas.microsoft.com/office/powerpoint/2010/main" val="4282812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Introduce the dataset to be used – </a:t>
            </a:r>
            <a:r>
              <a:rPr lang="en-US" dirty="0" err="1"/>
              <a:t>Gapminder</a:t>
            </a:r>
            <a:r>
              <a:rPr lang="en-US" dirty="0"/>
              <a:t>. Point out key variables like </a:t>
            </a:r>
            <a:r>
              <a:rPr lang="en-US" dirty="0" err="1"/>
              <a:t>lifeExp</a:t>
            </a:r>
            <a:r>
              <a:rPr lang="en-US" dirty="0"/>
              <a:t> and continent.</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5</a:t>
            </a:fld>
            <a:endParaRPr lang="en-GB"/>
          </a:p>
        </p:txBody>
      </p:sp>
    </p:spTree>
    <p:extLst>
      <p:ext uri="{BB962C8B-B14F-4D97-AF65-F5344CB8AC3E}">
        <p14:creationId xmlns:p14="http://schemas.microsoft.com/office/powerpoint/2010/main" val="1380065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Demonstrate the syntax of one-way ANOVA in R. Highlight how </a:t>
            </a:r>
            <a:r>
              <a:rPr lang="en-US" b="1" dirty="0" err="1"/>
              <a:t>aov</a:t>
            </a:r>
            <a:r>
              <a:rPr lang="en-US" b="1" dirty="0"/>
              <a:t>()</a:t>
            </a:r>
            <a:r>
              <a:rPr lang="en-US" dirty="0"/>
              <a:t> models the dependent variable (</a:t>
            </a:r>
            <a:r>
              <a:rPr lang="en-US" b="1" dirty="0" err="1"/>
              <a:t>lifeExp</a:t>
            </a:r>
            <a:r>
              <a:rPr lang="en-US" dirty="0"/>
              <a:t>) against the grouping factor (</a:t>
            </a:r>
            <a:r>
              <a:rPr lang="en-US" b="1" dirty="0"/>
              <a:t>continent</a:t>
            </a:r>
            <a:r>
              <a:rPr lang="en-US" dirty="0"/>
              <a:t>).</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6</a:t>
            </a:fld>
            <a:endParaRPr lang="en-GB"/>
          </a:p>
        </p:txBody>
      </p:sp>
    </p:spTree>
    <p:extLst>
      <p:ext uri="{BB962C8B-B14F-4D97-AF65-F5344CB8AC3E}">
        <p14:creationId xmlns:p14="http://schemas.microsoft.com/office/powerpoint/2010/main" val="1820774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Boxplots are an effective way to </a:t>
            </a:r>
            <a:r>
              <a:rPr lang="en-US" dirty="0" err="1"/>
              <a:t>visualise</a:t>
            </a:r>
            <a:r>
              <a:rPr lang="en-US" dirty="0"/>
              <a:t> differences in </a:t>
            </a:r>
            <a:r>
              <a:rPr lang="en-US" b="1" dirty="0"/>
              <a:t>means</a:t>
            </a:r>
            <a:r>
              <a:rPr lang="en-US" dirty="0"/>
              <a:t> and </a:t>
            </a:r>
            <a:r>
              <a:rPr lang="en-US" b="1" dirty="0"/>
              <a:t>spread</a:t>
            </a:r>
            <a:r>
              <a:rPr lang="en-US" dirty="0"/>
              <a:t> across groups.</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7</a:t>
            </a:fld>
            <a:endParaRPr lang="en-GB"/>
          </a:p>
        </p:txBody>
      </p:sp>
    </p:spTree>
    <p:extLst>
      <p:ext uri="{BB962C8B-B14F-4D97-AF65-F5344CB8AC3E}">
        <p14:creationId xmlns:p14="http://schemas.microsoft.com/office/powerpoint/2010/main" val="4141599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post-hoc tests are needed when ANOVA is significant. Tukey’s HSD compares all pairs of group means.</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8</a:t>
            </a:fld>
            <a:endParaRPr lang="en-GB"/>
          </a:p>
        </p:txBody>
      </p:sp>
    </p:spTree>
    <p:extLst>
      <p:ext uri="{BB962C8B-B14F-4D97-AF65-F5344CB8AC3E}">
        <p14:creationId xmlns:p14="http://schemas.microsoft.com/office/powerpoint/2010/main" val="3555222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Demonstrate how to interpret the Tukey plot – which groups differ and confidence intervals for differences.</a:t>
            </a:r>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9</a:t>
            </a:fld>
            <a:endParaRPr lang="en-GB"/>
          </a:p>
        </p:txBody>
      </p:sp>
    </p:spTree>
    <p:extLst>
      <p:ext uri="{BB962C8B-B14F-4D97-AF65-F5344CB8AC3E}">
        <p14:creationId xmlns:p14="http://schemas.microsoft.com/office/powerpoint/2010/main" val="2018232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15–20 minutes for this task.</a:t>
            </a:r>
          </a:p>
          <a:p>
            <a:r>
              <a:rPr lang="en-US" dirty="0"/>
              <a:t>Encourage them to work in pairs or small groups.</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10</a:t>
            </a:fld>
            <a:endParaRPr lang="en-GB"/>
          </a:p>
        </p:txBody>
      </p:sp>
    </p:spTree>
    <p:extLst>
      <p:ext uri="{BB962C8B-B14F-4D97-AF65-F5344CB8AC3E}">
        <p14:creationId xmlns:p14="http://schemas.microsoft.com/office/powerpoint/2010/main" val="11362574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Recap the key learning points. Open the floor for questions or clarifications.</a:t>
            </a:r>
          </a:p>
          <a:p>
            <a:endParaRPr lang="en-GB" dirty="0"/>
          </a:p>
        </p:txBody>
      </p:sp>
      <p:sp>
        <p:nvSpPr>
          <p:cNvPr id="4" name="Slide Number Placeholder 3"/>
          <p:cNvSpPr>
            <a:spLocks noGrp="1"/>
          </p:cNvSpPr>
          <p:nvPr>
            <p:ph type="sldNum" sz="quarter" idx="5"/>
          </p:nvPr>
        </p:nvSpPr>
        <p:spPr/>
        <p:txBody>
          <a:bodyPr/>
          <a:lstStyle/>
          <a:p>
            <a:fld id="{9546862C-E5D9-4236-BB02-E204192D2FD1}" type="slidenum">
              <a:rPr lang="en-GB" smtClean="0"/>
              <a:t>11</a:t>
            </a:fld>
            <a:endParaRPr lang="en-GB"/>
          </a:p>
        </p:txBody>
      </p:sp>
    </p:spTree>
    <p:extLst>
      <p:ext uri="{BB962C8B-B14F-4D97-AF65-F5344CB8AC3E}">
        <p14:creationId xmlns:p14="http://schemas.microsoft.com/office/powerpoint/2010/main" val="23150116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fld id="{5BCAD085-E8A6-8845-BD4E-CB4CCA059FC4}" type="datetimeFigureOut">
              <a:rPr lang="en-US" smtClean="0"/>
              <a:t>6/24/2025</a:t>
            </a:fld>
            <a:endParaRPr 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349687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126249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839568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5056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757960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540607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580138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267718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727709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66434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6/24/2025</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137033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5BCAD085-E8A6-8845-BD4E-CB4CCA059FC4}" type="datetimeFigureOut">
              <a:rPr lang="en-US" smtClean="0"/>
              <a:t>6/24/2025</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351897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moodle.uwtsd.ac.uk/mod/quiz/view.php?id=674111"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8150" y="1250950"/>
            <a:ext cx="8185150" cy="2717800"/>
          </a:xfrm>
        </p:spPr>
        <p:txBody>
          <a:bodyPr/>
          <a:lstStyle/>
          <a:p>
            <a:r>
              <a:rPr lang="en-GB" sz="3200" b="1" dirty="0"/>
              <a:t>ACCA7022</a:t>
            </a:r>
            <a:r>
              <a:rPr lang="en-GB" sz="3200" dirty="0"/>
              <a:t> – Advanced Statistical Programming</a:t>
            </a:r>
            <a:br>
              <a:rPr lang="en-GB" dirty="0"/>
            </a:br>
            <a:endParaRPr lang="en-GB" dirty="0"/>
          </a:p>
        </p:txBody>
      </p:sp>
      <p:sp>
        <p:nvSpPr>
          <p:cNvPr id="3" name="Subtitle 2"/>
          <p:cNvSpPr>
            <a:spLocks noGrp="1"/>
          </p:cNvSpPr>
          <p:nvPr>
            <p:ph type="subTitle" idx="1"/>
          </p:nvPr>
        </p:nvSpPr>
        <p:spPr>
          <a:xfrm>
            <a:off x="1575846" y="3341493"/>
            <a:ext cx="6400800" cy="1752600"/>
          </a:xfrm>
        </p:spPr>
        <p:txBody>
          <a:bodyPr/>
          <a:lstStyle/>
          <a:p>
            <a:r>
              <a:rPr lang="en-US" sz="3600" b="1" dirty="0">
                <a:solidFill>
                  <a:schemeClr val="bg1"/>
                </a:solidFill>
              </a:rPr>
              <a:t>Statistical Testing: ANOVA and Post-hoc Tests</a:t>
            </a:r>
          </a:p>
          <a:p>
            <a:r>
              <a:rPr lang="en-GB" sz="2000" dirty="0"/>
              <a:t>Understanding Variance Analysis in 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Learning Objectives</a:t>
            </a:r>
          </a:p>
        </p:txBody>
      </p:sp>
      <p:sp>
        <p:nvSpPr>
          <p:cNvPr id="3" name="Content Placeholder 2"/>
          <p:cNvSpPr>
            <a:spLocks noGrp="1"/>
          </p:cNvSpPr>
          <p:nvPr>
            <p:ph idx="1"/>
          </p:nvPr>
        </p:nvSpPr>
        <p:spPr>
          <a:xfrm>
            <a:off x="925551" y="1600201"/>
            <a:ext cx="7761249" cy="3917032"/>
          </a:xfrm>
        </p:spPr>
        <p:txBody>
          <a:bodyPr/>
          <a:lstStyle/>
          <a:p>
            <a:r>
              <a:rPr sz="2400" i="1" dirty="0"/>
              <a:t>Understand</a:t>
            </a:r>
            <a:r>
              <a:rPr sz="2400" dirty="0"/>
              <a:t> ANOVA and when to use it</a:t>
            </a:r>
          </a:p>
          <a:p>
            <a:r>
              <a:rPr sz="2400" i="1" dirty="0"/>
              <a:t>Conduct</a:t>
            </a:r>
            <a:r>
              <a:rPr sz="2400" dirty="0"/>
              <a:t> ANOVA using R</a:t>
            </a:r>
          </a:p>
          <a:p>
            <a:r>
              <a:rPr sz="2400" dirty="0"/>
              <a:t>Perform </a:t>
            </a:r>
            <a:r>
              <a:rPr sz="2400" i="1" dirty="0"/>
              <a:t>post-hoc tests </a:t>
            </a:r>
            <a:r>
              <a:rPr sz="2400" dirty="0"/>
              <a:t>following ANOVA</a:t>
            </a:r>
          </a:p>
          <a:p>
            <a:r>
              <a:rPr sz="2400" i="1" dirty="0"/>
              <a:t>Interpret</a:t>
            </a:r>
            <a:r>
              <a:rPr sz="2400" dirty="0"/>
              <a:t> the results and understand </a:t>
            </a:r>
            <a:r>
              <a:rPr sz="2400" i="1" dirty="0"/>
              <a:t>underlying assumptions</a:t>
            </a:r>
          </a:p>
          <a:p>
            <a:r>
              <a:rPr sz="2400" i="1" dirty="0" err="1"/>
              <a:t>Visualise</a:t>
            </a:r>
            <a:r>
              <a:rPr sz="2400" dirty="0"/>
              <a:t> and communicate the results effectively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What is ANOVA?</a:t>
            </a:r>
          </a:p>
        </p:txBody>
      </p:sp>
      <p:sp>
        <p:nvSpPr>
          <p:cNvPr id="3" name="Content Placeholder 2"/>
          <p:cNvSpPr>
            <a:spLocks noGrp="1"/>
          </p:cNvSpPr>
          <p:nvPr>
            <p:ph idx="1"/>
          </p:nvPr>
        </p:nvSpPr>
        <p:spPr>
          <a:xfrm>
            <a:off x="335757" y="1555079"/>
            <a:ext cx="4686300" cy="3917032"/>
          </a:xfrm>
        </p:spPr>
        <p:txBody>
          <a:bodyPr/>
          <a:lstStyle/>
          <a:p>
            <a:r>
              <a:rPr sz="2400" dirty="0"/>
              <a:t>ANOVA (Analysis of Variance) is used to compare means between three or more groups.</a:t>
            </a:r>
          </a:p>
          <a:p>
            <a:r>
              <a:rPr sz="2400" dirty="0"/>
              <a:t>Tests if at least one group mean differs significantly.</a:t>
            </a:r>
          </a:p>
          <a:p>
            <a:r>
              <a:rPr sz="2400" dirty="0"/>
              <a:t>Assumes normality, homogeneity of variances, and independence.</a:t>
            </a:r>
          </a:p>
        </p:txBody>
      </p:sp>
      <p:pic>
        <p:nvPicPr>
          <p:cNvPr id="1026" name="Picture 2" descr="Variance - Definition, Symbol, Formula, Properties, and Examples">
            <a:extLst>
              <a:ext uri="{FF2B5EF4-FFF2-40B4-BE49-F238E27FC236}">
                <a16:creationId xmlns:a16="http://schemas.microsoft.com/office/drawing/2014/main" id="{134455EA-5088-B449-3A12-9441A99978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500" y="1950244"/>
            <a:ext cx="3943349" cy="2957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Assumptions of ANOVA</a:t>
            </a:r>
          </a:p>
        </p:txBody>
      </p:sp>
      <p:sp>
        <p:nvSpPr>
          <p:cNvPr id="3" name="Content Placeholder 2"/>
          <p:cNvSpPr>
            <a:spLocks noGrp="1"/>
          </p:cNvSpPr>
          <p:nvPr>
            <p:ph idx="1"/>
          </p:nvPr>
        </p:nvSpPr>
        <p:spPr>
          <a:xfrm>
            <a:off x="473258" y="1328738"/>
            <a:ext cx="8229600" cy="3917032"/>
          </a:xfrm>
        </p:spPr>
        <p:txBody>
          <a:bodyPr/>
          <a:lstStyle/>
          <a:p>
            <a:r>
              <a:rPr sz="2800" dirty="0"/>
              <a:t>Normal distribution within groups</a:t>
            </a:r>
          </a:p>
          <a:p>
            <a:r>
              <a:rPr sz="2800" dirty="0"/>
              <a:t>Equal variances across groups (homoscedasticity)</a:t>
            </a:r>
          </a:p>
          <a:p>
            <a:r>
              <a:rPr sz="2800" dirty="0"/>
              <a:t>Observations are </a:t>
            </a:r>
            <a:r>
              <a:rPr sz="2800" i="1" dirty="0"/>
              <a:t>independent</a:t>
            </a:r>
          </a:p>
        </p:txBody>
      </p:sp>
      <p:pic>
        <p:nvPicPr>
          <p:cNvPr id="2050" name="Picture 2" descr="Normal Distribution in Statistics ...">
            <a:extLst>
              <a:ext uri="{FF2B5EF4-FFF2-40B4-BE49-F238E27FC236}">
                <a16:creationId xmlns:a16="http://schemas.microsoft.com/office/drawing/2014/main" id="{670A9206-DB36-E762-DB92-6B5111DAEA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262" y="3094067"/>
            <a:ext cx="3884795" cy="258515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ve Key Assumptions of Linear Regression Algorithm">
            <a:extLst>
              <a:ext uri="{FF2B5EF4-FFF2-40B4-BE49-F238E27FC236}">
                <a16:creationId xmlns:a16="http://schemas.microsoft.com/office/drawing/2014/main" id="{0DC41664-1BFE-382D-6DC5-7B81F0E5EF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3821" y="3094067"/>
            <a:ext cx="3820033" cy="25851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Example Dataset – Gapminder</a:t>
            </a:r>
          </a:p>
        </p:txBody>
      </p:sp>
      <p:sp>
        <p:nvSpPr>
          <p:cNvPr id="3" name="Content Placeholder 2"/>
          <p:cNvSpPr>
            <a:spLocks noGrp="1"/>
          </p:cNvSpPr>
          <p:nvPr>
            <p:ph idx="1"/>
          </p:nvPr>
        </p:nvSpPr>
        <p:spPr>
          <a:xfrm>
            <a:off x="925550" y="1417639"/>
            <a:ext cx="7761249" cy="2011362"/>
          </a:xfrm>
        </p:spPr>
        <p:txBody>
          <a:bodyPr/>
          <a:lstStyle/>
          <a:p>
            <a:pPr marL="0" indent="0">
              <a:buNone/>
            </a:pPr>
            <a:r>
              <a:rPr sz="2000" dirty="0">
                <a:latin typeface="Courier New" panose="02070309020205020404" pitchFamily="49" charset="0"/>
                <a:cs typeface="Courier New" panose="02070309020205020404" pitchFamily="49" charset="0"/>
              </a:rPr>
              <a:t>library(</a:t>
            </a:r>
            <a:r>
              <a:rPr sz="2000" dirty="0" err="1">
                <a:latin typeface="Courier New" panose="02070309020205020404" pitchFamily="49" charset="0"/>
                <a:cs typeface="Courier New" panose="02070309020205020404" pitchFamily="49" charset="0"/>
              </a:rPr>
              <a:t>gapminder</a:t>
            </a:r>
            <a:r>
              <a:rPr sz="2000" dirty="0">
                <a:latin typeface="Courier New" panose="02070309020205020404" pitchFamily="49" charset="0"/>
                <a:cs typeface="Courier New" panose="02070309020205020404" pitchFamily="49" charset="0"/>
              </a:rPr>
              <a:t>)</a:t>
            </a:r>
          </a:p>
          <a:p>
            <a:pPr marL="0" indent="0">
              <a:buNone/>
            </a:pPr>
            <a:r>
              <a:rPr sz="2000" dirty="0">
                <a:latin typeface="Courier New" panose="02070309020205020404" pitchFamily="49" charset="0"/>
                <a:cs typeface="Courier New" panose="02070309020205020404" pitchFamily="49" charset="0"/>
              </a:rPr>
              <a:t>library(</a:t>
            </a:r>
            <a:r>
              <a:rPr sz="2000" dirty="0" err="1">
                <a:latin typeface="Courier New" panose="02070309020205020404" pitchFamily="49" charset="0"/>
                <a:cs typeface="Courier New" panose="02070309020205020404" pitchFamily="49" charset="0"/>
              </a:rPr>
              <a:t>dplyr</a:t>
            </a:r>
            <a:r>
              <a:rPr sz="2000" dirty="0">
                <a:latin typeface="Courier New" panose="02070309020205020404" pitchFamily="49" charset="0"/>
                <a:cs typeface="Courier New" panose="02070309020205020404" pitchFamily="49" charset="0"/>
              </a:rPr>
              <a:t>)</a:t>
            </a:r>
          </a:p>
          <a:p>
            <a:pPr marL="0" indent="0">
              <a:buNone/>
            </a:pPr>
            <a:r>
              <a:rPr sz="2000" dirty="0">
                <a:latin typeface="Courier New" panose="02070309020205020404" pitchFamily="49" charset="0"/>
                <a:cs typeface="Courier New" panose="02070309020205020404" pitchFamily="49" charset="0"/>
              </a:rPr>
              <a:t>library(ggplot2)</a:t>
            </a:r>
          </a:p>
          <a:p>
            <a:pPr marL="0" indent="0">
              <a:buNone/>
            </a:pPr>
            <a:r>
              <a:rPr sz="2000" dirty="0">
                <a:latin typeface="Courier New" panose="02070309020205020404" pitchFamily="49" charset="0"/>
                <a:cs typeface="Courier New" panose="02070309020205020404" pitchFamily="49" charset="0"/>
              </a:rPr>
              <a:t>data("</a:t>
            </a:r>
            <a:r>
              <a:rPr sz="2000" b="1" dirty="0" err="1">
                <a:latin typeface="Courier New" panose="02070309020205020404" pitchFamily="49" charset="0"/>
                <a:cs typeface="Courier New" panose="02070309020205020404" pitchFamily="49" charset="0"/>
              </a:rPr>
              <a:t>gapminder</a:t>
            </a:r>
            <a:r>
              <a:rPr sz="2000" dirty="0">
                <a:latin typeface="Courier New" panose="02070309020205020404" pitchFamily="49" charset="0"/>
                <a:cs typeface="Courier New" panose="02070309020205020404" pitchFamily="49" charset="0"/>
              </a:rPr>
              <a:t>")</a:t>
            </a:r>
          </a:p>
          <a:p>
            <a:pPr marL="0" indent="0">
              <a:buNone/>
            </a:pPr>
            <a:r>
              <a:rPr sz="2000" dirty="0">
                <a:latin typeface="Courier New" panose="02070309020205020404" pitchFamily="49" charset="0"/>
                <a:cs typeface="Courier New" panose="02070309020205020404" pitchFamily="49" charset="0"/>
              </a:rPr>
              <a:t>head(</a:t>
            </a:r>
            <a:r>
              <a:rPr sz="2000" dirty="0" err="1">
                <a:latin typeface="Courier New" panose="02070309020205020404" pitchFamily="49" charset="0"/>
                <a:cs typeface="Courier New" panose="02070309020205020404" pitchFamily="49" charset="0"/>
              </a:rPr>
              <a:t>gapminder</a:t>
            </a:r>
            <a:r>
              <a:rPr sz="2000" dirty="0">
                <a:latin typeface="Courier New" panose="02070309020205020404" pitchFamily="49" charset="0"/>
                <a:cs typeface="Courier New" panose="02070309020205020404" pitchFamily="49" charset="0"/>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Run One-way ANOVA in R</a:t>
            </a:r>
          </a:p>
        </p:txBody>
      </p:sp>
      <p:sp>
        <p:nvSpPr>
          <p:cNvPr id="3" name="Content Placeholder 2"/>
          <p:cNvSpPr>
            <a:spLocks noGrp="1"/>
          </p:cNvSpPr>
          <p:nvPr>
            <p:ph idx="1"/>
          </p:nvPr>
        </p:nvSpPr>
        <p:spPr/>
        <p:txBody>
          <a:bodyPr/>
          <a:lstStyle/>
          <a:p>
            <a:pPr marL="0" indent="0">
              <a:buNone/>
            </a:pPr>
            <a:endParaRPr sz="2400" dirty="0">
              <a:latin typeface="Courier New" panose="02070309020205020404" pitchFamily="49" charset="0"/>
              <a:cs typeface="Courier New" panose="02070309020205020404" pitchFamily="49" charset="0"/>
            </a:endParaRPr>
          </a:p>
        </p:txBody>
      </p:sp>
      <p:pic>
        <p:nvPicPr>
          <p:cNvPr id="5" name="Picture 4">
            <a:extLst>
              <a:ext uri="{FF2B5EF4-FFF2-40B4-BE49-F238E27FC236}">
                <a16:creationId xmlns:a16="http://schemas.microsoft.com/office/drawing/2014/main" id="{CDE36623-A3A1-A152-EC43-E3FAC0EBA1F8}"/>
              </a:ext>
            </a:extLst>
          </p:cNvPr>
          <p:cNvPicPr>
            <a:picLocks noChangeAspect="1"/>
          </p:cNvPicPr>
          <p:nvPr/>
        </p:nvPicPr>
        <p:blipFill>
          <a:blip r:embed="rId3"/>
          <a:stretch>
            <a:fillRect/>
          </a:stretch>
        </p:blipFill>
        <p:spPr>
          <a:xfrm>
            <a:off x="750503" y="1764156"/>
            <a:ext cx="7642994" cy="77605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Visualise the Results</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dirty="0"/>
          </a:p>
        </p:txBody>
      </p:sp>
      <p:pic>
        <p:nvPicPr>
          <p:cNvPr id="5" name="Picture 4">
            <a:extLst>
              <a:ext uri="{FF2B5EF4-FFF2-40B4-BE49-F238E27FC236}">
                <a16:creationId xmlns:a16="http://schemas.microsoft.com/office/drawing/2014/main" id="{3D032711-2BBD-0B57-A09F-25ABB78A723F}"/>
              </a:ext>
            </a:extLst>
          </p:cNvPr>
          <p:cNvPicPr>
            <a:picLocks noChangeAspect="1"/>
          </p:cNvPicPr>
          <p:nvPr/>
        </p:nvPicPr>
        <p:blipFill>
          <a:blip r:embed="rId3"/>
          <a:stretch>
            <a:fillRect/>
          </a:stretch>
        </p:blipFill>
        <p:spPr>
          <a:xfrm>
            <a:off x="582876" y="2460775"/>
            <a:ext cx="8379690" cy="1256953"/>
          </a:xfrm>
          <a:prstGeom prst="rect">
            <a:avLst/>
          </a:prstGeom>
        </p:spPr>
      </p:pic>
      <p:sp>
        <p:nvSpPr>
          <p:cNvPr id="7" name="TextBox 6">
            <a:extLst>
              <a:ext uri="{FF2B5EF4-FFF2-40B4-BE49-F238E27FC236}">
                <a16:creationId xmlns:a16="http://schemas.microsoft.com/office/drawing/2014/main" id="{325F427B-F21A-B2EB-106B-76030E46190D}"/>
              </a:ext>
            </a:extLst>
          </p:cNvPr>
          <p:cNvSpPr txBox="1"/>
          <p:nvPr/>
        </p:nvSpPr>
        <p:spPr>
          <a:xfrm>
            <a:off x="1037063" y="1447215"/>
            <a:ext cx="7069873" cy="830997"/>
          </a:xfrm>
          <a:prstGeom prst="rect">
            <a:avLst/>
          </a:prstGeom>
          <a:noFill/>
        </p:spPr>
        <p:txBody>
          <a:bodyPr wrap="square">
            <a:spAutoFit/>
          </a:bodyPr>
          <a:lstStyle/>
          <a:p>
            <a:r>
              <a:rPr lang="en-US" sz="2400" b="1" i="1" dirty="0"/>
              <a:t>Boxplots</a:t>
            </a:r>
            <a:r>
              <a:rPr lang="en-US" sz="2400" dirty="0"/>
              <a:t> are an effective way to </a:t>
            </a:r>
            <a:r>
              <a:rPr lang="en-US" sz="2400" dirty="0" err="1"/>
              <a:t>visualise</a:t>
            </a:r>
            <a:r>
              <a:rPr lang="en-US" sz="2400" dirty="0"/>
              <a:t> differences in </a:t>
            </a:r>
            <a:r>
              <a:rPr lang="en-US" sz="2400" b="1" i="1" dirty="0"/>
              <a:t>means</a:t>
            </a:r>
            <a:r>
              <a:rPr lang="en-US" sz="2400" dirty="0"/>
              <a:t> and </a:t>
            </a:r>
            <a:r>
              <a:rPr lang="en-US" sz="2400" b="1" i="1" dirty="0"/>
              <a:t>spread</a:t>
            </a:r>
            <a:r>
              <a:rPr lang="en-US" sz="2400" dirty="0"/>
              <a:t> across groups.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Post-hoc Tests (Tukey HSD)</a:t>
            </a:r>
          </a:p>
        </p:txBody>
      </p:sp>
      <p:sp>
        <p:nvSpPr>
          <p:cNvPr id="3" name="Content Placeholder 2"/>
          <p:cNvSpPr>
            <a:spLocks noGrp="1"/>
          </p:cNvSpPr>
          <p:nvPr>
            <p:ph idx="1"/>
          </p:nvPr>
        </p:nvSpPr>
        <p:spPr/>
        <p:txBody>
          <a:bodyPr/>
          <a:lstStyle/>
          <a:p>
            <a:r>
              <a:rPr lang="en-US" sz="2400" dirty="0"/>
              <a:t>Post-hoc tests are needed when ANOVA is significant. </a:t>
            </a:r>
          </a:p>
          <a:p>
            <a:r>
              <a:rPr lang="en-US" sz="2400" dirty="0"/>
              <a:t>Tukey’s HSD compares all pairs of group means.</a:t>
            </a:r>
          </a:p>
          <a:p>
            <a:endParaRPr dirty="0"/>
          </a:p>
        </p:txBody>
      </p:sp>
      <p:pic>
        <p:nvPicPr>
          <p:cNvPr id="5" name="Picture 4">
            <a:extLst>
              <a:ext uri="{FF2B5EF4-FFF2-40B4-BE49-F238E27FC236}">
                <a16:creationId xmlns:a16="http://schemas.microsoft.com/office/drawing/2014/main" id="{A8F5B660-A57D-A08A-D099-C8285EA77AC2}"/>
              </a:ext>
            </a:extLst>
          </p:cNvPr>
          <p:cNvPicPr>
            <a:picLocks noChangeAspect="1"/>
          </p:cNvPicPr>
          <p:nvPr/>
        </p:nvPicPr>
        <p:blipFill>
          <a:blip r:embed="rId3"/>
          <a:stretch>
            <a:fillRect/>
          </a:stretch>
        </p:blipFill>
        <p:spPr>
          <a:xfrm>
            <a:off x="1693202" y="2619670"/>
            <a:ext cx="5757596" cy="69597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Visualise Post-hoc Comparisons</a:t>
            </a:r>
          </a:p>
        </p:txBody>
      </p:sp>
      <p:sp>
        <p:nvSpPr>
          <p:cNvPr id="3" name="Content Placeholder 2"/>
          <p:cNvSpPr>
            <a:spLocks noGrp="1"/>
          </p:cNvSpPr>
          <p:nvPr>
            <p:ph idx="1"/>
          </p:nvPr>
        </p:nvSpPr>
        <p:spPr/>
        <p:txBody>
          <a:bodyPr/>
          <a:lstStyle/>
          <a:p>
            <a:r>
              <a:rPr lang="en-US" sz="2400" dirty="0"/>
              <a:t>How to interpret the Tukey plot – which groups differ and confidence intervals for differences.</a:t>
            </a:r>
            <a:endParaRPr sz="2400" dirty="0"/>
          </a:p>
        </p:txBody>
      </p:sp>
      <p:pic>
        <p:nvPicPr>
          <p:cNvPr id="5" name="Picture 4">
            <a:extLst>
              <a:ext uri="{FF2B5EF4-FFF2-40B4-BE49-F238E27FC236}">
                <a16:creationId xmlns:a16="http://schemas.microsoft.com/office/drawing/2014/main" id="{B8B5033C-9767-1D9B-C85B-AFF6B31656A8}"/>
              </a:ext>
            </a:extLst>
          </p:cNvPr>
          <p:cNvPicPr>
            <a:picLocks noChangeAspect="1"/>
          </p:cNvPicPr>
          <p:nvPr/>
        </p:nvPicPr>
        <p:blipFill>
          <a:blip r:embed="rId3"/>
          <a:stretch>
            <a:fillRect/>
          </a:stretch>
        </p:blipFill>
        <p:spPr>
          <a:xfrm>
            <a:off x="1089475" y="2502460"/>
            <a:ext cx="4074127" cy="64874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Activity – Your Turn!</a:t>
            </a:r>
          </a:p>
        </p:txBody>
      </p:sp>
      <p:sp>
        <p:nvSpPr>
          <p:cNvPr id="3" name="Content Placeholder 2"/>
          <p:cNvSpPr>
            <a:spLocks noGrp="1"/>
          </p:cNvSpPr>
          <p:nvPr>
            <p:ph idx="1"/>
          </p:nvPr>
        </p:nvSpPr>
        <p:spPr>
          <a:xfrm>
            <a:off x="892098" y="1600201"/>
            <a:ext cx="7794702" cy="3917032"/>
          </a:xfrm>
        </p:spPr>
        <p:txBody>
          <a:bodyPr/>
          <a:lstStyle/>
          <a:p>
            <a:pPr marL="0" indent="0">
              <a:buNone/>
            </a:pPr>
            <a:r>
              <a:rPr sz="2400" b="1" dirty="0"/>
              <a:t>Instructions:</a:t>
            </a:r>
          </a:p>
          <a:p>
            <a:pPr marL="0" indent="0">
              <a:buNone/>
            </a:pPr>
            <a:r>
              <a:rPr sz="2400" dirty="0"/>
              <a:t>1. Use the </a:t>
            </a:r>
            <a:r>
              <a:rPr sz="2400" dirty="0" err="1"/>
              <a:t>Gapminder</a:t>
            </a:r>
            <a:r>
              <a:rPr sz="2400" dirty="0"/>
              <a:t> dataset.</a:t>
            </a:r>
          </a:p>
          <a:p>
            <a:pPr marL="0" indent="0">
              <a:buNone/>
            </a:pPr>
            <a:r>
              <a:rPr sz="2400" dirty="0"/>
              <a:t>2. Conduct ANOVA on GDP per capita by continent.</a:t>
            </a:r>
          </a:p>
          <a:p>
            <a:pPr marL="0" indent="0">
              <a:buNone/>
            </a:pPr>
            <a:r>
              <a:rPr sz="2400" dirty="0"/>
              <a:t>3. Check assumptions (e.g. using `plot(</a:t>
            </a:r>
            <a:r>
              <a:rPr sz="2400" dirty="0" err="1"/>
              <a:t>anova_model</a:t>
            </a:r>
            <a:r>
              <a:rPr sz="2400" dirty="0"/>
              <a:t>)`).</a:t>
            </a:r>
          </a:p>
          <a:p>
            <a:pPr marL="0" indent="0">
              <a:buNone/>
            </a:pPr>
            <a:r>
              <a:rPr sz="2400" dirty="0"/>
              <a:t>4. Run and interpret a Tukey post-hoc test.</a:t>
            </a:r>
          </a:p>
          <a:p>
            <a:pPr marL="0" indent="0">
              <a:buNone/>
            </a:pPr>
            <a:r>
              <a:rPr sz="2400" dirty="0"/>
              <a:t>5. </a:t>
            </a:r>
            <a:r>
              <a:rPr sz="2400" dirty="0" err="1"/>
              <a:t>Visualise</a:t>
            </a:r>
            <a:r>
              <a:rPr sz="2400" dirty="0"/>
              <a:t> the outcome.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Summary and Q&amp;A</a:t>
            </a:r>
          </a:p>
        </p:txBody>
      </p:sp>
      <p:sp>
        <p:nvSpPr>
          <p:cNvPr id="3" name="Content Placeholder 2"/>
          <p:cNvSpPr>
            <a:spLocks noGrp="1"/>
          </p:cNvSpPr>
          <p:nvPr>
            <p:ph idx="1"/>
          </p:nvPr>
        </p:nvSpPr>
        <p:spPr>
          <a:xfrm>
            <a:off x="635620" y="1600201"/>
            <a:ext cx="8051180" cy="3917032"/>
          </a:xfrm>
        </p:spPr>
        <p:txBody>
          <a:bodyPr/>
          <a:lstStyle/>
          <a:p>
            <a:pPr marL="457200" indent="-457200">
              <a:buFont typeface="+mj-lt"/>
              <a:buAutoNum type="arabicPeriod"/>
            </a:pPr>
            <a:r>
              <a:rPr sz="2400" dirty="0"/>
              <a:t>ANOVA helps compare multiple group means</a:t>
            </a:r>
          </a:p>
          <a:p>
            <a:pPr marL="457200" indent="-457200">
              <a:buFont typeface="+mj-lt"/>
              <a:buAutoNum type="arabicPeriod"/>
            </a:pPr>
            <a:r>
              <a:rPr sz="2400" dirty="0"/>
              <a:t>Post-hoc tests identify specific group differences</a:t>
            </a:r>
          </a:p>
          <a:p>
            <a:pPr marL="457200" indent="-457200">
              <a:buFont typeface="+mj-lt"/>
              <a:buAutoNum type="arabicPeriod"/>
            </a:pPr>
            <a:r>
              <a:rPr sz="2400" dirty="0"/>
              <a:t>Always check assumptions before interpreting results</a:t>
            </a:r>
          </a:p>
          <a:p>
            <a:pPr marL="457200" indent="-457200">
              <a:buFont typeface="+mj-lt"/>
              <a:buAutoNum type="arabicPeriod"/>
            </a:pPr>
            <a:r>
              <a:rPr sz="2400" dirty="0"/>
              <a:t>Use </a:t>
            </a:r>
            <a:r>
              <a:rPr sz="2400" dirty="0" err="1"/>
              <a:t>visualisation</a:t>
            </a:r>
            <a:r>
              <a:rPr sz="2400" dirty="0"/>
              <a:t> to support communication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8237-DBD1-4C64-7704-560B2B96EF07}"/>
              </a:ext>
            </a:extLst>
          </p:cNvPr>
          <p:cNvSpPr>
            <a:spLocks noGrp="1"/>
          </p:cNvSpPr>
          <p:nvPr>
            <p:ph type="title"/>
          </p:nvPr>
        </p:nvSpPr>
        <p:spPr>
          <a:xfrm>
            <a:off x="457200" y="274638"/>
            <a:ext cx="8229600" cy="1143000"/>
          </a:xfrm>
        </p:spPr>
        <p:txBody>
          <a:bodyPr wrap="square" anchor="ctr">
            <a:normAutofit/>
          </a:bodyPr>
          <a:lstStyle/>
          <a:p>
            <a:r>
              <a:rPr lang="en-GB" dirty="0"/>
              <a:t>Quiz</a:t>
            </a:r>
          </a:p>
        </p:txBody>
      </p:sp>
      <p:sp>
        <p:nvSpPr>
          <p:cNvPr id="3" name="Content Placeholder 2">
            <a:extLst>
              <a:ext uri="{FF2B5EF4-FFF2-40B4-BE49-F238E27FC236}">
                <a16:creationId xmlns:a16="http://schemas.microsoft.com/office/drawing/2014/main" id="{CEBB9AC4-EA74-0130-CE27-84E844B3B0F8}"/>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sz="2400" dirty="0">
                <a:hlinkClick r:id="rId2"/>
              </a:rPr>
              <a:t>https://moodle.uwtsd.ac.uk/mod/quiz/view.php?id=674111</a:t>
            </a:r>
            <a:r>
              <a:rPr lang="en-GB" sz="2400" dirty="0"/>
              <a:t> </a:t>
            </a:r>
          </a:p>
          <a:p>
            <a:pPr marL="0" indent="0">
              <a:buNone/>
            </a:pPr>
            <a:endParaRPr lang="en-GB" dirty="0"/>
          </a:p>
        </p:txBody>
      </p:sp>
      <p:pic>
        <p:nvPicPr>
          <p:cNvPr id="5" name="Picture 4">
            <a:extLst>
              <a:ext uri="{FF2B5EF4-FFF2-40B4-BE49-F238E27FC236}">
                <a16:creationId xmlns:a16="http://schemas.microsoft.com/office/drawing/2014/main" id="{9964ACDB-A9B2-6D6D-C88C-0F69ABFDE8C4}"/>
              </a:ext>
            </a:extLst>
          </p:cNvPr>
          <p:cNvPicPr>
            <a:picLocks noChangeAspect="1"/>
          </p:cNvPicPr>
          <p:nvPr/>
        </p:nvPicPr>
        <p:blipFill>
          <a:blip r:embed="rId3"/>
          <a:srcRect t="1968" r="2" b="2"/>
          <a:stretch>
            <a:fillRect/>
          </a:stretch>
        </p:blipFill>
        <p:spPr>
          <a:xfrm>
            <a:off x="4648200" y="1276815"/>
            <a:ext cx="4038600" cy="3989040"/>
          </a:xfrm>
          <a:prstGeom prst="rect">
            <a:avLst/>
          </a:prstGeom>
          <a:noFill/>
        </p:spPr>
      </p:pic>
    </p:spTree>
    <p:extLst>
      <p:ext uri="{BB962C8B-B14F-4D97-AF65-F5344CB8AC3E}">
        <p14:creationId xmlns:p14="http://schemas.microsoft.com/office/powerpoint/2010/main" val="3286066225"/>
      </p:ext>
    </p:extLst>
  </p:cSld>
  <p:clrMapOvr>
    <a:masterClrMapping/>
  </p:clrMapOvr>
</p:sld>
</file>

<file path=ppt/theme/theme1.xml><?xml version="1.0" encoding="utf-8"?>
<a:theme xmlns:a="http://schemas.openxmlformats.org/drawingml/2006/main" name="UWTSD_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_Theme1" id="{A5D8390F-7E0A-45BE-B39C-0DFDE26FF461}" vid="{16500B77-7187-4C1B-A680-3D708B182E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UWTSD_Theme1</Template>
  <TotalTime>0</TotalTime>
  <Words>993</Words>
  <Application>Microsoft Office PowerPoint</Application>
  <PresentationFormat>On-screen Show (4:3)</PresentationFormat>
  <Paragraphs>96</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Courier New</vt:lpstr>
      <vt:lpstr>Myriad Pro</vt:lpstr>
      <vt:lpstr>UWTSD_Theme1</vt:lpstr>
      <vt:lpstr>ACCA7022 – Advanced Statistical Programming </vt:lpstr>
      <vt:lpstr>Learning Objectives</vt:lpstr>
      <vt:lpstr>What is ANOVA?</vt:lpstr>
      <vt:lpstr>Assumptions of ANOVA</vt:lpstr>
      <vt:lpstr>Example Dataset – Gapminder</vt:lpstr>
      <vt:lpstr>Run One-way ANOVA in R</vt:lpstr>
      <vt:lpstr>Visualise the Results</vt:lpstr>
      <vt:lpstr>Post-hoc Tests (Tukey HSD)</vt:lpstr>
      <vt:lpstr>Visualise Post-hoc Comparisons</vt:lpstr>
      <vt:lpstr>Activity – Your Turn!</vt:lpstr>
      <vt:lpstr>Summary and Q&amp;A</vt:lpstr>
      <vt:lpstr>Quiz</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Aliyu Sambo</cp:lastModifiedBy>
  <cp:revision>3</cp:revision>
  <dcterms:created xsi:type="dcterms:W3CDTF">2013-01-27T09:14:16Z</dcterms:created>
  <dcterms:modified xsi:type="dcterms:W3CDTF">2025-06-24T13:05:40Z</dcterms:modified>
  <cp:category/>
</cp:coreProperties>
</file>