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4" d="100"/>
          <a:sy n="74" d="100"/>
        </p:scale>
        <p:origin x="1060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46067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1A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548640" y="-457200"/>
            <a:ext cx="2011680" cy="2011680"/>
          </a:xfrm>
          <a:prstGeom prst="ellipse">
            <a:avLst/>
          </a:prstGeom>
          <a:solidFill>
            <a:srgbClr val="2D2D9E"/>
          </a:solidFill>
          <a:ln w="12700">
            <a:solidFill>
              <a:srgbClr val="2D2D9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7680960" y="3474720"/>
            <a:ext cx="2194560" cy="2194560"/>
          </a:xfrm>
          <a:prstGeom prst="ellipse">
            <a:avLst/>
          </a:prstGeom>
          <a:solidFill>
            <a:srgbClr val="F2A7B8">
              <a:alpha val="70000"/>
            </a:srgbClr>
          </a:solidFill>
          <a:ln w="12700">
            <a:solidFill>
              <a:srgbClr val="F2A7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8229600" y="-274320"/>
            <a:ext cx="1280160" cy="1280160"/>
          </a:xfrm>
          <a:prstGeom prst="ellipse">
            <a:avLst/>
          </a:prstGeom>
          <a:solidFill>
            <a:srgbClr val="C8D89A">
              <a:alpha val="70000"/>
            </a:srgbClr>
          </a:solidFill>
          <a:ln w="12700">
            <a:solidFill>
              <a:srgbClr val="C8D8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0" y="1920240"/>
            <a:ext cx="9144000" cy="45720"/>
          </a:xfrm>
          <a:prstGeom prst="rect">
            <a:avLst/>
          </a:prstGeom>
          <a:solidFill>
            <a:srgbClr val="F2A7B8"/>
          </a:solidFill>
          <a:ln w="12700">
            <a:solidFill>
              <a:srgbClr val="F2A7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48640" y="640080"/>
            <a:ext cx="76809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ETHICS OF CARE</a:t>
            </a:r>
            <a:endParaRPr lang="en-US" sz="3800" dirty="0"/>
          </a:p>
        </p:txBody>
      </p:sp>
      <p:sp>
        <p:nvSpPr>
          <p:cNvPr id="7" name="Text 5"/>
          <p:cNvSpPr/>
          <p:nvPr/>
        </p:nvSpPr>
        <p:spPr>
          <a:xfrm>
            <a:off x="548640" y="1554480"/>
            <a:ext cx="68580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6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Critical Examination of Care Ethics as a Moral Framework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594360" y="2286000"/>
            <a:ext cx="3474720" cy="502920"/>
          </a:xfrm>
          <a:prstGeom prst="rect">
            <a:avLst/>
          </a:prstGeom>
          <a:solidFill>
            <a:srgbClr val="2D2D9E"/>
          </a:solidFill>
          <a:ln w="12700">
            <a:solidFill>
              <a:srgbClr val="5555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94360" y="2286000"/>
            <a:ext cx="33832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Lenuta Raducanu 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4572000" y="2286000"/>
            <a:ext cx="4023360" cy="502920"/>
          </a:xfrm>
          <a:prstGeom prst="rect">
            <a:avLst/>
          </a:prstGeom>
          <a:solidFill>
            <a:srgbClr val="2D2D9E"/>
          </a:solidFill>
          <a:ln w="12700">
            <a:solidFill>
              <a:srgbClr val="5555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617720" y="2286000"/>
            <a:ext cx="3931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The Ethics of Life and Death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548640" y="2926080"/>
            <a:ext cx="3474720" cy="502920"/>
          </a:xfrm>
          <a:prstGeom prst="rect">
            <a:avLst/>
          </a:prstGeom>
          <a:solidFill>
            <a:srgbClr val="2D2D9E"/>
          </a:solidFill>
          <a:ln w="12700">
            <a:solidFill>
              <a:srgbClr val="5555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94360" y="2926080"/>
            <a:ext cx="33832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Institution: UWTSD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4572000" y="2926080"/>
            <a:ext cx="4023360" cy="502920"/>
          </a:xfrm>
          <a:prstGeom prst="rect">
            <a:avLst/>
          </a:prstGeom>
          <a:solidFill>
            <a:srgbClr val="2D2D9E"/>
          </a:solidFill>
          <a:ln w="12700">
            <a:solidFill>
              <a:srgbClr val="5555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617720" y="2926080"/>
            <a:ext cx="3931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Date: 19/04/2026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548640" y="4663440"/>
            <a:ext cx="80467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9F5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457200" y="3474720"/>
            <a:ext cx="1828800" cy="1828800"/>
          </a:xfrm>
          <a:prstGeom prst="ellipse">
            <a:avLst/>
          </a:prstGeom>
          <a:solidFill>
            <a:srgbClr val="C8D89A">
              <a:alpha val="80000"/>
            </a:srgbClr>
          </a:solidFill>
          <a:ln w="12700">
            <a:solidFill>
              <a:srgbClr val="C8D8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7772400" y="-365760"/>
            <a:ext cx="1645920" cy="1645920"/>
          </a:xfrm>
          <a:prstGeom prst="ellipse">
            <a:avLst/>
          </a:prstGeom>
          <a:solidFill>
            <a:srgbClr val="F2A7B8">
              <a:alpha val="80000"/>
            </a:srgbClr>
          </a:solidFill>
          <a:ln w="12700">
            <a:solidFill>
              <a:srgbClr val="F2A7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7772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 OVERVIEW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005840"/>
            <a:ext cx="2194560" cy="1234440"/>
          </a:xfrm>
          <a:prstGeom prst="rect">
            <a:avLst/>
          </a:prstGeom>
          <a:solidFill>
            <a:srgbClr val="F2A7B8"/>
          </a:solidFill>
          <a:ln w="12700">
            <a:solidFill>
              <a:srgbClr val="E8869C"/>
            </a:solidFill>
            <a:prstDash val="solid"/>
          </a:ln>
          <a:effectLst>
            <a:outerShdw blurRad="50800" dist="25400" dir="16200000" algn="bl" rotWithShape="0">
              <a:srgbClr val="888888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1005840"/>
            <a:ext cx="21945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2926080" y="1005840"/>
            <a:ext cx="2194560" cy="1234440"/>
          </a:xfrm>
          <a:prstGeom prst="rect">
            <a:avLst/>
          </a:prstGeom>
          <a:solidFill>
            <a:srgbClr val="F2A7B8"/>
          </a:solidFill>
          <a:ln w="12700">
            <a:solidFill>
              <a:srgbClr val="E8869C"/>
            </a:solidFill>
            <a:prstDash val="solid"/>
          </a:ln>
          <a:effectLst>
            <a:outerShdw blurRad="50800" dist="25400" dir="16200000" algn="bl" rotWithShape="0">
              <a:srgbClr val="888888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2926080" y="1005840"/>
            <a:ext cx="21945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Perspectives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5349240" y="1005840"/>
            <a:ext cx="2194560" cy="1234440"/>
          </a:xfrm>
          <a:prstGeom prst="rect">
            <a:avLst/>
          </a:prstGeom>
          <a:solidFill>
            <a:srgbClr val="F2A7B8"/>
          </a:solidFill>
          <a:ln w="12700">
            <a:solidFill>
              <a:srgbClr val="E8869C"/>
            </a:solidFill>
            <a:prstDash val="solid"/>
          </a:ln>
          <a:effectLst>
            <a:outerShdw blurRad="50800" dist="25400" dir="16200000" algn="bl" rotWithShape="0">
              <a:srgbClr val="888888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349240" y="1005840"/>
            <a:ext cx="21945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Insights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502920" y="2468880"/>
            <a:ext cx="2194560" cy="1234440"/>
          </a:xfrm>
          <a:prstGeom prst="rect">
            <a:avLst/>
          </a:prstGeom>
          <a:solidFill>
            <a:srgbClr val="F2A7B8"/>
          </a:solidFill>
          <a:ln w="12700">
            <a:solidFill>
              <a:srgbClr val="E8869C"/>
            </a:solidFill>
            <a:prstDash val="solid"/>
          </a:ln>
          <a:effectLst>
            <a:outerShdw blurRad="50800" dist="25400" dir="16200000" algn="bl" rotWithShape="0">
              <a:srgbClr val="888888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02920" y="2468880"/>
            <a:ext cx="21945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Practice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2926080" y="2468880"/>
            <a:ext cx="2194560" cy="1234440"/>
          </a:xfrm>
          <a:prstGeom prst="rect">
            <a:avLst/>
          </a:prstGeom>
          <a:solidFill>
            <a:srgbClr val="F2A7B8"/>
          </a:solidFill>
          <a:ln w="12700">
            <a:solidFill>
              <a:srgbClr val="E8869C"/>
            </a:solidFill>
            <a:prstDash val="solid"/>
          </a:ln>
          <a:effectLst>
            <a:outerShdw blurRad="50800" dist="25400" dir="16200000" algn="bl" rotWithShape="0">
              <a:srgbClr val="888888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2926080" y="2468880"/>
            <a:ext cx="21945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</a:t>
            </a:r>
            <a:endParaRPr lang="en-US" sz="1500" dirty="0"/>
          </a:p>
        </p:txBody>
      </p:sp>
      <p:sp>
        <p:nvSpPr>
          <p:cNvPr id="15" name="Shape 13"/>
          <p:cNvSpPr/>
          <p:nvPr/>
        </p:nvSpPr>
        <p:spPr>
          <a:xfrm>
            <a:off x="5349240" y="2468880"/>
            <a:ext cx="2194560" cy="1234440"/>
          </a:xfrm>
          <a:prstGeom prst="rect">
            <a:avLst/>
          </a:prstGeom>
          <a:solidFill>
            <a:srgbClr val="F2A7B8"/>
          </a:solidFill>
          <a:ln w="12700">
            <a:solidFill>
              <a:srgbClr val="E8869C"/>
            </a:solidFill>
            <a:prstDash val="solid"/>
          </a:ln>
          <a:effectLst>
            <a:outerShdw blurRad="50800" dist="25400" dir="16200000" algn="bl" rotWithShape="0">
              <a:srgbClr val="888888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349240" y="2468880"/>
            <a:ext cx="21945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Perspective</a:t>
            </a:r>
            <a:endParaRPr lang="en-US" sz="1500" dirty="0"/>
          </a:p>
        </p:txBody>
      </p:sp>
      <p:sp>
        <p:nvSpPr>
          <p:cNvPr id="17" name="Shape 15"/>
          <p:cNvSpPr/>
          <p:nvPr/>
        </p:nvSpPr>
        <p:spPr>
          <a:xfrm>
            <a:off x="7772400" y="1005840"/>
            <a:ext cx="914400" cy="1234440"/>
          </a:xfrm>
          <a:prstGeom prst="rect">
            <a:avLst/>
          </a:prstGeom>
          <a:solidFill>
            <a:srgbClr val="1A1A6E"/>
          </a:solidFill>
          <a:ln w="12700">
            <a:solidFill>
              <a:srgbClr val="1A1A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7772400" y="1005840"/>
            <a:ext cx="91440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FFFFFF"/>
                </a:solidFill>
              </a:rPr>
              <a:t>→</a:t>
            </a:r>
            <a:endParaRPr lang="en-US" sz="2800" dirty="0"/>
          </a:p>
        </p:txBody>
      </p:sp>
      <p:sp>
        <p:nvSpPr>
          <p:cNvPr id="19" name="Shape 17"/>
          <p:cNvSpPr/>
          <p:nvPr/>
        </p:nvSpPr>
        <p:spPr>
          <a:xfrm>
            <a:off x="7772400" y="2468880"/>
            <a:ext cx="914400" cy="1234440"/>
          </a:xfrm>
          <a:prstGeom prst="rect">
            <a:avLst/>
          </a:prstGeom>
          <a:solidFill>
            <a:srgbClr val="1A1A6E"/>
          </a:solidFill>
          <a:ln w="12700">
            <a:solidFill>
              <a:srgbClr val="1A1A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7772400" y="2468880"/>
            <a:ext cx="91440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FFFFFF"/>
                </a:solidFill>
              </a:rPr>
              <a:t>→</a:t>
            </a:r>
            <a:endParaRPr lang="en-US" sz="2800" dirty="0"/>
          </a:p>
        </p:txBody>
      </p:sp>
      <p:sp>
        <p:nvSpPr>
          <p:cNvPr id="21" name="Text 19"/>
          <p:cNvSpPr/>
          <p:nvPr/>
        </p:nvSpPr>
        <p:spPr>
          <a:xfrm>
            <a:off x="502920" y="3840480"/>
            <a:ext cx="8229600" cy="731520"/>
          </a:xfrm>
          <a:prstGeom prst="rect">
            <a:avLst/>
          </a:prstGeom>
          <a:solidFill>
            <a:srgbClr val="1A1A6E"/>
          </a:solidFill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9F5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822960" y="-822960"/>
            <a:ext cx="1463040" cy="1463040"/>
          </a:xfrm>
          <a:prstGeom prst="ellipse">
            <a:avLst/>
          </a:prstGeom>
          <a:solidFill>
            <a:srgbClr val="2A2A8E"/>
          </a:solidFill>
          <a:ln w="12700">
            <a:solidFill>
              <a:srgbClr val="2A2A8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8046720" y="3200400"/>
            <a:ext cx="1463040" cy="1463040"/>
          </a:xfrm>
          <a:prstGeom prst="ellipse">
            <a:avLst/>
          </a:prstGeom>
          <a:solidFill>
            <a:srgbClr val="F2A7B8">
              <a:alpha val="75000"/>
            </a:srgbClr>
          </a:solidFill>
          <a:ln w="12700">
            <a:solidFill>
              <a:srgbClr val="F2A7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01168"/>
            <a:ext cx="8229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502920" y="731520"/>
            <a:ext cx="8229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700" i="1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the Ethics of Care?</a:t>
            </a:r>
            <a:endParaRPr lang="en-US" sz="1700" dirty="0"/>
          </a:p>
        </p:txBody>
      </p:sp>
      <p:sp>
        <p:nvSpPr>
          <p:cNvPr id="6" name="Shape 4"/>
          <p:cNvSpPr/>
          <p:nvPr/>
        </p:nvSpPr>
        <p:spPr>
          <a:xfrm>
            <a:off x="457200" y="1188720"/>
            <a:ext cx="4114800" cy="3383280"/>
          </a:xfrm>
          <a:prstGeom prst="rect">
            <a:avLst/>
          </a:prstGeom>
          <a:solidFill>
            <a:srgbClr val="F2A7B8">
              <a:alpha val="65000"/>
            </a:srgbClr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02920" y="1234440"/>
            <a:ext cx="40233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DEFINING CARE ETHICS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548640" y="1691640"/>
            <a:ext cx="3931920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Ethics of Care is a normative ethical theory that emerged from feminist philosophy in the 1980s.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positions relationships, interdependence, and responsiveness to others' needs as the fundamental basis for moral reasoning, contrasting sharply with abstract, rule-based frameworks such as Kantian deontology and utilitarianism.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Rather than asking 'what is the right rule?', care ethics asks: 'what does this particular person or relationship require of me?'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4846320" y="1188720"/>
            <a:ext cx="3840480" cy="1371600"/>
          </a:xfrm>
          <a:prstGeom prst="rect">
            <a:avLst/>
          </a:prstGeom>
          <a:solidFill>
            <a:srgbClr val="1A1A6E"/>
          </a:solidFill>
          <a:ln w="12700">
            <a:solidFill>
              <a:srgbClr val="1A1A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892040" y="1207008"/>
            <a:ext cx="3749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2A7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 Question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4892040" y="1572768"/>
            <a:ext cx="37490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"How should I respond to the needs and vulnerabilities of those with whom I am in relationship?"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4846320" y="2743200"/>
            <a:ext cx="3840480" cy="1737360"/>
          </a:xfrm>
          <a:prstGeom prst="rect">
            <a:avLst/>
          </a:prstGeom>
          <a:solidFill>
            <a:srgbClr val="F2A7B8"/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892040" y="2788920"/>
            <a:ext cx="3749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Values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4937760" y="3200400"/>
            <a:ext cx="36576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Empathy and emotional attentiveness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Responsiveness to vulnerability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The moral significance of relationships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Context-sensitivity over universal rules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9F5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822960" y="-822960"/>
            <a:ext cx="1463040" cy="1463040"/>
          </a:xfrm>
          <a:prstGeom prst="ellipse">
            <a:avLst/>
          </a:prstGeom>
          <a:solidFill>
            <a:srgbClr val="2A2A8E"/>
          </a:solidFill>
          <a:ln w="12700">
            <a:solidFill>
              <a:srgbClr val="2A2A8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01168"/>
            <a:ext cx="8229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 PERSPECTIVES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02920" y="731520"/>
            <a:ext cx="8229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700" i="1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Origins and Founding Theorists</a:t>
            </a:r>
            <a:endParaRPr lang="en-US" sz="1700" dirty="0"/>
          </a:p>
        </p:txBody>
      </p:sp>
      <p:sp>
        <p:nvSpPr>
          <p:cNvPr id="5" name="Shape 3"/>
          <p:cNvSpPr/>
          <p:nvPr/>
        </p:nvSpPr>
        <p:spPr>
          <a:xfrm>
            <a:off x="457200" y="1188720"/>
            <a:ext cx="4114800" cy="3474720"/>
          </a:xfrm>
          <a:prstGeom prst="rect">
            <a:avLst/>
          </a:prstGeom>
          <a:solidFill>
            <a:srgbClr val="F2A7B8"/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1234440"/>
            <a:ext cx="4023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 Gilligan (1982)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548640" y="1719072"/>
            <a:ext cx="3931920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A Different Voice, Gilligan challenged Kohlberg's model of moral development, arguing it was biased towards a predominantly masculine 'justice' orientation.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Gilligan identified an alternative 'care' orientation — emphasising connection, context, and relational responsibility — which she observed more frequently in women's moral reasoning.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She argued that neither orientation is superior; both are valid and necessary dimensions of moral life.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4846320" y="1188720"/>
            <a:ext cx="3840480" cy="3474720"/>
          </a:xfrm>
          <a:prstGeom prst="rect">
            <a:avLst/>
          </a:prstGeom>
          <a:solidFill>
            <a:srgbClr val="F2A7B8">
              <a:alpha val="65000"/>
            </a:srgbClr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892040" y="1234440"/>
            <a:ext cx="3749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Nel Noddings (1984)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4919472" y="1719072"/>
            <a:ext cx="3657600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Caring: A Feminine Approach to Ethics and Moral Education, Noddings developed a relational ontology centred on the 'carer–cared-for' dyad.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Noddings, ethical caring arises from natural caring — the spontaneous concern we feel for those close to us — and involves engrossment (full attention to the other) and motivational displacement (prioritising their needs over our own).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Noddings emphasised that care is a two-way relationship: care must be received and acknowledged to be morally complete.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9F5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822960" y="-822960"/>
            <a:ext cx="1463040" cy="1463040"/>
          </a:xfrm>
          <a:prstGeom prst="ellipse">
            <a:avLst/>
          </a:prstGeom>
          <a:solidFill>
            <a:srgbClr val="2A2A8E"/>
          </a:solidFill>
          <a:ln w="12700">
            <a:solidFill>
              <a:srgbClr val="2A2A8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8046720" y="3840480"/>
            <a:ext cx="1371600" cy="1371600"/>
          </a:xfrm>
          <a:prstGeom prst="ellipse">
            <a:avLst/>
          </a:prstGeom>
          <a:solidFill>
            <a:srgbClr val="C8D89A">
              <a:alpha val="80000"/>
            </a:srgbClr>
          </a:solidFill>
          <a:ln w="12700">
            <a:solidFill>
              <a:srgbClr val="C8D8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01168"/>
            <a:ext cx="8229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CONCEPTS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502920" y="731520"/>
            <a:ext cx="8229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700" i="1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Principles of Care Ethics</a:t>
            </a:r>
            <a:endParaRPr lang="en-US" sz="1700" dirty="0"/>
          </a:p>
        </p:txBody>
      </p:sp>
      <p:sp>
        <p:nvSpPr>
          <p:cNvPr id="6" name="Shape 4"/>
          <p:cNvSpPr/>
          <p:nvPr/>
        </p:nvSpPr>
        <p:spPr>
          <a:xfrm>
            <a:off x="457200" y="1188720"/>
            <a:ext cx="2606040" cy="1417320"/>
          </a:xfrm>
          <a:prstGeom prst="rect">
            <a:avLst/>
          </a:prstGeom>
          <a:solidFill>
            <a:srgbClr val="F2A7B8"/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30352" y="1261872"/>
            <a:ext cx="24688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Relationality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530352" y="1627632"/>
            <a:ext cx="246888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Moral agents are fundamentally embedded in webs of relationships. The self is constituted through connections, not prior to them. Morality emerges from and is shaped by these relational contexts.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3246120" y="1188720"/>
            <a:ext cx="2606040" cy="1417320"/>
          </a:xfrm>
          <a:prstGeom prst="rect">
            <a:avLst/>
          </a:prstGeom>
          <a:solidFill>
            <a:srgbClr val="1A1A6E"/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319272" y="1261872"/>
            <a:ext cx="24688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2A7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Attentiveness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3319272" y="1627632"/>
            <a:ext cx="246888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Joan Tronto identifies attentiveness as the first phase of care: recognising and acknowledging the genuine needs of others. Moral failure often begins with inattention to vulnerability.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6035040" y="1188720"/>
            <a:ext cx="2606040" cy="1417320"/>
          </a:xfrm>
          <a:prstGeom prst="rect">
            <a:avLst/>
          </a:prstGeom>
          <a:solidFill>
            <a:srgbClr val="F2A7B8"/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108192" y="1261872"/>
            <a:ext cx="24688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Responsibility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6108192" y="1627632"/>
            <a:ext cx="246888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Arising from attentiveness, responsibility involves acknowledging an obligation to respond to need. Unlike duty-based ethics, care responsibility is responsive rather than rule-derived.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457200" y="2743200"/>
            <a:ext cx="2606040" cy="1417320"/>
          </a:xfrm>
          <a:prstGeom prst="rect">
            <a:avLst/>
          </a:prstGeom>
          <a:solidFill>
            <a:srgbClr val="1A1A6E"/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30352" y="2816352"/>
            <a:ext cx="24688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2A7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Interdependence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530352" y="3182112"/>
            <a:ext cx="246888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ethics rejects the Enlightenment ideal of the autonomous, self-sufficient individual. Human beings are inherently dependent at different life stages and require care to flourish.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3246120" y="2743200"/>
            <a:ext cx="2606040" cy="1417320"/>
          </a:xfrm>
          <a:prstGeom prst="rect">
            <a:avLst/>
          </a:prstGeom>
          <a:solidFill>
            <a:srgbClr val="F2A7B8"/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319272" y="2816352"/>
            <a:ext cx="24688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Particularity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3319272" y="3182112"/>
            <a:ext cx="246888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Moral judgements are contextual and particular, not universal. The appropriate caring response depends on who is involved, the nature of their relationship, and the specific circumstances.</a:t>
            </a:r>
            <a:endParaRPr lang="en-US" sz="1000" dirty="0"/>
          </a:p>
        </p:txBody>
      </p:sp>
      <p:sp>
        <p:nvSpPr>
          <p:cNvPr id="21" name="Shape 19"/>
          <p:cNvSpPr/>
          <p:nvPr/>
        </p:nvSpPr>
        <p:spPr>
          <a:xfrm>
            <a:off x="6035040" y="2743200"/>
            <a:ext cx="2606040" cy="1417320"/>
          </a:xfrm>
          <a:prstGeom prst="rect">
            <a:avLst/>
          </a:prstGeom>
          <a:solidFill>
            <a:srgbClr val="1A1A6E"/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108192" y="2816352"/>
            <a:ext cx="24688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2A7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Vulnerability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6108192" y="3182112"/>
            <a:ext cx="246888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Recognising human vulnerability — physical, emotional, social — is central to care ethics. It grounds moral claims and demands an ethical response from those with capacity to help.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9F5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822960" y="-822960"/>
            <a:ext cx="1463040" cy="1463040"/>
          </a:xfrm>
          <a:prstGeom prst="ellipse">
            <a:avLst/>
          </a:prstGeom>
          <a:solidFill>
            <a:srgbClr val="2A2A8E"/>
          </a:solidFill>
          <a:ln w="12700">
            <a:solidFill>
              <a:srgbClr val="2A2A8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01168"/>
            <a:ext cx="8229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 PERSPECTIVES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02920" y="731520"/>
            <a:ext cx="8229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700" i="1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Ethics vs. Other Ethical Frameworks</a:t>
            </a:r>
            <a:endParaRPr lang="en-US" sz="1700" dirty="0"/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188720"/>
          <a:ext cx="8321040" cy="3474720"/>
        </p:xfrm>
        <a:graphic>
          <a:graphicData uri="http://schemas.openxmlformats.org/drawingml/2006/table">
            <a:tbl>
              <a:tblPr/>
              <a:tblGrid>
                <a:gridCol w="16459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603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94944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Framework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1A6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Moral Focus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1A6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Key Question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1A6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Limitation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1A6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494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2D2D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Ethics of Care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0E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Relationships &amp; responsiveness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What does this person/relationship need?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Risk of partiality &amp; exclusion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494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Utilitarianism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Consequences &amp; welfare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What maximises overall happiness?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Can justify harmful acts for greater good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9494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Kantian Deontology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0E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Duty &amp; universal principles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What does moral law require?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Neglects emotional &amp; relational context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9494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Virtue Ethics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Character &amp; flourishing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What would a virtuous person do?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Vague action guidance in specific cases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9F5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822960" y="-822960"/>
            <a:ext cx="1463040" cy="1463040"/>
          </a:xfrm>
          <a:prstGeom prst="ellipse">
            <a:avLst/>
          </a:prstGeom>
          <a:solidFill>
            <a:srgbClr val="2A2A8E"/>
          </a:solidFill>
          <a:ln w="12700">
            <a:solidFill>
              <a:srgbClr val="2A2A8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8046720" y="3474720"/>
            <a:ext cx="1371600" cy="1371600"/>
          </a:xfrm>
          <a:prstGeom prst="ellipse">
            <a:avLst/>
          </a:prstGeom>
          <a:solidFill>
            <a:srgbClr val="F2A7B8">
              <a:alpha val="80000"/>
            </a:srgbClr>
          </a:solidFill>
          <a:ln w="12700">
            <a:solidFill>
              <a:srgbClr val="F2A7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01168"/>
            <a:ext cx="8229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 INSIGHTS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502920" y="731520"/>
            <a:ext cx="8229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700" i="1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Joan Tronto's Four Phases of Care</a:t>
            </a:r>
            <a:endParaRPr lang="en-US" sz="1700" dirty="0"/>
          </a:p>
        </p:txBody>
      </p:sp>
      <p:sp>
        <p:nvSpPr>
          <p:cNvPr id="6" name="Shape 4"/>
          <p:cNvSpPr/>
          <p:nvPr/>
        </p:nvSpPr>
        <p:spPr>
          <a:xfrm>
            <a:off x="457200" y="1188720"/>
            <a:ext cx="658368" cy="804672"/>
          </a:xfrm>
          <a:prstGeom prst="rect">
            <a:avLst/>
          </a:prstGeom>
          <a:solidFill>
            <a:srgbClr val="1A1A6E"/>
          </a:solidFill>
          <a:ln w="12700">
            <a:solidFill>
              <a:srgbClr val="1A1A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1188720"/>
            <a:ext cx="658368" cy="804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2A7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800" dirty="0"/>
          </a:p>
        </p:txBody>
      </p:sp>
      <p:sp>
        <p:nvSpPr>
          <p:cNvPr id="8" name="Shape 6"/>
          <p:cNvSpPr/>
          <p:nvPr/>
        </p:nvSpPr>
        <p:spPr>
          <a:xfrm>
            <a:off x="1188720" y="1188720"/>
            <a:ext cx="7498080" cy="804672"/>
          </a:xfrm>
          <a:prstGeom prst="rect">
            <a:avLst/>
          </a:prstGeom>
          <a:solidFill>
            <a:srgbClr val="F2A7B8">
              <a:alpha val="80000"/>
            </a:srgbClr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261872" y="1225296"/>
            <a:ext cx="1645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Caring About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2926080" y="1225296"/>
            <a:ext cx="5669280" cy="7132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Attentiveness — recognising that another person or group has unmet needs. This phase requires moral perception and the willingness to notice vulnerability beyond our immediate circle.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457200" y="2130552"/>
            <a:ext cx="658368" cy="804672"/>
          </a:xfrm>
          <a:prstGeom prst="rect">
            <a:avLst/>
          </a:prstGeom>
          <a:solidFill>
            <a:srgbClr val="1A1A6E"/>
          </a:solidFill>
          <a:ln w="12700">
            <a:solidFill>
              <a:srgbClr val="1A1A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57200" y="2130552"/>
            <a:ext cx="658368" cy="804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2A7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800" dirty="0"/>
          </a:p>
        </p:txBody>
      </p:sp>
      <p:sp>
        <p:nvSpPr>
          <p:cNvPr id="13" name="Shape 11"/>
          <p:cNvSpPr/>
          <p:nvPr/>
        </p:nvSpPr>
        <p:spPr>
          <a:xfrm>
            <a:off x="1188720" y="2130552"/>
            <a:ext cx="7498080" cy="804672"/>
          </a:xfrm>
          <a:prstGeom prst="rect">
            <a:avLst/>
          </a:prstGeom>
          <a:solidFill>
            <a:srgbClr val="F9EBF0">
              <a:alpha val="80000"/>
            </a:srgbClr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261872" y="2167128"/>
            <a:ext cx="1645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Taking Care Of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2926080" y="2167128"/>
            <a:ext cx="5669280" cy="7132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Responsibility — assuming accountability for identified needs and determining how to respond. This involves judgement about what is actually required and who has capacity to provide it.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457200" y="3072384"/>
            <a:ext cx="658368" cy="804672"/>
          </a:xfrm>
          <a:prstGeom prst="rect">
            <a:avLst/>
          </a:prstGeom>
          <a:solidFill>
            <a:srgbClr val="1A1A6E"/>
          </a:solidFill>
          <a:ln w="12700">
            <a:solidFill>
              <a:srgbClr val="1A1A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457200" y="3072384"/>
            <a:ext cx="658368" cy="804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2A7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800" dirty="0"/>
          </a:p>
        </p:txBody>
      </p:sp>
      <p:sp>
        <p:nvSpPr>
          <p:cNvPr id="18" name="Shape 16"/>
          <p:cNvSpPr/>
          <p:nvPr/>
        </p:nvSpPr>
        <p:spPr>
          <a:xfrm>
            <a:off x="1188720" y="3072384"/>
            <a:ext cx="7498080" cy="804672"/>
          </a:xfrm>
          <a:prstGeom prst="rect">
            <a:avLst/>
          </a:prstGeom>
          <a:solidFill>
            <a:srgbClr val="F2A7B8">
              <a:alpha val="80000"/>
            </a:srgbClr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1261872" y="3108960"/>
            <a:ext cx="1645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Giving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2926080" y="3108960"/>
            <a:ext cx="5669280" cy="7132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Competence — providing care through skilled, direct interaction. Mere good intentions are insufficient; care must be delivered competently and attentively to be genuinely ethical.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457200" y="4014216"/>
            <a:ext cx="658368" cy="804672"/>
          </a:xfrm>
          <a:prstGeom prst="rect">
            <a:avLst/>
          </a:prstGeom>
          <a:solidFill>
            <a:srgbClr val="1A1A6E"/>
          </a:solidFill>
          <a:ln w="12700">
            <a:solidFill>
              <a:srgbClr val="1A1A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57200" y="4014216"/>
            <a:ext cx="658368" cy="804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2A7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800" dirty="0"/>
          </a:p>
        </p:txBody>
      </p:sp>
      <p:sp>
        <p:nvSpPr>
          <p:cNvPr id="23" name="Shape 21"/>
          <p:cNvSpPr/>
          <p:nvPr/>
        </p:nvSpPr>
        <p:spPr>
          <a:xfrm>
            <a:off x="1188720" y="4014216"/>
            <a:ext cx="7498080" cy="804672"/>
          </a:xfrm>
          <a:prstGeom prst="rect">
            <a:avLst/>
          </a:prstGeom>
          <a:solidFill>
            <a:srgbClr val="F9EBF0">
              <a:alpha val="80000"/>
            </a:srgbClr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1261872" y="4050792"/>
            <a:ext cx="1645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Receiving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2926080" y="4050792"/>
            <a:ext cx="5669280" cy="7132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Responsiveness — the care-receiver responds and the carer attends to that response. This two-way dynamic prevents paternalism and ensures the carer does not impose their own assumptions about need.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9F5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822960" y="-822960"/>
            <a:ext cx="1463040" cy="1463040"/>
          </a:xfrm>
          <a:prstGeom prst="ellipse">
            <a:avLst/>
          </a:prstGeom>
          <a:solidFill>
            <a:srgbClr val="2A2A8E"/>
          </a:solidFill>
          <a:ln w="12700">
            <a:solidFill>
              <a:srgbClr val="2A2A8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01168"/>
            <a:ext cx="8229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 IN PRACTICE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02920" y="731520"/>
            <a:ext cx="8229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700" i="1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is Care Ethics Applied?</a:t>
            </a:r>
            <a:endParaRPr lang="en-US" sz="1700" dirty="0"/>
          </a:p>
        </p:txBody>
      </p:sp>
      <p:sp>
        <p:nvSpPr>
          <p:cNvPr id="5" name="Shape 3"/>
          <p:cNvSpPr/>
          <p:nvPr/>
        </p:nvSpPr>
        <p:spPr>
          <a:xfrm>
            <a:off x="457200" y="1188720"/>
            <a:ext cx="8229600" cy="804672"/>
          </a:xfrm>
          <a:prstGeom prst="rect">
            <a:avLst/>
          </a:prstGeom>
          <a:solidFill>
            <a:srgbClr val="F2A7B8"/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48640" y="1243584"/>
            <a:ext cx="210312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Healthcare Ethics: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2697480" y="1243584"/>
            <a:ext cx="589788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ethics provides a relational framework for clinical decision-making, emphasising patient–practitioner trust, attentiveness to patient experience, and the moral significance of ongoing therapeutic relationships over purely procedural consent.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457200" y="2103120"/>
            <a:ext cx="8229600" cy="804672"/>
          </a:xfrm>
          <a:prstGeom prst="rect">
            <a:avLst/>
          </a:prstGeom>
          <a:solidFill>
            <a:srgbClr val="1A1A6E"/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48640" y="2157984"/>
            <a:ext cx="210312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2A7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Policy &amp; Welfare: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2697480" y="2157984"/>
            <a:ext cx="589788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Political care theorists such as Tronto and Sevenhuijsen argue for restructuring welfare systems around care obligations, challenging neo-liberal models of individual self-sufficiency and recognising the social value of unpaid care work.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457200" y="3017520"/>
            <a:ext cx="8229600" cy="804672"/>
          </a:xfrm>
          <a:prstGeom prst="rect">
            <a:avLst/>
          </a:prstGeom>
          <a:solidFill>
            <a:srgbClr val="F2A7B8"/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48640" y="3072384"/>
            <a:ext cx="210312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Environmental Ethics: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2697480" y="3072384"/>
            <a:ext cx="589788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Ecofeminist scholars apply care ethics to human–nature relationships, arguing that attentiveness and responsibility towards ecosystems and other species are morally required — not merely instrumentally valuable.</a:t>
            </a:r>
            <a:endParaRPr lang="en-US" sz="1150" dirty="0"/>
          </a:p>
        </p:txBody>
      </p:sp>
      <p:sp>
        <p:nvSpPr>
          <p:cNvPr id="14" name="Shape 12"/>
          <p:cNvSpPr/>
          <p:nvPr/>
        </p:nvSpPr>
        <p:spPr>
          <a:xfrm>
            <a:off x="457200" y="3931920"/>
            <a:ext cx="8229600" cy="804672"/>
          </a:xfrm>
          <a:prstGeom prst="rect">
            <a:avLst/>
          </a:prstGeom>
          <a:solidFill>
            <a:srgbClr val="1A1A6E"/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48640" y="3986784"/>
            <a:ext cx="210312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2A7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Global Justice: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2697480" y="3986784"/>
            <a:ext cx="589788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Virginia Held extends care ethics to international relations, arguing that global interdependence creates care obligations across borders. This challenges realist assumptions about self-interested state actors.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9F5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822960" y="-822960"/>
            <a:ext cx="1463040" cy="1463040"/>
          </a:xfrm>
          <a:prstGeom prst="ellipse">
            <a:avLst/>
          </a:prstGeom>
          <a:solidFill>
            <a:srgbClr val="2A2A8E"/>
          </a:solidFill>
          <a:ln w="12700">
            <a:solidFill>
              <a:srgbClr val="2A2A8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8046720" y="3657600"/>
            <a:ext cx="1371600" cy="1371600"/>
          </a:xfrm>
          <a:prstGeom prst="ellipse">
            <a:avLst/>
          </a:prstGeom>
          <a:solidFill>
            <a:srgbClr val="C8D89A">
              <a:alpha val="75000"/>
            </a:srgbClr>
          </a:solidFill>
          <a:ln w="12700">
            <a:solidFill>
              <a:srgbClr val="C8D8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01168"/>
            <a:ext cx="8229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LIMITATIONS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502920" y="731520"/>
            <a:ext cx="8229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700" i="1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Challenges and Critiques of Care Ethics</a:t>
            </a:r>
            <a:endParaRPr lang="en-US" sz="1700" dirty="0"/>
          </a:p>
        </p:txBody>
      </p:sp>
      <p:sp>
        <p:nvSpPr>
          <p:cNvPr id="6" name="Shape 4"/>
          <p:cNvSpPr/>
          <p:nvPr/>
        </p:nvSpPr>
        <p:spPr>
          <a:xfrm>
            <a:off x="457200" y="1188720"/>
            <a:ext cx="4114800" cy="1463040"/>
          </a:xfrm>
          <a:prstGeom prst="rect">
            <a:avLst/>
          </a:prstGeom>
          <a:solidFill>
            <a:srgbClr val="F2A7B8">
              <a:alpha val="90000"/>
            </a:srgbClr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457200" y="1188720"/>
            <a:ext cx="457200" cy="1463040"/>
          </a:xfrm>
          <a:prstGeom prst="rect">
            <a:avLst/>
          </a:prstGeom>
          <a:solidFill>
            <a:srgbClr val="1A1A6E"/>
          </a:solidFill>
          <a:ln w="12700">
            <a:solidFill>
              <a:srgbClr val="1A1A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57200" y="1188720"/>
            <a:ext cx="4572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2A7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987552" y="1280160"/>
            <a:ext cx="34747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of Partiality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987552" y="1664208"/>
            <a:ext cx="34747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prioritising close relationships, care ethics may legitimise favouritism and neglect of obligations to strangers or distant others. Critics argue this struggles to generate a theory of universal justice.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4800600" y="1188720"/>
            <a:ext cx="4114800" cy="1463040"/>
          </a:xfrm>
          <a:prstGeom prst="rect">
            <a:avLst/>
          </a:prstGeom>
          <a:solidFill>
            <a:srgbClr val="F2E8F0">
              <a:alpha val="90000"/>
            </a:srgbClr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4800600" y="1188720"/>
            <a:ext cx="457200" cy="1463040"/>
          </a:xfrm>
          <a:prstGeom prst="rect">
            <a:avLst/>
          </a:prstGeom>
          <a:solidFill>
            <a:srgbClr val="1A1A6E"/>
          </a:solidFill>
          <a:ln w="12700">
            <a:solidFill>
              <a:srgbClr val="1A1A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800600" y="1188720"/>
            <a:ext cx="4572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2A7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5330952" y="1280160"/>
            <a:ext cx="34747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Potential Reinforcement of Gender Roles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5330952" y="1664208"/>
            <a:ext cx="34747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Some feminist critics argue that emphasising 'feminine' care virtues risks naturalising and romanticising women's historically subordinate caregiving roles rather than challenging their structural causes.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457200" y="2880360"/>
            <a:ext cx="4114800" cy="1463040"/>
          </a:xfrm>
          <a:prstGeom prst="rect">
            <a:avLst/>
          </a:prstGeom>
          <a:solidFill>
            <a:srgbClr val="F2A7B8">
              <a:alpha val="90000"/>
            </a:srgbClr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457200" y="2880360"/>
            <a:ext cx="457200" cy="1463040"/>
          </a:xfrm>
          <a:prstGeom prst="rect">
            <a:avLst/>
          </a:prstGeom>
          <a:solidFill>
            <a:srgbClr val="1A1A6E"/>
          </a:solidFill>
          <a:ln w="12700">
            <a:solidFill>
              <a:srgbClr val="1A1A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57200" y="2880360"/>
            <a:ext cx="4572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2A7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987552" y="2971800"/>
            <a:ext cx="34747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Lack of Action Guidance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987552" y="3355848"/>
            <a:ext cx="34747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ethics has been criticised for its context-sensitivity, which — while a strength — may render it difficult to apply in situations where clear principles are needed for consistent, justifiable moral decisions.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4800600" y="2880360"/>
            <a:ext cx="4114800" cy="1463040"/>
          </a:xfrm>
          <a:prstGeom prst="rect">
            <a:avLst/>
          </a:prstGeom>
          <a:solidFill>
            <a:srgbClr val="F2E8F0">
              <a:alpha val="90000"/>
            </a:srgbClr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4800600" y="2880360"/>
            <a:ext cx="457200" cy="1463040"/>
          </a:xfrm>
          <a:prstGeom prst="rect">
            <a:avLst/>
          </a:prstGeom>
          <a:solidFill>
            <a:srgbClr val="1A1A6E"/>
          </a:solidFill>
          <a:ln w="12700">
            <a:solidFill>
              <a:srgbClr val="1A1A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800600" y="2880360"/>
            <a:ext cx="4572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2A7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5330952" y="2971800"/>
            <a:ext cx="34747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Power and Exploitation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5330952" y="3355848"/>
            <a:ext cx="34747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relationships are not inherently equal. Relationships of care can become sites of exploitation, dependency, or coercion if power dynamics — particularly in professional care settings — are not critically examined.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9F5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822960" y="-822960"/>
            <a:ext cx="1463040" cy="1463040"/>
          </a:xfrm>
          <a:prstGeom prst="ellipse">
            <a:avLst/>
          </a:prstGeom>
          <a:solidFill>
            <a:srgbClr val="2A2A8E"/>
          </a:solidFill>
          <a:ln w="12700">
            <a:solidFill>
              <a:srgbClr val="2A2A8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8046720" y="3474720"/>
            <a:ext cx="1371600" cy="1371600"/>
          </a:xfrm>
          <a:prstGeom prst="ellipse">
            <a:avLst/>
          </a:prstGeom>
          <a:solidFill>
            <a:srgbClr val="F2A7B8">
              <a:alpha val="80000"/>
            </a:srgbClr>
          </a:solidFill>
          <a:ln w="12700">
            <a:solidFill>
              <a:srgbClr val="F2A7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01168"/>
            <a:ext cx="8229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PERSPECTIVE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502920" y="731520"/>
            <a:ext cx="8229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700" i="1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 Critical Reflection on Care Ethics</a:t>
            </a:r>
            <a:endParaRPr lang="en-US" sz="1700" dirty="0"/>
          </a:p>
        </p:txBody>
      </p:sp>
      <p:sp>
        <p:nvSpPr>
          <p:cNvPr id="6" name="Shape 4"/>
          <p:cNvSpPr/>
          <p:nvPr/>
        </p:nvSpPr>
        <p:spPr>
          <a:xfrm>
            <a:off x="457200" y="1188720"/>
            <a:ext cx="4114800" cy="1417320"/>
          </a:xfrm>
          <a:prstGeom prst="rect">
            <a:avLst/>
          </a:prstGeom>
          <a:solidFill>
            <a:srgbClr val="F2A7B8">
              <a:alpha val="85000"/>
            </a:srgbClr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1261872"/>
            <a:ext cx="39319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 I identify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548640" y="1664208"/>
            <a:ext cx="39319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50" i="1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does care ethics illuminate that other frameworks miss? Consider its treatment of relationships, emotion, and particularity.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4800600" y="1188720"/>
            <a:ext cx="4114800" cy="1417320"/>
          </a:xfrm>
          <a:prstGeom prst="rect">
            <a:avLst/>
          </a:prstGeom>
          <a:solidFill>
            <a:srgbClr val="F2A7B8">
              <a:alpha val="85000"/>
            </a:srgbClr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892040" y="1261872"/>
            <a:ext cx="39319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 I find compelling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4892040" y="1664208"/>
            <a:ext cx="39319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50" i="1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Which critiques do you find most convincing? How might care ethics respond to the charge of partiality?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457200" y="2743200"/>
            <a:ext cx="4114800" cy="1417320"/>
          </a:xfrm>
          <a:prstGeom prst="rect">
            <a:avLst/>
          </a:prstGeom>
          <a:solidFill>
            <a:srgbClr val="F2A7B8">
              <a:alpha val="85000"/>
            </a:srgbClr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48640" y="2816352"/>
            <a:ext cx="39319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 application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548640" y="3218688"/>
            <a:ext cx="39319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50" i="1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you identify a real-world ethical situation where care ethics provides a more adequate response than, say, utilitarianism?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4800600" y="2743200"/>
            <a:ext cx="4114800" cy="1417320"/>
          </a:xfrm>
          <a:prstGeom prst="rect">
            <a:avLst/>
          </a:prstGeom>
          <a:solidFill>
            <a:srgbClr val="F2A7B8">
              <a:alpha val="85000"/>
            </a:srgbClr>
          </a:solidFill>
          <a:ln w="12700">
            <a:solidFill>
              <a:srgbClr val="E886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892040" y="2816352"/>
            <a:ext cx="39319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Broader implications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4892040" y="3218688"/>
            <a:ext cx="39319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50" i="1" dirty="0">
                <a:solidFill>
                  <a:srgbClr val="2D2D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 care ethics were adopted as a governing framework in social policy, what would change? What challenges would remain?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457200" y="4315968"/>
            <a:ext cx="8229600" cy="640080"/>
          </a:xfrm>
          <a:prstGeom prst="rect">
            <a:avLst/>
          </a:prstGeom>
          <a:solidFill>
            <a:srgbClr val="1A1A6E"/>
          </a:solidFill>
          <a:ln w="12700">
            <a:solidFill>
              <a:srgbClr val="1A1A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02920" y="4315968"/>
            <a:ext cx="81381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these reflections to develop an original, critically engaged personal argument in your presentation.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A1A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457200" y="-457200"/>
            <a:ext cx="2011680" cy="2011680"/>
          </a:xfrm>
          <a:prstGeom prst="ellipse">
            <a:avLst/>
          </a:prstGeom>
          <a:solidFill>
            <a:srgbClr val="2D2D9E"/>
          </a:solidFill>
          <a:ln w="12700">
            <a:solidFill>
              <a:srgbClr val="2D2D9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7680960" y="3383280"/>
            <a:ext cx="2194560" cy="2194560"/>
          </a:xfrm>
          <a:prstGeom prst="ellipse">
            <a:avLst/>
          </a:prstGeom>
          <a:solidFill>
            <a:srgbClr val="F2A7B8">
              <a:alpha val="70000"/>
            </a:srgbClr>
          </a:solidFill>
          <a:ln w="12700">
            <a:solidFill>
              <a:srgbClr val="F2A7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8046720" y="-274320"/>
            <a:ext cx="1280160" cy="1280160"/>
          </a:xfrm>
          <a:prstGeom prst="ellipse">
            <a:avLst/>
          </a:prstGeom>
          <a:solidFill>
            <a:srgbClr val="C8D89A">
              <a:alpha val="70000"/>
            </a:srgbClr>
          </a:solidFill>
          <a:ln w="12700">
            <a:solidFill>
              <a:srgbClr val="C8D8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274320"/>
            <a:ext cx="76809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3200" dirty="0"/>
          </a:p>
        </p:txBody>
      </p:sp>
      <p:sp>
        <p:nvSpPr>
          <p:cNvPr id="6" name="Text 4"/>
          <p:cNvSpPr/>
          <p:nvPr/>
        </p:nvSpPr>
        <p:spPr>
          <a:xfrm>
            <a:off x="548640" y="868680"/>
            <a:ext cx="64008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6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Takeaways and Final Reflection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0" y="1325880"/>
            <a:ext cx="9144000" cy="45720"/>
          </a:xfrm>
          <a:prstGeom prst="rect">
            <a:avLst/>
          </a:prstGeom>
          <a:solidFill>
            <a:srgbClr val="F2A7B8"/>
          </a:solidFill>
          <a:ln w="12700">
            <a:solidFill>
              <a:srgbClr val="F2A7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457200" y="1508760"/>
            <a:ext cx="384048" cy="594360"/>
          </a:xfrm>
          <a:prstGeom prst="rect">
            <a:avLst/>
          </a:prstGeom>
          <a:solidFill>
            <a:srgbClr val="F2A7B8"/>
          </a:solidFill>
          <a:ln w="12700">
            <a:solidFill>
              <a:srgbClr val="F2A7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57200" y="1508760"/>
            <a:ext cx="384048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960120" y="1536192"/>
            <a:ext cx="77266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ethics fundamentally reorients moral philosophy away from abstract universal principles towards the relational, contextual, and emotional dimensions of human experience.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457200" y="2304288"/>
            <a:ext cx="384048" cy="594360"/>
          </a:xfrm>
          <a:prstGeom prst="rect">
            <a:avLst/>
          </a:prstGeom>
          <a:solidFill>
            <a:srgbClr val="F2A7B8"/>
          </a:solidFill>
          <a:ln w="12700">
            <a:solidFill>
              <a:srgbClr val="F2A7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57200" y="2304288"/>
            <a:ext cx="384048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960120" y="2331720"/>
            <a:ext cx="77266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Originating with Gilligan and Noddings, and expanded by Tronto and Held, the theory has evolved into a sophisticated ethical and political framework with wide practical application.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457200" y="3099816"/>
            <a:ext cx="384048" cy="594360"/>
          </a:xfrm>
          <a:prstGeom prst="rect">
            <a:avLst/>
          </a:prstGeom>
          <a:solidFill>
            <a:srgbClr val="F2A7B8"/>
          </a:solidFill>
          <a:ln w="12700">
            <a:solidFill>
              <a:srgbClr val="F2A7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57200" y="3099816"/>
            <a:ext cx="384048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960120" y="3127248"/>
            <a:ext cx="77266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While it faces significant critiques — particularly around partiality and gender — care ethics continues to offer essential correctives to the limitations of dominant ethical theories.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457200" y="3895344"/>
            <a:ext cx="384048" cy="594360"/>
          </a:xfrm>
          <a:prstGeom prst="rect">
            <a:avLst/>
          </a:prstGeom>
          <a:solidFill>
            <a:srgbClr val="F2A7B8"/>
          </a:solidFill>
          <a:ln w="12700">
            <a:solidFill>
              <a:srgbClr val="F2A7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57200" y="3895344"/>
            <a:ext cx="384048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A1A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960120" y="3922776"/>
            <a:ext cx="77266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Its emphasis on attentiveness, responsibility, and vulnerability makes it uniquely suited to address contemporary challenges in healthcare, social policy, and global justice.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548640" y="4709160"/>
            <a:ext cx="80467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i="1" dirty="0">
                <a:solidFill>
                  <a:srgbClr val="AAAA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you. Questions welcome.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1329</Words>
  <Application>Microsoft Office PowerPoint</Application>
  <PresentationFormat>On-screen Show (16:9)</PresentationFormat>
  <Paragraphs>157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2026-04-15T08:30:20Z</dcterms:created>
  <dcterms:modified xsi:type="dcterms:W3CDTF">2026-04-15T08:32:08Z</dcterms:modified>
</cp:coreProperties>
</file>