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9"/>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Lst>
  <p:sldSz cx="18288000" cy="10287000"/>
  <p:notesSz cx="6858000" cy="9144000"/>
  <p:embeddedFontLst>
    <p:embeddedFont>
      <p:font typeface="Calibri (MS)" charset="1" panose="020F0502020204030204"/>
      <p:regular r:id="rId43"/>
    </p:embeddedFont>
    <p:embeddedFont>
      <p:font typeface="Calibri (MS) Bold" charset="1" panose="020F0702030404030204"/>
      <p:regular r:id="rId44"/>
    </p:embeddedFont>
    <p:embeddedFont>
      <p:font typeface="Trebuchet MS" charset="1" panose="020B0603020202020204"/>
      <p:regular r:id="rId45"/>
    </p:embeddedFont>
    <p:embeddedFont>
      <p:font typeface="Trebuchet MS Italics" charset="1" panose="020B0603020202090204"/>
      <p:regular r:id="rId46"/>
    </p:embeddedFont>
    <p:embeddedFont>
      <p:font typeface="Trebuchet MS Bold Italics" charset="1" panose="020B0703020202090204"/>
      <p:regular r:id="rId47"/>
    </p:embeddedFont>
    <p:embeddedFont>
      <p:font typeface="Trebuchet MS Bold" charset="1" panose="020B0703020202020204"/>
      <p:regular r:id="rId48"/>
    </p:embeddedFont>
    <p:embeddedFont>
      <p:font typeface="Verdana Bold" charset="1" panose="020B0804030504040204"/>
      <p:regular r:id="rId54"/>
    </p:embeddedFont>
    <p:embeddedFont>
      <p:font typeface="Verdana Bold Italics" charset="1" panose="020B08040305040B0204"/>
      <p:regular r:id="rId55"/>
    </p:embeddedFont>
    <p:embeddedFont>
      <p:font typeface="Verdana Italics" charset="1" panose="020B06040305040B0204"/>
      <p:regular r:id="rId56"/>
    </p:embeddedFont>
    <p:embeddedFont>
      <p:font typeface="Verdana" charset="1" panose="020B0604030504040204"/>
      <p:regular r:id="rId57"/>
    </p:embeddedFont>
    <p:embeddedFont>
      <p:font typeface="Arial Bold" charset="1" panose="020B0704020202020204"/>
      <p:regular r:id="rId60"/>
    </p:embeddedFont>
    <p:embeddedFont>
      <p:font typeface="Arial" charset="1" panose="020B0604020202020204"/>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notesMasters/notesMaster1.xml" Type="http://schemas.openxmlformats.org/officeDocument/2006/relationships/notesMaster"/><Relationship Id="rId5" Target="tableStyles.xml" Type="http://schemas.openxmlformats.org/officeDocument/2006/relationships/tableStyles"/><Relationship Id="rId50" Target="theme/theme2.xml" Type="http://schemas.openxmlformats.org/officeDocument/2006/relationships/theme"/><Relationship Id="rId51" Target="notesSlides/notesSlide1.xml" Type="http://schemas.openxmlformats.org/officeDocument/2006/relationships/notesSlide"/><Relationship Id="rId52" Target="notesSlides/notesSlide2.xml" Type="http://schemas.openxmlformats.org/officeDocument/2006/relationships/notesSlide"/><Relationship Id="rId53" Target="notesSlides/notesSlide3.xml" Type="http://schemas.openxmlformats.org/officeDocument/2006/relationships/notesSlide"/><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58" Target="notesSlides/notesSlide4.xml" Type="http://schemas.openxmlformats.org/officeDocument/2006/relationships/notesSlide"/><Relationship Id="rId59" Target="notesSlides/notesSlide5.xml" Type="http://schemas.openxmlformats.org/officeDocument/2006/relationships/notesSlide"/><Relationship Id="rId6" Target="slides/slide1.xml" Type="http://schemas.openxmlformats.org/officeDocument/2006/relationships/slide"/><Relationship Id="rId60" Target="fonts/font60.fntdata" Type="http://schemas.openxmlformats.org/officeDocument/2006/relationships/font"/><Relationship Id="rId61" Target="fonts/font61.fntdata" Type="http://schemas.openxmlformats.org/officeDocument/2006/relationships/font"/><Relationship Id="rId62" Target="notesSlides/notesSlide6.xml" Type="http://schemas.openxmlformats.org/officeDocument/2006/relationships/note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0.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Students revisit the same topic multiple times throughout their school career. This reinforces the learning each time they return to the subject.</a:t>
            </a:r>
          </a:p>
          <a:p>
            <a:r>
              <a:rPr lang="en-US"/>
              <a:t>The complexity of the topic increases each time a student revisits it. This allows progression through the subject matter as the child’s cognitive ability develops with age.</a:t>
            </a:r>
          </a:p>
          <a:p>
            <a:r>
              <a:rPr lang="en-US"/>
              <a:t>When a student returns to a topic, new ideas are linked with ones they have previously learned. The student’s familiarity with the keywords and ideas enables them to grasp the more difficult elements of the topic in a stronger way.</a:t>
            </a:r>
          </a:p>
          <a:p>
            <a:r>
              <a:rPr lang="en-US"/>
              <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Cognitive Domain (Bloom’s Taxonomy).</a:t>
            </a:r>
          </a:p>
          <a:p>
            <a:r>
              <a:rPr lang="en-US"/>
              <a:t>This was the first domain to be proposed in 1956 and it focuses on the idea that objectives that are related to cognition could be divided into subdivisions and ranked in order of cognitive difficulty.</a:t>
            </a:r>
          </a:p>
          <a:p>
            <a:r>
              <a:rPr lang="en-US"/>
              <a:t>These ranked subdivisions are what we commonly refer to as Bloom’s taxonomy. The original subdivisions are as follows (knowledge is the lowest with evaluation being the most cognitively difficult):</a:t>
            </a:r>
          </a:p>
          <a:p>
            <a:r>
              <a:rPr lang="en-US"/>
              <a:t>Knowledge</a:t>
            </a:r>
          </a:p>
          <a:p>
            <a:r>
              <a:rPr lang="en-US"/>
              <a:t>Understanding</a:t>
            </a:r>
          </a:p>
          <a:p>
            <a:r>
              <a:rPr lang="en-US"/>
              <a:t>Application</a:t>
            </a:r>
          </a:p>
          <a:p>
            <a:r>
              <a:rPr lang="en-US"/>
              <a:t>Analysis</a:t>
            </a:r>
          </a:p>
          <a:p>
            <a:r>
              <a:rPr lang="en-US"/>
              <a:t>Synthesis</a:t>
            </a:r>
          </a:p>
          <a:p>
            <a:r>
              <a:rPr lang="en-US"/>
              <a:t>Evaluation</a:t>
            </a:r>
          </a:p>
          <a:p>
            <a:r>
              <a:rPr lang="en-US"/>
              <a:t>However, there was a major revision of the subdivisions in 2000-01 by Bloom’s original partner, David Krathwohl and his colleague, Lorin Anderson (Anderson was a former student of Bloom’s).</a:t>
            </a:r>
          </a:p>
          <a:p>
            <a:r>
              <a:rPr lang="en-US"/>
              <a:t>The highlights of this revision were switching names of the subdivisions from nouns to verbs, thus making them easier to use when curriculum and lesson planning.</a:t>
            </a:r>
          </a:p>
          <a:p>
            <a:r>
              <a:rPr lang="en-US"/>
              <a:t>The other main change was the order of the top two subdivisions was reversed. The updated taxonomy is as follows:</a:t>
            </a:r>
          </a:p>
          <a:p>
            <a:r>
              <a:rPr lang="en-US"/>
              <a:t/>
            </a:r>
          </a:p>
          <a:p>
            <a:r>
              <a:rPr lang="en-US"/>
              <a:t/>
            </a:r>
          </a:p>
          <a:p>
            <a:r>
              <a:rPr lang="en-US"/>
              <a:t>31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RuQvCxsa5Ns" TargetMode="External" Type="http://schemas.openxmlformats.org/officeDocument/2006/relationships/hyperlink"/></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2.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gLXxcspCeK8" TargetMode="External" Type="http://schemas.openxmlformats.org/officeDocument/2006/relationships/hyperlink"/><Relationship Id="rId3" Target="../media/image3.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https://www.youtube.com/watch?v=ayefSTAnCR8" TargetMode="External" Type="http://schemas.openxmlformats.org/officeDocument/2006/relationships/hyperlink"/></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https://www.youtube.com/watch?v=RuQvCxsa5Ns"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grpSp>
        <p:nvGrpSpPr>
          <p:cNvPr name="Group 2" id="2"/>
          <p:cNvGrpSpPr/>
          <p:nvPr/>
        </p:nvGrpSpPr>
        <p:grpSpPr>
          <a:xfrm rot="0">
            <a:off x="10478092"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5046" t="0" r="-25046" b="0"/>
              </a:stretch>
            </a:blipFill>
          </p:spPr>
        </p:sp>
      </p:grpSp>
      <p:sp>
        <p:nvSpPr>
          <p:cNvPr name="TextBox 4" id="4"/>
          <p:cNvSpPr txBox="true"/>
          <p:nvPr/>
        </p:nvSpPr>
        <p:spPr>
          <a:xfrm rot="0">
            <a:off x="1028700" y="5611729"/>
            <a:ext cx="9236349" cy="3612982"/>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ECES4010/C </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Damc</a:t>
            </a:r>
            <a:r>
              <a:rPr lang="en-US" sz="3761" spc="3">
                <a:solidFill>
                  <a:srgbClr val="000000"/>
                </a:solidFill>
                <a:latin typeface="Calibri (MS)"/>
                <a:ea typeface="Calibri (MS)"/>
                <a:cs typeface="Calibri (MS)"/>
                <a:sym typeface="Calibri (MS)"/>
              </a:rPr>
              <a:t>aniaeth Dysgu ac Ymarfer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Learning Theory and Practice</a:t>
            </a:r>
          </a:p>
          <a:p>
            <a:pPr algn="ctr">
              <a:lnSpc>
                <a:spcPts val="4777"/>
              </a:lnSpc>
            </a:pPr>
          </a:p>
        </p:txBody>
      </p:sp>
      <p:sp>
        <p:nvSpPr>
          <p:cNvPr name="TextBox 5" id="5"/>
          <p:cNvSpPr txBox="true"/>
          <p:nvPr/>
        </p:nvSpPr>
        <p:spPr>
          <a:xfrm rot="0">
            <a:off x="4478604" y="647700"/>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6</a:t>
            </a:r>
          </a:p>
        </p:txBody>
      </p:sp>
      <p:sp>
        <p:nvSpPr>
          <p:cNvPr name="TextBox 6" id="6"/>
          <p:cNvSpPr txBox="true"/>
          <p:nvPr/>
        </p:nvSpPr>
        <p:spPr>
          <a:xfrm rot="0">
            <a:off x="1466990" y="2053575"/>
            <a:ext cx="8359769" cy="3363259"/>
          </a:xfrm>
          <a:prstGeom prst="rect">
            <a:avLst/>
          </a:prstGeom>
        </p:spPr>
        <p:txBody>
          <a:bodyPr anchor="t" rtlCol="false" tIns="0" lIns="0" bIns="0" rIns="0">
            <a:spAutoFit/>
          </a:bodyPr>
          <a:lstStyle/>
          <a:p>
            <a:pPr algn="ctr">
              <a:lnSpc>
                <a:spcPts val="12734"/>
              </a:lnSpc>
            </a:pPr>
            <a:r>
              <a:rPr lang="en-US" sz="9096" b="true">
                <a:solidFill>
                  <a:srgbClr val="000000"/>
                </a:solidFill>
                <a:latin typeface="Calibri (MS) Bold"/>
                <a:ea typeface="Calibri (MS) Bold"/>
                <a:cs typeface="Calibri (MS) Bold"/>
                <a:sym typeface="Calibri (MS) Bold"/>
              </a:rPr>
              <a:t>Skinner, Bruner, Bloom</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914400"/>
          </a:xfrm>
          <a:prstGeom prst="rect">
            <a:avLst/>
          </a:prstGeom>
        </p:spPr>
        <p:txBody>
          <a:bodyPr anchor="t" rtlCol="false" tIns="0" lIns="0" bIns="0" rIns="0">
            <a:spAutoFit/>
          </a:bodyPr>
          <a:lstStyle/>
          <a:p>
            <a:pPr algn="ctr">
              <a:lnSpc>
                <a:spcPts val="7128"/>
              </a:lnSpc>
            </a:pPr>
            <a:r>
              <a:rPr lang="en-US" sz="5940">
                <a:solidFill>
                  <a:srgbClr val="000000"/>
                </a:solidFill>
                <a:latin typeface="Trebuchet MS"/>
                <a:ea typeface="Trebuchet MS"/>
                <a:cs typeface="Trebuchet MS"/>
                <a:sym typeface="Trebuchet MS"/>
              </a:rPr>
              <a:t>Gorolwg Sesiwn / </a:t>
            </a:r>
            <a:r>
              <a:rPr lang="en-US" sz="5940" i="true">
                <a:solidFill>
                  <a:srgbClr val="000000"/>
                </a:solidFill>
                <a:latin typeface="Trebuchet MS Italics"/>
                <a:ea typeface="Trebuchet MS Italics"/>
                <a:cs typeface="Trebuchet MS Italics"/>
                <a:sym typeface="Trebuchet MS Italics"/>
              </a:rPr>
              <a:t>Session Overview</a:t>
            </a:r>
          </a:p>
        </p:txBody>
      </p:sp>
      <p:sp>
        <p:nvSpPr>
          <p:cNvPr name="TextBox 3" id="3"/>
          <p:cNvSpPr txBox="true"/>
          <p:nvPr/>
        </p:nvSpPr>
        <p:spPr>
          <a:xfrm rot="0">
            <a:off x="1107441" y="3779861"/>
            <a:ext cx="5875020" cy="435292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Skinner, Bruner</a:t>
            </a:r>
          </a:p>
          <a:p>
            <a:pPr algn="l" marL="868680" indent="-434340" lvl="1">
              <a:lnSpc>
                <a:spcPts val="5759"/>
              </a:lnSpc>
            </a:pPr>
            <a:r>
              <a:rPr lang="en-US" sz="4800">
                <a:solidFill>
                  <a:srgbClr val="404040"/>
                </a:solidFill>
                <a:latin typeface="Trebuchet MS"/>
                <a:ea typeface="Trebuchet MS"/>
                <a:cs typeface="Trebuchet MS"/>
                <a:sym typeface="Trebuchet MS"/>
              </a:rPr>
              <a:t>a Bloom</a:t>
            </a:r>
          </a:p>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Deilliant dysgu perthnasol</a:t>
            </a:r>
          </a:p>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Perthnasedd i’r aseiniad</a:t>
            </a:r>
          </a:p>
        </p:txBody>
      </p:sp>
      <p:sp>
        <p:nvSpPr>
          <p:cNvPr name="TextBox 4" id="4"/>
          <p:cNvSpPr txBox="true"/>
          <p:nvPr/>
        </p:nvSpPr>
        <p:spPr>
          <a:xfrm rot="0">
            <a:off x="10392071" y="3779861"/>
            <a:ext cx="5875020" cy="4352925"/>
          </a:xfrm>
          <a:prstGeom prst="rect">
            <a:avLst/>
          </a:prstGeom>
        </p:spPr>
        <p:txBody>
          <a:bodyPr anchor="t" rtlCol="false" tIns="0" lIns="0" bIns="0" rIns="0">
            <a:spAutoFit/>
          </a:bodyPr>
          <a:lstStyle/>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Skinner, Bruner and Bloom</a:t>
            </a:r>
          </a:p>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Relevant learning outcome</a:t>
            </a:r>
          </a:p>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Relevance to assignment</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1242480" y="3762852"/>
            <a:ext cx="5648800" cy="5038725"/>
          </a:xfrm>
          <a:prstGeom prst="rect">
            <a:avLst/>
          </a:prstGeom>
        </p:spPr>
        <p:txBody>
          <a:bodyPr anchor="t" rtlCol="false" tIns="0" lIns="0" bIns="0" rIns="0">
            <a:spAutoFit/>
          </a:bodyPr>
          <a:lstStyle/>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What have you learnt about the </a:t>
            </a:r>
            <a:r>
              <a:rPr lang="en-US" b="true" sz="3000" i="true">
                <a:solidFill>
                  <a:srgbClr val="FF0000"/>
                </a:solidFill>
                <a:latin typeface="Trebuchet MS Bold Italics"/>
                <a:ea typeface="Trebuchet MS Bold Italics"/>
                <a:cs typeface="Trebuchet MS Bold Italics"/>
                <a:sym typeface="Trebuchet MS Bold Italics"/>
              </a:rPr>
              <a:t>theoretical frameworks</a:t>
            </a:r>
            <a:r>
              <a:rPr lang="en-US" sz="3000" i="true">
                <a:solidFill>
                  <a:srgbClr val="404040"/>
                </a:solidFill>
                <a:latin typeface="Trebuchet MS Italics"/>
                <a:ea typeface="Trebuchet MS Italics"/>
                <a:cs typeface="Trebuchet MS Italics"/>
                <a:sym typeface="Trebuchet MS Italics"/>
              </a:rPr>
              <a:t> that we have studies so far?</a:t>
            </a: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Which ones will you use in your presentation?</a:t>
            </a: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Which </a:t>
            </a:r>
            <a:r>
              <a:rPr lang="en-US" b="true" sz="3000" i="true">
                <a:solidFill>
                  <a:srgbClr val="FF0000"/>
                </a:solidFill>
                <a:latin typeface="Trebuchet MS Bold Italics"/>
                <a:ea typeface="Trebuchet MS Bold Italics"/>
                <a:cs typeface="Trebuchet MS Bold Italics"/>
                <a:sym typeface="Trebuchet MS Bold Italics"/>
              </a:rPr>
              <a:t>teaching and learning practices</a:t>
            </a:r>
            <a:r>
              <a:rPr lang="en-US" sz="3000" i="true">
                <a:solidFill>
                  <a:srgbClr val="404040"/>
                </a:solidFill>
                <a:latin typeface="Trebuchet MS Italics"/>
                <a:ea typeface="Trebuchet MS Italics"/>
                <a:cs typeface="Trebuchet MS Italics"/>
                <a:sym typeface="Trebuchet MS Italics"/>
              </a:rPr>
              <a:t> link to these theoretical frameworks/ models?</a:t>
            </a: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Which </a:t>
            </a:r>
            <a:r>
              <a:rPr lang="en-US" b="true" sz="3000" i="true">
                <a:solidFill>
                  <a:srgbClr val="FF0000"/>
                </a:solidFill>
                <a:latin typeface="Trebuchet MS Bold Italics"/>
                <a:ea typeface="Trebuchet MS Bold Italics"/>
                <a:cs typeface="Trebuchet MS Bold Italics"/>
                <a:sym typeface="Trebuchet MS Bold Italics"/>
              </a:rPr>
              <a:t>policy documents</a:t>
            </a:r>
            <a:r>
              <a:rPr lang="en-US" sz="3000" i="true">
                <a:solidFill>
                  <a:srgbClr val="404040"/>
                </a:solidFill>
                <a:latin typeface="Trebuchet MS Italics"/>
                <a:ea typeface="Trebuchet MS Italics"/>
                <a:cs typeface="Trebuchet MS Italics"/>
                <a:sym typeface="Trebuchet MS Italics"/>
              </a:rPr>
              <a:t> will you refer to?</a:t>
            </a:r>
          </a:p>
        </p:txBody>
      </p:sp>
      <p:grpSp>
        <p:nvGrpSpPr>
          <p:cNvPr name="Group 3" id="3"/>
          <p:cNvGrpSpPr/>
          <p:nvPr/>
        </p:nvGrpSpPr>
        <p:grpSpPr>
          <a:xfrm rot="0">
            <a:off x="3717441" y="1028700"/>
            <a:ext cx="10853118" cy="2034555"/>
            <a:chOff x="0" y="0"/>
            <a:chExt cx="14470824" cy="2712740"/>
          </a:xfrm>
        </p:grpSpPr>
        <p:sp>
          <p:nvSpPr>
            <p:cNvPr name="Freeform 4" id="4"/>
            <p:cNvSpPr/>
            <p:nvPr/>
          </p:nvSpPr>
          <p:spPr>
            <a:xfrm flipH="false" flipV="false" rot="0">
              <a:off x="0" y="0"/>
              <a:ext cx="14470824" cy="2712740"/>
            </a:xfrm>
            <a:custGeom>
              <a:avLst/>
              <a:gdLst/>
              <a:ahLst/>
              <a:cxnLst/>
              <a:rect r="r" b="b" t="t" l="l"/>
              <a:pathLst>
                <a:path h="2712740" w="14470824">
                  <a:moveTo>
                    <a:pt x="0" y="0"/>
                  </a:moveTo>
                  <a:lnTo>
                    <a:pt x="14470824" y="0"/>
                  </a:lnTo>
                  <a:lnTo>
                    <a:pt x="14470824" y="2712740"/>
                  </a:lnTo>
                  <a:lnTo>
                    <a:pt x="0" y="2712740"/>
                  </a:lnTo>
                  <a:close/>
                </a:path>
              </a:pathLst>
            </a:custGeom>
            <a:solidFill>
              <a:srgbClr val="000000">
                <a:alpha val="0"/>
              </a:srgbClr>
            </a:solidFill>
          </p:spPr>
        </p:sp>
        <p:sp>
          <p:nvSpPr>
            <p:cNvPr name="TextBox 5" id="5"/>
            <p:cNvSpPr txBox="true"/>
            <p:nvPr/>
          </p:nvSpPr>
          <p:spPr>
            <a:xfrm>
              <a:off x="0" y="-9525"/>
              <a:ext cx="14470824" cy="2722265"/>
            </a:xfrm>
            <a:prstGeom prst="rect">
              <a:avLst/>
            </a:prstGeom>
          </p:spPr>
          <p:txBody>
            <a:bodyPr anchor="ctr" rtlCol="false" tIns="0" lIns="0" bIns="0" rIns="0"/>
            <a:lstStyle/>
            <a:p>
              <a:pPr algn="ctr">
                <a:lnSpc>
                  <a:spcPts val="7200"/>
                </a:lnSpc>
              </a:pPr>
              <a:r>
                <a:rPr lang="en-US" sz="6000">
                  <a:solidFill>
                    <a:srgbClr val="2C3C43"/>
                  </a:solidFill>
                  <a:latin typeface="Trebuchet MS"/>
                  <a:ea typeface="Trebuchet MS"/>
                  <a:cs typeface="Trebuchet MS"/>
                  <a:sym typeface="Trebuchet MS"/>
                </a:rPr>
                <a:t>Tasg meddwl, paru, rhannu </a:t>
              </a:r>
            </a:p>
            <a:p>
              <a:pPr algn="ctr">
                <a:lnSpc>
                  <a:spcPts val="7200"/>
                </a:lnSpc>
              </a:pPr>
              <a:r>
                <a:rPr lang="en-US" sz="6000">
                  <a:solidFill>
                    <a:srgbClr val="2C3C43"/>
                  </a:solidFill>
                  <a:latin typeface="Trebuchet MS"/>
                  <a:ea typeface="Trebuchet MS"/>
                  <a:cs typeface="Trebuchet MS"/>
                  <a:sym typeface="Trebuchet MS"/>
                </a:rPr>
                <a:t>Think, pair, share task</a:t>
              </a:r>
            </a:p>
          </p:txBody>
        </p:sp>
      </p:grpSp>
      <p:sp>
        <p:nvSpPr>
          <p:cNvPr name="TextBox 6" id="6"/>
          <p:cNvSpPr txBox="true"/>
          <p:nvPr/>
        </p:nvSpPr>
        <p:spPr>
          <a:xfrm rot="0">
            <a:off x="1418316" y="3534252"/>
            <a:ext cx="5648800" cy="5495925"/>
          </a:xfrm>
          <a:prstGeom prst="rect">
            <a:avLst/>
          </a:prstGeom>
        </p:spPr>
        <p:txBody>
          <a:bodyPr anchor="t" rtlCol="false" tIns="0" lIns="0" bIns="0" rIns="0">
            <a:spAutoFit/>
          </a:bodyPr>
          <a:lstStyle/>
          <a:p>
            <a:pPr algn="l" marL="707707" indent="-353854" lvl="1">
              <a:lnSpc>
                <a:spcPts val="3600"/>
              </a:lnSpc>
              <a:buFont typeface="Arial"/>
              <a:buChar char="•"/>
            </a:pPr>
            <a:r>
              <a:rPr lang="en-US" sz="3000">
                <a:solidFill>
                  <a:srgbClr val="000000"/>
                </a:solidFill>
                <a:latin typeface="Trebuchet MS"/>
                <a:ea typeface="Trebuchet MS"/>
                <a:cs typeface="Trebuchet MS"/>
                <a:sym typeface="Trebuchet MS"/>
              </a:rPr>
              <a:t>Beth i chi wedi dysgu hyd yn hyn am y </a:t>
            </a:r>
            <a:r>
              <a:rPr lang="en-US" b="true" sz="3000">
                <a:solidFill>
                  <a:srgbClr val="FF0000"/>
                </a:solidFill>
                <a:latin typeface="Trebuchet MS Bold"/>
                <a:ea typeface="Trebuchet MS Bold"/>
                <a:cs typeface="Trebuchet MS Bold"/>
                <a:sym typeface="Trebuchet MS Bold"/>
              </a:rPr>
              <a:t>fframweithiau damcaniaethol</a:t>
            </a:r>
            <a:r>
              <a:rPr lang="en-US" sz="3000">
                <a:solidFill>
                  <a:srgbClr val="FF0000"/>
                </a:solidFill>
                <a:latin typeface="Trebuchet MS"/>
                <a:ea typeface="Trebuchet MS"/>
                <a:cs typeface="Trebuchet MS"/>
                <a:sym typeface="Trebuchet MS"/>
              </a:rPr>
              <a:t> </a:t>
            </a:r>
            <a:r>
              <a:rPr lang="en-US" sz="3000">
                <a:solidFill>
                  <a:srgbClr val="000000"/>
                </a:solidFill>
                <a:latin typeface="Trebuchet MS"/>
                <a:ea typeface="Trebuchet MS"/>
                <a:cs typeface="Trebuchet MS"/>
                <a:sym typeface="Trebuchet MS"/>
              </a:rPr>
              <a:t>a astudiwyd hyd yn hyn?</a:t>
            </a:r>
          </a:p>
          <a:p>
            <a:pPr algn="l" marL="707707" indent="-353854" lvl="1">
              <a:lnSpc>
                <a:spcPts val="3600"/>
              </a:lnSpc>
              <a:buFont typeface="Arial"/>
              <a:buChar char="•"/>
            </a:pPr>
            <a:r>
              <a:rPr lang="en-US" sz="3000">
                <a:solidFill>
                  <a:srgbClr val="000000"/>
                </a:solidFill>
                <a:latin typeface="Trebuchet MS"/>
                <a:ea typeface="Trebuchet MS"/>
                <a:cs typeface="Trebuchet MS"/>
                <a:sym typeface="Trebuchet MS"/>
              </a:rPr>
              <a:t>Pa rai fyddwch chi yn cynnwys yn eich cyflwyniad?</a:t>
            </a:r>
          </a:p>
          <a:p>
            <a:pPr algn="l" marL="707707" indent="-353854" lvl="1">
              <a:lnSpc>
                <a:spcPts val="3600"/>
              </a:lnSpc>
              <a:buFont typeface="Arial"/>
              <a:buChar char="•"/>
            </a:pPr>
            <a:r>
              <a:rPr lang="en-US" sz="3000">
                <a:solidFill>
                  <a:srgbClr val="000000"/>
                </a:solidFill>
                <a:latin typeface="Trebuchet MS"/>
                <a:ea typeface="Trebuchet MS"/>
                <a:cs typeface="Trebuchet MS"/>
                <a:sym typeface="Trebuchet MS"/>
              </a:rPr>
              <a:t>Pa </a:t>
            </a:r>
            <a:r>
              <a:rPr lang="en-US" b="true" sz="3000">
                <a:solidFill>
                  <a:srgbClr val="FF0000"/>
                </a:solidFill>
                <a:latin typeface="Trebuchet MS Bold"/>
                <a:ea typeface="Trebuchet MS Bold"/>
                <a:cs typeface="Trebuchet MS Bold"/>
                <a:sym typeface="Trebuchet MS Bold"/>
              </a:rPr>
              <a:t>ymarferion dysgu ac addysgu</a:t>
            </a:r>
            <a:r>
              <a:rPr lang="en-US" sz="3000">
                <a:solidFill>
                  <a:srgbClr val="000000"/>
                </a:solidFill>
                <a:latin typeface="Trebuchet MS"/>
                <a:ea typeface="Trebuchet MS"/>
                <a:cs typeface="Trebuchet MS"/>
                <a:sym typeface="Trebuchet MS"/>
              </a:rPr>
              <a:t> sy'n gysylltiedig gyda'r fframweithiau/ modelau yma?</a:t>
            </a:r>
          </a:p>
          <a:p>
            <a:pPr algn="l" marL="707517" indent="-353758" lvl="1">
              <a:lnSpc>
                <a:spcPts val="3600"/>
              </a:lnSpc>
              <a:buFont typeface="Arial"/>
              <a:buChar char="•"/>
            </a:pPr>
            <a:r>
              <a:rPr lang="en-US" sz="3000">
                <a:solidFill>
                  <a:srgbClr val="000000"/>
                </a:solidFill>
                <a:latin typeface="Trebuchet MS"/>
                <a:ea typeface="Trebuchet MS"/>
                <a:cs typeface="Trebuchet MS"/>
                <a:sym typeface="Trebuchet MS"/>
              </a:rPr>
              <a:t>Pa </a:t>
            </a:r>
            <a:r>
              <a:rPr lang="en-US" b="true" sz="3000">
                <a:solidFill>
                  <a:srgbClr val="FF0000"/>
                </a:solidFill>
                <a:latin typeface="Trebuchet MS Bold"/>
                <a:ea typeface="Trebuchet MS Bold"/>
                <a:cs typeface="Trebuchet MS Bold"/>
                <a:sym typeface="Trebuchet MS Bold"/>
              </a:rPr>
              <a:t>ddogfennau polisi</a:t>
            </a:r>
            <a:r>
              <a:rPr lang="en-US" sz="3000">
                <a:solidFill>
                  <a:srgbClr val="000000"/>
                </a:solidFill>
                <a:latin typeface="Trebuchet MS"/>
                <a:ea typeface="Trebuchet MS"/>
                <a:cs typeface="Trebuchet MS"/>
                <a:sym typeface="Trebuchet MS"/>
              </a:rPr>
              <a:t> y byddwch yn cyfeirio atynt?</a:t>
            </a: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 </a:t>
            </a:r>
          </a:p>
          <a:p>
            <a:pPr algn="ctr">
              <a:lnSpc>
                <a:spcPts val="6480"/>
              </a:lnSpc>
            </a:pPr>
            <a:r>
              <a:rPr lang="en-US" sz="5400">
                <a:solidFill>
                  <a:srgbClr val="000000"/>
                </a:solidFill>
                <a:latin typeface="Trebuchet MS"/>
                <a:ea typeface="Trebuchet MS"/>
                <a:cs typeface="Trebuchet MS"/>
                <a:sym typeface="Trebuchet MS"/>
              </a:rPr>
              <a:t>Assignment</a:t>
            </a:r>
          </a:p>
        </p:txBody>
      </p:sp>
      <p:sp>
        <p:nvSpPr>
          <p:cNvPr name="TextBox 3" id="3"/>
          <p:cNvSpPr txBox="true"/>
          <p:nvPr/>
        </p:nvSpPr>
        <p:spPr>
          <a:xfrm rot="0">
            <a:off x="1440411" y="3375897"/>
            <a:ext cx="6093172"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Cyflwyniad grwp (10 munud yr un)</a:t>
            </a:r>
          </a:p>
          <a:p>
            <a:pPr algn="l" marL="651510" indent="-325755"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Dangoswch sut y gall damcaniaethau dysgu  gefnogi addysgu a dysgu effeithiol.</a:t>
            </a:r>
          </a:p>
          <a:p>
            <a:pPr algn="l" marL="651510" indent="-325755" lvl="1">
              <a:lnSpc>
                <a:spcPts val="4320"/>
              </a:lnSpc>
            </a:pPr>
          </a:p>
        </p:txBody>
      </p:sp>
      <p:sp>
        <p:nvSpPr>
          <p:cNvPr name="TextBox 4" id="4"/>
          <p:cNvSpPr txBox="true"/>
          <p:nvPr/>
        </p:nvSpPr>
        <p:spPr>
          <a:xfrm rot="0">
            <a:off x="11166129" y="3375897"/>
            <a:ext cx="6093171" cy="49053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Group presentation (10 minutes each)</a:t>
            </a:r>
          </a:p>
          <a:p>
            <a:pPr algn="l" marL="651053" indent="-325526"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Demonstrate how learning theories can support effective teaching and learning</a:t>
            </a:r>
          </a:p>
          <a:p>
            <a:pPr algn="l" marL="651510" indent="-325755" lvl="1">
              <a:lnSpc>
                <a:spcPts val="4320"/>
              </a:lnSpc>
            </a:pPr>
          </a:p>
          <a:p>
            <a:pPr algn="l" marL="651510" indent="-325755" lvl="1">
              <a:lnSpc>
                <a:spcPts val="4320"/>
              </a:lnSpc>
            </a:pP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1019175"/>
            <a:ext cx="16276320"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Skinner</a:t>
            </a:r>
          </a:p>
        </p:txBody>
      </p:sp>
      <p:sp>
        <p:nvSpPr>
          <p:cNvPr name="TextBox 3" id="3"/>
          <p:cNvSpPr txBox="true"/>
          <p:nvPr/>
        </p:nvSpPr>
        <p:spPr>
          <a:xfrm rot="0">
            <a:off x="1457168" y="4097619"/>
            <a:ext cx="6944028" cy="4476750"/>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Ystyried dysgu fel proses o ‘gyflyru gweithredol’</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Annog </a:t>
            </a:r>
            <a:r>
              <a:rPr lang="en-US" sz="4200">
                <a:solidFill>
                  <a:srgbClr val="FF0000"/>
                </a:solidFill>
                <a:latin typeface="Trebuchet MS"/>
                <a:ea typeface="Trebuchet MS"/>
                <a:cs typeface="Trebuchet MS"/>
                <a:sym typeface="Trebuchet MS"/>
              </a:rPr>
              <a:t>rheoli ymddygiad</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Mae pobl yn cael eu </a:t>
            </a:r>
            <a:r>
              <a:rPr lang="en-US" sz="4200">
                <a:solidFill>
                  <a:srgbClr val="FF0000"/>
                </a:solidFill>
                <a:latin typeface="Trebuchet MS"/>
                <a:ea typeface="Trebuchet MS"/>
                <a:cs typeface="Trebuchet MS"/>
                <a:sym typeface="Trebuchet MS"/>
              </a:rPr>
              <a:t>rheoli drwy y defnydd systemataidd o wobrau allanol</a:t>
            </a:r>
          </a:p>
        </p:txBody>
      </p:sp>
      <p:sp>
        <p:nvSpPr>
          <p:cNvPr name="TextBox 4" id="4"/>
          <p:cNvSpPr txBox="true"/>
          <p:nvPr/>
        </p:nvSpPr>
        <p:spPr>
          <a:xfrm rot="0">
            <a:off x="10455470" y="3537513"/>
            <a:ext cx="6803830" cy="5720787"/>
          </a:xfrm>
          <a:prstGeom prst="rect">
            <a:avLst/>
          </a:prstGeom>
        </p:spPr>
        <p:txBody>
          <a:bodyPr anchor="t" rtlCol="false" tIns="0" lIns="0" bIns="0" rIns="0">
            <a:spAutoFit/>
          </a:bodyPr>
          <a:lstStyle/>
          <a:p>
            <a:pPr algn="l">
              <a:lnSpc>
                <a:spcPts val="3356"/>
              </a:lnSpc>
            </a:pPr>
          </a:p>
          <a:p>
            <a:pPr algn="l" marL="703088" indent="-351544" lvl="1">
              <a:lnSpc>
                <a:spcPts val="3356"/>
              </a:lnSpc>
              <a:buFont typeface="Arial"/>
              <a:buChar char="•"/>
            </a:pPr>
            <a:r>
              <a:rPr lang="en-US" sz="3885" i="true">
                <a:solidFill>
                  <a:srgbClr val="404040"/>
                </a:solidFill>
                <a:latin typeface="Trebuchet MS Italics"/>
                <a:ea typeface="Trebuchet MS Italics"/>
                <a:cs typeface="Trebuchet MS Italics"/>
                <a:sym typeface="Trebuchet MS Italics"/>
              </a:rPr>
              <a:t>Considered learning as a process of ‘operant conditioning’</a:t>
            </a:r>
          </a:p>
          <a:p>
            <a:pPr algn="l" marL="1388888" indent="-462963" lvl="2">
              <a:lnSpc>
                <a:spcPts val="4662"/>
              </a:lnSpc>
              <a:buFont typeface="Arial"/>
              <a:buChar char="⚬"/>
            </a:pPr>
            <a:r>
              <a:rPr lang="en-US" sz="3885" i="true">
                <a:solidFill>
                  <a:srgbClr val="404040"/>
                </a:solidFill>
                <a:latin typeface="Trebuchet MS Italics"/>
                <a:ea typeface="Trebuchet MS Italics"/>
                <a:cs typeface="Trebuchet MS Italics"/>
                <a:sym typeface="Trebuchet MS Italics"/>
              </a:rPr>
              <a:t>An advocate of </a:t>
            </a:r>
            <a:r>
              <a:rPr lang="en-US" sz="3885" i="true">
                <a:solidFill>
                  <a:srgbClr val="FF0000"/>
                </a:solidFill>
                <a:latin typeface="Trebuchet MS Italics"/>
                <a:ea typeface="Trebuchet MS Italics"/>
                <a:cs typeface="Trebuchet MS Italics"/>
                <a:sym typeface="Trebuchet MS Italics"/>
              </a:rPr>
              <a:t>behavioral engineering</a:t>
            </a:r>
          </a:p>
          <a:p>
            <a:pPr algn="l" marL="1388888" indent="-462963" lvl="2">
              <a:lnSpc>
                <a:spcPts val="4662"/>
              </a:lnSpc>
              <a:buFont typeface="Arial"/>
              <a:buChar char="⚬"/>
            </a:pPr>
            <a:r>
              <a:rPr lang="en-US" sz="3885" i="true">
                <a:solidFill>
                  <a:srgbClr val="404040"/>
                </a:solidFill>
                <a:latin typeface="Trebuchet MS Italics"/>
                <a:ea typeface="Trebuchet MS Italics"/>
                <a:cs typeface="Trebuchet MS Italics"/>
                <a:sym typeface="Trebuchet MS Italics"/>
              </a:rPr>
              <a:t>People are </a:t>
            </a:r>
            <a:r>
              <a:rPr lang="en-US" sz="3885" i="true">
                <a:solidFill>
                  <a:srgbClr val="FF0000"/>
                </a:solidFill>
                <a:latin typeface="Trebuchet MS Italics"/>
                <a:ea typeface="Trebuchet MS Italics"/>
                <a:cs typeface="Trebuchet MS Italics"/>
                <a:sym typeface="Trebuchet MS Italics"/>
              </a:rPr>
              <a:t>controlled through the systematic allocation of external rewards</a:t>
            </a:r>
          </a:p>
          <a:p>
            <a:pPr algn="l" marL="1388888" indent="-462963" lvl="2">
              <a:lnSpc>
                <a:spcPts val="3776"/>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185913" y="874629"/>
            <a:ext cx="12161520" cy="2781300"/>
          </a:xfrm>
          <a:prstGeom prst="rect">
            <a:avLst/>
          </a:prstGeom>
        </p:spPr>
        <p:txBody>
          <a:bodyPr anchor="t" rtlCol="false" tIns="0" lIns="0" bIns="0" rIns="0">
            <a:spAutoFit/>
          </a:bodyPr>
          <a:lstStyle/>
          <a:p>
            <a:pPr algn="ctr">
              <a:lnSpc>
                <a:spcPts val="3240"/>
              </a:lnSpc>
            </a:pPr>
          </a:p>
          <a:p>
            <a:pPr algn="ctr">
              <a:lnSpc>
                <a:spcPts val="5831"/>
              </a:lnSpc>
            </a:pPr>
            <a:r>
              <a:rPr lang="en-US" sz="4859">
                <a:solidFill>
                  <a:srgbClr val="2C3C43"/>
                </a:solidFill>
                <a:latin typeface="Trebuchet MS"/>
                <a:ea typeface="Trebuchet MS"/>
                <a:cs typeface="Trebuchet MS"/>
                <a:sym typeface="Trebuchet MS"/>
              </a:rPr>
              <a:t>Skinner ar Atgyfnerthu </a:t>
            </a:r>
          </a:p>
          <a:p>
            <a:pPr algn="ctr">
              <a:lnSpc>
                <a:spcPts val="5831"/>
              </a:lnSpc>
            </a:pPr>
            <a:r>
              <a:rPr lang="en-US" sz="4859">
                <a:solidFill>
                  <a:srgbClr val="2C3C43"/>
                </a:solidFill>
                <a:latin typeface="Trebuchet MS"/>
                <a:ea typeface="Trebuchet MS"/>
                <a:cs typeface="Trebuchet MS"/>
                <a:sym typeface="Trebuchet MS"/>
              </a:rPr>
              <a:t>Skinner on Reinforcement</a:t>
            </a:r>
          </a:p>
          <a:p>
            <a:pPr algn="ctr">
              <a:lnSpc>
                <a:spcPts val="1296"/>
              </a:lnSpc>
            </a:pPr>
          </a:p>
          <a:p>
            <a:pPr algn="ctr">
              <a:lnSpc>
                <a:spcPts val="5831"/>
              </a:lnSpc>
            </a:pPr>
          </a:p>
        </p:txBody>
      </p:sp>
      <p:sp>
        <p:nvSpPr>
          <p:cNvPr name="TextBox 3" id="3"/>
          <p:cNvSpPr txBox="true"/>
          <p:nvPr/>
        </p:nvSpPr>
        <p:spPr>
          <a:xfrm rot="0">
            <a:off x="1028700" y="3646404"/>
            <a:ext cx="6999798" cy="6245064"/>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Yr egwyddor o atgyfnerthu - y tebygrwydd o rywbeth yn digwydd yn seiliedig ar ganlyniadau ymddygiad</a:t>
            </a:r>
          </a:p>
        </p:txBody>
      </p:sp>
      <p:sp>
        <p:nvSpPr>
          <p:cNvPr name="TextBox 4" id="4"/>
          <p:cNvSpPr txBox="true"/>
          <p:nvPr/>
        </p:nvSpPr>
        <p:spPr>
          <a:xfrm rot="0">
            <a:off x="10748176" y="3098487"/>
            <a:ext cx="6511124" cy="6056943"/>
          </a:xfrm>
          <a:prstGeom prst="rect">
            <a:avLst/>
          </a:prstGeom>
        </p:spPr>
        <p:txBody>
          <a:bodyPr anchor="t" rtlCol="false" tIns="0" lIns="0" bIns="0" rIns="0">
            <a:spAutoFit/>
          </a:bodyPr>
          <a:lstStyle/>
          <a:p>
            <a:pPr algn="l" marL="1554480" indent="-518160" lvl="2">
              <a:lnSpc>
                <a:spcPts val="5184"/>
              </a:lnSpc>
              <a:buFont typeface="Arial"/>
              <a:buChar char="⚬"/>
            </a:pPr>
            <a:r>
              <a:rPr lang="en-US" sz="4800" i="true">
                <a:solidFill>
                  <a:srgbClr val="404040"/>
                </a:solidFill>
                <a:latin typeface="Trebuchet MS Italics"/>
                <a:ea typeface="Trebuchet MS Italics"/>
                <a:cs typeface="Trebuchet MS Italics"/>
                <a:sym typeface="Trebuchet MS Italics"/>
              </a:rPr>
              <a:t>Principle of reinforcement -   the probability of something occurring based on the consequences of a behaviour</a:t>
            </a:r>
          </a:p>
          <a:p>
            <a:pPr algn="l" marL="1554480" indent="-518160" lvl="2">
              <a:lnSpc>
                <a:spcPts val="5184"/>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982980" y="1019175"/>
            <a:ext cx="16276320"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Skinner</a:t>
            </a:r>
          </a:p>
        </p:txBody>
      </p:sp>
      <p:sp>
        <p:nvSpPr>
          <p:cNvPr name="TextBox 3" id="3"/>
          <p:cNvSpPr txBox="true"/>
          <p:nvPr/>
        </p:nvSpPr>
        <p:spPr>
          <a:xfrm rot="0">
            <a:off x="1028700" y="3564626"/>
            <a:ext cx="8115300" cy="5324475"/>
          </a:xfrm>
          <a:prstGeom prst="rect">
            <a:avLst/>
          </a:prstGeom>
        </p:spPr>
        <p:txBody>
          <a:bodyPr anchor="t" rtlCol="false" tIns="0" lIns="0" bIns="0" rIns="0">
            <a:spAutoFit/>
          </a:bodyPr>
          <a:lstStyle/>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Hyfforddi llygod mawr a cholomennod i wneud pethau rhyfeddol ( e.e. colomennod yn gyrru taflegryn!)</a:t>
            </a:r>
          </a:p>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Datblygu ‘Bocs Skinner’ – “peiriant dysgu”.</a:t>
            </a:r>
          </a:p>
          <a:p>
            <a:pPr algn="l" marL="1388888" indent="-462963" lvl="2">
              <a:lnSpc>
                <a:spcPts val="4662"/>
              </a:lnSpc>
              <a:buFont typeface="Arial"/>
              <a:buChar char="⚬"/>
            </a:pPr>
            <a:r>
              <a:rPr lang="en-US" sz="3885">
                <a:solidFill>
                  <a:srgbClr val="404040"/>
                </a:solidFill>
                <a:latin typeface="Trebuchet MS"/>
                <a:ea typeface="Trebuchet MS"/>
                <a:cs typeface="Trebuchet MS"/>
                <a:sym typeface="Trebuchet MS"/>
              </a:rPr>
              <a:t>Pan roddwyd ateb cywir, </a:t>
            </a:r>
            <a:r>
              <a:rPr lang="en-US" sz="3885">
                <a:solidFill>
                  <a:srgbClr val="FF0000"/>
                </a:solidFill>
                <a:latin typeface="Trebuchet MS"/>
                <a:ea typeface="Trebuchet MS"/>
                <a:cs typeface="Trebuchet MS"/>
                <a:sym typeface="Trebuchet MS"/>
              </a:rPr>
              <a:t>atgyfnerthwyd gan wobr ar unwaith</a:t>
            </a:r>
          </a:p>
        </p:txBody>
      </p:sp>
      <p:sp>
        <p:nvSpPr>
          <p:cNvPr name="TextBox 4" id="4"/>
          <p:cNvSpPr txBox="true"/>
          <p:nvPr/>
        </p:nvSpPr>
        <p:spPr>
          <a:xfrm rot="0">
            <a:off x="9796346" y="3640826"/>
            <a:ext cx="7462954" cy="5300853"/>
          </a:xfrm>
          <a:prstGeom prst="rect">
            <a:avLst/>
          </a:prstGeom>
        </p:spPr>
        <p:txBody>
          <a:bodyPr anchor="t" rtlCol="false" tIns="0" lIns="0" bIns="0" rIns="0">
            <a:spAutoFit/>
          </a:bodyPr>
          <a:lstStyle/>
          <a:p>
            <a:pPr algn="l" marL="651510" indent="-325755" lvl="1">
              <a:lnSpc>
                <a:spcPts val="3456"/>
              </a:lnSpc>
              <a:buFont typeface="Arial"/>
              <a:buChar char="•"/>
            </a:pPr>
            <a:r>
              <a:rPr lang="en-US" sz="3600" i="true">
                <a:solidFill>
                  <a:srgbClr val="404040"/>
                </a:solidFill>
                <a:latin typeface="Trebuchet MS Italics"/>
                <a:ea typeface="Trebuchet MS Italics"/>
                <a:cs typeface="Trebuchet MS Italics"/>
                <a:sym typeface="Trebuchet MS Italics"/>
              </a:rPr>
              <a:t>Trained rats and pigeons to do remarkable things (he showed that pigeons could steer a guided missile!)</a:t>
            </a:r>
          </a:p>
          <a:p>
            <a:pPr algn="l" marL="651510" indent="-325755" lvl="1">
              <a:lnSpc>
                <a:spcPts val="3456"/>
              </a:lnSpc>
              <a:buFont typeface="Arial"/>
              <a:buChar char="•"/>
            </a:pPr>
            <a:r>
              <a:rPr lang="en-US" sz="3600" i="true">
                <a:solidFill>
                  <a:srgbClr val="404040"/>
                </a:solidFill>
                <a:latin typeface="Trebuchet MS Italics"/>
                <a:ea typeface="Trebuchet MS Italics"/>
                <a:cs typeface="Trebuchet MS Italics"/>
                <a:sym typeface="Trebuchet MS Italics"/>
              </a:rPr>
              <a:t>Developed ‘Skinner’s Box’ a ‘teaching machine’- </a:t>
            </a:r>
            <a:r>
              <a:rPr lang="en-US" sz="3600" i="true">
                <a:solidFill>
                  <a:srgbClr val="FF0000"/>
                </a:solidFill>
                <a:latin typeface="Trebuchet MS Italics"/>
                <a:ea typeface="Trebuchet MS Italics"/>
                <a:cs typeface="Trebuchet MS Italics"/>
                <a:sym typeface="Trebuchet MS Italics"/>
              </a:rPr>
              <a:t>programmed learning</a:t>
            </a:r>
          </a:p>
          <a:p>
            <a:pPr algn="l" marL="1337310" indent="-445770" lvl="2">
              <a:lnSpc>
                <a:spcPts val="3456"/>
              </a:lnSpc>
              <a:buFont typeface="Arial"/>
              <a:buChar char="⚬"/>
            </a:pPr>
            <a:r>
              <a:rPr lang="en-US" sz="3600" i="true">
                <a:solidFill>
                  <a:srgbClr val="404040"/>
                </a:solidFill>
                <a:latin typeface="Trebuchet MS Italics"/>
                <a:ea typeface="Trebuchet MS Italics"/>
                <a:cs typeface="Trebuchet MS Italics"/>
                <a:sym typeface="Trebuchet MS Italics"/>
              </a:rPr>
              <a:t>When they gave a correct response to a question this was </a:t>
            </a:r>
            <a:r>
              <a:rPr lang="en-US" sz="3600" i="true">
                <a:solidFill>
                  <a:srgbClr val="FF0000"/>
                </a:solidFill>
                <a:latin typeface="Trebuchet MS Italics"/>
                <a:ea typeface="Trebuchet MS Italics"/>
                <a:cs typeface="Trebuchet MS Italics"/>
                <a:sym typeface="Trebuchet MS Italics"/>
              </a:rPr>
              <a:t>reinforced by immediate reward </a:t>
            </a:r>
            <a:r>
              <a:rPr lang="en-US" sz="3600" i="true">
                <a:solidFill>
                  <a:srgbClr val="404040"/>
                </a:solidFill>
                <a:latin typeface="Trebuchet MS Italics"/>
                <a:ea typeface="Trebuchet MS Italics"/>
                <a:cs typeface="Trebuchet MS Italics"/>
                <a:sym typeface="Trebuchet MS Italics"/>
              </a:rPr>
              <a:t>of food</a:t>
            </a:r>
          </a:p>
          <a:p>
            <a:pPr algn="l" marL="1337310" indent="-445770" lvl="2">
              <a:lnSpc>
                <a:spcPts val="3456"/>
              </a:lnSpc>
              <a:buFont typeface="Arial"/>
              <a:buChar char="⚬"/>
            </a:pPr>
            <a:r>
              <a:rPr lang="en-US" sz="3600" u="sng">
                <a:solidFill>
                  <a:srgbClr val="3FCDE7"/>
                </a:solidFill>
                <a:latin typeface="Trebuchet MS"/>
                <a:ea typeface="Trebuchet MS"/>
                <a:cs typeface="Trebuchet MS"/>
                <a:sym typeface="Trebuchet MS"/>
                <a:hlinkClick r:id="rId2" tooltip="https://www.youtube.com/watch?v=RuQvCxsa5Ns"/>
              </a:rPr>
              <a:t>B.F. Skinner in 2 minutes</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063240" y="-19050"/>
            <a:ext cx="12161520" cy="295275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Skinner ar Addysg</a:t>
            </a:r>
          </a:p>
          <a:p>
            <a:pPr algn="ctr">
              <a:lnSpc>
                <a:spcPts val="5831"/>
              </a:lnSpc>
            </a:pPr>
            <a:r>
              <a:rPr lang="en-US" sz="4859">
                <a:solidFill>
                  <a:srgbClr val="000000"/>
                </a:solidFill>
                <a:latin typeface="Trebuchet MS"/>
                <a:ea typeface="Trebuchet MS"/>
                <a:cs typeface="Trebuchet MS"/>
                <a:sym typeface="Trebuchet MS"/>
              </a:rPr>
              <a:t>Skinner on Education</a:t>
            </a:r>
          </a:p>
          <a:p>
            <a:pPr algn="ctr">
              <a:lnSpc>
                <a:spcPts val="5831"/>
              </a:lnSpc>
            </a:pPr>
          </a:p>
        </p:txBody>
      </p:sp>
      <p:sp>
        <p:nvSpPr>
          <p:cNvPr name="TextBox 3" id="3"/>
          <p:cNvSpPr txBox="true"/>
          <p:nvPr/>
        </p:nvSpPr>
        <p:spPr>
          <a:xfrm rot="0">
            <a:off x="1511135" y="3236595"/>
            <a:ext cx="5875020" cy="671893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Mae atgyfnerthu positif yn gallu rheoli a chynnal ymddygiad da  yn hytrach na chosb</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Y prif beth mae pobl yn dysgu oddi wrth cosb yw sut i osgoi cael cosb eto</a:t>
            </a:r>
          </a:p>
        </p:txBody>
      </p:sp>
      <p:sp>
        <p:nvSpPr>
          <p:cNvPr name="TextBox 4" id="4"/>
          <p:cNvSpPr txBox="true"/>
          <p:nvPr/>
        </p:nvSpPr>
        <p:spPr>
          <a:xfrm rot="0">
            <a:off x="10934559" y="3462558"/>
            <a:ext cx="5875020" cy="5795742"/>
          </a:xfrm>
          <a:prstGeom prst="rect">
            <a:avLst/>
          </a:prstGeom>
        </p:spPr>
        <p:txBody>
          <a:bodyPr anchor="t" rtlCol="false" tIns="0" lIns="0" bIns="0" rIns="0">
            <a:spAutoFit/>
          </a:bodyPr>
          <a:lstStyle/>
          <a:p>
            <a:pPr algn="l" marL="703088" indent="-351544" lvl="1">
              <a:lnSpc>
                <a:spcPts val="4662"/>
              </a:lnSpc>
              <a:buFont typeface="Arial"/>
              <a:buChar char="•"/>
            </a:pPr>
            <a:r>
              <a:rPr lang="en-US" sz="3885" i="true">
                <a:solidFill>
                  <a:srgbClr val="404040"/>
                </a:solidFill>
                <a:latin typeface="Trebuchet MS Italics"/>
                <a:ea typeface="Trebuchet MS Italics"/>
                <a:cs typeface="Trebuchet MS Italics"/>
                <a:sym typeface="Trebuchet MS Italics"/>
              </a:rPr>
              <a:t>Positive reinforcement is more effective at changing and establishing behaviour than punishment</a:t>
            </a:r>
          </a:p>
          <a:p>
            <a:pPr algn="l" marL="703088" indent="-351544" lvl="1">
              <a:lnSpc>
                <a:spcPts val="4662"/>
              </a:lnSpc>
              <a:buFont typeface="Arial"/>
              <a:buChar char="•"/>
            </a:pPr>
            <a:r>
              <a:rPr lang="en-US" sz="3885" i="true">
                <a:solidFill>
                  <a:srgbClr val="404040"/>
                </a:solidFill>
                <a:latin typeface="Trebuchet MS Italics"/>
                <a:ea typeface="Trebuchet MS Italics"/>
                <a:cs typeface="Trebuchet MS Italics"/>
                <a:sym typeface="Trebuchet MS Italics"/>
              </a:rPr>
              <a:t>The main thing people learn from being punished is how to avoid punishment</a:t>
            </a:r>
          </a:p>
          <a:p>
            <a:pPr algn="l" marL="703088" indent="-351544" lvl="1">
              <a:lnSpc>
                <a:spcPts val="4195"/>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05840" y="1009650"/>
            <a:ext cx="162763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Skinner a dysgu</a:t>
            </a:r>
          </a:p>
          <a:p>
            <a:pPr algn="ctr">
              <a:lnSpc>
                <a:spcPts val="5831"/>
              </a:lnSpc>
            </a:pPr>
            <a:r>
              <a:rPr lang="en-US" sz="4859">
                <a:solidFill>
                  <a:srgbClr val="000000"/>
                </a:solidFill>
                <a:latin typeface="Trebuchet MS"/>
                <a:ea typeface="Trebuchet MS"/>
                <a:cs typeface="Trebuchet MS"/>
                <a:sym typeface="Trebuchet MS"/>
              </a:rPr>
              <a:t>Skinner and learning</a:t>
            </a:r>
          </a:p>
        </p:txBody>
      </p:sp>
      <p:sp>
        <p:nvSpPr>
          <p:cNvPr name="TextBox 3" id="3"/>
          <p:cNvSpPr txBox="true"/>
          <p:nvPr/>
        </p:nvSpPr>
        <p:spPr>
          <a:xfrm rot="0">
            <a:off x="1028700" y="3549331"/>
            <a:ext cx="8170758"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Pump prif rhwystr i   ddysgu</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ofn methu</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y dasg heb ei dorri lawr i gamau llai</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diffyg cyfarwyddiadau</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diffyg eglurder yn y cyfarwyddiadau</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diffyg atgyfnerthu positif</a:t>
            </a:r>
          </a:p>
        </p:txBody>
      </p:sp>
      <p:sp>
        <p:nvSpPr>
          <p:cNvPr name="TextBox 4" id="4"/>
          <p:cNvSpPr txBox="true"/>
          <p:nvPr/>
        </p:nvSpPr>
        <p:spPr>
          <a:xfrm rot="0">
            <a:off x="9252965" y="3549331"/>
            <a:ext cx="7767689"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Five main obstacles in learning:</a:t>
            </a:r>
          </a:p>
          <a:p>
            <a:pPr algn="l" marL="1337310" indent="-445770" lvl="2">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fear of failure</a:t>
            </a:r>
          </a:p>
          <a:p>
            <a:pPr algn="l" marL="1337310" indent="-445770" lvl="2">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task is not broken down into small enough steps</a:t>
            </a:r>
          </a:p>
          <a:p>
            <a:pPr algn="l" marL="1337310" indent="-445770" lvl="2">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lack of directions</a:t>
            </a:r>
          </a:p>
          <a:p>
            <a:pPr algn="l" marL="1337310" indent="-445770" lvl="2">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lack of clarity in the directions</a:t>
            </a:r>
          </a:p>
          <a:p>
            <a:pPr algn="l" marL="1337310" indent="-445770" lvl="2">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Lack of positive reinforcement </a:t>
            </a:r>
          </a:p>
          <a:p>
            <a:pPr algn="l" marL="1337310" indent="-445770" lvl="2">
              <a:lnSpc>
                <a:spcPts val="432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456844"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Skinner</a:t>
            </a:r>
          </a:p>
        </p:txBody>
      </p:sp>
      <p:sp>
        <p:nvSpPr>
          <p:cNvPr name="TextBox 3" id="3"/>
          <p:cNvSpPr txBox="true"/>
          <p:nvPr/>
        </p:nvSpPr>
        <p:spPr>
          <a:xfrm rot="0">
            <a:off x="3520440" y="3268681"/>
            <a:ext cx="11247120" cy="4362450"/>
          </a:xfrm>
          <a:prstGeom prst="rect">
            <a:avLst/>
          </a:prstGeom>
        </p:spPr>
        <p:txBody>
          <a:bodyPr anchor="t" rtlCol="false" tIns="0" lIns="0" bIns="0" rIns="0">
            <a:spAutoFit/>
          </a:bodyPr>
          <a:lstStyle/>
          <a:p>
            <a:pPr algn="l" marL="651513" indent="-325756" lvl="1">
              <a:lnSpc>
                <a:spcPts val="4320"/>
              </a:lnSpc>
              <a:buFont typeface="Arial"/>
              <a:buChar char="•"/>
            </a:pPr>
            <a:r>
              <a:rPr lang="en-US" sz="3600">
                <a:solidFill>
                  <a:srgbClr val="404040"/>
                </a:solidFill>
                <a:latin typeface="Trebuchet MS"/>
                <a:ea typeface="Trebuchet MS"/>
                <a:cs typeface="Trebuchet MS"/>
                <a:sym typeface="Trebuchet MS"/>
              </a:rPr>
              <a:t>‘Possibly through no fault of her own the teacher was violating two fundamental principles, the students were not being told at once whether their work was right or wrong (a corrected paper seen twenty four hours later cannot act as a reinforcer), and they were all moving at the same pace, regardless of preparation or ability.’ (Skinner, 1983 p. 64 </a:t>
            </a:r>
            <a:r>
              <a:rPr lang="en-US" sz="3600" i="true">
                <a:solidFill>
                  <a:srgbClr val="404040"/>
                </a:solidFill>
                <a:latin typeface="Trebuchet MS Italics"/>
                <a:ea typeface="Trebuchet MS Italics"/>
                <a:cs typeface="Trebuchet MS Italics"/>
                <a:sym typeface="Trebuchet MS Italics"/>
              </a:rPr>
              <a:t>cited in </a:t>
            </a:r>
            <a:r>
              <a:rPr lang="en-US" sz="3600">
                <a:solidFill>
                  <a:srgbClr val="404040"/>
                </a:solidFill>
                <a:latin typeface="Trebuchet MS"/>
                <a:ea typeface="Trebuchet MS"/>
                <a:cs typeface="Trebuchet MS"/>
                <a:sym typeface="Trebuchet MS"/>
              </a:rPr>
              <a:t>Aubrey and Riley 2016 p. 68)</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063240" y="1019175"/>
            <a:ext cx="121615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Skinner</a:t>
            </a:r>
          </a:p>
        </p:txBody>
      </p:sp>
      <p:sp>
        <p:nvSpPr>
          <p:cNvPr name="TextBox 3" id="3"/>
          <p:cNvSpPr txBox="true"/>
          <p:nvPr/>
        </p:nvSpPr>
        <p:spPr>
          <a:xfrm rot="0">
            <a:off x="1259289" y="2511764"/>
            <a:ext cx="6622732" cy="6728460"/>
          </a:xfrm>
          <a:prstGeom prst="rect">
            <a:avLst/>
          </a:prstGeom>
        </p:spPr>
        <p:txBody>
          <a:bodyPr anchor="t" rtlCol="false" tIns="0" lIns="0" bIns="0" rIns="0">
            <a:spAutoFit/>
          </a:bodyPr>
          <a:lstStyle/>
          <a:p>
            <a:pPr algn="l">
              <a:lnSpc>
                <a:spcPts val="4320"/>
              </a:lnSpc>
            </a:pPr>
            <a:r>
              <a:rPr lang="en-US" sz="3600">
                <a:solidFill>
                  <a:srgbClr val="404040"/>
                </a:solidFill>
                <a:latin typeface="Trebuchet MS"/>
                <a:ea typeface="Trebuchet MS"/>
                <a:cs typeface="Trebuchet MS"/>
                <a:sym typeface="Trebuchet MS"/>
              </a:rPr>
              <a:t>Mae’n bosibl goresgyn y rhwystrau gan ddefnyddio’r egwyddorion hyn:</a:t>
            </a:r>
          </a:p>
          <a:p>
            <a:pPr algn="l" marL="815340" indent="-407670" lvl="1">
              <a:lnSpc>
                <a:spcPts val="4320"/>
              </a:lnSpc>
              <a:buAutoNum type="arabicPeriod" startAt="1"/>
            </a:pPr>
            <a:r>
              <a:rPr lang="en-US" sz="3600">
                <a:solidFill>
                  <a:srgbClr val="404040"/>
                </a:solidFill>
                <a:latin typeface="Trebuchet MS"/>
                <a:ea typeface="Trebuchet MS"/>
                <a:cs typeface="Trebuchet MS"/>
                <a:sym typeface="Trebuchet MS"/>
              </a:rPr>
              <a:t>Rhoi adborth i'r dysgwr yn syth</a:t>
            </a:r>
          </a:p>
          <a:p>
            <a:pPr algn="l" marL="815340" indent="-407670" lvl="1">
              <a:lnSpc>
                <a:spcPts val="4320"/>
              </a:lnSpc>
              <a:buAutoNum type="arabicPeriod" startAt="1"/>
            </a:pPr>
            <a:r>
              <a:rPr lang="en-US" sz="3600">
                <a:solidFill>
                  <a:srgbClr val="404040"/>
                </a:solidFill>
                <a:latin typeface="Trebuchet MS"/>
                <a:ea typeface="Trebuchet MS"/>
                <a:cs typeface="Trebuchet MS"/>
                <a:sym typeface="Trebuchet MS"/>
              </a:rPr>
              <a:t>Torri’r dasg i ddarnau llai</a:t>
            </a:r>
          </a:p>
          <a:p>
            <a:pPr algn="l" marL="815340" indent="-407670" lvl="1">
              <a:lnSpc>
                <a:spcPts val="4320"/>
              </a:lnSpc>
              <a:buAutoNum type="arabicPeriod" startAt="1"/>
            </a:pPr>
            <a:r>
              <a:rPr lang="en-US" sz="3600">
                <a:solidFill>
                  <a:srgbClr val="404040"/>
                </a:solidFill>
                <a:latin typeface="Trebuchet MS"/>
                <a:ea typeface="Trebuchet MS"/>
                <a:cs typeface="Trebuchet MS"/>
                <a:sym typeface="Trebuchet MS"/>
              </a:rPr>
              <a:t>Ailadrodd cyfarwyddiadau mor aml ag sydd angen</a:t>
            </a:r>
          </a:p>
          <a:p>
            <a:pPr algn="l" marL="815340" indent="-407670" lvl="1">
              <a:lnSpc>
                <a:spcPts val="4320"/>
              </a:lnSpc>
              <a:buAutoNum type="arabicPeriod" startAt="1"/>
            </a:pPr>
            <a:r>
              <a:rPr lang="en-US" sz="3600">
                <a:solidFill>
                  <a:srgbClr val="404040"/>
                </a:solidFill>
                <a:latin typeface="Trebuchet MS"/>
                <a:ea typeface="Trebuchet MS"/>
                <a:cs typeface="Trebuchet MS"/>
                <a:sym typeface="Trebuchet MS"/>
              </a:rPr>
              <a:t>Gweithio o’r dasg symlaf i’r mwyaf cymhleth</a:t>
            </a:r>
          </a:p>
          <a:p>
            <a:pPr algn="l" marL="815340" indent="-407670" lvl="1">
              <a:lnSpc>
                <a:spcPts val="4320"/>
              </a:lnSpc>
              <a:buAutoNum type="arabicPeriod" startAt="1"/>
            </a:pPr>
            <a:r>
              <a:rPr lang="en-US" sz="3600">
                <a:solidFill>
                  <a:srgbClr val="404040"/>
                </a:solidFill>
                <a:latin typeface="Trebuchet MS"/>
                <a:ea typeface="Trebuchet MS"/>
                <a:cs typeface="Trebuchet MS"/>
                <a:sym typeface="Trebuchet MS"/>
              </a:rPr>
              <a:t>Atgyfnerthu positif</a:t>
            </a:r>
          </a:p>
          <a:p>
            <a:pPr algn="l" marL="815340" indent="-407670" lvl="1">
              <a:lnSpc>
                <a:spcPts val="4320"/>
              </a:lnSpc>
            </a:pPr>
          </a:p>
        </p:txBody>
      </p:sp>
      <p:sp>
        <p:nvSpPr>
          <p:cNvPr name="TextBox 4" id="4"/>
          <p:cNvSpPr txBox="true"/>
          <p:nvPr/>
        </p:nvSpPr>
        <p:spPr>
          <a:xfrm rot="0">
            <a:off x="11162126" y="2597489"/>
            <a:ext cx="5875020" cy="6642735"/>
          </a:xfrm>
          <a:prstGeom prst="rect">
            <a:avLst/>
          </a:prstGeom>
        </p:spPr>
        <p:txBody>
          <a:bodyPr anchor="t" rtlCol="false" tIns="0" lIns="0" bIns="0" rIns="0">
            <a:spAutoFit/>
          </a:bodyPr>
          <a:lstStyle/>
          <a:p>
            <a:pPr algn="l">
              <a:lnSpc>
                <a:spcPts val="3499"/>
              </a:lnSpc>
            </a:pPr>
            <a:r>
              <a:rPr lang="en-US" sz="3600" i="true">
                <a:solidFill>
                  <a:srgbClr val="404040"/>
                </a:solidFill>
                <a:latin typeface="Trebuchet MS Italics"/>
                <a:ea typeface="Trebuchet MS Italics"/>
                <a:cs typeface="Trebuchet MS Italics"/>
                <a:sym typeface="Trebuchet MS Italics"/>
              </a:rPr>
              <a:t>Overcome the obstacles using these principles:</a:t>
            </a:r>
          </a:p>
          <a:p>
            <a:pPr algn="l">
              <a:lnSpc>
                <a:spcPts val="3499"/>
              </a:lnSpc>
            </a:pPr>
            <a:r>
              <a:rPr lang="en-US" sz="3600" i="true">
                <a:solidFill>
                  <a:srgbClr val="404040"/>
                </a:solidFill>
                <a:latin typeface="Trebuchet MS Italics"/>
                <a:ea typeface="Trebuchet MS Italics"/>
                <a:cs typeface="Trebuchet MS Italics"/>
                <a:sym typeface="Trebuchet MS Italics"/>
              </a:rPr>
              <a:t>1.Give the learner immediate feedback</a:t>
            </a:r>
          </a:p>
          <a:p>
            <a:pPr algn="l">
              <a:lnSpc>
                <a:spcPts val="3499"/>
              </a:lnSpc>
            </a:pPr>
            <a:r>
              <a:rPr lang="en-US" sz="3600" i="true">
                <a:solidFill>
                  <a:srgbClr val="404040"/>
                </a:solidFill>
                <a:latin typeface="Trebuchet MS Italics"/>
                <a:ea typeface="Trebuchet MS Italics"/>
                <a:cs typeface="Trebuchet MS Italics"/>
                <a:sym typeface="Trebuchet MS Italics"/>
              </a:rPr>
              <a:t>2.Break the task into small steps</a:t>
            </a:r>
          </a:p>
          <a:p>
            <a:pPr algn="l">
              <a:lnSpc>
                <a:spcPts val="3499"/>
              </a:lnSpc>
            </a:pPr>
            <a:r>
              <a:rPr lang="en-US" sz="3600" i="true">
                <a:solidFill>
                  <a:srgbClr val="404040"/>
                </a:solidFill>
                <a:latin typeface="Trebuchet MS Italics"/>
                <a:ea typeface="Trebuchet MS Italics"/>
                <a:cs typeface="Trebuchet MS Italics"/>
                <a:sym typeface="Trebuchet MS Italics"/>
              </a:rPr>
              <a:t>3.Repeat directions as many times as necessary</a:t>
            </a:r>
          </a:p>
          <a:p>
            <a:pPr algn="l">
              <a:lnSpc>
                <a:spcPts val="3499"/>
              </a:lnSpc>
            </a:pPr>
            <a:r>
              <a:rPr lang="en-US" sz="3600" i="true">
                <a:solidFill>
                  <a:srgbClr val="404040"/>
                </a:solidFill>
                <a:latin typeface="Trebuchet MS Italics"/>
                <a:ea typeface="Trebuchet MS Italics"/>
                <a:cs typeface="Trebuchet MS Italics"/>
                <a:sym typeface="Trebuchet MS Italics"/>
              </a:rPr>
              <a:t>4.Work from the most simple to the most complex tasks </a:t>
            </a:r>
          </a:p>
          <a:p>
            <a:pPr algn="l">
              <a:lnSpc>
                <a:spcPts val="3499"/>
              </a:lnSpc>
            </a:pPr>
            <a:r>
              <a:rPr lang="en-US" sz="3600" i="true">
                <a:solidFill>
                  <a:srgbClr val="404040"/>
                </a:solidFill>
                <a:latin typeface="Trebuchet MS Italics"/>
                <a:ea typeface="Trebuchet MS Italics"/>
                <a:cs typeface="Trebuchet MS Italics"/>
                <a:sym typeface="Trebuchet MS Italics"/>
              </a:rPr>
              <a:t>5.Give positive reinforcement</a:t>
            </a:r>
          </a:p>
          <a:p>
            <a:pPr algn="l">
              <a:lnSpc>
                <a:spcPts val="4320"/>
              </a:lnSpc>
            </a:pP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913112" y="1009650"/>
            <a:ext cx="12161520"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Beirniadaeth o Skinner</a:t>
            </a:r>
          </a:p>
          <a:p>
            <a:pPr algn="ctr">
              <a:lnSpc>
                <a:spcPts val="5831"/>
              </a:lnSpc>
            </a:pPr>
            <a:r>
              <a:rPr lang="en-US" sz="4859">
                <a:solidFill>
                  <a:srgbClr val="000000"/>
                </a:solidFill>
                <a:latin typeface="Trebuchet MS"/>
                <a:ea typeface="Trebuchet MS"/>
                <a:cs typeface="Trebuchet MS"/>
                <a:sym typeface="Trebuchet MS"/>
              </a:rPr>
              <a:t>Criticisms of Skinner</a:t>
            </a:r>
          </a:p>
          <a:p>
            <a:pPr algn="ctr">
              <a:lnSpc>
                <a:spcPts val="5831"/>
              </a:lnSpc>
            </a:pPr>
          </a:p>
        </p:txBody>
      </p:sp>
      <p:sp>
        <p:nvSpPr>
          <p:cNvPr name="TextBox 3" id="3"/>
          <p:cNvSpPr txBox="true"/>
          <p:nvPr/>
        </p:nvSpPr>
        <p:spPr>
          <a:xfrm rot="0">
            <a:off x="1340043" y="4219740"/>
            <a:ext cx="7171849" cy="290512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Addysgwyr yn ystyried ei fod eisiau rhedeg ysgolion fel gwersi ufudd-dod i gŵn</a:t>
            </a:r>
          </a:p>
        </p:txBody>
      </p:sp>
      <p:sp>
        <p:nvSpPr>
          <p:cNvPr name="TextBox 4" id="4"/>
          <p:cNvSpPr txBox="true"/>
          <p:nvPr/>
        </p:nvSpPr>
        <p:spPr>
          <a:xfrm rot="0">
            <a:off x="9736957" y="3857790"/>
            <a:ext cx="7522343" cy="3629025"/>
          </a:xfrm>
          <a:prstGeom prst="rect">
            <a:avLst/>
          </a:prstGeom>
        </p:spPr>
        <p:txBody>
          <a:bodyPr anchor="t" rtlCol="false" tIns="0" lIns="0" bIns="0" rIns="0">
            <a:spAutoFit/>
          </a:bodyPr>
          <a:lstStyle/>
          <a:p>
            <a:pPr algn="l" marL="1554480" indent="-518160" lvl="2">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Educators considered he wanted schools to be run along the lines of dog obedience classes</a:t>
            </a: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05840" y="1019175"/>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Task</a:t>
            </a:r>
          </a:p>
        </p:txBody>
      </p:sp>
      <p:sp>
        <p:nvSpPr>
          <p:cNvPr name="TextBox 3" id="3"/>
          <p:cNvSpPr txBox="true"/>
          <p:nvPr/>
        </p:nvSpPr>
        <p:spPr>
          <a:xfrm rot="0">
            <a:off x="1847026" y="3033797"/>
            <a:ext cx="6526033"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Adfyfyriwch ar eich profiad mewn ysgolion</a:t>
            </a:r>
          </a:p>
          <a:p>
            <a:pPr algn="l">
              <a:lnSpc>
                <a:spcPts val="4320"/>
              </a:lnSpc>
            </a:pPr>
          </a:p>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A adlewyrchir damcaniaeth Skinner o fewn eich profiad?</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Beth yw manteision ac anfanteision atgyfnerthu yn yr ystafell ddosbarth cynradd? </a:t>
            </a:r>
          </a:p>
        </p:txBody>
      </p:sp>
      <p:sp>
        <p:nvSpPr>
          <p:cNvPr name="TextBox 4" id="4"/>
          <p:cNvSpPr txBox="true"/>
          <p:nvPr/>
        </p:nvSpPr>
        <p:spPr>
          <a:xfrm rot="0">
            <a:off x="10601423" y="3033797"/>
            <a:ext cx="6680737"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Reflect on your experience in schools</a:t>
            </a:r>
          </a:p>
          <a:p>
            <a:pPr algn="l">
              <a:lnSpc>
                <a:spcPts val="4320"/>
              </a:lnSpc>
            </a:pPr>
          </a:p>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Is Skinner’s theory reflected in your experience? </a:t>
            </a:r>
          </a:p>
          <a:p>
            <a:pPr algn="l">
              <a:lnSpc>
                <a:spcPts val="4320"/>
              </a:lnSpc>
            </a:pP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What are the advantages and disadvantages of reinforcement in the primary school classroom?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889696" y="542921"/>
            <a:ext cx="10508608"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Jerome Bruner</a:t>
            </a:r>
          </a:p>
          <a:p>
            <a:pPr algn="ctr">
              <a:lnSpc>
                <a:spcPts val="6480"/>
              </a:lnSpc>
            </a:pPr>
            <a:r>
              <a:rPr lang="en-US" sz="5400">
                <a:solidFill>
                  <a:srgbClr val="000000"/>
                </a:solidFill>
                <a:latin typeface="Trebuchet MS"/>
                <a:ea typeface="Trebuchet MS"/>
                <a:cs typeface="Trebuchet MS"/>
                <a:sym typeface="Trebuchet MS"/>
              </a:rPr>
              <a:t>1915 - 2016</a:t>
            </a:r>
          </a:p>
        </p:txBody>
      </p:sp>
      <p:sp>
        <p:nvSpPr>
          <p:cNvPr name="TextBox 3" id="3"/>
          <p:cNvSpPr txBox="true"/>
          <p:nvPr/>
        </p:nvSpPr>
        <p:spPr>
          <a:xfrm rot="0">
            <a:off x="9596759" y="3406195"/>
            <a:ext cx="7662541" cy="4905375"/>
          </a:xfrm>
          <a:prstGeom prst="rect">
            <a:avLst/>
          </a:prstGeom>
        </p:spPr>
        <p:txBody>
          <a:bodyPr anchor="t" rtlCol="false" tIns="0" lIns="0" bIns="0" rIns="0">
            <a:spAutoFit/>
          </a:bodyPr>
          <a:lstStyle/>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‘The shrewd guess, the fertile hypothesise, the courageous leap to a tentative conclusion -these are the most valuable coins of the thinker at work. But in most schools guessing is heavily penalized and is associated somehow with laziness’ Aubrey &amp; Riley (2016, p.106)</a:t>
            </a:r>
          </a:p>
        </p:txBody>
      </p:sp>
      <p:grpSp>
        <p:nvGrpSpPr>
          <p:cNvPr name="Group 4" id="4"/>
          <p:cNvGrpSpPr>
            <a:grpSpLocks noChangeAspect="true"/>
          </p:cNvGrpSpPr>
          <p:nvPr/>
        </p:nvGrpSpPr>
        <p:grpSpPr>
          <a:xfrm rot="0">
            <a:off x="1695460" y="2441303"/>
            <a:ext cx="4388472" cy="6013023"/>
            <a:chOff x="0" y="0"/>
            <a:chExt cx="5851296" cy="8017364"/>
          </a:xfrm>
        </p:grpSpPr>
        <p:sp>
          <p:nvSpPr>
            <p:cNvPr name="Freeform 5" id="5"/>
            <p:cNvSpPr/>
            <p:nvPr/>
          </p:nvSpPr>
          <p:spPr>
            <a:xfrm flipH="false" flipV="false" rot="0">
              <a:off x="0" y="0"/>
              <a:ext cx="5851271" cy="8017383"/>
            </a:xfrm>
            <a:custGeom>
              <a:avLst/>
              <a:gdLst/>
              <a:ahLst/>
              <a:cxnLst/>
              <a:rect r="r" b="b" t="t" l="l"/>
              <a:pathLst>
                <a:path h="8017383" w="5851271">
                  <a:moveTo>
                    <a:pt x="0" y="0"/>
                  </a:moveTo>
                  <a:lnTo>
                    <a:pt x="5851271" y="0"/>
                  </a:lnTo>
                  <a:lnTo>
                    <a:pt x="5851271" y="8017383"/>
                  </a:lnTo>
                  <a:lnTo>
                    <a:pt x="0" y="8017383"/>
                  </a:lnTo>
                  <a:lnTo>
                    <a:pt x="0" y="0"/>
                  </a:lnTo>
                  <a:close/>
                </a:path>
              </a:pathLst>
            </a:custGeom>
            <a:blipFill>
              <a:blip r:embed="rId3"/>
              <a:stretch>
                <a:fillRect l="0" t="-3838" r="0" b="-3838"/>
              </a:stretch>
            </a:blipFill>
          </p:spPr>
        </p:sp>
      </p:grpSp>
    </p:spTree>
  </p:cSld>
  <p:clrMapOvr>
    <a:masterClrMapping/>
  </p:clrMapOvr>
</p:sld>
</file>

<file path=ppt/slides/slide15.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982980" y="609600"/>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028700" y="2686050"/>
            <a:ext cx="6751322" cy="4914900"/>
          </a:xfrm>
          <a:prstGeom prst="rect">
            <a:avLst/>
          </a:prstGeom>
        </p:spPr>
        <p:txBody>
          <a:bodyPr anchor="t" rtlCol="false" tIns="0" lIns="0" bIns="0" rIns="0">
            <a:spAutoFit/>
          </a:bodyPr>
          <a:lstStyle/>
          <a:p>
            <a:pPr algn="l" marL="488632" indent="-244316" lvl="1">
              <a:lnSpc>
                <a:spcPts val="3240"/>
              </a:lnSpc>
              <a:buFont typeface="Arial"/>
              <a:buChar char="•"/>
            </a:pPr>
            <a:r>
              <a:rPr lang="en-US" b="true" sz="2700">
                <a:solidFill>
                  <a:srgbClr val="222222"/>
                </a:solidFill>
                <a:latin typeface="Verdana Bold"/>
                <a:ea typeface="Verdana Bold"/>
                <a:cs typeface="Verdana Bold"/>
                <a:sym typeface="Verdana Bold"/>
              </a:rPr>
              <a:t>“</a:t>
            </a:r>
            <a:r>
              <a:rPr lang="en-US" b="true" sz="2700" i="true">
                <a:solidFill>
                  <a:srgbClr val="222222"/>
                </a:solidFill>
                <a:latin typeface="Verdana Bold Italics"/>
                <a:ea typeface="Verdana Bold Italics"/>
                <a:cs typeface="Verdana Bold Italics"/>
                <a:sym typeface="Verdana Bold Italics"/>
              </a:rPr>
              <a:t>We begin with the hypothesis that any subject can be taught in some intellectually honest form to any child at any stage of development”</a:t>
            </a:r>
            <a:r>
              <a:rPr lang="en-US" sz="2700" i="true">
                <a:solidFill>
                  <a:srgbClr val="222222"/>
                </a:solidFill>
                <a:latin typeface="Verdana Italics"/>
                <a:ea typeface="Verdana Italics"/>
                <a:cs typeface="Verdana Italics"/>
                <a:sym typeface="Verdana Italics"/>
              </a:rPr>
              <a:t>.</a:t>
            </a:r>
          </a:p>
          <a:p>
            <a:pPr algn="l" marL="488632" indent="-244316" lvl="1">
              <a:lnSpc>
                <a:spcPts val="3240"/>
              </a:lnSpc>
            </a:pP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Mewn geiriau eraill, roedd yn golygu y gellir addysgu pynciau cymhleth iawn hyd yn oed i blant ifanc os cânt eu strwythuro a'u cyflwyno yn y ffordd gywir. Mae'r cwricwlwm troellog yn seiliedig ar dri syniad allweddol.</a:t>
            </a:r>
          </a:p>
        </p:txBody>
      </p:sp>
      <p:sp>
        <p:nvSpPr>
          <p:cNvPr name="TextBox 4" id="4"/>
          <p:cNvSpPr txBox="true"/>
          <p:nvPr/>
        </p:nvSpPr>
        <p:spPr>
          <a:xfrm rot="0">
            <a:off x="10517921" y="2686050"/>
            <a:ext cx="6741379" cy="4914900"/>
          </a:xfrm>
          <a:prstGeom prst="rect">
            <a:avLst/>
          </a:prstGeom>
        </p:spPr>
        <p:txBody>
          <a:bodyPr anchor="t" rtlCol="false" tIns="0" lIns="0" bIns="0" rIns="0">
            <a:spAutoFit/>
          </a:bodyPr>
          <a:lstStyle/>
          <a:p>
            <a:pPr algn="l" marL="488632" indent="-244316" lvl="1">
              <a:lnSpc>
                <a:spcPts val="3240"/>
              </a:lnSpc>
              <a:buFont typeface="Arial"/>
              <a:buChar char="•"/>
            </a:pPr>
            <a:r>
              <a:rPr lang="en-US" b="true" sz="2700">
                <a:solidFill>
                  <a:srgbClr val="222222"/>
                </a:solidFill>
                <a:latin typeface="Verdana Bold"/>
                <a:ea typeface="Verdana Bold"/>
                <a:cs typeface="Verdana Bold"/>
                <a:sym typeface="Verdana Bold"/>
              </a:rPr>
              <a:t>“</a:t>
            </a:r>
            <a:r>
              <a:rPr lang="en-US" b="true" sz="2700" i="true">
                <a:solidFill>
                  <a:srgbClr val="222222"/>
                </a:solidFill>
                <a:latin typeface="Verdana Bold Italics"/>
                <a:ea typeface="Verdana Bold Italics"/>
                <a:cs typeface="Verdana Bold Italics"/>
                <a:sym typeface="Verdana Bold Italics"/>
              </a:rPr>
              <a:t>We begin with the hypothesis that any subject can be taught in some intellectually honest form to any child at any stage of development”</a:t>
            </a:r>
            <a:r>
              <a:rPr lang="en-US" sz="2700" i="true">
                <a:solidFill>
                  <a:srgbClr val="222222"/>
                </a:solidFill>
                <a:latin typeface="Verdana Italics"/>
                <a:ea typeface="Verdana Italics"/>
                <a:cs typeface="Verdana Italics"/>
                <a:sym typeface="Verdana Italics"/>
              </a:rPr>
              <a:t>.</a:t>
            </a:r>
          </a:p>
          <a:p>
            <a:pPr algn="l" marL="488632" indent="-244316" lvl="1">
              <a:lnSpc>
                <a:spcPts val="3240"/>
              </a:lnSpc>
            </a:pPr>
          </a:p>
          <a:p>
            <a:pPr algn="l" marL="488632" indent="-244316" lvl="1">
              <a:lnSpc>
                <a:spcPts val="3240"/>
              </a:lnSpc>
              <a:buFont typeface="Arial"/>
              <a:buChar char="•"/>
            </a:pPr>
            <a:r>
              <a:rPr lang="en-US" sz="2700">
                <a:solidFill>
                  <a:srgbClr val="222222"/>
                </a:solidFill>
                <a:latin typeface="Verdana"/>
                <a:ea typeface="Verdana"/>
                <a:cs typeface="Verdana"/>
                <a:sym typeface="Verdana"/>
              </a:rPr>
              <a:t>In other words, he meant that even very complex topics can be taught to young children if structured and presented in the right way. The spiral curriculum is based on three key ideas.</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05840" y="609600"/>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283102" y="2655156"/>
            <a:ext cx="6781138" cy="6505575"/>
          </a:xfrm>
          <a:prstGeom prst="rect">
            <a:avLst/>
          </a:prstGeom>
        </p:spPr>
        <p:txBody>
          <a:bodyPr anchor="t" rtlCol="false" tIns="0" lIns="0" bIns="0" rIns="0">
            <a:spAutoFit/>
          </a:bodyPr>
          <a:lstStyle/>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Yn ffafrio plant yn adeiladu gwybodaeth mewn modd gwyddonol</a:t>
            </a:r>
          </a:p>
          <a:p>
            <a:pPr algn="l">
              <a:lnSpc>
                <a:spcPts val="4680"/>
              </a:lnSpc>
            </a:pPr>
          </a:p>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Cwricwlwm troellog – lle mae themau yn cael eu cyflwyno i ddysgwyr i gychwyn ac yna  ailymwelir â nhw yn hwyrach i atgyfnerthu dealltwriaeth</a:t>
            </a:r>
          </a:p>
        </p:txBody>
      </p:sp>
      <p:sp>
        <p:nvSpPr>
          <p:cNvPr name="TextBox 4" id="4"/>
          <p:cNvSpPr txBox="true"/>
          <p:nvPr/>
        </p:nvSpPr>
        <p:spPr>
          <a:xfrm rot="0">
            <a:off x="10777994" y="2655156"/>
            <a:ext cx="6481306" cy="6505575"/>
          </a:xfrm>
          <a:prstGeom prst="rect">
            <a:avLst/>
          </a:prstGeom>
        </p:spPr>
        <p:txBody>
          <a:bodyPr anchor="t" rtlCol="false" tIns="0" lIns="0" bIns="0" rIns="0">
            <a:spAutoFit/>
          </a:bodyPr>
          <a:lstStyle/>
          <a:p>
            <a:pPr algn="l" marL="705802" indent="-352901" lvl="1">
              <a:lnSpc>
                <a:spcPts val="4680"/>
              </a:lnSpc>
              <a:buFont typeface="Arial"/>
              <a:buChar char="•"/>
            </a:pPr>
            <a:r>
              <a:rPr lang="en-US" sz="3900" i="true">
                <a:solidFill>
                  <a:srgbClr val="404040"/>
                </a:solidFill>
                <a:latin typeface="Trebuchet MS Italics"/>
                <a:ea typeface="Trebuchet MS Italics"/>
                <a:cs typeface="Trebuchet MS Italics"/>
                <a:sym typeface="Trebuchet MS Italics"/>
              </a:rPr>
              <a:t>In favour of children constructing knowledge in a scientific manner</a:t>
            </a:r>
          </a:p>
          <a:p>
            <a:pPr algn="l">
              <a:lnSpc>
                <a:spcPts val="4680"/>
              </a:lnSpc>
            </a:pPr>
          </a:p>
          <a:p>
            <a:pPr algn="l" marL="705802" indent="-352901" lvl="1">
              <a:lnSpc>
                <a:spcPts val="4680"/>
              </a:lnSpc>
              <a:buFont typeface="Arial"/>
              <a:buChar char="•"/>
            </a:pPr>
            <a:r>
              <a:rPr lang="en-US" sz="3900" i="true">
                <a:solidFill>
                  <a:srgbClr val="404040"/>
                </a:solidFill>
                <a:latin typeface="Trebuchet MS Italics"/>
                <a:ea typeface="Trebuchet MS Italics"/>
                <a:cs typeface="Trebuchet MS Italics"/>
                <a:sym typeface="Trebuchet MS Italics"/>
              </a:rPr>
              <a:t>Spiral curriculum – where themes were initially presented to learners and then revisited later to reinforce understanding</a:t>
            </a:r>
          </a:p>
          <a:p>
            <a:pPr algn="l" marL="705802" indent="-352901" lvl="1">
              <a:lnSpc>
                <a:spcPts val="4680"/>
              </a:lnSpc>
            </a:pP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063240" y="1019175"/>
            <a:ext cx="121615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028700" y="2235057"/>
            <a:ext cx="7770412" cy="7096125"/>
          </a:xfrm>
          <a:prstGeom prst="rect">
            <a:avLst/>
          </a:prstGeom>
        </p:spPr>
        <p:txBody>
          <a:bodyPr anchor="t" rtlCol="false" tIns="0" lIns="0" bIns="0" rIns="0">
            <a:spAutoFit/>
          </a:bodyPr>
          <a:lstStyle/>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Pwysigrwydd diwylliant a’r rhyngweithio rhwng dysgwyr ac athrawon yn y broses o adeiladu gwybodaeth gyda’i gilydd</a:t>
            </a:r>
          </a:p>
          <a:p>
            <a:pPr algn="l">
              <a:lnSpc>
                <a:spcPts val="4680"/>
              </a:lnSpc>
            </a:pPr>
          </a:p>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Dadlau yn erbyn ffocws ar unigolyn a dadlau bod gwaith grwp yn fwy effeithiol</a:t>
            </a:r>
          </a:p>
          <a:p>
            <a:pPr algn="l">
              <a:lnSpc>
                <a:spcPts val="4680"/>
              </a:lnSpc>
            </a:pPr>
          </a:p>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Oes cysylltiad gyda damcaniaethydd arall?</a:t>
            </a:r>
          </a:p>
        </p:txBody>
      </p:sp>
      <p:sp>
        <p:nvSpPr>
          <p:cNvPr name="TextBox 4" id="4"/>
          <p:cNvSpPr txBox="true"/>
          <p:nvPr/>
        </p:nvSpPr>
        <p:spPr>
          <a:xfrm rot="0">
            <a:off x="10869472" y="2752725"/>
            <a:ext cx="6812203" cy="6505575"/>
          </a:xfrm>
          <a:prstGeom prst="rect">
            <a:avLst/>
          </a:prstGeom>
        </p:spPr>
        <p:txBody>
          <a:bodyPr anchor="t" rtlCol="false" tIns="0" lIns="0" bIns="0" rIns="0">
            <a:spAutoFit/>
          </a:bodyPr>
          <a:lstStyle/>
          <a:p>
            <a:pPr algn="l" marL="705802" indent="-352901" lvl="1">
              <a:lnSpc>
                <a:spcPts val="4680"/>
              </a:lnSpc>
              <a:buFont typeface="Arial"/>
              <a:buChar char="•"/>
            </a:pPr>
            <a:r>
              <a:rPr lang="en-US" sz="3900" i="true">
                <a:solidFill>
                  <a:srgbClr val="404040"/>
                </a:solidFill>
                <a:latin typeface="Trebuchet MS Italics"/>
                <a:ea typeface="Trebuchet MS Italics"/>
                <a:cs typeface="Trebuchet MS Italics"/>
                <a:sym typeface="Trebuchet MS Italics"/>
              </a:rPr>
              <a:t>Significance of culture and the interaction between learners and teachers in the process of building knowledge together.</a:t>
            </a:r>
          </a:p>
          <a:p>
            <a:pPr algn="l">
              <a:lnSpc>
                <a:spcPts val="4680"/>
              </a:lnSpc>
            </a:pPr>
          </a:p>
          <a:p>
            <a:pPr algn="l" marL="705802" indent="-352901" lvl="1">
              <a:lnSpc>
                <a:spcPts val="4680"/>
              </a:lnSpc>
              <a:buFont typeface="Arial"/>
              <a:buChar char="•"/>
            </a:pPr>
            <a:r>
              <a:rPr lang="en-US" sz="3900" i="true">
                <a:solidFill>
                  <a:srgbClr val="404040"/>
                </a:solidFill>
                <a:latin typeface="Trebuchet MS Italics"/>
                <a:ea typeface="Trebuchet MS Italics"/>
                <a:cs typeface="Trebuchet MS Italics"/>
                <a:sym typeface="Trebuchet MS Italics"/>
              </a:rPr>
              <a:t>Dispute focus on individual and argued for group work</a:t>
            </a:r>
          </a:p>
          <a:p>
            <a:pPr algn="l">
              <a:lnSpc>
                <a:spcPts val="4680"/>
              </a:lnSpc>
            </a:pPr>
          </a:p>
          <a:p>
            <a:pPr algn="l" marL="705802" indent="-352901" lvl="1">
              <a:lnSpc>
                <a:spcPts val="4680"/>
              </a:lnSpc>
              <a:buFont typeface="Arial"/>
              <a:buChar char="•"/>
            </a:pPr>
            <a:r>
              <a:rPr lang="en-US" sz="3900" i="true">
                <a:solidFill>
                  <a:srgbClr val="404040"/>
                </a:solidFill>
                <a:latin typeface="Trebuchet MS Italics"/>
                <a:ea typeface="Trebuchet MS Italics"/>
                <a:cs typeface="Trebuchet MS Italics"/>
                <a:sym typeface="Trebuchet MS Italics"/>
              </a:rPr>
              <a:t>Link with which other theorist?</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1009650"/>
            <a:ext cx="162763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Sgaffaldio datblygiad iaith </a:t>
            </a:r>
          </a:p>
          <a:p>
            <a:pPr algn="ctr">
              <a:lnSpc>
                <a:spcPts val="5831"/>
              </a:lnSpc>
            </a:pPr>
            <a:r>
              <a:rPr lang="en-US" sz="4859">
                <a:solidFill>
                  <a:srgbClr val="000000"/>
                </a:solidFill>
                <a:latin typeface="Trebuchet MS"/>
                <a:ea typeface="Trebuchet MS"/>
                <a:cs typeface="Trebuchet MS"/>
                <a:sym typeface="Trebuchet MS"/>
              </a:rPr>
              <a:t>Scaffolding language development</a:t>
            </a:r>
          </a:p>
        </p:txBody>
      </p:sp>
      <p:sp>
        <p:nvSpPr>
          <p:cNvPr name="TextBox 3" id="3"/>
          <p:cNvSpPr txBox="true"/>
          <p:nvPr/>
        </p:nvSpPr>
        <p:spPr>
          <a:xfrm rot="0">
            <a:off x="1028700" y="3203365"/>
            <a:ext cx="6174148"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Adfyfyriwch ar y tebygrwydd rhwng syniadau Vygotsky a Bruner yn nhermau creu sefyllfaoedd dysgu lle mae plant yn datblygu eu meddyliau drwy weithio gydag oedolion.</a:t>
            </a:r>
          </a:p>
        </p:txBody>
      </p:sp>
      <p:sp>
        <p:nvSpPr>
          <p:cNvPr name="TextBox 4" id="4"/>
          <p:cNvSpPr txBox="true"/>
          <p:nvPr/>
        </p:nvSpPr>
        <p:spPr>
          <a:xfrm rot="0">
            <a:off x="10483833" y="3203365"/>
            <a:ext cx="6775467"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Reflect on the similarities between the ideas expressed by Vygotsky and those of Bruner in regard to creating learning situations in which children develop their thinking through working alongside adults.</a:t>
            </a:r>
          </a:p>
        </p:txBody>
      </p:sp>
      <p:sp>
        <p:nvSpPr>
          <p:cNvPr name="TextBox 5" id="5"/>
          <p:cNvSpPr txBox="true"/>
          <p:nvPr/>
        </p:nvSpPr>
        <p:spPr>
          <a:xfrm rot="0">
            <a:off x="5508031" y="9239250"/>
            <a:ext cx="8971058" cy="620108"/>
          </a:xfrm>
          <a:prstGeom prst="rect">
            <a:avLst/>
          </a:prstGeom>
        </p:spPr>
        <p:txBody>
          <a:bodyPr anchor="t" rtlCol="false" tIns="0" lIns="0" bIns="0" rIns="0">
            <a:spAutoFit/>
          </a:bodyPr>
          <a:lstStyle/>
          <a:p>
            <a:pPr algn="l">
              <a:lnSpc>
                <a:spcPts val="4320"/>
              </a:lnSpc>
            </a:pPr>
            <a:r>
              <a:rPr lang="en-US" sz="3600" i="true" u="sng">
                <a:solidFill>
                  <a:srgbClr val="3FCDE7"/>
                </a:solidFill>
                <a:latin typeface="Trebuchet MS Italics"/>
                <a:ea typeface="Trebuchet MS Italics"/>
                <a:cs typeface="Trebuchet MS Italics"/>
                <a:sym typeface="Trebuchet MS Italics"/>
                <a:hlinkClick r:id="rId2" tooltip="https://www.youtube.com/watch?v=gLXxcspCeK8"/>
              </a:rPr>
              <a:t>Scaffolding language development </a:t>
            </a:r>
          </a:p>
        </p:txBody>
      </p:sp>
      <p:grpSp>
        <p:nvGrpSpPr>
          <p:cNvPr name="Group 6" id="6"/>
          <p:cNvGrpSpPr>
            <a:grpSpLocks noChangeAspect="true"/>
          </p:cNvGrpSpPr>
          <p:nvPr/>
        </p:nvGrpSpPr>
        <p:grpSpPr>
          <a:xfrm rot="0">
            <a:off x="4259197" y="9199032"/>
            <a:ext cx="1013792" cy="719593"/>
            <a:chOff x="0" y="0"/>
            <a:chExt cx="1351722" cy="959458"/>
          </a:xfrm>
        </p:grpSpPr>
        <p:sp>
          <p:nvSpPr>
            <p:cNvPr name="Freeform 7" id="7" descr="logo video clipart 10 free Cliparts | Download images on ..."/>
            <p:cNvSpPr/>
            <p:nvPr/>
          </p:nvSpPr>
          <p:spPr>
            <a:xfrm flipH="false" flipV="false" rot="0">
              <a:off x="0" y="0"/>
              <a:ext cx="1351661" cy="959485"/>
            </a:xfrm>
            <a:custGeom>
              <a:avLst/>
              <a:gdLst/>
              <a:ahLst/>
              <a:cxnLst/>
              <a:rect r="r" b="b" t="t" l="l"/>
              <a:pathLst>
                <a:path h="959485" w="1351661">
                  <a:moveTo>
                    <a:pt x="0" y="0"/>
                  </a:moveTo>
                  <a:lnTo>
                    <a:pt x="1351661" y="0"/>
                  </a:lnTo>
                  <a:lnTo>
                    <a:pt x="1351661" y="959485"/>
                  </a:lnTo>
                  <a:lnTo>
                    <a:pt x="0" y="959485"/>
                  </a:lnTo>
                  <a:lnTo>
                    <a:pt x="0" y="0"/>
                  </a:lnTo>
                  <a:close/>
                </a:path>
              </a:pathLst>
            </a:custGeom>
            <a:blipFill>
              <a:blip r:embed="rId3"/>
              <a:stretch>
                <a:fillRect l="0" t="-92" r="-4" b="-89"/>
              </a:stretch>
            </a:blipFill>
          </p:spPr>
        </p:sp>
      </p:grpSp>
    </p:spTree>
  </p:cSld>
  <p:clrMapOvr>
    <a:masterClrMapping/>
  </p:clrMapOvr>
</p:sld>
</file>

<file path=ppt/slides/slide19.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063240" y="822214"/>
            <a:ext cx="121615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028700" y="2254730"/>
            <a:ext cx="7294522" cy="738187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Tri dull lle mae plant yn trosi profiadau i ddysgu</a:t>
            </a:r>
          </a:p>
          <a:p>
            <a:pPr algn="l">
              <a:lnSpc>
                <a:spcPts val="3240"/>
              </a:lnSpc>
            </a:pPr>
          </a:p>
          <a:p>
            <a:pPr algn="l" marL="488632" indent="-244316" lvl="1">
              <a:lnSpc>
                <a:spcPts val="3240"/>
              </a:lnSpc>
              <a:buFont typeface="Arial"/>
              <a:buChar char="•"/>
            </a:pPr>
            <a:r>
              <a:rPr lang="en-US" b="true" sz="2700">
                <a:solidFill>
                  <a:srgbClr val="404040"/>
                </a:solidFill>
                <a:latin typeface="Trebuchet MS Bold"/>
                <a:ea typeface="Trebuchet MS Bold"/>
                <a:cs typeface="Trebuchet MS Bold"/>
                <a:sym typeface="Trebuchet MS Bold"/>
              </a:rPr>
              <a:t>Enactif</a:t>
            </a:r>
            <a:r>
              <a:rPr lang="en-US" sz="2700">
                <a:solidFill>
                  <a:srgbClr val="404040"/>
                </a:solidFill>
                <a:latin typeface="Trebuchet MS"/>
                <a:ea typeface="Trebuchet MS"/>
                <a:cs typeface="Trebuchet MS"/>
                <a:sym typeface="Trebuchet MS"/>
              </a:rPr>
              <a:t> – plant yn gwneud pethau dros eu hunain trwy weithredu a chwarae </a:t>
            </a:r>
          </a:p>
          <a:p>
            <a:pPr algn="l">
              <a:lnSpc>
                <a:spcPts val="3240"/>
              </a:lnSpc>
            </a:pPr>
          </a:p>
          <a:p>
            <a:pPr algn="l" marL="488632" indent="-244316" lvl="1">
              <a:lnSpc>
                <a:spcPts val="3240"/>
              </a:lnSpc>
              <a:buFont typeface="Arial"/>
              <a:buChar char="•"/>
            </a:pPr>
            <a:r>
              <a:rPr lang="en-US" b="true" sz="2700">
                <a:solidFill>
                  <a:srgbClr val="404040"/>
                </a:solidFill>
                <a:latin typeface="Trebuchet MS Bold"/>
                <a:ea typeface="Trebuchet MS Bold"/>
                <a:cs typeface="Trebuchet MS Bold"/>
                <a:sym typeface="Trebuchet MS Bold"/>
              </a:rPr>
              <a:t>Eiconig</a:t>
            </a:r>
            <a:r>
              <a:rPr lang="en-US" sz="2700">
                <a:solidFill>
                  <a:srgbClr val="404040"/>
                </a:solidFill>
                <a:latin typeface="Trebuchet MS"/>
                <a:ea typeface="Trebuchet MS"/>
                <a:cs typeface="Trebuchet MS"/>
                <a:sym typeface="Trebuchet MS"/>
              </a:rPr>
              <a:t> – plant yn gallu deall delweddau, lluniau a rhifau</a:t>
            </a:r>
          </a:p>
          <a:p>
            <a:pPr algn="l">
              <a:lnSpc>
                <a:spcPts val="3240"/>
              </a:lnSpc>
            </a:pPr>
          </a:p>
          <a:p>
            <a:pPr algn="l" marL="488632" indent="-244316" lvl="1">
              <a:lnSpc>
                <a:spcPts val="3240"/>
              </a:lnSpc>
              <a:buFont typeface="Arial"/>
              <a:buChar char="•"/>
            </a:pPr>
            <a:r>
              <a:rPr lang="en-US" b="true" sz="2700">
                <a:solidFill>
                  <a:srgbClr val="404040"/>
                </a:solidFill>
                <a:latin typeface="Trebuchet MS Bold"/>
                <a:ea typeface="Trebuchet MS Bold"/>
                <a:cs typeface="Trebuchet MS Bold"/>
                <a:sym typeface="Trebuchet MS Bold"/>
              </a:rPr>
              <a:t>Symbolaidd</a:t>
            </a:r>
            <a:r>
              <a:rPr lang="en-US" sz="2700">
                <a:solidFill>
                  <a:srgbClr val="404040"/>
                </a:solidFill>
                <a:latin typeface="Trebuchet MS"/>
                <a:ea typeface="Trebuchet MS"/>
                <a:cs typeface="Trebuchet MS"/>
                <a:sym typeface="Trebuchet MS"/>
              </a:rPr>
              <a:t> – plant yn gallu deall cysyniadau haniaethol, iaith a rheswm.</a:t>
            </a:r>
          </a:p>
          <a:p>
            <a:pPr algn="l">
              <a:lnSpc>
                <a:spcPts val="3240"/>
              </a:lnSpc>
            </a:pP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Nid proses cyfresol yw'r dulliau yma. Maent yn hytrach yn dibynnu ar gael eu datblygu drwy ryngweithio gydag eraill</a:t>
            </a:r>
          </a:p>
          <a:p>
            <a:pPr algn="l">
              <a:lnSpc>
                <a:spcPts val="3240"/>
              </a:lnSpc>
            </a:pPr>
          </a:p>
          <a:p>
            <a:pPr algn="l" marL="488632" indent="-244316" lvl="1">
              <a:lnSpc>
                <a:spcPts val="3240"/>
              </a:lnSpc>
              <a:buFont typeface="Arial"/>
              <a:buChar char="•"/>
            </a:pPr>
            <a:r>
              <a:rPr lang="en-US" b="true" sz="2700">
                <a:solidFill>
                  <a:srgbClr val="404040"/>
                </a:solidFill>
                <a:latin typeface="Trebuchet MS Bold"/>
                <a:ea typeface="Trebuchet MS Bold"/>
                <a:cs typeface="Trebuchet MS Bold"/>
                <a:sym typeface="Trebuchet MS Bold"/>
              </a:rPr>
              <a:t>Trafodwch enghreifftiau o weithgareddau dosbarth sydd yn berthnasol i’r tri dull.</a:t>
            </a:r>
          </a:p>
        </p:txBody>
      </p:sp>
      <p:sp>
        <p:nvSpPr>
          <p:cNvPr name="TextBox 4" id="4"/>
          <p:cNvSpPr txBox="true"/>
          <p:nvPr/>
        </p:nvSpPr>
        <p:spPr>
          <a:xfrm rot="0">
            <a:off x="9772785" y="2254730"/>
            <a:ext cx="7486515" cy="7381875"/>
          </a:xfrm>
          <a:prstGeom prst="rect">
            <a:avLst/>
          </a:prstGeom>
        </p:spPr>
        <p:txBody>
          <a:bodyPr anchor="t" rtlCol="false" tIns="0" lIns="0" bIns="0" rIns="0">
            <a:spAutoFit/>
          </a:bodyPr>
          <a:lstStyle/>
          <a:p>
            <a:pPr algn="l" marL="488632" indent="-244316" lvl="1">
              <a:lnSpc>
                <a:spcPts val="3240"/>
              </a:lnSpc>
              <a:buFont typeface="Arial"/>
              <a:buChar char="•"/>
            </a:pPr>
            <a:r>
              <a:rPr lang="en-US" sz="2700" i="true">
                <a:solidFill>
                  <a:srgbClr val="404040"/>
                </a:solidFill>
                <a:latin typeface="Trebuchet MS Italics"/>
                <a:ea typeface="Trebuchet MS Italics"/>
                <a:cs typeface="Trebuchet MS Italics"/>
                <a:sym typeface="Trebuchet MS Italics"/>
              </a:rPr>
              <a:t>Three modes whereby children develop experiences into learning.</a:t>
            </a:r>
          </a:p>
          <a:p>
            <a:pPr algn="l">
              <a:lnSpc>
                <a:spcPts val="3240"/>
              </a:lnSpc>
            </a:pPr>
          </a:p>
          <a:p>
            <a:pPr algn="l" marL="488632" indent="-244316" lvl="1">
              <a:lnSpc>
                <a:spcPts val="3240"/>
              </a:lnSpc>
              <a:buFont typeface="Arial"/>
              <a:buChar char="•"/>
            </a:pPr>
            <a:r>
              <a:rPr lang="en-US" b="true" sz="2700" i="true">
                <a:solidFill>
                  <a:srgbClr val="404040"/>
                </a:solidFill>
                <a:latin typeface="Trebuchet MS Bold Italics"/>
                <a:ea typeface="Trebuchet MS Bold Italics"/>
                <a:cs typeface="Trebuchet MS Bold Italics"/>
                <a:sym typeface="Trebuchet MS Bold Italics"/>
              </a:rPr>
              <a:t>Enactive</a:t>
            </a:r>
            <a:r>
              <a:rPr lang="en-US" sz="2700" i="true">
                <a:solidFill>
                  <a:srgbClr val="404040"/>
                </a:solidFill>
                <a:latin typeface="Trebuchet MS Italics"/>
                <a:ea typeface="Trebuchet MS Italics"/>
                <a:cs typeface="Trebuchet MS Italics"/>
                <a:sym typeface="Trebuchet MS Italics"/>
              </a:rPr>
              <a:t> – where children do things for themselves through action and play</a:t>
            </a:r>
          </a:p>
          <a:p>
            <a:pPr algn="l">
              <a:lnSpc>
                <a:spcPts val="3240"/>
              </a:lnSpc>
            </a:pPr>
          </a:p>
          <a:p>
            <a:pPr algn="l" marL="488632" indent="-244316" lvl="1">
              <a:lnSpc>
                <a:spcPts val="3240"/>
              </a:lnSpc>
              <a:buFont typeface="Arial"/>
              <a:buChar char="•"/>
            </a:pPr>
            <a:r>
              <a:rPr lang="en-US" b="true" sz="2700" i="true">
                <a:solidFill>
                  <a:srgbClr val="404040"/>
                </a:solidFill>
                <a:latin typeface="Trebuchet MS Bold Italics"/>
                <a:ea typeface="Trebuchet MS Bold Italics"/>
                <a:cs typeface="Trebuchet MS Bold Italics"/>
                <a:sym typeface="Trebuchet MS Bold Italics"/>
              </a:rPr>
              <a:t>Iconic</a:t>
            </a:r>
            <a:r>
              <a:rPr lang="en-US" sz="2700" i="true">
                <a:solidFill>
                  <a:srgbClr val="404040"/>
                </a:solidFill>
                <a:latin typeface="Trebuchet MS Italics"/>
                <a:ea typeface="Trebuchet MS Italics"/>
                <a:cs typeface="Trebuchet MS Italics"/>
                <a:sym typeface="Trebuchet MS Italics"/>
              </a:rPr>
              <a:t> – children can comprehend images, pictures and numbers</a:t>
            </a:r>
          </a:p>
          <a:p>
            <a:pPr algn="l">
              <a:lnSpc>
                <a:spcPts val="3240"/>
              </a:lnSpc>
            </a:pPr>
          </a:p>
          <a:p>
            <a:pPr algn="l" marL="488632" indent="-244316" lvl="1">
              <a:lnSpc>
                <a:spcPts val="3240"/>
              </a:lnSpc>
              <a:buFont typeface="Arial"/>
              <a:buChar char="•"/>
            </a:pPr>
            <a:r>
              <a:rPr lang="en-US" b="true" sz="2700" i="true">
                <a:solidFill>
                  <a:srgbClr val="404040"/>
                </a:solidFill>
                <a:latin typeface="Trebuchet MS Bold Italics"/>
                <a:ea typeface="Trebuchet MS Bold Italics"/>
                <a:cs typeface="Trebuchet MS Bold Italics"/>
                <a:sym typeface="Trebuchet MS Bold Italics"/>
              </a:rPr>
              <a:t>Symbolic</a:t>
            </a:r>
            <a:r>
              <a:rPr lang="en-US" sz="2700" i="true">
                <a:solidFill>
                  <a:srgbClr val="404040"/>
                </a:solidFill>
                <a:latin typeface="Trebuchet MS Italics"/>
                <a:ea typeface="Trebuchet MS Italics"/>
                <a:cs typeface="Trebuchet MS Italics"/>
                <a:sym typeface="Trebuchet MS Italics"/>
              </a:rPr>
              <a:t> – where children can understand abstraction, language and reason.</a:t>
            </a:r>
          </a:p>
          <a:p>
            <a:pPr algn="l">
              <a:lnSpc>
                <a:spcPts val="3240"/>
              </a:lnSpc>
            </a:pPr>
          </a:p>
          <a:p>
            <a:pPr algn="l" marL="488632" indent="-244316" lvl="1">
              <a:lnSpc>
                <a:spcPts val="3240"/>
              </a:lnSpc>
              <a:buFont typeface="Arial"/>
              <a:buChar char="•"/>
            </a:pPr>
            <a:r>
              <a:rPr lang="en-US" sz="2700" i="true">
                <a:solidFill>
                  <a:srgbClr val="404040"/>
                </a:solidFill>
                <a:latin typeface="Trebuchet MS Italics"/>
                <a:ea typeface="Trebuchet MS Italics"/>
                <a:cs typeface="Trebuchet MS Italics"/>
                <a:sym typeface="Trebuchet MS Italics"/>
              </a:rPr>
              <a:t>Acquiring these modes is not a sequential process but reliant on being developed with other people</a:t>
            </a:r>
          </a:p>
          <a:p>
            <a:pPr algn="l">
              <a:lnSpc>
                <a:spcPts val="3240"/>
              </a:lnSpc>
            </a:pPr>
          </a:p>
          <a:p>
            <a:pPr algn="l" marL="488632" indent="-244316" lvl="1">
              <a:lnSpc>
                <a:spcPts val="3240"/>
              </a:lnSpc>
              <a:buFont typeface="Arial"/>
              <a:buChar char="•"/>
            </a:pPr>
            <a:r>
              <a:rPr lang="en-US" b="true" sz="2700" i="true">
                <a:solidFill>
                  <a:srgbClr val="404040"/>
                </a:solidFill>
                <a:latin typeface="Trebuchet MS Bold Italics"/>
                <a:ea typeface="Trebuchet MS Bold Italics"/>
                <a:cs typeface="Trebuchet MS Bold Italics"/>
                <a:sym typeface="Trebuchet MS Bold Italics"/>
              </a:rPr>
              <a:t>Discuss examples of classroom activities which are relevant to these three modes</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966882" y="1125063"/>
            <a:ext cx="10354236"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830787" y="3410292"/>
            <a:ext cx="5189220" cy="49053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 plant yn adeiladu gwybodaeth gydag eraill ond hefyd trwy rhyngweithio gyda’r amgylchedd</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Dysgu datrys problemau a dysgu trwy ddarganfod</a:t>
            </a:r>
          </a:p>
        </p:txBody>
      </p:sp>
      <p:sp>
        <p:nvSpPr>
          <p:cNvPr name="TextBox 4" id="4"/>
          <p:cNvSpPr txBox="true"/>
          <p:nvPr/>
        </p:nvSpPr>
        <p:spPr>
          <a:xfrm rot="0">
            <a:off x="10966222" y="3410292"/>
            <a:ext cx="5422392"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Children build knowledge with others but also through interacting with the environment</a:t>
            </a:r>
          </a:p>
          <a:p>
            <a:pPr algn="l">
              <a:lnSpc>
                <a:spcPts val="4320"/>
              </a:lnSpc>
            </a:pP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Problem solving and discovery learning</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1019175"/>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Bruner</a:t>
            </a:r>
          </a:p>
        </p:txBody>
      </p:sp>
      <p:sp>
        <p:nvSpPr>
          <p:cNvPr name="TextBox 3" id="3"/>
          <p:cNvSpPr txBox="true"/>
          <p:nvPr/>
        </p:nvSpPr>
        <p:spPr>
          <a:xfrm rot="0">
            <a:off x="1273417" y="2390775"/>
            <a:ext cx="5875020" cy="686752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Angen ailymweld â gwybodaeth</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Plentyn yn adeiladu ar wybodaeth wrth ailymweld</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Mae hyn yn wahanol i Piaget oedd yn credu bod plant yn symud trwy gyfres o gamau pendant</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Gwerth diwylliant a’r amgylchedd ee. pwysigrwydd y fam wrth ddatblygu iaith y plentyn</a:t>
            </a:r>
          </a:p>
        </p:txBody>
      </p:sp>
      <p:sp>
        <p:nvSpPr>
          <p:cNvPr name="TextBox 4" id="4"/>
          <p:cNvSpPr txBox="true"/>
          <p:nvPr/>
        </p:nvSpPr>
        <p:spPr>
          <a:xfrm rot="0">
            <a:off x="10837784" y="2386610"/>
            <a:ext cx="5875020" cy="6867525"/>
          </a:xfrm>
          <a:prstGeom prst="rect">
            <a:avLst/>
          </a:prstGeom>
        </p:spPr>
        <p:txBody>
          <a:bodyPr anchor="t" rtlCol="false" tIns="0" lIns="0" bIns="0" rIns="0">
            <a:spAutoFit/>
          </a:bodyPr>
          <a:lstStyle/>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Knowledge needs to be revisited</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Child builds on knowledge by revisiting topics</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This differs from thinkers such as Piaget who believed that children pass through a series of predetermined stages.</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Value of culture and environment e.g. function of mother in regard to linguistic process of child.</a:t>
            </a:r>
          </a:p>
        </p:txBody>
      </p:sp>
    </p:spTree>
  </p:cSld>
  <p:clrMapOvr>
    <a:masterClrMapping/>
  </p:clrMapOvr>
</p:sld>
</file>

<file path=ppt/slides/slide22.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1009650"/>
            <a:ext cx="162763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Beirniadaeth o Bruner</a:t>
            </a:r>
          </a:p>
          <a:p>
            <a:pPr algn="ctr">
              <a:lnSpc>
                <a:spcPts val="5831"/>
              </a:lnSpc>
            </a:pPr>
            <a:r>
              <a:rPr lang="en-US" sz="4859">
                <a:solidFill>
                  <a:srgbClr val="000000"/>
                </a:solidFill>
                <a:latin typeface="Trebuchet MS"/>
                <a:ea typeface="Trebuchet MS"/>
                <a:cs typeface="Trebuchet MS"/>
                <a:sym typeface="Trebuchet MS"/>
              </a:rPr>
              <a:t>Criticism of Bruner</a:t>
            </a:r>
          </a:p>
        </p:txBody>
      </p:sp>
      <p:sp>
        <p:nvSpPr>
          <p:cNvPr name="TextBox 3" id="3"/>
          <p:cNvSpPr txBox="true"/>
          <p:nvPr/>
        </p:nvSpPr>
        <p:spPr>
          <a:xfrm rot="0">
            <a:off x="1028700" y="3810000"/>
            <a:ext cx="7189374" cy="5448300"/>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Dysgu trwy ddarganfod – plant yn gallu camddeall pethau sydd ddim o hyd yn weladwy i’r athro</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Twf yn y gred bod angen dull mwy traddodiadol o ddysgu ar blant yn enwedig yng nghwyneb pwysau targedau ac arholiadau ar ysgolion</a:t>
            </a:r>
          </a:p>
        </p:txBody>
      </p:sp>
      <p:sp>
        <p:nvSpPr>
          <p:cNvPr name="TextBox 4" id="4"/>
          <p:cNvSpPr txBox="true"/>
          <p:nvPr/>
        </p:nvSpPr>
        <p:spPr>
          <a:xfrm rot="0">
            <a:off x="10770915" y="3267075"/>
            <a:ext cx="6488385" cy="5991225"/>
          </a:xfrm>
          <a:prstGeom prst="rect">
            <a:avLst/>
          </a:prstGeom>
        </p:spPr>
        <p:txBody>
          <a:bodyPr anchor="t" rtlCol="false" tIns="0" lIns="0" bIns="0" rIns="0">
            <a:spAutoFit/>
          </a:bodyPr>
          <a:lstStyle/>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Discovery learning – children can misconstrue meaning which may be unobserved by teachers</a:t>
            </a:r>
          </a:p>
          <a:p>
            <a:pPr algn="l">
              <a:lnSpc>
                <a:spcPts val="4320"/>
              </a:lnSpc>
            </a:pP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Growing perception that children need more traditional form of teaching particularly when schools are driven by targets and exams.</a:t>
            </a:r>
          </a:p>
        </p:txBody>
      </p:sp>
    </p:spTree>
  </p:cSld>
  <p:clrMapOvr>
    <a:masterClrMapping/>
  </p:clrMapOvr>
</p:sld>
</file>

<file path=ppt/slides/slide23.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063240" y="448152"/>
            <a:ext cx="12618720" cy="1632585"/>
          </a:xfrm>
          <a:prstGeom prst="rect">
            <a:avLst/>
          </a:prstGeom>
        </p:spPr>
        <p:txBody>
          <a:bodyPr anchor="t" rtlCol="false" tIns="0" lIns="0" bIns="0" rIns="0">
            <a:spAutoFit/>
          </a:bodyPr>
          <a:lstStyle/>
          <a:p>
            <a:pPr algn="l">
              <a:lnSpc>
                <a:spcPts val="5759"/>
              </a:lnSpc>
            </a:pPr>
            <a:r>
              <a:rPr lang="en-US" sz="4800">
                <a:solidFill>
                  <a:srgbClr val="000000"/>
                </a:solidFill>
                <a:latin typeface="Trebuchet MS"/>
                <a:ea typeface="Trebuchet MS"/>
                <a:cs typeface="Trebuchet MS"/>
                <a:sym typeface="Trebuchet MS"/>
              </a:rPr>
              <a:t>Syniadau Bruner yn yr ystafell dosbarth</a:t>
            </a:r>
          </a:p>
          <a:p>
            <a:pPr algn="l">
              <a:lnSpc>
                <a:spcPts val="5759"/>
              </a:lnSpc>
            </a:pPr>
            <a:r>
              <a:rPr lang="en-US" sz="4800">
                <a:solidFill>
                  <a:srgbClr val="000000"/>
                </a:solidFill>
                <a:latin typeface="Trebuchet MS"/>
                <a:ea typeface="Trebuchet MS"/>
                <a:cs typeface="Trebuchet MS"/>
                <a:sym typeface="Trebuchet MS"/>
              </a:rPr>
              <a:t>Applying Bruner in the classroom</a:t>
            </a:r>
          </a:p>
        </p:txBody>
      </p:sp>
      <p:sp>
        <p:nvSpPr>
          <p:cNvPr name="TextBox 3" id="3"/>
          <p:cNvSpPr txBox="true"/>
          <p:nvPr/>
        </p:nvSpPr>
        <p:spPr>
          <a:xfrm rot="0">
            <a:off x="1204623" y="2978592"/>
            <a:ext cx="5875020" cy="7077075"/>
          </a:xfrm>
          <a:prstGeom prst="rect">
            <a:avLst/>
          </a:prstGeom>
        </p:spPr>
        <p:txBody>
          <a:bodyPr anchor="t" rtlCol="false" tIns="0" lIns="0" bIns="0" rIns="0">
            <a:spAutoFit/>
          </a:bodyPr>
          <a:lstStyle/>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Athro fel ysgogwr a chatalydd dysgu </a:t>
            </a:r>
          </a:p>
          <a:p>
            <a:pPr algn="l">
              <a:lnSpc>
                <a:spcPts val="4320"/>
              </a:lnSpc>
            </a:pPr>
          </a:p>
          <a:p>
            <a:pPr algn="l" marL="651053" indent="-325526" lvl="1">
              <a:lnSpc>
                <a:spcPts val="4320"/>
              </a:lnSpc>
              <a:buFont typeface="Arial"/>
              <a:buChar char="•"/>
            </a:pPr>
            <a:r>
              <a:rPr lang="en-US" sz="3600">
                <a:solidFill>
                  <a:srgbClr val="404040"/>
                </a:solidFill>
                <a:latin typeface="Trebuchet MS"/>
                <a:ea typeface="Trebuchet MS"/>
                <a:cs typeface="Trebuchet MS"/>
                <a:sym typeface="Trebuchet MS"/>
              </a:rPr>
              <a:t>Sgaffaldio – plant yn cael eu cynorthwyo gan oedolyn neu blentyn arall trwy ddechrau tasgau, symleiddio problemau a thynnu sylw at gamgymeriadau</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Yn erbyn pedagogeg didacteg</a:t>
            </a:r>
          </a:p>
        </p:txBody>
      </p:sp>
      <p:sp>
        <p:nvSpPr>
          <p:cNvPr name="TextBox 4" id="4"/>
          <p:cNvSpPr txBox="true"/>
          <p:nvPr/>
        </p:nvSpPr>
        <p:spPr>
          <a:xfrm rot="0">
            <a:off x="11498580" y="3225058"/>
            <a:ext cx="5760720" cy="5991225"/>
          </a:xfrm>
          <a:prstGeom prst="rect">
            <a:avLst/>
          </a:prstGeom>
        </p:spPr>
        <p:txBody>
          <a:bodyPr anchor="t" rtlCol="false" tIns="0" lIns="0" bIns="0" rIns="0">
            <a:spAutoFit/>
          </a:bodyPr>
          <a:lstStyle/>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Teacher as a motivator and catalyst for learning</a:t>
            </a:r>
          </a:p>
          <a:p>
            <a:pPr algn="l">
              <a:lnSpc>
                <a:spcPts val="4320"/>
              </a:lnSpc>
            </a:pPr>
          </a:p>
          <a:p>
            <a:pPr algn="l" marL="651053" indent="-325526"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Scaffolding – helped by another adult or child by starting tasks, simplifying problems and highlighting errors.</a:t>
            </a:r>
          </a:p>
          <a:p>
            <a:pPr algn="l">
              <a:lnSpc>
                <a:spcPts val="4320"/>
              </a:lnSpc>
            </a:pP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Against didactic and routine pedagogy</a:t>
            </a:r>
          </a:p>
        </p:txBody>
      </p:sp>
    </p:spTree>
  </p:cSld>
  <p:clrMapOvr>
    <a:masterClrMapping/>
  </p:clrMapOvr>
</p:sld>
</file>

<file path=ppt/slides/slide24.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834640" y="1019175"/>
            <a:ext cx="12618720" cy="1457325"/>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Syniadau Bruner yn yr ystafell dosbarth</a:t>
            </a:r>
          </a:p>
          <a:p>
            <a:pPr algn="ctr">
              <a:lnSpc>
                <a:spcPts val="5759"/>
              </a:lnSpc>
            </a:pPr>
            <a:r>
              <a:rPr lang="en-US" sz="4800">
                <a:solidFill>
                  <a:srgbClr val="000000"/>
                </a:solidFill>
                <a:latin typeface="Trebuchet MS"/>
                <a:ea typeface="Trebuchet MS"/>
                <a:cs typeface="Trebuchet MS"/>
                <a:sym typeface="Trebuchet MS"/>
              </a:rPr>
              <a:t>Applying Bruner in the classroom</a:t>
            </a:r>
          </a:p>
        </p:txBody>
      </p:sp>
      <p:sp>
        <p:nvSpPr>
          <p:cNvPr name="TextBox 3" id="3"/>
          <p:cNvSpPr txBox="true"/>
          <p:nvPr/>
        </p:nvSpPr>
        <p:spPr>
          <a:xfrm rot="0">
            <a:off x="1256671" y="3692608"/>
            <a:ext cx="7496446" cy="4733925"/>
          </a:xfrm>
          <a:prstGeom prst="rect">
            <a:avLst/>
          </a:prstGeom>
        </p:spPr>
        <p:txBody>
          <a:bodyPr anchor="t" rtlCol="false" tIns="0" lIns="0" bIns="0" rIns="0">
            <a:spAutoFit/>
          </a:bodyPr>
          <a:lstStyle/>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Cwricwlwm troellog – adfyfyrio ar ddealltwriaeth ac ailymweld - nid adeiladu gwybodaeth rheolaidd</a:t>
            </a:r>
          </a:p>
          <a:p>
            <a:pPr algn="l" marL="705802" indent="-352901" lvl="1">
              <a:lnSpc>
                <a:spcPts val="4680"/>
              </a:lnSpc>
              <a:buFont typeface="Arial"/>
              <a:buChar char="•"/>
            </a:pPr>
            <a:r>
              <a:rPr lang="en-US" sz="3900">
                <a:solidFill>
                  <a:srgbClr val="404040"/>
                </a:solidFill>
                <a:latin typeface="Trebuchet MS"/>
                <a:ea typeface="Trebuchet MS"/>
                <a:cs typeface="Trebuchet MS"/>
                <a:sym typeface="Trebuchet MS"/>
              </a:rPr>
              <a:t>Troelli effeithiol – deall pwnc mewn perthynas a chyd-destun dysgu ehangach. Llai o ffocws ar bwnc penodol.</a:t>
            </a:r>
          </a:p>
        </p:txBody>
      </p:sp>
      <p:sp>
        <p:nvSpPr>
          <p:cNvPr name="TextBox 4" id="4"/>
          <p:cNvSpPr txBox="true"/>
          <p:nvPr/>
        </p:nvSpPr>
        <p:spPr>
          <a:xfrm rot="0">
            <a:off x="9903831" y="4064083"/>
            <a:ext cx="7355469"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Spiral ‘curriculum’ – reflect on understanding and revisit - not a steady build up of knowledge.</a:t>
            </a:r>
          </a:p>
          <a:p>
            <a:pPr algn="l" marL="651510" indent="-325755" lvl="1">
              <a:lnSpc>
                <a:spcPts val="4320"/>
              </a:lnSpc>
              <a:buFont typeface="Arial"/>
              <a:buChar char="•"/>
            </a:pPr>
            <a:r>
              <a:rPr lang="en-US" sz="3600" i="true">
                <a:solidFill>
                  <a:srgbClr val="404040"/>
                </a:solidFill>
                <a:latin typeface="Trebuchet MS Italics"/>
                <a:ea typeface="Trebuchet MS Italics"/>
                <a:cs typeface="Trebuchet MS Italics"/>
                <a:sym typeface="Trebuchet MS Italics"/>
              </a:rPr>
              <a:t>Effective spiralling – understand the subject in relation to broader context of learning. Less subject specific teaching.</a:t>
            </a:r>
          </a:p>
          <a:p>
            <a:pPr algn="l" marL="651510" indent="-325755" lvl="1">
              <a:lnSpc>
                <a:spcPts val="4320"/>
              </a:lnSpc>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05840" y="448152"/>
            <a:ext cx="16276320" cy="16325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Bruner: Discover Learning</a:t>
            </a:r>
          </a:p>
        </p:txBody>
      </p:sp>
      <p:grpSp>
        <p:nvGrpSpPr>
          <p:cNvPr name="Group 3" id="3"/>
          <p:cNvGrpSpPr>
            <a:grpSpLocks noChangeAspect="true"/>
          </p:cNvGrpSpPr>
          <p:nvPr/>
        </p:nvGrpSpPr>
        <p:grpSpPr>
          <a:xfrm rot="0">
            <a:off x="2398646" y="2384151"/>
            <a:ext cx="9849675" cy="7051811"/>
            <a:chOff x="0" y="0"/>
            <a:chExt cx="13132900" cy="9402414"/>
          </a:xfrm>
        </p:grpSpPr>
        <p:sp>
          <p:nvSpPr>
            <p:cNvPr name="Freeform 4" id="4"/>
            <p:cNvSpPr/>
            <p:nvPr/>
          </p:nvSpPr>
          <p:spPr>
            <a:xfrm flipH="false" flipV="false" rot="0">
              <a:off x="0" y="0"/>
              <a:ext cx="13132943" cy="9402445"/>
            </a:xfrm>
            <a:custGeom>
              <a:avLst/>
              <a:gdLst/>
              <a:ahLst/>
              <a:cxnLst/>
              <a:rect r="r" b="b" t="t" l="l"/>
              <a:pathLst>
                <a:path h="9402445" w="13132943">
                  <a:moveTo>
                    <a:pt x="0" y="0"/>
                  </a:moveTo>
                  <a:lnTo>
                    <a:pt x="13132943" y="0"/>
                  </a:lnTo>
                  <a:lnTo>
                    <a:pt x="13132943" y="9402445"/>
                  </a:lnTo>
                  <a:lnTo>
                    <a:pt x="0" y="9402445"/>
                  </a:lnTo>
                  <a:lnTo>
                    <a:pt x="0" y="0"/>
                  </a:lnTo>
                  <a:close/>
                </a:path>
              </a:pathLst>
            </a:custGeom>
            <a:blipFill>
              <a:blip r:embed="rId2"/>
              <a:stretch>
                <a:fillRect l="0" t="-2378" r="0" b="-2378"/>
              </a:stretch>
            </a:blipFill>
          </p:spPr>
        </p:sp>
      </p:grpSp>
      <p:sp>
        <p:nvSpPr>
          <p:cNvPr name="TextBox 5" id="5"/>
          <p:cNvSpPr txBox="true"/>
          <p:nvPr/>
        </p:nvSpPr>
        <p:spPr>
          <a:xfrm rot="0">
            <a:off x="12819117" y="4494515"/>
            <a:ext cx="3931920" cy="887581"/>
          </a:xfrm>
          <a:prstGeom prst="rect">
            <a:avLst/>
          </a:prstGeom>
        </p:spPr>
        <p:txBody>
          <a:bodyPr anchor="t" rtlCol="false" tIns="0" lIns="0" bIns="0" rIns="0">
            <a:spAutoFit/>
          </a:bodyPr>
          <a:lstStyle/>
          <a:p>
            <a:pPr algn="l">
              <a:lnSpc>
                <a:spcPts val="3240"/>
              </a:lnSpc>
            </a:pPr>
            <a:r>
              <a:rPr lang="en-US" sz="2700">
                <a:solidFill>
                  <a:srgbClr val="FF0000"/>
                </a:solidFill>
                <a:latin typeface="Trebuchet MS"/>
                <a:ea typeface="Trebuchet MS"/>
                <a:cs typeface="Trebuchet MS"/>
                <a:sym typeface="Trebuchet MS"/>
              </a:rPr>
              <a:t>BEWARE: 'Iconic'</a:t>
            </a:r>
          </a:p>
          <a:p>
            <a:pPr algn="l">
              <a:lnSpc>
                <a:spcPts val="3240"/>
              </a:lnSpc>
            </a:pPr>
            <a:r>
              <a:rPr lang="en-US" sz="2700">
                <a:solidFill>
                  <a:srgbClr val="FF0000"/>
                </a:solidFill>
                <a:latin typeface="Trebuchet MS"/>
                <a:ea typeface="Trebuchet MS"/>
                <a:cs typeface="Trebuchet MS"/>
                <a:sym typeface="Trebuchet MS"/>
              </a:rPr>
              <a:t> not 'Inconic'</a:t>
            </a:r>
          </a:p>
        </p:txBody>
      </p:sp>
    </p:spTree>
  </p:cSld>
  <p:clrMapOvr>
    <a:masterClrMapping/>
  </p:clrMapOvr>
</p:sld>
</file>

<file path=ppt/slides/slide26.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982980" y="1019175"/>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396674" y="3838989"/>
            <a:ext cx="7526572" cy="507682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Gwnewch restr o enghreifftiau lle gwelir syniadau Bruner yn addysg heddiw</a:t>
            </a:r>
          </a:p>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Pa rai y gellir eu cysylltu gyda syniadau damcnaiaethwyr eraill?</a:t>
            </a:r>
          </a:p>
        </p:txBody>
      </p:sp>
      <p:sp>
        <p:nvSpPr>
          <p:cNvPr name="TextBox 4" id="4"/>
          <p:cNvSpPr txBox="true"/>
          <p:nvPr/>
        </p:nvSpPr>
        <p:spPr>
          <a:xfrm rot="0">
            <a:off x="10058400" y="3838989"/>
            <a:ext cx="6789420" cy="5076825"/>
          </a:xfrm>
          <a:prstGeom prst="rect">
            <a:avLst/>
          </a:prstGeom>
        </p:spPr>
        <p:txBody>
          <a:bodyPr anchor="t" rtlCol="false" tIns="0" lIns="0" bIns="0" rIns="0">
            <a:spAutoFit/>
          </a:bodyPr>
          <a:lstStyle/>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List how and where Bruner’s ideas can be seen in education today</a:t>
            </a:r>
          </a:p>
          <a:p>
            <a:pPr algn="l" marL="868680" indent="-434340" lvl="1">
              <a:lnSpc>
                <a:spcPts val="5759"/>
              </a:lnSpc>
              <a:buFont typeface="Arial"/>
              <a:buChar char="•"/>
            </a:pPr>
            <a:r>
              <a:rPr lang="en-US" sz="4800" i="true">
                <a:solidFill>
                  <a:srgbClr val="404040"/>
                </a:solidFill>
                <a:latin typeface="Trebuchet MS Italics"/>
                <a:ea typeface="Trebuchet MS Italics"/>
                <a:cs typeface="Trebuchet MS Italics"/>
                <a:sym typeface="Trebuchet MS Italics"/>
              </a:rPr>
              <a:t>Which can be linked to the ideas of other theorists?</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2870436"/>
            <a:ext cx="7281914" cy="6153150"/>
          </a:xfrm>
          <a:prstGeom prst="rect">
            <a:avLst/>
          </a:prstGeom>
        </p:spPr>
        <p:txBody>
          <a:bodyPr anchor="t" rtlCol="false" tIns="0" lIns="0" bIns="0" rIns="0">
            <a:spAutoFit/>
          </a:bodyPr>
          <a:lstStyle/>
          <a:p>
            <a:pPr algn="l" marL="977265" indent="-488632" lvl="1">
              <a:lnSpc>
                <a:spcPts val="6480"/>
              </a:lnSpc>
              <a:buFont typeface="Arial"/>
              <a:buChar char="•"/>
            </a:pPr>
            <a:r>
              <a:rPr lang="en-US" sz="5400" i="true">
                <a:solidFill>
                  <a:srgbClr val="404040"/>
                </a:solidFill>
                <a:latin typeface="Trebuchet MS Italics"/>
                <a:ea typeface="Trebuchet MS Italics"/>
                <a:cs typeface="Trebuchet MS Italics"/>
                <a:sym typeface="Trebuchet MS Italics"/>
              </a:rPr>
              <a:t> ‘Talent is not something to be found in the few; it is to be developed in the many ’ </a:t>
            </a:r>
          </a:p>
          <a:p>
            <a:pPr algn="l">
              <a:lnSpc>
                <a:spcPts val="6480"/>
              </a:lnSpc>
            </a:pPr>
          </a:p>
          <a:p>
            <a:pPr algn="r">
              <a:lnSpc>
                <a:spcPts val="3240"/>
              </a:lnSpc>
            </a:pPr>
            <a:r>
              <a:rPr lang="en-US" sz="2700" i="true">
                <a:solidFill>
                  <a:srgbClr val="404040"/>
                </a:solidFill>
                <a:latin typeface="Trebuchet MS Italics"/>
                <a:ea typeface="Trebuchet MS Italics"/>
                <a:cs typeface="Trebuchet MS Italics"/>
                <a:sym typeface="Trebuchet MS Italics"/>
              </a:rPr>
              <a:t>(Bloom, Cited in Anderson et al, 2001) </a:t>
            </a:r>
          </a:p>
          <a:p>
            <a:pPr algn="r" marL="977265" indent="-488632" lvl="1">
              <a:lnSpc>
                <a:spcPts val="6480"/>
              </a:lnSpc>
            </a:pPr>
          </a:p>
        </p:txBody>
      </p:sp>
      <p:sp>
        <p:nvSpPr>
          <p:cNvPr name="TextBox 3" id="3"/>
          <p:cNvSpPr txBox="true"/>
          <p:nvPr/>
        </p:nvSpPr>
        <p:spPr>
          <a:xfrm rot="0">
            <a:off x="2377440" y="613452"/>
            <a:ext cx="13533120" cy="1327785"/>
          </a:xfrm>
          <a:prstGeom prst="rect">
            <a:avLst/>
          </a:prstGeom>
        </p:spPr>
        <p:txBody>
          <a:bodyPr anchor="t" rtlCol="false" tIns="0" lIns="0" bIns="0" rIns="0">
            <a:spAutoFit/>
          </a:bodyPr>
          <a:lstStyle/>
          <a:p>
            <a:pPr algn="ctr">
              <a:lnSpc>
                <a:spcPts val="7128"/>
              </a:lnSpc>
            </a:pPr>
            <a:r>
              <a:rPr lang="en-US" sz="5940">
                <a:solidFill>
                  <a:srgbClr val="000000"/>
                </a:solidFill>
                <a:latin typeface="Trebuchet MS"/>
                <a:ea typeface="Trebuchet MS"/>
                <a:cs typeface="Trebuchet MS"/>
                <a:sym typeface="Trebuchet MS"/>
              </a:rPr>
              <a:t>Benjamin Bloom</a:t>
            </a:r>
          </a:p>
          <a:p>
            <a:pPr algn="ctr">
              <a:lnSpc>
                <a:spcPts val="7128"/>
              </a:lnSpc>
            </a:pPr>
            <a:r>
              <a:rPr lang="en-US" sz="5940">
                <a:solidFill>
                  <a:srgbClr val="000000"/>
                </a:solidFill>
                <a:latin typeface="Trebuchet MS"/>
                <a:ea typeface="Trebuchet MS"/>
                <a:cs typeface="Trebuchet MS"/>
                <a:sym typeface="Trebuchet MS"/>
              </a:rPr>
              <a:t>1913-1999</a:t>
            </a:r>
          </a:p>
        </p:txBody>
      </p:sp>
      <p:grpSp>
        <p:nvGrpSpPr>
          <p:cNvPr name="Group 4" id="4"/>
          <p:cNvGrpSpPr>
            <a:grpSpLocks noChangeAspect="true"/>
          </p:cNvGrpSpPr>
          <p:nvPr/>
        </p:nvGrpSpPr>
        <p:grpSpPr>
          <a:xfrm rot="0">
            <a:off x="10465042" y="3020158"/>
            <a:ext cx="4424728" cy="5367704"/>
            <a:chOff x="0" y="0"/>
            <a:chExt cx="5899638" cy="7156938"/>
          </a:xfrm>
        </p:grpSpPr>
        <p:sp>
          <p:nvSpPr>
            <p:cNvPr name="Freeform 5" id="5"/>
            <p:cNvSpPr/>
            <p:nvPr/>
          </p:nvSpPr>
          <p:spPr>
            <a:xfrm flipH="false" flipV="false" rot="0">
              <a:off x="0" y="0"/>
              <a:ext cx="5899658" cy="7156958"/>
            </a:xfrm>
            <a:custGeom>
              <a:avLst/>
              <a:gdLst/>
              <a:ahLst/>
              <a:cxnLst/>
              <a:rect r="r" b="b" t="t" l="l"/>
              <a:pathLst>
                <a:path h="7156958" w="5899658">
                  <a:moveTo>
                    <a:pt x="0" y="0"/>
                  </a:moveTo>
                  <a:lnTo>
                    <a:pt x="5899658" y="0"/>
                  </a:lnTo>
                  <a:lnTo>
                    <a:pt x="5899658" y="7156958"/>
                  </a:lnTo>
                  <a:lnTo>
                    <a:pt x="0" y="7156958"/>
                  </a:lnTo>
                  <a:lnTo>
                    <a:pt x="0" y="0"/>
                  </a:lnTo>
                  <a:close/>
                </a:path>
              </a:pathLst>
            </a:custGeom>
            <a:blipFill>
              <a:blip r:embed="rId2"/>
              <a:stretch>
                <a:fillRect l="0" t="-8755" r="0" b="-8754"/>
              </a:stretch>
            </a:blipFill>
          </p:spPr>
        </p:sp>
      </p:grpSp>
    </p:spTree>
  </p:cSld>
  <p:clrMapOvr>
    <a:masterClrMapping/>
  </p:clrMapOvr>
</p:sld>
</file>

<file path=ppt/slides/slide28.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4650741" y="900010"/>
            <a:ext cx="8986518" cy="1457325"/>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Meysydd Dysgu Bloom</a:t>
            </a:r>
          </a:p>
          <a:p>
            <a:pPr algn="ctr">
              <a:lnSpc>
                <a:spcPts val="5759"/>
              </a:lnSpc>
            </a:pPr>
            <a:r>
              <a:rPr lang="en-US" sz="4800">
                <a:solidFill>
                  <a:srgbClr val="000000"/>
                </a:solidFill>
                <a:latin typeface="Trebuchet MS"/>
                <a:ea typeface="Trebuchet MS"/>
                <a:cs typeface="Trebuchet MS"/>
                <a:sym typeface="Trebuchet MS"/>
              </a:rPr>
              <a:t>Blooms’ Domains of Learning</a:t>
            </a:r>
          </a:p>
        </p:txBody>
      </p:sp>
      <p:sp>
        <p:nvSpPr>
          <p:cNvPr name="TextBox 3" id="3"/>
          <p:cNvSpPr txBox="true"/>
          <p:nvPr/>
        </p:nvSpPr>
        <p:spPr>
          <a:xfrm rot="0">
            <a:off x="11803380" y="3046383"/>
            <a:ext cx="5455920" cy="5887119"/>
          </a:xfrm>
          <a:prstGeom prst="rect">
            <a:avLst/>
          </a:prstGeom>
        </p:spPr>
        <p:txBody>
          <a:bodyPr anchor="t" rtlCol="false" tIns="0" lIns="0" bIns="0" rIns="0">
            <a:spAutoFit/>
          </a:bodyPr>
          <a:lstStyle/>
          <a:p>
            <a:pPr algn="l">
              <a:lnSpc>
                <a:spcPts val="4140"/>
              </a:lnSpc>
            </a:pPr>
            <a:r>
              <a:rPr lang="en-US" sz="3450">
                <a:solidFill>
                  <a:srgbClr val="222222"/>
                </a:solidFill>
                <a:latin typeface="Verdana"/>
                <a:ea typeface="Verdana"/>
                <a:cs typeface="Verdana"/>
                <a:sym typeface="Verdana"/>
              </a:rPr>
              <a:t>In 1956, American educational psychologist, Benjamin Bloom, first proposed three domains of learning; </a:t>
            </a:r>
          </a:p>
          <a:p>
            <a:pPr algn="l">
              <a:lnSpc>
                <a:spcPts val="4140"/>
              </a:lnSpc>
            </a:pPr>
            <a:r>
              <a:rPr lang="en-US" sz="3450" b="true">
                <a:solidFill>
                  <a:srgbClr val="222222"/>
                </a:solidFill>
                <a:latin typeface="Verdana Bold"/>
                <a:ea typeface="Verdana Bold"/>
                <a:cs typeface="Verdana Bold"/>
                <a:sym typeface="Verdana Bold"/>
              </a:rPr>
              <a:t>cognitive (thinking), </a:t>
            </a:r>
            <a:r>
              <a:rPr lang="en-US" sz="3450">
                <a:solidFill>
                  <a:srgbClr val="222222"/>
                </a:solidFill>
                <a:latin typeface="Verdana"/>
                <a:ea typeface="Verdana"/>
                <a:cs typeface="Verdana"/>
                <a:sym typeface="Verdana"/>
              </a:rPr>
              <a:t>affective (feelings) and </a:t>
            </a:r>
          </a:p>
          <a:p>
            <a:pPr algn="l">
              <a:lnSpc>
                <a:spcPts val="4140"/>
              </a:lnSpc>
            </a:pPr>
            <a:r>
              <a:rPr lang="en-US" sz="3450">
                <a:solidFill>
                  <a:srgbClr val="222222"/>
                </a:solidFill>
                <a:latin typeface="Verdana"/>
                <a:ea typeface="Verdana"/>
                <a:cs typeface="Verdana"/>
                <a:sym typeface="Verdana"/>
              </a:rPr>
              <a:t>psycho-motor (doing).</a:t>
            </a:r>
          </a:p>
          <a:p>
            <a:pPr algn="l">
              <a:lnSpc>
                <a:spcPts val="4140"/>
              </a:lnSpc>
            </a:pPr>
            <a:r>
              <a:rPr lang="en-US" sz="3450" b="true">
                <a:solidFill>
                  <a:srgbClr val="222222"/>
                </a:solidFill>
                <a:latin typeface="Verdana Bold"/>
                <a:ea typeface="Verdana Bold"/>
                <a:cs typeface="Verdana Bold"/>
                <a:sym typeface="Verdana Bold"/>
              </a:rPr>
              <a:t>Our focus today on the cognitive domain.</a:t>
            </a:r>
          </a:p>
        </p:txBody>
      </p:sp>
      <p:sp>
        <p:nvSpPr>
          <p:cNvPr name="TextBox 4" id="4"/>
          <p:cNvSpPr txBox="true"/>
          <p:nvPr/>
        </p:nvSpPr>
        <p:spPr>
          <a:xfrm rot="0">
            <a:off x="1971511" y="3177373"/>
            <a:ext cx="5711024" cy="5606088"/>
          </a:xfrm>
          <a:prstGeom prst="rect">
            <a:avLst/>
          </a:prstGeom>
        </p:spPr>
        <p:txBody>
          <a:bodyPr anchor="t" rtlCol="false" tIns="0" lIns="0" bIns="0" rIns="0">
            <a:spAutoFit/>
          </a:bodyPr>
          <a:lstStyle/>
          <a:p>
            <a:pPr algn="l">
              <a:lnSpc>
                <a:spcPts val="4320"/>
              </a:lnSpc>
            </a:pPr>
            <a:r>
              <a:rPr lang="en-US" sz="3600">
                <a:solidFill>
                  <a:srgbClr val="000000"/>
                </a:solidFill>
                <a:latin typeface="Trebuchet MS"/>
                <a:ea typeface="Trebuchet MS"/>
                <a:cs typeface="Trebuchet MS"/>
                <a:sym typeface="Trebuchet MS"/>
              </a:rPr>
              <a:t>Yn 1956, cynigiodd seicolegydd addysgol Americanaidd, Benjamin Bloom, dri maes dysgu am y tro cyntaf;</a:t>
            </a:r>
          </a:p>
          <a:p>
            <a:pPr algn="l">
              <a:lnSpc>
                <a:spcPts val="4320"/>
              </a:lnSpc>
            </a:pPr>
            <a:r>
              <a:rPr lang="en-US" sz="3600" b="true">
                <a:solidFill>
                  <a:srgbClr val="000000"/>
                </a:solidFill>
                <a:latin typeface="Trebuchet MS Bold"/>
                <a:ea typeface="Trebuchet MS Bold"/>
                <a:cs typeface="Trebuchet MS Bold"/>
                <a:sym typeface="Trebuchet MS Bold"/>
              </a:rPr>
              <a:t>gwybyddol (meddwl)</a:t>
            </a:r>
            <a:r>
              <a:rPr lang="en-US" sz="3600">
                <a:solidFill>
                  <a:srgbClr val="000000"/>
                </a:solidFill>
                <a:latin typeface="Trebuchet MS"/>
                <a:ea typeface="Trebuchet MS"/>
                <a:cs typeface="Trebuchet MS"/>
                <a:sym typeface="Trebuchet MS"/>
              </a:rPr>
              <a:t>, affeithiol (teimladau) a seico-fodur (gwneud).</a:t>
            </a:r>
          </a:p>
          <a:p>
            <a:pPr algn="l">
              <a:lnSpc>
                <a:spcPts val="4320"/>
              </a:lnSpc>
            </a:pPr>
            <a:r>
              <a:rPr lang="en-US" sz="3600" b="true">
                <a:solidFill>
                  <a:srgbClr val="000000"/>
                </a:solidFill>
                <a:latin typeface="Trebuchet MS Bold"/>
                <a:ea typeface="Trebuchet MS Bold"/>
                <a:cs typeface="Trebuchet MS Bold"/>
                <a:sym typeface="Trebuchet MS Bold"/>
              </a:rPr>
              <a:t>Ein ffocus heddiw ar y maes gwybyddol.</a:t>
            </a:r>
          </a:p>
        </p:txBody>
      </p:sp>
    </p:spTree>
  </p:cSld>
  <p:clrMapOvr>
    <a:masterClrMapping/>
  </p:clrMapOvr>
</p:sld>
</file>

<file path=ppt/slides/slide29.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966882" y="528565"/>
            <a:ext cx="10354236" cy="16325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Bloom</a:t>
            </a:r>
          </a:p>
        </p:txBody>
      </p:sp>
      <p:sp>
        <p:nvSpPr>
          <p:cNvPr name="TextBox 3" id="3"/>
          <p:cNvSpPr txBox="true"/>
          <p:nvPr/>
        </p:nvSpPr>
        <p:spPr>
          <a:xfrm rot="0">
            <a:off x="1472979" y="2943773"/>
            <a:ext cx="5417820" cy="595312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Cyfoeth a dosbarth cymdeithasol – penderfynu pa mor llwyddiannus oedd plant yn bod yn yr ysgol</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Credai Bloom y gallai pawb ddysgu sgiliau a gwybodaeth sylfaenol os oedd amser iddynt wneud hynny</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Poeni am ddysgu ar y cof – dysgu gwybodaeth digon hir i lwyddo mewn prawf</a:t>
            </a:r>
          </a:p>
        </p:txBody>
      </p:sp>
      <p:sp>
        <p:nvSpPr>
          <p:cNvPr name="TextBox 4" id="4"/>
          <p:cNvSpPr txBox="true"/>
          <p:nvPr/>
        </p:nvSpPr>
        <p:spPr>
          <a:xfrm rot="0">
            <a:off x="12065508" y="2860284"/>
            <a:ext cx="5193792" cy="6410325"/>
          </a:xfrm>
          <a:prstGeom prst="rect">
            <a:avLst/>
          </a:prstGeom>
        </p:spPr>
        <p:txBody>
          <a:bodyPr anchor="t" rtlCol="false" tIns="0" lIns="0" bIns="0" rIns="0">
            <a:spAutoFit/>
          </a:bodyPr>
          <a:lstStyle/>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Privilege and social class – large part in deciding how well children did at school</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Bloom thought everyone could learn the fundamentals of skills and knowledge if they had time to do so.</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Worried by rote learning – retaining information long enough to pass an exam</a:t>
            </a:r>
          </a:p>
          <a:p>
            <a:pPr algn="l" marL="542925" indent="-271462" lvl="1">
              <a:lnSpc>
                <a:spcPts val="3600"/>
              </a:lnSpc>
            </a:pP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296050" y="1009650"/>
            <a:ext cx="1369590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Tacsonomeg Bloom </a:t>
            </a:r>
          </a:p>
          <a:p>
            <a:pPr algn="ctr">
              <a:lnSpc>
                <a:spcPts val="5831"/>
              </a:lnSpc>
            </a:pPr>
            <a:r>
              <a:rPr lang="en-US" sz="4859">
                <a:solidFill>
                  <a:srgbClr val="000000"/>
                </a:solidFill>
                <a:latin typeface="Trebuchet MS"/>
                <a:ea typeface="Trebuchet MS"/>
                <a:cs typeface="Trebuchet MS"/>
                <a:sym typeface="Trebuchet MS"/>
              </a:rPr>
              <a:t>Bloom’s Taxonomy (The Cognitive Domain)</a:t>
            </a:r>
          </a:p>
        </p:txBody>
      </p:sp>
      <p:sp>
        <p:nvSpPr>
          <p:cNvPr name="TextBox 3" id="3"/>
          <p:cNvSpPr txBox="true"/>
          <p:nvPr/>
        </p:nvSpPr>
        <p:spPr>
          <a:xfrm rot="0">
            <a:off x="1108131" y="2612087"/>
            <a:ext cx="6415564" cy="6718935"/>
          </a:xfrm>
          <a:prstGeom prst="rect">
            <a:avLst/>
          </a:prstGeom>
        </p:spPr>
        <p:txBody>
          <a:bodyPr anchor="t" rtlCol="false" tIns="0" lIns="0" bIns="0" rIns="0">
            <a:spAutoFit/>
          </a:bodyPr>
          <a:lstStyle/>
          <a:p>
            <a:pPr algn="l">
              <a:lnSpc>
                <a:spcPts val="5759"/>
              </a:lnSpc>
            </a:pPr>
          </a:p>
          <a:p>
            <a:pPr algn="l" marL="977265" indent="-488632" lvl="1">
              <a:lnSpc>
                <a:spcPts val="6480"/>
              </a:lnSpc>
              <a:buFont typeface="Arial"/>
              <a:buChar char="•"/>
            </a:pPr>
            <a:r>
              <a:rPr lang="en-US" sz="5400">
                <a:solidFill>
                  <a:srgbClr val="404040"/>
                </a:solidFill>
                <a:latin typeface="Trebuchet MS"/>
                <a:ea typeface="Trebuchet MS"/>
                <a:cs typeface="Trebuchet MS"/>
                <a:sym typeface="Trebuchet MS"/>
              </a:rPr>
              <a:t>Tacsonomeg –</a:t>
            </a:r>
          </a:p>
          <a:p>
            <a:pPr algn="l" marL="1360647" indent="-453549" lvl="2">
              <a:lnSpc>
                <a:spcPts val="6480"/>
              </a:lnSpc>
              <a:buFont typeface="Arial"/>
              <a:buChar char="⚬"/>
            </a:pPr>
            <a:r>
              <a:rPr lang="en-US" sz="5400">
                <a:solidFill>
                  <a:srgbClr val="404040"/>
                </a:solidFill>
                <a:latin typeface="Trebuchet MS"/>
                <a:ea typeface="Trebuchet MS"/>
                <a:cs typeface="Trebuchet MS"/>
                <a:sym typeface="Trebuchet MS"/>
              </a:rPr>
              <a:t>Categoreiddio</a:t>
            </a:r>
          </a:p>
          <a:p>
            <a:pPr algn="l" marL="1252062" indent="-417354" lvl="2">
              <a:lnSpc>
                <a:spcPts val="5759"/>
              </a:lnSpc>
              <a:buFont typeface="Arial"/>
              <a:buChar char="⚬"/>
            </a:pPr>
            <a:r>
              <a:rPr lang="en-US" sz="4800">
                <a:solidFill>
                  <a:srgbClr val="404040"/>
                </a:solidFill>
                <a:latin typeface="Trebuchet MS"/>
                <a:ea typeface="Trebuchet MS"/>
                <a:cs typeface="Trebuchet MS"/>
                <a:sym typeface="Trebuchet MS"/>
              </a:rPr>
              <a:t>Categoreiddio lefelau o ddysgu</a:t>
            </a:r>
          </a:p>
          <a:p>
            <a:pPr algn="l" marL="1252062" indent="-417354" lvl="2">
              <a:lnSpc>
                <a:spcPts val="5759"/>
              </a:lnSpc>
              <a:buFont typeface="Arial"/>
              <a:buChar char="⚬"/>
            </a:pPr>
            <a:r>
              <a:rPr lang="en-US" sz="4800">
                <a:solidFill>
                  <a:srgbClr val="404040"/>
                </a:solidFill>
                <a:latin typeface="Trebuchet MS"/>
                <a:ea typeface="Trebuchet MS"/>
                <a:cs typeface="Trebuchet MS"/>
                <a:sym typeface="Trebuchet MS"/>
              </a:rPr>
              <a:t>Clip Youtube</a:t>
            </a:r>
          </a:p>
          <a:p>
            <a:pPr algn="l" marL="1408570" indent="-469523" lvl="2">
              <a:lnSpc>
                <a:spcPts val="6480"/>
              </a:lnSpc>
            </a:pPr>
            <a:r>
              <a:rPr lang="en-US" sz="5400">
                <a:solidFill>
                  <a:srgbClr val="404040"/>
                </a:solidFill>
                <a:latin typeface="Trebuchet MS"/>
                <a:ea typeface="Trebuchet MS"/>
                <a:cs typeface="Trebuchet MS"/>
                <a:sym typeface="Trebuchet MS"/>
              </a:rPr>
              <a:t> </a:t>
            </a:r>
          </a:p>
          <a:p>
            <a:pPr algn="l" marL="1252062" indent="-417354" lvl="2">
              <a:lnSpc>
                <a:spcPts val="5759"/>
              </a:lnSpc>
            </a:pPr>
          </a:p>
        </p:txBody>
      </p:sp>
      <p:sp>
        <p:nvSpPr>
          <p:cNvPr name="TextBox 4" id="4"/>
          <p:cNvSpPr txBox="true"/>
          <p:nvPr/>
        </p:nvSpPr>
        <p:spPr>
          <a:xfrm rot="0">
            <a:off x="9144000" y="2609850"/>
            <a:ext cx="7894320" cy="6546342"/>
          </a:xfrm>
          <a:prstGeom prst="rect">
            <a:avLst/>
          </a:prstGeom>
        </p:spPr>
        <p:txBody>
          <a:bodyPr anchor="t" rtlCol="false" tIns="0" lIns="0" bIns="0" rIns="0">
            <a:spAutoFit/>
          </a:bodyPr>
          <a:lstStyle/>
          <a:p>
            <a:pPr algn="l">
              <a:lnSpc>
                <a:spcPts val="5184"/>
              </a:lnSpc>
            </a:pPr>
          </a:p>
          <a:p>
            <a:pPr algn="l" marL="977265" indent="-488632" lvl="1">
              <a:lnSpc>
                <a:spcPts val="5184"/>
              </a:lnSpc>
              <a:buFont typeface="Arial"/>
              <a:buChar char="•"/>
            </a:pPr>
            <a:r>
              <a:rPr lang="en-US" sz="5400" i="true">
                <a:solidFill>
                  <a:srgbClr val="404040"/>
                </a:solidFill>
                <a:latin typeface="Trebuchet MS Italics"/>
                <a:ea typeface="Trebuchet MS Italics"/>
                <a:cs typeface="Trebuchet MS Italics"/>
                <a:sym typeface="Trebuchet MS Italics"/>
              </a:rPr>
              <a:t>Taxonomy –</a:t>
            </a:r>
          </a:p>
          <a:p>
            <a:pPr algn="l" marL="1663065" indent="-554355" lvl="2">
              <a:lnSpc>
                <a:spcPts val="7128"/>
              </a:lnSpc>
              <a:buFont typeface="Arial"/>
              <a:buChar char="⚬"/>
            </a:pPr>
            <a:r>
              <a:rPr lang="en-US" sz="5400" i="true">
                <a:solidFill>
                  <a:srgbClr val="404040"/>
                </a:solidFill>
                <a:latin typeface="Trebuchet MS Italics"/>
                <a:ea typeface="Trebuchet MS Italics"/>
                <a:cs typeface="Trebuchet MS Italics"/>
                <a:sym typeface="Trebuchet MS Italics"/>
              </a:rPr>
              <a:t>Classification</a:t>
            </a:r>
          </a:p>
          <a:p>
            <a:pPr algn="l" marL="1663065" indent="-554355" lvl="2">
              <a:lnSpc>
                <a:spcPts val="7128"/>
              </a:lnSpc>
              <a:buFont typeface="Arial"/>
              <a:buChar char="⚬"/>
            </a:pPr>
            <a:r>
              <a:rPr lang="en-US" sz="5400" i="true">
                <a:solidFill>
                  <a:srgbClr val="404040"/>
                </a:solidFill>
                <a:latin typeface="Trebuchet MS Italics"/>
                <a:ea typeface="Trebuchet MS Italics"/>
                <a:cs typeface="Trebuchet MS Italics"/>
                <a:sym typeface="Trebuchet MS Italics"/>
              </a:rPr>
              <a:t>Categorising levels of learning</a:t>
            </a:r>
          </a:p>
          <a:p>
            <a:pPr algn="l" marL="1663065" indent="-554355" lvl="2">
              <a:lnSpc>
                <a:spcPts val="7128"/>
              </a:lnSpc>
              <a:buFont typeface="Arial"/>
              <a:buChar char="⚬"/>
            </a:pPr>
            <a:r>
              <a:rPr lang="en-US" sz="5400" i="true" u="sng">
                <a:solidFill>
                  <a:srgbClr val="3FCDE7"/>
                </a:solidFill>
                <a:latin typeface="Trebuchet MS Italics"/>
                <a:ea typeface="Trebuchet MS Italics"/>
                <a:cs typeface="Trebuchet MS Italics"/>
                <a:sym typeface="Trebuchet MS Italics"/>
                <a:hlinkClick r:id="rId3" tooltip="https://www.youtube.com/watch?v=ayefSTAnCR8"/>
              </a:rPr>
              <a:t>Structuring the Learning Journey</a:t>
            </a:r>
          </a:p>
          <a:p>
            <a:pPr algn="l" marL="1663065" indent="-554355" lvl="2">
              <a:lnSpc>
                <a:spcPts val="5184"/>
              </a:lnSpc>
            </a:pPr>
          </a:p>
        </p:txBody>
      </p:sp>
    </p:spTree>
  </p:cSld>
  <p:clrMapOvr>
    <a:masterClrMapping/>
  </p:clrMapOvr>
</p:sld>
</file>

<file path=ppt/slides/slide31.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028700" y="1019175"/>
            <a:ext cx="16276320"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Bloom’s Taxonomy</a:t>
            </a:r>
          </a:p>
        </p:txBody>
      </p:sp>
      <p:sp>
        <p:nvSpPr>
          <p:cNvPr name="TextBox 3" id="3"/>
          <p:cNvSpPr txBox="true"/>
          <p:nvPr/>
        </p:nvSpPr>
        <p:spPr>
          <a:xfrm rot="0">
            <a:off x="1005840" y="2262665"/>
            <a:ext cx="5757057" cy="671893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Ym mhob categori, mae cyflawniad yn ddibynnol ar gaffael gwybodaeth a sgiliau ar y lefelau is</a:t>
            </a:r>
          </a:p>
        </p:txBody>
      </p:sp>
      <p:sp>
        <p:nvSpPr>
          <p:cNvPr name="TextBox 4" id="4"/>
          <p:cNvSpPr txBox="true"/>
          <p:nvPr/>
        </p:nvSpPr>
        <p:spPr>
          <a:xfrm rot="0">
            <a:off x="11743299" y="2367440"/>
            <a:ext cx="5516001" cy="6614160"/>
          </a:xfrm>
          <a:prstGeom prst="rect">
            <a:avLst/>
          </a:prstGeom>
        </p:spPr>
        <p:txBody>
          <a:bodyPr anchor="t" rtlCol="false" tIns="0" lIns="0" bIns="0" rIns="0">
            <a:spAutoFit/>
          </a:bodyPr>
          <a:lstStyle/>
          <a:p>
            <a:pPr algn="l" marL="868680" indent="-434340" lvl="1">
              <a:lnSpc>
                <a:spcPts val="4608"/>
              </a:lnSpc>
              <a:buFont typeface="Arial"/>
              <a:buChar char="•"/>
            </a:pPr>
            <a:r>
              <a:rPr lang="en-US" sz="4800" i="true">
                <a:solidFill>
                  <a:srgbClr val="404040"/>
                </a:solidFill>
                <a:latin typeface="Trebuchet MS Italics"/>
                <a:ea typeface="Trebuchet MS Italics"/>
                <a:cs typeface="Trebuchet MS Italics"/>
                <a:sym typeface="Trebuchet MS Italics"/>
              </a:rPr>
              <a:t>In each category, achievement is dependent on having attained knowledge and skills at lower levels</a:t>
            </a:r>
          </a:p>
        </p:txBody>
      </p:sp>
    </p:spTree>
  </p:cSld>
  <p:clrMapOvr>
    <a:masterClrMapping/>
  </p:clrMapOvr>
</p:sld>
</file>

<file path=ppt/slides/slide32.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712746" y="413771"/>
            <a:ext cx="130759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Mynd i’r afael â phroblem: Tacsonomeg</a:t>
            </a:r>
          </a:p>
          <a:p>
            <a:pPr algn="ctr">
              <a:lnSpc>
                <a:spcPts val="5831"/>
              </a:lnSpc>
            </a:pPr>
            <a:r>
              <a:rPr lang="en-US" sz="4859">
                <a:solidFill>
                  <a:srgbClr val="000000"/>
                </a:solidFill>
                <a:latin typeface="Trebuchet MS"/>
                <a:ea typeface="Trebuchet MS"/>
                <a:cs typeface="Trebuchet MS"/>
                <a:sym typeface="Trebuchet MS"/>
              </a:rPr>
              <a:t>Approaching a Problem: Taxonomy</a:t>
            </a:r>
          </a:p>
        </p:txBody>
      </p:sp>
      <p:graphicFrame>
        <p:nvGraphicFramePr>
          <p:cNvPr name="Table 3" id="3"/>
          <p:cNvGraphicFramePr>
            <a:graphicFrameLocks noGrp="true"/>
          </p:cNvGraphicFramePr>
          <p:nvPr/>
        </p:nvGraphicFramePr>
        <p:xfrm>
          <a:off x="501162" y="2162907"/>
          <a:ext cx="16840200" cy="7105650"/>
        </p:xfrm>
        <a:graphic>
          <a:graphicData uri="http://schemas.openxmlformats.org/drawingml/2006/table">
            <a:tbl>
              <a:tblPr/>
              <a:tblGrid>
                <a:gridCol w="2167827"/>
                <a:gridCol w="6355880"/>
                <a:gridCol w="8316493"/>
              </a:tblGrid>
              <a:tr h="482039">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Competence</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Skills demonstrated</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Question cues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28575">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988619">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1.Remembering</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are able to recall information, know dates, events and places.</a:t>
                      </a:r>
                      <a:r>
                        <a:rPr lang="en-US" sz="1800">
                          <a:solidFill>
                            <a:srgbClr val="000000"/>
                          </a:solidFill>
                          <a:latin typeface="Arial"/>
                          <a:ea typeface="Arial"/>
                          <a:cs typeface="Arial"/>
                          <a:sym typeface="Arial"/>
                        </a:rPr>
                        <a:t>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list, define, tell, describe, identify, show, label, collect, examine, tabulate, quote, name, who, when, where</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937686">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2. Understanding</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can understand information. You can order, group and make inferences from information.</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summarise, describe, interpret, contrast, predict, associate, distinguish, estimate, discuss, extend</a:t>
                      </a:r>
                      <a:r>
                        <a:rPr lang="en-US" sz="1800">
                          <a:solidFill>
                            <a:srgbClr val="000000"/>
                          </a:solidFill>
                          <a:latin typeface="Arial"/>
                          <a:ea typeface="Arial"/>
                          <a:cs typeface="Arial"/>
                          <a:sym typeface="Arial"/>
                        </a:rPr>
                        <a:t>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988619">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3. Applying</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can use information including methods, ideas and theories in new situations. You can solve problems using the skills of knowledge</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apply, demonstrate, calculate, complete, illustrate, show, solve, examine, modify, relate, change, classify, experiment, discover</a:t>
                      </a:r>
                      <a:r>
                        <a:rPr lang="en-US" sz="1800">
                          <a:solidFill>
                            <a:srgbClr val="000000"/>
                          </a:solidFill>
                          <a:latin typeface="Arial"/>
                          <a:ea typeface="Arial"/>
                          <a:cs typeface="Arial"/>
                          <a:sym typeface="Arial"/>
                        </a:rPr>
                        <a:t>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212092">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4. Analysing</a:t>
                      </a:r>
                      <a:endParaRPr lang="en-US" sz="1100"/>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can see patterns in the information that you have ordered. You can find the meaning of those patterns and identify the reasons for them.</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analyse, separate, order, explain, connect, classify, arrange, divide, compare, select, explain</a:t>
                      </a:r>
                      <a:r>
                        <a:rPr lang="en-US" sz="1800">
                          <a:solidFill>
                            <a:srgbClr val="000000"/>
                          </a:solidFill>
                          <a:latin typeface="Arial"/>
                          <a:ea typeface="Arial"/>
                          <a:cs typeface="Arial"/>
                          <a:sym typeface="Arial"/>
                        </a:rPr>
                        <a:t> </a:t>
                      </a:r>
                      <a:endParaRPr lang="en-US" sz="1100"/>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948317">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5. Evaluating</a:t>
                      </a:r>
                      <a:endParaRPr lang="en-US" sz="1100"/>
                    </a:p>
                    <a:p>
                      <a:pPr algn="l">
                        <a:lnSpc>
                          <a:spcPts val="2160"/>
                        </a:lnSpc>
                      </a:pP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can compare and discriminate between ideas. You can assess the value of an idea or presentation.</a:t>
                      </a:r>
                      <a:endParaRPr lang="en-US" sz="1100"/>
                    </a:p>
                    <a:p>
                      <a:pPr algn="l">
                        <a:lnSpc>
                          <a:spcPts val="2160"/>
                        </a:lnSpc>
                      </a:pPr>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assess, decide, rank, grade, test, measure, recommend, convince, select, judge, explain, discriminate, support, conclude, compare, summarise</a:t>
                      </a:r>
                      <a:r>
                        <a:rPr lang="en-US" sz="1800">
                          <a:solidFill>
                            <a:srgbClr val="000000"/>
                          </a:solidFill>
                          <a:latin typeface="Arial"/>
                          <a:ea typeface="Arial"/>
                          <a:cs typeface="Arial"/>
                          <a:sym typeface="Arial"/>
                        </a:rPr>
                        <a:t> </a:t>
                      </a:r>
                      <a:endParaRPr lang="en-US" sz="1100"/>
                    </a:p>
                    <a:p>
                      <a:pPr algn="l">
                        <a:lnSpc>
                          <a:spcPts val="2160"/>
                        </a:lnSpc>
                      </a:pPr>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12700">
                      <a:solidFill>
                        <a:srgbClr val="000000"/>
                      </a:solidFill>
                      <a:prstDash val="solid"/>
                      <a:round/>
                      <a:headEnd type="none" w="med" len="med"/>
                      <a:tailEnd type="none" w="med" len="med"/>
                    </a:lnB>
                  </a:tcPr>
                </a:tc>
              </a:tr>
              <a:tr h="1548278">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6. Creating</a:t>
                      </a:r>
                      <a:endParaRPr lang="en-US" sz="1100"/>
                    </a:p>
                    <a:p>
                      <a:pPr algn="l">
                        <a:lnSpc>
                          <a:spcPts val="2160"/>
                        </a:lnSpc>
                      </a:pPr>
                    </a:p>
                  </a:txBody>
                  <a:tcPr marL="91440" marR="91440" marT="91440" marB="91440" anchor="ctr">
                    <a:lnL cmpd="sng" algn="ctr" cap="flat" w="28575">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You can use old ideas to create new ones and make generalisations linked to your ideas. You can use knowledge from lots of other areas. You can predict and draw conclusions.</a:t>
                      </a:r>
                      <a:endParaRPr lang="en-US" sz="1100"/>
                    </a:p>
                    <a:p>
                      <a:pPr algn="l">
                        <a:lnSpc>
                          <a:spcPts val="2160"/>
                        </a:lnSpc>
                      </a:pPr>
                    </a:p>
                  </a:txBody>
                  <a:tcPr marL="91440" marR="91440" marT="91440" marB="91440" anchor="ctr">
                    <a:lnL cmpd="sng" algn="ctr" cap="flat" w="12700">
                      <a:solidFill>
                        <a:srgbClr val="000000"/>
                      </a:solidFill>
                      <a:prstDash val="solid"/>
                      <a:round/>
                      <a:headEnd type="none" w="med" len="med"/>
                      <a:tailEnd type="none" w="med" len="med"/>
                    </a:lnL>
                    <a:lnR cmpd="sng" algn="ctr" cap="flat" w="12700">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c>
                  <a:txBody>
                    <a:bodyPr anchor="t" rtlCol="false"/>
                    <a:lstStyle/>
                    <a:p>
                      <a:pPr algn="l">
                        <a:lnSpc>
                          <a:spcPts val="2160"/>
                        </a:lnSpc>
                        <a:defRPr/>
                      </a:pPr>
                      <a:r>
                        <a:rPr lang="en-US" b="true" sz="1800">
                          <a:solidFill>
                            <a:srgbClr val="000000"/>
                          </a:solidFill>
                          <a:latin typeface="Arial Bold"/>
                          <a:ea typeface="Arial Bold"/>
                          <a:cs typeface="Arial Bold"/>
                          <a:sym typeface="Arial Bold"/>
                        </a:rPr>
                        <a:t>combine, integrate, modify, rearrange, substitute, plan, create, design, invent, what if?, compose, formulate, prepare, generalise, rewrite</a:t>
                      </a:r>
                      <a:r>
                        <a:rPr lang="en-US" sz="1800">
                          <a:solidFill>
                            <a:srgbClr val="000000"/>
                          </a:solidFill>
                          <a:latin typeface="Arial"/>
                          <a:ea typeface="Arial"/>
                          <a:cs typeface="Arial"/>
                          <a:sym typeface="Arial"/>
                        </a:rPr>
                        <a:t> </a:t>
                      </a:r>
                      <a:endParaRPr lang="en-US" sz="1100"/>
                    </a:p>
                    <a:p>
                      <a:pPr algn="l">
                        <a:lnSpc>
                          <a:spcPts val="2160"/>
                        </a:lnSpc>
                      </a:pPr>
                    </a:p>
                  </a:txBody>
                  <a:tcPr marL="91440" marR="91440" marT="91440" marB="91440" anchor="ctr">
                    <a:lnL cmpd="sng" algn="ctr" cap="flat" w="12700">
                      <a:solidFill>
                        <a:srgbClr val="000000"/>
                      </a:solidFill>
                      <a:prstDash val="solid"/>
                      <a:round/>
                      <a:headEnd type="none" w="med" len="med"/>
                      <a:tailEnd type="none" w="med" len="med"/>
                    </a:lnL>
                    <a:lnR cmpd="sng" algn="ctr" cap="flat" w="28575">
                      <a:solidFill>
                        <a:srgbClr val="000000"/>
                      </a:solidFill>
                      <a:prstDash val="solid"/>
                      <a:round/>
                      <a:headEnd type="none" w="med" len="med"/>
                      <a:tailEnd type="none" w="med" len="med"/>
                    </a:lnR>
                    <a:lnT cmpd="sng" algn="ctr" cap="flat" w="12700">
                      <a:solidFill>
                        <a:srgbClr val="000000"/>
                      </a:solidFill>
                      <a:prstDash val="solid"/>
                      <a:round/>
                      <a:headEnd type="none" w="med" len="med"/>
                      <a:tailEnd type="none" w="med" len="med"/>
                    </a:lnT>
                    <a:lnB cmpd="sng" algn="ctr" cap="flat" w="28575">
                      <a:solidFill>
                        <a:srgbClr val="000000"/>
                      </a:solidFill>
                      <a:prstDash val="solid"/>
                      <a:round/>
                      <a:headEnd type="none" w="med" len="med"/>
                      <a:tailEnd type="none" w="med" len="med"/>
                    </a:lnB>
                  </a:tcPr>
                </a:tc>
              </a:tr>
            </a:tbl>
          </a:graphicData>
        </a:graphic>
      </p:graphicFrame>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0" y="845820"/>
            <a:ext cx="18288000" cy="8595361"/>
            <a:chOff x="0" y="0"/>
            <a:chExt cx="19293190" cy="9067800"/>
          </a:xfrm>
        </p:grpSpPr>
        <p:sp>
          <p:nvSpPr>
            <p:cNvPr name="Freeform 3" id="3" descr="Image result for bloom's taxonomy"/>
            <p:cNvSpPr/>
            <p:nvPr/>
          </p:nvSpPr>
          <p:spPr>
            <a:xfrm flipH="false" flipV="false" rot="6000">
              <a:off x="-7898" y="-16830"/>
              <a:ext cx="19309002" cy="9101459"/>
            </a:xfrm>
            <a:custGeom>
              <a:avLst/>
              <a:gdLst/>
              <a:ahLst/>
              <a:cxnLst/>
              <a:rect r="r" b="b" t="t" l="l"/>
              <a:pathLst>
                <a:path h="9101459" w="19309002">
                  <a:moveTo>
                    <a:pt x="0" y="33673"/>
                  </a:moveTo>
                  <a:lnTo>
                    <a:pt x="19293175" y="0"/>
                  </a:lnTo>
                  <a:lnTo>
                    <a:pt x="19309002" y="9067787"/>
                  </a:lnTo>
                  <a:lnTo>
                    <a:pt x="15826" y="9101460"/>
                  </a:lnTo>
                  <a:lnTo>
                    <a:pt x="0" y="33673"/>
                  </a:lnTo>
                  <a:close/>
                </a:path>
              </a:pathLst>
            </a:custGeom>
            <a:blipFill>
              <a:blip r:embed="rId2"/>
              <a:stretch>
                <a:fillRect l="-2920" t="-11" r="-3051" b="-5655"/>
              </a:stretch>
            </a:blipFill>
          </p:spPr>
        </p:sp>
      </p:grpSp>
    </p:spTree>
  </p:cSld>
  <p:clrMapOvr>
    <a:masterClrMapping/>
  </p:clrMapOvr>
</p:sld>
</file>

<file path=ppt/slides/slide34.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1350216" y="2147412"/>
            <a:ext cx="6152356" cy="6615303"/>
          </a:xfrm>
          <a:prstGeom prst="rect">
            <a:avLst/>
          </a:prstGeom>
        </p:spPr>
        <p:txBody>
          <a:bodyPr anchor="t" rtlCol="false" tIns="0" lIns="0" bIns="0" rIns="0">
            <a:spAutoFit/>
          </a:bodyPr>
          <a:lstStyle/>
          <a:p>
            <a:pPr algn="l" marL="651053" indent="-325526" lvl="1">
              <a:lnSpc>
                <a:spcPts val="3456"/>
              </a:lnSpc>
              <a:buFont typeface="Arial"/>
              <a:buChar char="•"/>
            </a:pPr>
            <a:r>
              <a:rPr lang="en-US" sz="3600">
                <a:solidFill>
                  <a:srgbClr val="404040"/>
                </a:solidFill>
                <a:latin typeface="Trebuchet MS"/>
                <a:ea typeface="Trebuchet MS"/>
                <a:cs typeface="Trebuchet MS"/>
                <a:sym typeface="Trebuchet MS"/>
              </a:rPr>
              <a:t>Mae tacsonomeg Bloom yn ganolog i lawer o athroniaethau dysgu yn enwedig y rhai sydd yn seiliedig ar sgiliau yn hytrach na chynnwys</a:t>
            </a:r>
          </a:p>
          <a:p>
            <a:pPr algn="l">
              <a:lnSpc>
                <a:spcPts val="3456"/>
              </a:lnSpc>
            </a:pPr>
          </a:p>
          <a:p>
            <a:pPr algn="l" marL="651510" indent="-325755" lvl="1">
              <a:lnSpc>
                <a:spcPts val="3456"/>
              </a:lnSpc>
              <a:buFont typeface="Arial"/>
              <a:buChar char="•"/>
            </a:pPr>
            <a:r>
              <a:rPr lang="en-US" sz="3600">
                <a:solidFill>
                  <a:srgbClr val="404040"/>
                </a:solidFill>
                <a:latin typeface="Trebuchet MS"/>
                <a:ea typeface="Trebuchet MS"/>
                <a:cs typeface="Trebuchet MS"/>
                <a:sym typeface="Trebuchet MS"/>
              </a:rPr>
              <a:t>Medrir defnyddio tacsonomeg Bloom fel offeryn dysgu i gydbwyso cwestiynu yn y dosbarth ac mewn aseiniadau i sicrhau fod disgyblion yn defnyddio pob lefel o feddwl</a:t>
            </a:r>
          </a:p>
        </p:txBody>
      </p:sp>
      <p:sp>
        <p:nvSpPr>
          <p:cNvPr name="TextBox 3" id="3"/>
          <p:cNvSpPr txBox="true"/>
          <p:nvPr/>
        </p:nvSpPr>
        <p:spPr>
          <a:xfrm rot="0">
            <a:off x="11502780" y="2029777"/>
            <a:ext cx="5756520" cy="6615303"/>
          </a:xfrm>
          <a:prstGeom prst="rect">
            <a:avLst/>
          </a:prstGeom>
        </p:spPr>
        <p:txBody>
          <a:bodyPr anchor="t" rtlCol="false" tIns="0" lIns="0" bIns="0" rIns="0">
            <a:spAutoFit/>
          </a:bodyPr>
          <a:lstStyle/>
          <a:p>
            <a:pPr algn="l" marL="651053" indent="-325526" lvl="1">
              <a:lnSpc>
                <a:spcPts val="3456"/>
              </a:lnSpc>
              <a:buFont typeface="Arial"/>
              <a:buChar char="•"/>
            </a:pPr>
            <a:r>
              <a:rPr lang="en-US" sz="3600" i="true">
                <a:solidFill>
                  <a:srgbClr val="404040"/>
                </a:solidFill>
                <a:latin typeface="Trebuchet MS Italics"/>
                <a:ea typeface="Trebuchet MS Italics"/>
                <a:cs typeface="Trebuchet MS Italics"/>
                <a:sym typeface="Trebuchet MS Italics"/>
              </a:rPr>
              <a:t>Bloom’s taxonomy is at the core of many teaching philosophies especially those that are skills-based  rather than content-based</a:t>
            </a:r>
          </a:p>
          <a:p>
            <a:pPr algn="l">
              <a:lnSpc>
                <a:spcPts val="3456"/>
              </a:lnSpc>
            </a:pPr>
          </a:p>
          <a:p>
            <a:pPr algn="l" marL="651510" indent="-325755" lvl="1">
              <a:lnSpc>
                <a:spcPts val="3456"/>
              </a:lnSpc>
              <a:buFont typeface="Arial"/>
              <a:buChar char="•"/>
            </a:pPr>
            <a:r>
              <a:rPr lang="en-US" sz="3600" i="true">
                <a:solidFill>
                  <a:srgbClr val="404040"/>
                </a:solidFill>
                <a:latin typeface="Trebuchet MS Italics"/>
                <a:ea typeface="Trebuchet MS Italics"/>
                <a:cs typeface="Trebuchet MS Italics"/>
                <a:sym typeface="Trebuchet MS Italics"/>
              </a:rPr>
              <a:t>Bloom’s taxonomy can be used as a teaching and assessment tool to help balance questioning in class and in assignments to ensure students exercise all orders of thinking</a:t>
            </a:r>
          </a:p>
        </p:txBody>
      </p:sp>
      <p:sp>
        <p:nvSpPr>
          <p:cNvPr name="TextBox 4" id="4"/>
          <p:cNvSpPr txBox="true"/>
          <p:nvPr/>
        </p:nvSpPr>
        <p:spPr>
          <a:xfrm rot="0">
            <a:off x="2377440" y="448152"/>
            <a:ext cx="12161520"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Bloom</a:t>
            </a:r>
          </a:p>
        </p:txBody>
      </p:sp>
    </p:spTree>
  </p:cSld>
  <p:clrMapOvr>
    <a:masterClrMapping/>
  </p:clrMapOvr>
</p:sld>
</file>

<file path=ppt/slides/slide35.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1028700" y="3188238"/>
            <a:ext cx="6327548" cy="412432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Ystyriwch lyfr stori plentyn </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Dyfeisiwch cyfres o gwestiynau i drafod gyda grwp o blant gan ddefnyddio holl lefelau  tacsonomeg Bloom</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Defnyddiwch y daflen tacsonomeg i’ch cefnogi</a:t>
            </a:r>
          </a:p>
        </p:txBody>
      </p:sp>
      <p:sp>
        <p:nvSpPr>
          <p:cNvPr name="TextBox 4" id="4"/>
          <p:cNvSpPr txBox="true"/>
          <p:nvPr/>
        </p:nvSpPr>
        <p:spPr>
          <a:xfrm rot="0">
            <a:off x="11339554" y="3188238"/>
            <a:ext cx="5919746" cy="4124325"/>
          </a:xfrm>
          <a:prstGeom prst="rect">
            <a:avLst/>
          </a:prstGeom>
        </p:spPr>
        <p:txBody>
          <a:bodyPr anchor="t" rtlCol="false" tIns="0" lIns="0" bIns="0" rIns="0">
            <a:spAutoFit/>
          </a:bodyPr>
          <a:lstStyle/>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Choose a child’s story book</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Devise a series of questions to discuss with a group of children using all levels of Bloom’s taxonomy</a:t>
            </a:r>
          </a:p>
          <a:p>
            <a:pPr algn="l">
              <a:lnSpc>
                <a:spcPts val="3600"/>
              </a:lnSpc>
            </a:pPr>
          </a:p>
          <a:p>
            <a:pPr algn="l" marL="542925" indent="-271462" lvl="1">
              <a:lnSpc>
                <a:spcPts val="3600"/>
              </a:lnSpc>
              <a:buFont typeface="Arial"/>
              <a:buChar char="•"/>
            </a:pPr>
            <a:r>
              <a:rPr lang="en-US" sz="3000" i="true">
                <a:solidFill>
                  <a:srgbClr val="404040"/>
                </a:solidFill>
                <a:latin typeface="Trebuchet MS Italics"/>
                <a:ea typeface="Trebuchet MS Italics"/>
                <a:cs typeface="Trebuchet MS Italics"/>
                <a:sym typeface="Trebuchet MS Italics"/>
              </a:rPr>
              <a:t>Use the taxonomy sheet for support</a:t>
            </a:r>
          </a:p>
        </p:txBody>
      </p:sp>
    </p:spTree>
  </p:cSld>
  <p:clrMapOvr>
    <a:masterClrMapping/>
  </p:clrMapOvr>
</p:sld>
</file>

<file path=ppt/slides/slide36.xml><?xml version="1.0" encoding="utf-8"?>
<p:sld xmlns:p="http://schemas.openxmlformats.org/presentationml/2006/main" xmlns:a="http://schemas.openxmlformats.org/drawingml/2006/main">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2837634" y="1009650"/>
            <a:ext cx="12612732" cy="2305050"/>
          </a:xfrm>
          <a:prstGeom prst="rect">
            <a:avLst/>
          </a:prstGeom>
        </p:spPr>
        <p:txBody>
          <a:bodyPr anchor="t" rtlCol="false" tIns="0" lIns="0" bIns="0" rIns="0">
            <a:spAutoFit/>
          </a:bodyPr>
          <a:lstStyle/>
          <a:p>
            <a:pPr algn="ctr">
              <a:lnSpc>
                <a:spcPts val="6000"/>
              </a:lnSpc>
            </a:pPr>
            <a:r>
              <a:rPr lang="en-US" sz="5000">
                <a:solidFill>
                  <a:srgbClr val="000000"/>
                </a:solidFill>
                <a:latin typeface="Trebuchet MS"/>
                <a:ea typeface="Trebuchet MS"/>
                <a:cs typeface="Trebuchet MS"/>
                <a:sym typeface="Trebuchet MS"/>
              </a:rPr>
              <a:t>Piaget, Vygotsky, Froebel, Dewey, Montessori, Skinner, Bruner, Bloom</a:t>
            </a:r>
          </a:p>
          <a:p>
            <a:pPr algn="ctr">
              <a:lnSpc>
                <a:spcPts val="6000"/>
              </a:lnSpc>
            </a:pPr>
            <a:r>
              <a:rPr lang="en-US" sz="5000">
                <a:solidFill>
                  <a:srgbClr val="000000"/>
                </a:solidFill>
                <a:latin typeface="Trebuchet MS"/>
                <a:ea typeface="Trebuchet MS"/>
                <a:cs typeface="Trebuchet MS"/>
                <a:sym typeface="Trebuchet MS"/>
              </a:rPr>
              <a:t>?</a:t>
            </a:r>
          </a:p>
        </p:txBody>
      </p:sp>
      <p:sp>
        <p:nvSpPr>
          <p:cNvPr name="TextBox 3" id="3"/>
          <p:cNvSpPr txBox="true"/>
          <p:nvPr/>
        </p:nvSpPr>
        <p:spPr>
          <a:xfrm rot="0">
            <a:off x="1028700" y="4323918"/>
            <a:ext cx="6093172" cy="27336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Pwy sydd yn eich 3 uchaf cyfredol am ddylanwadu ar addysgu a dysgu effeithiol a pham?</a:t>
            </a:r>
          </a:p>
          <a:p>
            <a:pPr algn="l" marL="651510" indent="-325755" lvl="1">
              <a:lnSpc>
                <a:spcPts val="4320"/>
              </a:lnSpc>
            </a:pPr>
          </a:p>
        </p:txBody>
      </p:sp>
      <p:sp>
        <p:nvSpPr>
          <p:cNvPr name="TextBox 4" id="4"/>
          <p:cNvSpPr txBox="true"/>
          <p:nvPr/>
        </p:nvSpPr>
        <p:spPr>
          <a:xfrm rot="0">
            <a:off x="10826394" y="4323918"/>
            <a:ext cx="6093171" cy="27336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Who is currently in your top 3 for influencing current effective practice in teaching and learning and why?</a:t>
            </a:r>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bg>
      <p:bgPr>
        <a:solidFill>
          <a:srgbClr val="FFF3CF"/>
        </a:solidFill>
      </p:bgPr>
    </p:bg>
    <p:spTree>
      <p:nvGrpSpPr>
        <p:cNvPr id="1" name=""/>
        <p:cNvGrpSpPr/>
        <p:nvPr/>
      </p:nvGrpSpPr>
      <p:grpSpPr>
        <a:xfrm>
          <a:off x="0" y="0"/>
          <a:ext cx="0" cy="0"/>
          <a:chOff x="0" y="0"/>
          <a:chExt cx="0" cy="0"/>
        </a:xfrm>
      </p:grpSpPr>
      <p:sp>
        <p:nvSpPr>
          <p:cNvPr name="TextBox 2" id="2"/>
          <p:cNvSpPr txBox="true"/>
          <p:nvPr/>
        </p:nvSpPr>
        <p:spPr>
          <a:xfrm rot="0">
            <a:off x="3749040" y="493395"/>
            <a:ext cx="10354236" cy="16325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Cyfeiriadau / References</a:t>
            </a:r>
          </a:p>
        </p:txBody>
      </p:sp>
      <p:sp>
        <p:nvSpPr>
          <p:cNvPr name="TextBox 3" id="3"/>
          <p:cNvSpPr txBox="true"/>
          <p:nvPr/>
        </p:nvSpPr>
        <p:spPr>
          <a:xfrm rot="0">
            <a:off x="2377440" y="2484122"/>
            <a:ext cx="12161520" cy="7257098"/>
          </a:xfrm>
          <a:prstGeom prst="rect">
            <a:avLst/>
          </a:prstGeom>
        </p:spPr>
        <p:txBody>
          <a:bodyPr anchor="t" rtlCol="false" tIns="0" lIns="0" bIns="0" rIns="0">
            <a:spAutoFit/>
          </a:bodyPr>
          <a:lstStyle/>
          <a:p>
            <a:pPr algn="l" marL="434340" indent="-217170" lvl="1">
              <a:lnSpc>
                <a:spcPts val="2304"/>
              </a:lnSpc>
              <a:buFont typeface="Arial"/>
              <a:buChar char="•"/>
            </a:pPr>
            <a:r>
              <a:rPr lang="en-US" sz="2400">
                <a:solidFill>
                  <a:srgbClr val="404040"/>
                </a:solidFill>
                <a:latin typeface="Trebuchet MS"/>
                <a:ea typeface="Trebuchet MS"/>
                <a:cs typeface="Trebuchet MS"/>
                <a:sym typeface="Trebuchet MS"/>
              </a:rPr>
              <a:t>Anderson, L.W. &amp; Krathwold, D. R. (eds.) (2001) </a:t>
            </a:r>
            <a:r>
              <a:rPr lang="en-US" sz="2400" i="true">
                <a:solidFill>
                  <a:srgbClr val="404040"/>
                </a:solidFill>
                <a:latin typeface="Trebuchet MS Italics"/>
                <a:ea typeface="Trebuchet MS Italics"/>
                <a:cs typeface="Trebuchet MS Italics"/>
                <a:sym typeface="Trebuchet MS Italics"/>
              </a:rPr>
              <a:t>A Taxonomy for Learning, Teaching, and Assessing: A Revision of Bloom's Taxonomy of Educational Objectives.</a:t>
            </a:r>
            <a:r>
              <a:rPr lang="en-US" sz="2400">
                <a:solidFill>
                  <a:srgbClr val="404040"/>
                </a:solidFill>
                <a:latin typeface="Trebuchet MS"/>
                <a:ea typeface="Trebuchet MS"/>
                <a:cs typeface="Trebuchet MS"/>
                <a:sym typeface="Trebuchet MS"/>
              </a:rPr>
              <a:t> New York: Longman</a:t>
            </a:r>
          </a:p>
          <a:p>
            <a:pPr algn="l" marL="434340" indent="-217170" lvl="1">
              <a:lnSpc>
                <a:spcPts val="2304"/>
              </a:lnSpc>
              <a:buFont typeface="Arial"/>
              <a:buChar char="•"/>
            </a:pPr>
            <a:r>
              <a:rPr lang="en-US" sz="2400">
                <a:solidFill>
                  <a:srgbClr val="404040"/>
                </a:solidFill>
                <a:latin typeface="Trebuchet MS"/>
                <a:ea typeface="Trebuchet MS"/>
                <a:cs typeface="Trebuchet MS"/>
                <a:sym typeface="Trebuchet MS"/>
              </a:rPr>
              <a:t>Aubrey, K. and Riley, A. (2016) Understanding and using Educational Theories. London: Sage</a:t>
            </a:r>
          </a:p>
          <a:p>
            <a:pPr algn="l" marL="434340" indent="-217170" lvl="1">
              <a:lnSpc>
                <a:spcPts val="2304"/>
              </a:lnSpc>
              <a:buFont typeface="Arial"/>
              <a:buChar char="•"/>
            </a:pPr>
            <a:r>
              <a:rPr lang="en-US" sz="2400">
                <a:solidFill>
                  <a:srgbClr val="404040"/>
                </a:solidFill>
                <a:latin typeface="Trebuchet MS"/>
                <a:ea typeface="Trebuchet MS"/>
                <a:cs typeface="Trebuchet MS"/>
                <a:sym typeface="Trebuchet MS"/>
              </a:rPr>
              <a:t>Bloom B.S. (ed). (1956) </a:t>
            </a:r>
            <a:r>
              <a:rPr lang="en-US" sz="2400" i="true">
                <a:solidFill>
                  <a:srgbClr val="404040"/>
                </a:solidFill>
                <a:latin typeface="Trebuchet MS Italics"/>
                <a:ea typeface="Trebuchet MS Italics"/>
                <a:cs typeface="Trebuchet MS Italics"/>
                <a:sym typeface="Trebuchet MS Italics"/>
              </a:rPr>
              <a:t>Taxonomy of Educational Objectives, the classification of educational goals – Handbook I: Cognitive Domain, </a:t>
            </a:r>
            <a:r>
              <a:rPr lang="en-US" sz="2400">
                <a:solidFill>
                  <a:srgbClr val="404040"/>
                </a:solidFill>
                <a:latin typeface="Trebuchet MS"/>
                <a:ea typeface="Trebuchet MS"/>
                <a:cs typeface="Trebuchet MS"/>
                <a:sym typeface="Trebuchet MS"/>
              </a:rPr>
              <a:t>New York: McKay</a:t>
            </a:r>
          </a:p>
          <a:p>
            <a:pPr algn="l" marL="434340" indent="-217170" lvl="1">
              <a:lnSpc>
                <a:spcPts val="2304"/>
              </a:lnSpc>
              <a:buFont typeface="Arial"/>
              <a:buChar char="•"/>
            </a:pPr>
            <a:r>
              <a:rPr lang="en-US" sz="2400">
                <a:solidFill>
                  <a:srgbClr val="404040"/>
                </a:solidFill>
                <a:latin typeface="Trebuchet MS"/>
                <a:ea typeface="Trebuchet MS"/>
                <a:cs typeface="Trebuchet MS"/>
                <a:sym typeface="Trebuchet MS"/>
              </a:rPr>
              <a:t>Bruner, J. (1960) </a:t>
            </a:r>
            <a:r>
              <a:rPr lang="en-US" sz="2400" i="true">
                <a:solidFill>
                  <a:srgbClr val="404040"/>
                </a:solidFill>
                <a:latin typeface="Trebuchet MS Italics"/>
                <a:ea typeface="Trebuchet MS Italics"/>
                <a:cs typeface="Trebuchet MS Italics"/>
                <a:sym typeface="Trebuchet MS Italics"/>
              </a:rPr>
              <a:t>The Process of Education</a:t>
            </a:r>
            <a:r>
              <a:rPr lang="en-US" sz="2400">
                <a:solidFill>
                  <a:srgbClr val="404040"/>
                </a:solidFill>
                <a:latin typeface="Trebuchet MS"/>
                <a:ea typeface="Trebuchet MS"/>
                <a:cs typeface="Trebuchet MS"/>
                <a:sym typeface="Trebuchet MS"/>
              </a:rPr>
              <a:t>, Cambridge, Mass.: Harvard University Press. </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Dewey, J. (1963) </a:t>
            </a:r>
            <a:r>
              <a:rPr lang="en-US" sz="2400" i="true">
                <a:solidFill>
                  <a:srgbClr val="404040"/>
                </a:solidFill>
                <a:latin typeface="Trebuchet MS Italics"/>
                <a:ea typeface="Trebuchet MS Italics"/>
                <a:cs typeface="Trebuchet MS Italics"/>
                <a:sym typeface="Trebuchet MS Italics"/>
              </a:rPr>
              <a:t>Democracy and Education, </a:t>
            </a:r>
            <a:r>
              <a:rPr lang="en-US" sz="2400">
                <a:solidFill>
                  <a:srgbClr val="404040"/>
                </a:solidFill>
                <a:latin typeface="Trebuchet MS"/>
                <a:ea typeface="Trebuchet MS"/>
                <a:cs typeface="Trebuchet MS"/>
                <a:sym typeface="Trebuchet MS"/>
              </a:rPr>
              <a:t>Whitefish, MA:</a:t>
            </a:r>
            <a:r>
              <a:rPr lang="en-US" sz="2400" i="true">
                <a:solidFill>
                  <a:srgbClr val="404040"/>
                </a:solidFill>
                <a:latin typeface="Trebuchet MS Italics"/>
                <a:ea typeface="Trebuchet MS Italics"/>
                <a:cs typeface="Trebuchet MS Italics"/>
                <a:sym typeface="Trebuchet MS Italics"/>
              </a:rPr>
              <a:t> </a:t>
            </a:r>
            <a:r>
              <a:rPr lang="en-US" sz="2400">
                <a:solidFill>
                  <a:srgbClr val="404040"/>
                </a:solidFill>
                <a:latin typeface="Trebuchet MS"/>
                <a:ea typeface="Trebuchet MS"/>
                <a:cs typeface="Trebuchet MS"/>
                <a:sym typeface="Trebuchet MS"/>
              </a:rPr>
              <a:t>Kessinger Education</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Palmer, J. &amp; Cooper, D.E. (2001) </a:t>
            </a:r>
            <a:r>
              <a:rPr lang="en-US" sz="2400" i="true">
                <a:solidFill>
                  <a:srgbClr val="404040"/>
                </a:solidFill>
                <a:latin typeface="Trebuchet MS Italics"/>
                <a:ea typeface="Trebuchet MS Italics"/>
                <a:cs typeface="Trebuchet MS Italics"/>
                <a:sym typeface="Trebuchet MS Italics"/>
              </a:rPr>
              <a:t>Fifty Modern Thinkers on Education: From Piaget to the Present Day, </a:t>
            </a:r>
            <a:r>
              <a:rPr lang="en-US" sz="2400">
                <a:solidFill>
                  <a:srgbClr val="404040"/>
                </a:solidFill>
                <a:latin typeface="Trebuchet MS"/>
                <a:ea typeface="Trebuchet MS"/>
                <a:cs typeface="Trebuchet MS"/>
                <a:sym typeface="Trebuchet MS"/>
              </a:rPr>
              <a:t>London: Routledge Key Guides</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Skinner,  Q. (1992) </a:t>
            </a:r>
            <a:r>
              <a:rPr lang="en-US" sz="2400" i="true">
                <a:solidFill>
                  <a:srgbClr val="404040"/>
                </a:solidFill>
                <a:latin typeface="Trebuchet MS Italics"/>
                <a:ea typeface="Trebuchet MS Italics"/>
                <a:cs typeface="Trebuchet MS Italics"/>
                <a:sym typeface="Trebuchet MS Italics"/>
              </a:rPr>
              <a:t>‘</a:t>
            </a:r>
            <a:r>
              <a:rPr lang="en-US" sz="2400">
                <a:solidFill>
                  <a:srgbClr val="404040"/>
                </a:solidFill>
                <a:latin typeface="Trebuchet MS"/>
                <a:ea typeface="Trebuchet MS"/>
                <a:cs typeface="Trebuchet MS"/>
                <a:sym typeface="Trebuchet MS"/>
              </a:rPr>
              <a:t>On</a:t>
            </a:r>
            <a:r>
              <a:rPr lang="en-US" sz="2400" i="true">
                <a:solidFill>
                  <a:srgbClr val="404040"/>
                </a:solidFill>
                <a:latin typeface="Trebuchet MS Italics"/>
                <a:ea typeface="Trebuchet MS Italics"/>
                <a:cs typeface="Trebuchet MS Italics"/>
                <a:sym typeface="Trebuchet MS Italics"/>
              </a:rPr>
              <a:t> </a:t>
            </a:r>
            <a:r>
              <a:rPr lang="en-US" sz="2400">
                <a:solidFill>
                  <a:srgbClr val="404040"/>
                </a:solidFill>
                <a:latin typeface="Trebuchet MS"/>
                <a:ea typeface="Trebuchet MS"/>
                <a:cs typeface="Trebuchet MS"/>
                <a:sym typeface="Trebuchet MS"/>
              </a:rPr>
              <a:t>justice, the common good and the priority of liberty’ </a:t>
            </a:r>
            <a:r>
              <a:rPr lang="en-US" sz="2400" i="true">
                <a:solidFill>
                  <a:srgbClr val="404040"/>
                </a:solidFill>
                <a:latin typeface="Trebuchet MS Italics"/>
                <a:ea typeface="Trebuchet MS Italics"/>
                <a:cs typeface="Trebuchet MS Italics"/>
                <a:sym typeface="Trebuchet MS Italics"/>
              </a:rPr>
              <a:t>cited in</a:t>
            </a:r>
            <a:r>
              <a:rPr lang="en-US" sz="2400">
                <a:solidFill>
                  <a:srgbClr val="404040"/>
                </a:solidFill>
                <a:latin typeface="Trebuchet MS"/>
                <a:ea typeface="Trebuchet MS"/>
                <a:cs typeface="Trebuchet MS"/>
                <a:sym typeface="Trebuchet MS"/>
              </a:rPr>
              <a:t> Mouffe, C. (1992) </a:t>
            </a:r>
            <a:r>
              <a:rPr lang="en-US" sz="2400" i="true">
                <a:solidFill>
                  <a:srgbClr val="404040"/>
                </a:solidFill>
                <a:latin typeface="Trebuchet MS Italics"/>
                <a:ea typeface="Trebuchet MS Italics"/>
                <a:cs typeface="Trebuchet MS Italics"/>
                <a:sym typeface="Trebuchet MS Italics"/>
              </a:rPr>
              <a:t>Dimensions of Radical Democracy: Pluralism, Citizenship and Community .London: Verso Press</a:t>
            </a:r>
          </a:p>
          <a:p>
            <a:pPr algn="l" marL="598646" indent="-299323" lvl="1">
              <a:lnSpc>
                <a:spcPts val="2304"/>
              </a:lnSpc>
              <a:buFont typeface="Arial"/>
              <a:buChar char="•"/>
            </a:pPr>
            <a:r>
              <a:rPr lang="en-US" sz="2400">
                <a:solidFill>
                  <a:srgbClr val="404040"/>
                </a:solidFill>
                <a:latin typeface="Trebuchet MS"/>
                <a:ea typeface="Trebuchet MS"/>
                <a:cs typeface="Trebuchet MS"/>
                <a:sym typeface="Trebuchet MS"/>
              </a:rPr>
              <a:t>YouTube (2018) B.F.Skinner in 2 minutes. Available at</a:t>
            </a:r>
            <a:r>
              <a:rPr lang="en-US" sz="2400" i="true">
                <a:solidFill>
                  <a:srgbClr val="404040"/>
                </a:solidFill>
                <a:latin typeface="Trebuchet MS Italics"/>
                <a:ea typeface="Trebuchet MS Italics"/>
                <a:cs typeface="Trebuchet MS Italics"/>
                <a:sym typeface="Trebuchet MS Italics"/>
              </a:rPr>
              <a:t> </a:t>
            </a:r>
            <a:r>
              <a:rPr lang="en-US" sz="2400" i="true" u="sng">
                <a:solidFill>
                  <a:srgbClr val="3FCDE7"/>
                </a:solidFill>
                <a:latin typeface="Trebuchet MS Italics"/>
                <a:ea typeface="Trebuchet MS Italics"/>
                <a:cs typeface="Trebuchet MS Italics"/>
                <a:sym typeface="Trebuchet MS Italics"/>
                <a:hlinkClick r:id="rId3" tooltip="https://www.youtube.com/watch?v=RuQvCxsa5Ns"/>
              </a:rPr>
              <a:t>https://www.youtube.com/watch?v=RuQvCxsa5Ns</a:t>
            </a:r>
            <a:r>
              <a:rPr lang="en-US" sz="2400" i="true">
                <a:solidFill>
                  <a:srgbClr val="404040"/>
                </a:solidFill>
                <a:latin typeface="Trebuchet MS Italics"/>
                <a:ea typeface="Trebuchet MS Italics"/>
                <a:cs typeface="Trebuchet MS Italics"/>
                <a:sym typeface="Trebuchet MS Italics"/>
              </a:rPr>
              <a:t> (</a:t>
            </a:r>
            <a:r>
              <a:rPr lang="en-US" sz="2400">
                <a:solidFill>
                  <a:srgbClr val="404040"/>
                </a:solidFill>
                <a:latin typeface="Trebuchet MS"/>
                <a:ea typeface="Trebuchet MS"/>
                <a:cs typeface="Trebuchet MS"/>
                <a:sym typeface="Trebuchet MS"/>
              </a:rPr>
              <a:t>Accessed 29.01.2023)</a:t>
            </a:r>
          </a:p>
          <a:p>
            <a:pPr algn="l" marL="598646" indent="-299323" lvl="1">
              <a:lnSpc>
                <a:spcPts val="2304"/>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DAG1m2CLgI8</dc:identifier>
  <dcterms:modified xsi:type="dcterms:W3CDTF">2011-08-01T06:04:30Z</dcterms:modified>
  <cp:revision>1</cp:revision>
  <dc:title>Wythnos 2 Sesiwn 6.pptx</dc:title>
</cp:coreProperties>
</file>