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6" r:id="rId2"/>
    <p:sldId id="343" r:id="rId3"/>
    <p:sldId id="292" r:id="rId4"/>
    <p:sldId id="344" r:id="rId5"/>
    <p:sldId id="345" r:id="rId6"/>
    <p:sldId id="346" r:id="rId7"/>
    <p:sldId id="350" r:id="rId8"/>
    <p:sldId id="348" r:id="rId9"/>
    <p:sldId id="349" r:id="rId10"/>
    <p:sldId id="291" r:id="rId11"/>
    <p:sldId id="352" r:id="rId12"/>
    <p:sldId id="321" r:id="rId13"/>
    <p:sldId id="355" r:id="rId14"/>
    <p:sldId id="358" r:id="rId15"/>
    <p:sldId id="359" r:id="rId16"/>
    <p:sldId id="357" r:id="rId17"/>
    <p:sldId id="325" r:id="rId18"/>
    <p:sldId id="327" r:id="rId19"/>
    <p:sldId id="328" r:id="rId20"/>
    <p:sldId id="329" r:id="rId21"/>
    <p:sldId id="323" r:id="rId22"/>
    <p:sldId id="262" r:id="rId23"/>
    <p:sldId id="331" r:id="rId24"/>
    <p:sldId id="354" r:id="rId25"/>
    <p:sldId id="353" r:id="rId26"/>
    <p:sldId id="332"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3889" autoAdjust="0"/>
  </p:normalViewPr>
  <p:slideViewPr>
    <p:cSldViewPr snapToGrid="0">
      <p:cViewPr varScale="1">
        <p:scale>
          <a:sx n="64" d="100"/>
          <a:sy n="64" d="100"/>
        </p:scale>
        <p:origin x="1233" y="4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D0F8D349-9466-4A4D-BCC2-C515B2B7EBA7}"/>
    <pc:docChg chg="delSld">
      <pc:chgData name="Ewa Kazimierska" userId="8edb7084-dccb-4d8f-9cfb-38098ea1d667" providerId="ADAL" clId="{D0F8D349-9466-4A4D-BCC2-C515B2B7EBA7}" dt="2024-11-25T08:58:58.313" v="3" actId="47"/>
      <pc:docMkLst>
        <pc:docMk/>
      </pc:docMkLst>
      <pc:sldChg chg="del">
        <pc:chgData name="Ewa Kazimierska" userId="8edb7084-dccb-4d8f-9cfb-38098ea1d667" providerId="ADAL" clId="{D0F8D349-9466-4A4D-BCC2-C515B2B7EBA7}" dt="2024-11-25T08:58:27.656" v="0" actId="47"/>
        <pc:sldMkLst>
          <pc:docMk/>
          <pc:sldMk cId="1724191068" sldId="288"/>
        </pc:sldMkLst>
      </pc:sldChg>
      <pc:sldChg chg="del">
        <pc:chgData name="Ewa Kazimierska" userId="8edb7084-dccb-4d8f-9cfb-38098ea1d667" providerId="ADAL" clId="{D0F8D349-9466-4A4D-BCC2-C515B2B7EBA7}" dt="2024-11-25T08:58:41.349" v="1" actId="47"/>
        <pc:sldMkLst>
          <pc:docMk/>
          <pc:sldMk cId="2122018540" sldId="297"/>
        </pc:sldMkLst>
      </pc:sldChg>
      <pc:sldChg chg="del">
        <pc:chgData name="Ewa Kazimierska" userId="8edb7084-dccb-4d8f-9cfb-38098ea1d667" providerId="ADAL" clId="{D0F8D349-9466-4A4D-BCC2-C515B2B7EBA7}" dt="2024-11-25T08:58:41.349" v="1" actId="47"/>
        <pc:sldMkLst>
          <pc:docMk/>
          <pc:sldMk cId="2094185250" sldId="298"/>
        </pc:sldMkLst>
      </pc:sldChg>
      <pc:sldChg chg="del">
        <pc:chgData name="Ewa Kazimierska" userId="8edb7084-dccb-4d8f-9cfb-38098ea1d667" providerId="ADAL" clId="{D0F8D349-9466-4A4D-BCC2-C515B2B7EBA7}" dt="2024-11-25T08:58:41.349" v="1" actId="47"/>
        <pc:sldMkLst>
          <pc:docMk/>
          <pc:sldMk cId="1881215746" sldId="322"/>
        </pc:sldMkLst>
      </pc:sldChg>
      <pc:sldChg chg="del">
        <pc:chgData name="Ewa Kazimierska" userId="8edb7084-dccb-4d8f-9cfb-38098ea1d667" providerId="ADAL" clId="{D0F8D349-9466-4A4D-BCC2-C515B2B7EBA7}" dt="2024-11-25T08:58:50.040" v="2" actId="47"/>
        <pc:sldMkLst>
          <pc:docMk/>
          <pc:sldMk cId="2689895299" sldId="330"/>
        </pc:sldMkLst>
      </pc:sldChg>
      <pc:sldChg chg="del">
        <pc:chgData name="Ewa Kazimierska" userId="8edb7084-dccb-4d8f-9cfb-38098ea1d667" providerId="ADAL" clId="{D0F8D349-9466-4A4D-BCC2-C515B2B7EBA7}" dt="2024-11-25T08:58:58.313" v="3" actId="47"/>
        <pc:sldMkLst>
          <pc:docMk/>
          <pc:sldMk cId="1537237780" sldId="35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766B22-991D-4413-8794-DF376814451A}" type="datetimeFigureOut">
              <a:rPr lang="en-GB" smtClean="0"/>
              <a:t>25/11/2024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F6F975-D972-4853-8174-D0C79CF6C37C}" type="slidenum">
              <a:rPr lang="en-GB" smtClean="0"/>
              <a:t>‹#›</a:t>
            </a:fld>
            <a:endParaRPr lang="en-GB"/>
          </a:p>
        </p:txBody>
      </p:sp>
    </p:spTree>
    <p:extLst>
      <p:ext uri="{BB962C8B-B14F-4D97-AF65-F5344CB8AC3E}">
        <p14:creationId xmlns:p14="http://schemas.microsoft.com/office/powerpoint/2010/main" val="3295550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1F6F975-D972-4853-8174-D0C79CF6C37C}" type="slidenum">
              <a:rPr lang="en-GB" smtClean="0"/>
              <a:t>1</a:t>
            </a:fld>
            <a:endParaRPr lang="en-GB"/>
          </a:p>
        </p:txBody>
      </p:sp>
    </p:spTree>
    <p:extLst>
      <p:ext uri="{BB962C8B-B14F-4D97-AF65-F5344CB8AC3E}">
        <p14:creationId xmlns:p14="http://schemas.microsoft.com/office/powerpoint/2010/main" val="15335710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742950" lvl="1" indent="-285750">
              <a:buFont typeface="Arial" panose="020B0604020202020204" pitchFamily="34" charset="0"/>
              <a:buChar char="•"/>
            </a:pPr>
            <a:r>
              <a:rPr lang="en-GB" sz="1200" b="1" dirty="0"/>
              <a:t>High Strength &amp; Flexibility</a:t>
            </a:r>
            <a:r>
              <a:rPr lang="en-GB" sz="1200" dirty="0"/>
              <a:t>: Withstand harsh environments while maintaining structural integrity.</a:t>
            </a:r>
          </a:p>
          <a:p>
            <a:pPr marL="742950" lvl="1" indent="-285750">
              <a:buFont typeface="Arial" panose="020B0604020202020204" pitchFamily="34" charset="0"/>
              <a:buChar char="•"/>
            </a:pPr>
            <a:r>
              <a:rPr lang="en-GB" sz="1200" b="1" dirty="0"/>
              <a:t>Thermal Processing Characteristics</a:t>
            </a:r>
            <a:r>
              <a:rPr lang="en-GB" sz="1200" dirty="0"/>
              <a:t>: Thermoplastics soften with heat and reshape; thermosets retain shape after curing, ideal for shaping explosives.</a:t>
            </a:r>
          </a:p>
          <a:p>
            <a:pPr marL="742950" lvl="1" indent="-285750">
              <a:buFont typeface="Arial" panose="020B0604020202020204" pitchFamily="34" charset="0"/>
              <a:buChar char="•"/>
            </a:pPr>
            <a:r>
              <a:rPr lang="en-GB" sz="1200" b="1" dirty="0"/>
              <a:t>Chemical Resistance</a:t>
            </a:r>
            <a:r>
              <a:rPr lang="en-GB" sz="1200" dirty="0"/>
              <a:t>: Stable against chemical and environmental degradation for safety and durability.</a:t>
            </a:r>
          </a:p>
          <a:p>
            <a:pPr marL="742950" lvl="1" indent="-285750">
              <a:buFont typeface="Arial" panose="020B0604020202020204" pitchFamily="34" charset="0"/>
              <a:buChar char="•"/>
            </a:pPr>
            <a:r>
              <a:rPr lang="en-GB" sz="1200" b="1" dirty="0" err="1"/>
              <a:t>Tailorability</a:t>
            </a:r>
            <a:r>
              <a:rPr lang="en-GB" sz="1200" dirty="0"/>
              <a:t>: Customizable properties through monomer modification for specific OME needs.</a:t>
            </a:r>
          </a:p>
          <a:p>
            <a:endParaRPr lang="en-GB" dirty="0"/>
          </a:p>
        </p:txBody>
      </p:sp>
      <p:sp>
        <p:nvSpPr>
          <p:cNvPr id="4" name="Slide Number Placeholder 3"/>
          <p:cNvSpPr>
            <a:spLocks noGrp="1"/>
          </p:cNvSpPr>
          <p:nvPr>
            <p:ph type="sldNum" sz="quarter" idx="5"/>
          </p:nvPr>
        </p:nvSpPr>
        <p:spPr/>
        <p:txBody>
          <a:bodyPr/>
          <a:lstStyle/>
          <a:p>
            <a:fld id="{11F6F975-D972-4853-8174-D0C79CF6C37C}" type="slidenum">
              <a:rPr lang="en-GB" smtClean="0"/>
              <a:t>2</a:t>
            </a:fld>
            <a:endParaRPr lang="en-GB"/>
          </a:p>
        </p:txBody>
      </p:sp>
    </p:spTree>
    <p:extLst>
      <p:ext uri="{BB962C8B-B14F-4D97-AF65-F5344CB8AC3E}">
        <p14:creationId xmlns:p14="http://schemas.microsoft.com/office/powerpoint/2010/main" val="33697507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Linear Polymers:</a:t>
            </a:r>
            <a:endParaRPr lang="en-GB" dirty="0"/>
          </a:p>
          <a:p>
            <a:pPr>
              <a:buFont typeface="Arial" panose="020B0604020202020204" pitchFamily="34" charset="0"/>
              <a:buChar char="•"/>
            </a:pPr>
            <a:r>
              <a:rPr lang="en-GB" dirty="0"/>
              <a:t>Resemble "spaghetti" with long chains held by weak van der Waals or hydrogen bonds.</a:t>
            </a:r>
          </a:p>
          <a:p>
            <a:pPr>
              <a:buFont typeface="Arial" panose="020B0604020202020204" pitchFamily="34" charset="0"/>
              <a:buChar char="•"/>
            </a:pPr>
            <a:r>
              <a:rPr lang="en-GB" b="1" dirty="0"/>
              <a:t>Thermoplastic:</a:t>
            </a:r>
            <a:r>
              <a:rPr lang="en-GB" dirty="0"/>
              <a:t> Heat breaks the bonds, allowing remoulding; bonds reform upon cooling, hardening the polymer.</a:t>
            </a:r>
          </a:p>
          <a:p>
            <a:r>
              <a:rPr lang="en-GB" b="1" dirty="0"/>
              <a:t>2. Branched Polymers:</a:t>
            </a:r>
            <a:endParaRPr lang="en-GB" dirty="0"/>
          </a:p>
          <a:p>
            <a:pPr>
              <a:buFont typeface="Arial" panose="020B0604020202020204" pitchFamily="34" charset="0"/>
              <a:buChar char="•"/>
            </a:pPr>
            <a:r>
              <a:rPr lang="en-GB" dirty="0"/>
              <a:t>Similar to linear polymers with shorter chains ("branches") hanging from the backbone.</a:t>
            </a:r>
          </a:p>
          <a:p>
            <a:pPr>
              <a:buFont typeface="Arial" panose="020B0604020202020204" pitchFamily="34" charset="0"/>
              <a:buChar char="•"/>
            </a:pPr>
            <a:r>
              <a:rPr lang="en-GB" dirty="0"/>
              <a:t>Less dense due to inefficient packing.</a:t>
            </a:r>
          </a:p>
          <a:p>
            <a:pPr>
              <a:buFont typeface="Arial" panose="020B0604020202020204" pitchFamily="34" charset="0"/>
              <a:buChar char="•"/>
            </a:pPr>
            <a:r>
              <a:rPr lang="en-GB" b="1" dirty="0"/>
              <a:t>Thermoplastic:</a:t>
            </a:r>
            <a:r>
              <a:rPr lang="en-GB" dirty="0"/>
              <a:t> Heat breaks inter-chain bonds, though some complex branched polymers are thermosetting.</a:t>
            </a:r>
          </a:p>
          <a:p>
            <a:r>
              <a:rPr lang="en-GB" b="1" dirty="0"/>
              <a:t>3. Crosslinked Polymers:</a:t>
            </a:r>
            <a:endParaRPr lang="en-GB" dirty="0"/>
          </a:p>
          <a:p>
            <a:pPr>
              <a:buFont typeface="Arial" panose="020B0604020202020204" pitchFamily="34" charset="0"/>
              <a:buChar char="•"/>
            </a:pPr>
            <a:r>
              <a:rPr lang="en-GB" dirty="0"/>
              <a:t>Resemble ladders with chains linked by covalent bonds between backbones.</a:t>
            </a:r>
          </a:p>
          <a:p>
            <a:pPr>
              <a:buFont typeface="Arial" panose="020B0604020202020204" pitchFamily="34" charset="0"/>
              <a:buChar char="•"/>
            </a:pPr>
            <a:r>
              <a:rPr lang="en-GB" b="1" dirty="0"/>
              <a:t>Thermosetting:</a:t>
            </a:r>
            <a:r>
              <a:rPr lang="en-GB" dirty="0"/>
              <a:t> Strong covalent bonds resist heat softening; exceptions exist if crosslinks break at low temperatures.</a:t>
            </a:r>
          </a:p>
          <a:p>
            <a:r>
              <a:rPr lang="en-GB" b="1" dirty="0"/>
              <a:t>4. Networked Polymers:</a:t>
            </a:r>
            <a:endParaRPr lang="en-GB" dirty="0"/>
          </a:p>
          <a:p>
            <a:pPr>
              <a:buFont typeface="Arial" panose="020B0604020202020204" pitchFamily="34" charset="0"/>
              <a:buChar char="•"/>
            </a:pPr>
            <a:r>
              <a:rPr lang="en-GB" dirty="0"/>
              <a:t>Highly interconnected with 3D linkages.</a:t>
            </a:r>
          </a:p>
          <a:p>
            <a:endParaRPr lang="en-GB" dirty="0"/>
          </a:p>
        </p:txBody>
      </p:sp>
      <p:sp>
        <p:nvSpPr>
          <p:cNvPr id="4" name="Slide Number Placeholder 3"/>
          <p:cNvSpPr>
            <a:spLocks noGrp="1"/>
          </p:cNvSpPr>
          <p:nvPr>
            <p:ph type="sldNum" sz="quarter" idx="5"/>
          </p:nvPr>
        </p:nvSpPr>
        <p:spPr/>
        <p:txBody>
          <a:bodyPr/>
          <a:lstStyle/>
          <a:p>
            <a:fld id="{11F6F975-D972-4853-8174-D0C79CF6C37C}" type="slidenum">
              <a:rPr lang="en-GB" smtClean="0"/>
              <a:t>3</a:t>
            </a:fld>
            <a:endParaRPr lang="en-GB"/>
          </a:p>
        </p:txBody>
      </p:sp>
    </p:spTree>
    <p:extLst>
      <p:ext uri="{BB962C8B-B14F-4D97-AF65-F5344CB8AC3E}">
        <p14:creationId xmlns:p14="http://schemas.microsoft.com/office/powerpoint/2010/main" val="28689141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F6F975-D972-4853-8174-D0C79CF6C37C}" type="slidenum">
              <a:rPr lang="en-GB" smtClean="0"/>
              <a:t>4</a:t>
            </a:fld>
            <a:endParaRPr lang="en-GB"/>
          </a:p>
        </p:txBody>
      </p:sp>
    </p:spTree>
    <p:extLst>
      <p:ext uri="{BB962C8B-B14F-4D97-AF65-F5344CB8AC3E}">
        <p14:creationId xmlns:p14="http://schemas.microsoft.com/office/powerpoint/2010/main" val="37066815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err="1">
                <a:effectLst/>
              </a:rPr>
              <a:t>PolymerMonomer</a:t>
            </a:r>
            <a:r>
              <a:rPr lang="en-GB" b="1" dirty="0">
                <a:effectLst/>
              </a:rPr>
              <a:t>(s)</a:t>
            </a:r>
            <a:r>
              <a:rPr lang="en-GB" b="1" dirty="0" err="1">
                <a:effectLst/>
              </a:rPr>
              <a:t>Sources</a:t>
            </a:r>
            <a:r>
              <a:rPr lang="en-GB" dirty="0" err="1">
                <a:effectLst/>
              </a:rPr>
              <a:t>Natural</a:t>
            </a:r>
            <a:r>
              <a:rPr lang="en-GB" dirty="0">
                <a:effectLst/>
              </a:rPr>
              <a:t> rubber (latex)</a:t>
            </a:r>
            <a:r>
              <a:rPr lang="en-GB" dirty="0" err="1">
                <a:effectLst/>
              </a:rPr>
              <a:t>isoprenerubber</a:t>
            </a:r>
            <a:r>
              <a:rPr lang="en-GB" dirty="0">
                <a:effectLst/>
              </a:rPr>
              <a:t> tree, dandelion, </a:t>
            </a:r>
            <a:r>
              <a:rPr lang="en-GB" dirty="0" err="1">
                <a:effectLst/>
              </a:rPr>
              <a:t>chicleDNA</a:t>
            </a:r>
            <a:r>
              <a:rPr lang="en-GB" dirty="0">
                <a:effectLst/>
              </a:rPr>
              <a:t> and </a:t>
            </a:r>
            <a:r>
              <a:rPr lang="en-GB" dirty="0" err="1">
                <a:effectLst/>
              </a:rPr>
              <a:t>RNAnucleotidesliving</a:t>
            </a:r>
            <a:r>
              <a:rPr lang="en-GB" dirty="0">
                <a:effectLst/>
              </a:rPr>
              <a:t> </a:t>
            </a:r>
            <a:r>
              <a:rPr lang="en-GB" dirty="0" err="1">
                <a:effectLst/>
              </a:rPr>
              <a:t>organismsCelluloseD-glucoseplants</a:t>
            </a:r>
            <a:r>
              <a:rPr lang="en-GB" dirty="0">
                <a:effectLst/>
              </a:rPr>
              <a:t>, </a:t>
            </a:r>
            <a:r>
              <a:rPr lang="en-GB" dirty="0" err="1">
                <a:effectLst/>
              </a:rPr>
              <a:t>algaeHair</a:t>
            </a:r>
            <a:r>
              <a:rPr lang="en-GB" dirty="0">
                <a:effectLst/>
              </a:rPr>
              <a:t>, wool, nails, hooves, claws</a:t>
            </a:r>
            <a:r>
              <a:rPr lang="el-GR" dirty="0">
                <a:effectLst/>
              </a:rPr>
              <a:t>α-</a:t>
            </a:r>
            <a:r>
              <a:rPr lang="en-GB" dirty="0" err="1">
                <a:effectLst/>
              </a:rPr>
              <a:t>keratinall</a:t>
            </a:r>
            <a:r>
              <a:rPr lang="en-GB" dirty="0">
                <a:effectLst/>
              </a:rPr>
              <a:t> </a:t>
            </a:r>
            <a:r>
              <a:rPr lang="en-GB" dirty="0" err="1">
                <a:effectLst/>
              </a:rPr>
              <a:t>vertebratesChitinN-acetylglucosaminearthropod</a:t>
            </a:r>
            <a:r>
              <a:rPr lang="en-GB" dirty="0">
                <a:effectLst/>
              </a:rPr>
              <a:t> exoskeletons, fish </a:t>
            </a:r>
            <a:r>
              <a:rPr lang="en-GB" dirty="0" err="1">
                <a:effectLst/>
              </a:rPr>
              <a:t>scalesFeathers</a:t>
            </a:r>
            <a:r>
              <a:rPr lang="en-GB" dirty="0">
                <a:effectLst/>
              </a:rPr>
              <a:t>, reptile scales and shells</a:t>
            </a:r>
            <a:r>
              <a:rPr lang="el-GR" dirty="0">
                <a:effectLst/>
              </a:rPr>
              <a:t>β-</a:t>
            </a:r>
            <a:r>
              <a:rPr lang="en-GB" dirty="0" err="1">
                <a:effectLst/>
              </a:rPr>
              <a:t>keratinbirds</a:t>
            </a:r>
            <a:r>
              <a:rPr lang="en-GB" dirty="0">
                <a:effectLst/>
              </a:rPr>
              <a:t> and </a:t>
            </a:r>
            <a:r>
              <a:rPr lang="en-GB" dirty="0" err="1">
                <a:effectLst/>
              </a:rPr>
              <a:t>reptilesStarchglucoseplantsLigninphenolic</a:t>
            </a:r>
            <a:r>
              <a:rPr lang="en-GB" dirty="0">
                <a:effectLst/>
              </a:rPr>
              <a:t> </a:t>
            </a:r>
            <a:r>
              <a:rPr lang="en-GB" dirty="0" err="1">
                <a:effectLst/>
              </a:rPr>
              <a:t>compoundsplantsPectinmostly</a:t>
            </a:r>
            <a:r>
              <a:rPr lang="en-GB" dirty="0">
                <a:effectLst/>
              </a:rPr>
              <a:t> D-galacturonic </a:t>
            </a:r>
            <a:r>
              <a:rPr lang="en-GB" dirty="0" err="1">
                <a:effectLst/>
              </a:rPr>
              <a:t>acidplantsSilkfibroin</a:t>
            </a:r>
            <a:r>
              <a:rPr lang="en-GB" dirty="0">
                <a:effectLst/>
              </a:rPr>
              <a:t> made mostly from alanine and </a:t>
            </a:r>
            <a:r>
              <a:rPr lang="en-GB" dirty="0" err="1">
                <a:effectLst/>
              </a:rPr>
              <a:t>glycineinsects</a:t>
            </a:r>
            <a:r>
              <a:rPr lang="en-GB" dirty="0">
                <a:effectLst/>
              </a:rPr>
              <a:t>, arachnids</a:t>
            </a:r>
            <a:endParaRPr lang="en-GB" dirty="0"/>
          </a:p>
        </p:txBody>
      </p:sp>
      <p:sp>
        <p:nvSpPr>
          <p:cNvPr id="4" name="Slide Number Placeholder 3"/>
          <p:cNvSpPr>
            <a:spLocks noGrp="1"/>
          </p:cNvSpPr>
          <p:nvPr>
            <p:ph type="sldNum" sz="quarter" idx="5"/>
          </p:nvPr>
        </p:nvSpPr>
        <p:spPr/>
        <p:txBody>
          <a:bodyPr/>
          <a:lstStyle/>
          <a:p>
            <a:fld id="{11F6F975-D972-4853-8174-D0C79CF6C37C}" type="slidenum">
              <a:rPr lang="en-GB" smtClean="0"/>
              <a:t>5</a:t>
            </a:fld>
            <a:endParaRPr lang="en-GB"/>
          </a:p>
        </p:txBody>
      </p:sp>
    </p:spTree>
    <p:extLst>
      <p:ext uri="{BB962C8B-B14F-4D97-AF65-F5344CB8AC3E}">
        <p14:creationId xmlns:p14="http://schemas.microsoft.com/office/powerpoint/2010/main" val="2225778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F6F975-D972-4853-8174-D0C79CF6C37C}" type="slidenum">
              <a:rPr lang="en-GB" smtClean="0"/>
              <a:t>6</a:t>
            </a:fld>
            <a:endParaRPr lang="en-GB"/>
          </a:p>
        </p:txBody>
      </p:sp>
    </p:spTree>
    <p:extLst>
      <p:ext uri="{BB962C8B-B14F-4D97-AF65-F5344CB8AC3E}">
        <p14:creationId xmlns:p14="http://schemas.microsoft.com/office/powerpoint/2010/main" val="40342780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F6F975-D972-4853-8174-D0C79CF6C37C}" type="slidenum">
              <a:rPr lang="en-GB" smtClean="0"/>
              <a:t>7</a:t>
            </a:fld>
            <a:endParaRPr lang="en-GB"/>
          </a:p>
        </p:txBody>
      </p:sp>
    </p:spTree>
    <p:extLst>
      <p:ext uri="{BB962C8B-B14F-4D97-AF65-F5344CB8AC3E}">
        <p14:creationId xmlns:p14="http://schemas.microsoft.com/office/powerpoint/2010/main" val="32268704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rPr>
              <a:t>Hydroxyl radical (·OH):</a:t>
            </a:r>
            <a:r>
              <a:rPr kumimoji="0" lang="en-US" altLang="en-US" sz="1200" b="0" i="0" u="none" strike="noStrike" cap="none" normalizeH="0" baseline="0" dirty="0">
                <a:ln>
                  <a:noFill/>
                </a:ln>
                <a:solidFill>
                  <a:schemeClr val="tx1"/>
                </a:solidFill>
                <a:effectLst/>
                <a:latin typeface="Arial" panose="020B0604020202020204" pitchFamily="34" charset="0"/>
              </a:rPr>
              <a:t> Extremely reactive and often involved in oxidative damage.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rPr>
              <a:t>Superoxide (O₂⁻·):</a:t>
            </a:r>
            <a:r>
              <a:rPr kumimoji="0" lang="en-US" altLang="en-US" sz="1200" b="0" i="0" u="none" strike="noStrike" cap="none" normalizeH="0" baseline="0" dirty="0">
                <a:ln>
                  <a:noFill/>
                </a:ln>
                <a:solidFill>
                  <a:schemeClr val="tx1"/>
                </a:solidFill>
                <a:effectLst/>
                <a:latin typeface="Arial" panose="020B0604020202020204" pitchFamily="34" charset="0"/>
              </a:rPr>
              <a:t> Found in biological systems, plays a role in cellular damage and </a:t>
            </a:r>
            <a:r>
              <a:rPr kumimoji="0" lang="en-US" altLang="en-US" sz="1200" b="0" i="0" u="none" strike="noStrike" cap="none" normalizeH="0" baseline="0" dirty="0" err="1">
                <a:ln>
                  <a:noFill/>
                </a:ln>
                <a:solidFill>
                  <a:schemeClr val="tx1"/>
                </a:solidFill>
                <a:effectLst/>
                <a:latin typeface="Arial" panose="020B0604020202020204" pitchFamily="34" charset="0"/>
              </a:rPr>
              <a:t>signalling</a:t>
            </a:r>
            <a:r>
              <a:rPr kumimoji="0" lang="en-US" altLang="en-US" sz="12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rPr>
              <a:t>Methyl radical (·CH₃):</a:t>
            </a:r>
            <a:r>
              <a:rPr kumimoji="0" lang="en-US" altLang="en-US" sz="1200" b="0" i="0" u="none" strike="noStrike" cap="none" normalizeH="0" baseline="0" dirty="0">
                <a:ln>
                  <a:noFill/>
                </a:ln>
                <a:solidFill>
                  <a:schemeClr val="tx1"/>
                </a:solidFill>
                <a:effectLst/>
                <a:latin typeface="Arial" panose="020B0604020202020204" pitchFamily="34" charset="0"/>
              </a:rPr>
              <a:t> Often observed in organic reactions. </a:t>
            </a:r>
          </a:p>
          <a:p>
            <a:endParaRPr lang="en-GB" dirty="0"/>
          </a:p>
        </p:txBody>
      </p:sp>
      <p:sp>
        <p:nvSpPr>
          <p:cNvPr id="4" name="Slide Number Placeholder 3"/>
          <p:cNvSpPr>
            <a:spLocks noGrp="1"/>
          </p:cNvSpPr>
          <p:nvPr>
            <p:ph type="sldNum" sz="quarter" idx="5"/>
          </p:nvPr>
        </p:nvSpPr>
        <p:spPr/>
        <p:txBody>
          <a:bodyPr/>
          <a:lstStyle/>
          <a:p>
            <a:fld id="{11F6F975-D972-4853-8174-D0C79CF6C37C}" type="slidenum">
              <a:rPr lang="en-GB" smtClean="0"/>
              <a:t>8</a:t>
            </a:fld>
            <a:endParaRPr lang="en-GB"/>
          </a:p>
        </p:txBody>
      </p:sp>
    </p:spTree>
    <p:extLst>
      <p:ext uri="{BB962C8B-B14F-4D97-AF65-F5344CB8AC3E}">
        <p14:creationId xmlns:p14="http://schemas.microsoft.com/office/powerpoint/2010/main" val="35564741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cap="none" dirty="0"/>
              <a:t>polymer bonded explosives were developed to reduce the sensitivity of the newly synthesised explosive crystals by embedding the explosive crystals in a rubber like polymeric matrix. </a:t>
            </a:r>
          </a:p>
          <a:p>
            <a:pPr marL="171450" indent="-171450">
              <a:buFont typeface="Arial" panose="020B0604020202020204" pitchFamily="34" charset="0"/>
              <a:buChar char="•"/>
            </a:pPr>
            <a:r>
              <a:rPr lang="en-GB" cap="none" dirty="0"/>
              <a:t>the first PBX composition was developed at the Los Alamos Scientific Laboratories in USA in 1952. </a:t>
            </a:r>
          </a:p>
          <a:p>
            <a:pPr marL="171450" indent="-171450">
              <a:buFont typeface="Arial" panose="020B0604020202020204" pitchFamily="34" charset="0"/>
              <a:buChar char="•"/>
            </a:pPr>
            <a:r>
              <a:rPr lang="en-GB" cap="none" dirty="0"/>
              <a:t>the composition consisted of RDX crystals embedded in plasticized polystyrene. </a:t>
            </a:r>
          </a:p>
          <a:p>
            <a:pPr marL="171450" indent="-171450">
              <a:buFont typeface="Arial" panose="020B0604020202020204" pitchFamily="34" charset="0"/>
              <a:buChar char="•"/>
            </a:pPr>
            <a:r>
              <a:rPr lang="en-GB" cap="none" dirty="0"/>
              <a:t>since 1952, Lawrence Livermore Laboratories, the US Navy and many other organisations have developed a series of PBX formulations. </a:t>
            </a:r>
          </a:p>
          <a:p>
            <a:pPr marL="171450" indent="-171450">
              <a:buFont typeface="Arial" panose="020B0604020202020204" pitchFamily="34" charset="0"/>
              <a:buChar char="•"/>
            </a:pPr>
            <a:r>
              <a:rPr lang="en-GB" cap="none" dirty="0"/>
              <a:t>HMX based PBXs were developed for projectiles and lunar seismic experiment during the 1960s and early 1970s using </a:t>
            </a:r>
            <a:r>
              <a:rPr lang="en-GB" cap="none" dirty="0" err="1"/>
              <a:t>teflon</a:t>
            </a:r>
            <a:r>
              <a:rPr lang="en-GB" cap="none" dirty="0"/>
              <a:t> (polytetrafluoroethylene) as the binder </a:t>
            </a:r>
          </a:p>
          <a:p>
            <a:pPr marL="171450" indent="-171450">
              <a:buFont typeface="Arial" panose="020B0604020202020204" pitchFamily="34" charset="0"/>
              <a:buChar char="•"/>
            </a:pPr>
            <a:r>
              <a:rPr lang="en-GB" cap="none" dirty="0"/>
              <a:t>PBXs based on RDX and RDX-PETN have also been developed and are known as Semtex. </a:t>
            </a:r>
          </a:p>
          <a:p>
            <a:pPr marL="171450" indent="-171450">
              <a:buFont typeface="Arial" panose="020B0604020202020204" pitchFamily="34" charset="0"/>
              <a:buChar char="•"/>
            </a:pPr>
            <a:r>
              <a:rPr lang="en-GB" cap="none" dirty="0"/>
              <a:t>development is continuing in this area to produce PBXs which contain polymers that are energetic and will contribute to the explosive performance of the PBX. </a:t>
            </a:r>
          </a:p>
          <a:p>
            <a:pPr marL="171450" indent="-171450">
              <a:buFont typeface="Arial" panose="020B0604020202020204" pitchFamily="34" charset="0"/>
              <a:buChar char="•"/>
            </a:pPr>
            <a:r>
              <a:rPr lang="en-GB" cap="none" dirty="0"/>
              <a:t>inert prepolymers have been substituted by energetic prepolymers, mainly hydroxyl terminated polybutadiene (HTPB) in explosive compositions, in order to increase the explosive performance without compromising. its vulnerability to accidental initiation. </a:t>
            </a:r>
          </a:p>
          <a:p>
            <a:pPr marL="171450" indent="-171450">
              <a:buFont typeface="Arial" panose="020B0604020202020204" pitchFamily="34" charset="0"/>
              <a:buChar char="•"/>
            </a:pPr>
            <a:r>
              <a:rPr lang="en-GB" cap="none" dirty="0"/>
              <a:t>in the last ten years it has become apparent that the PBXs containing inert or energetic binders are more sensitive to impact compared to traditional explosive compositions. </a:t>
            </a:r>
          </a:p>
          <a:p>
            <a:pPr marL="171450" indent="-171450">
              <a:buFont typeface="Arial" panose="020B0604020202020204" pitchFamily="34" charset="0"/>
              <a:buChar char="•"/>
            </a:pPr>
            <a:r>
              <a:rPr lang="en-GB" cap="none" dirty="0"/>
              <a:t>the addition of plasticizers has reduced the sensitivity of a PBX whilst improving its processability and mechanical properties. </a:t>
            </a:r>
          </a:p>
          <a:p>
            <a:pPr marL="171450" indent="-171450">
              <a:buFont typeface="Arial" panose="020B0604020202020204" pitchFamily="34" charset="0"/>
              <a:buChar char="•"/>
            </a:pPr>
            <a:r>
              <a:rPr lang="en-GB" cap="none" dirty="0"/>
              <a:t>energetic plasticizers have also been developed for PBXs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Hydroxyl-terminated polybutadiene (HTPB)</a:t>
            </a:r>
            <a:r>
              <a:rPr lang="en-GB" dirty="0"/>
              <a:t> is a liquid, </a:t>
            </a:r>
            <a:r>
              <a:rPr lang="en-GB" dirty="0" err="1"/>
              <a:t>telechelic</a:t>
            </a:r>
            <a:r>
              <a:rPr lang="en-GB" dirty="0"/>
              <a:t> polymer with hydroxyl functional groups (-OH) at the ends of its polybutadiene backbone. It is widely used as a pre-polymer in various applications, including explosives, rocket propellants, adhesives, and coatings, due to its flexibility, chemical reactivity, and excellent mechanical properties.</a:t>
            </a:r>
          </a:p>
          <a:p>
            <a:endParaRPr lang="en-GB" dirty="0"/>
          </a:p>
        </p:txBody>
      </p:sp>
      <p:sp>
        <p:nvSpPr>
          <p:cNvPr id="4" name="Slide Number Placeholder 3"/>
          <p:cNvSpPr>
            <a:spLocks noGrp="1"/>
          </p:cNvSpPr>
          <p:nvPr>
            <p:ph type="sldNum" sz="quarter" idx="5"/>
          </p:nvPr>
        </p:nvSpPr>
        <p:spPr/>
        <p:txBody>
          <a:bodyPr/>
          <a:lstStyle/>
          <a:p>
            <a:fld id="{11F6F975-D972-4853-8174-D0C79CF6C37C}" type="slidenum">
              <a:rPr lang="en-GB" smtClean="0"/>
              <a:t>11</a:t>
            </a:fld>
            <a:endParaRPr lang="en-GB"/>
          </a:p>
        </p:txBody>
      </p:sp>
    </p:spTree>
    <p:extLst>
      <p:ext uri="{BB962C8B-B14F-4D97-AF65-F5344CB8AC3E}">
        <p14:creationId xmlns:p14="http://schemas.microsoft.com/office/powerpoint/2010/main" val="4198044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1" i="0" u="none" strike="noStrike" cap="none" normalizeH="0" baseline="0" dirty="0">
                <a:ln>
                  <a:noFill/>
                </a:ln>
                <a:solidFill>
                  <a:schemeClr val="tx1"/>
                </a:solidFill>
                <a:effectLst/>
              </a:rPr>
              <a:t>Role of Binders:</a:t>
            </a:r>
            <a:endParaRPr kumimoji="0" lang="en-US" altLang="en-US" sz="2800" b="0" i="0" u="none" strike="noStrike" cap="none" normalizeH="0" baseline="0" dirty="0">
              <a:ln>
                <a:noFill/>
              </a:ln>
              <a:solidFill>
                <a:schemeClr val="tx1"/>
              </a:solidFill>
              <a:effectLst/>
            </a:endParaRP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rPr>
              <a:t>Provide structural support.</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rPr>
              <a:t>Reduce sensitivity to shock and heat.</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rPr>
              <a:t>Improve processability and mechanical strength.</a:t>
            </a:r>
          </a:p>
          <a:p>
            <a:pPr lvl="0" defTabSz="914400" eaLnBrk="0" fontAlgn="base" hangingPunct="0">
              <a:spcBef>
                <a:spcPct val="0"/>
              </a:spcBef>
              <a:spcAft>
                <a:spcPct val="0"/>
              </a:spcAft>
            </a:pPr>
            <a:r>
              <a:rPr kumimoji="0" lang="en-US" altLang="en-US" sz="2800" b="0" i="0" u="none" strike="noStrike" cap="none" normalizeH="0" baseline="0" dirty="0">
                <a:ln>
                  <a:noFill/>
                </a:ln>
                <a:solidFill>
                  <a:schemeClr val="tx1"/>
                </a:solidFill>
                <a:effectLst/>
              </a:rPr>
              <a:t>	Enhance explosive performance (energetic binders)</a:t>
            </a:r>
            <a:r>
              <a:rPr lang="en-US" altLang="en-US" sz="2800" b="1" dirty="0"/>
              <a:t> </a:t>
            </a:r>
          </a:p>
          <a:p>
            <a:r>
              <a:rPr lang="en-GB" b="1" dirty="0"/>
              <a:t>Hydroxyl-terminated polybutadiene (HTPB)</a:t>
            </a:r>
            <a:r>
              <a:rPr lang="en-GB" dirty="0"/>
              <a:t> is a liquid, </a:t>
            </a:r>
            <a:r>
              <a:rPr lang="en-GB" dirty="0" err="1"/>
              <a:t>telechelic</a:t>
            </a:r>
            <a:r>
              <a:rPr lang="en-GB" dirty="0"/>
              <a:t> polymer with hydroxyl functional groups (-OH) at the ends of its polybutadiene backbone. It is widely used as a pre-polymer in various applications, including explosives, rocket propellants, adhesives, and coatings, due to its flexibility, chemical reactivity, and excellent mechanical properties.</a:t>
            </a:r>
          </a:p>
        </p:txBody>
      </p:sp>
      <p:sp>
        <p:nvSpPr>
          <p:cNvPr id="4" name="Slide Number Placeholder 3"/>
          <p:cNvSpPr>
            <a:spLocks noGrp="1"/>
          </p:cNvSpPr>
          <p:nvPr>
            <p:ph type="sldNum" sz="quarter" idx="5"/>
          </p:nvPr>
        </p:nvSpPr>
        <p:spPr/>
        <p:txBody>
          <a:bodyPr/>
          <a:lstStyle/>
          <a:p>
            <a:fld id="{11F6F975-D972-4853-8174-D0C79CF6C37C}" type="slidenum">
              <a:rPr lang="en-GB" smtClean="0"/>
              <a:t>14</a:t>
            </a:fld>
            <a:endParaRPr lang="en-GB"/>
          </a:p>
        </p:txBody>
      </p:sp>
    </p:spTree>
    <p:extLst>
      <p:ext uri="{BB962C8B-B14F-4D97-AF65-F5344CB8AC3E}">
        <p14:creationId xmlns:p14="http://schemas.microsoft.com/office/powerpoint/2010/main" val="23738470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cap="none" normalizeH="0" baseline="0" dirty="0">
                <a:ln>
                  <a:noFill/>
                </a:ln>
                <a:solidFill>
                  <a:schemeClr val="tx1"/>
                </a:solidFill>
                <a:effectLst/>
              </a:rPr>
              <a:t>Adhesives play a crucial role in </a:t>
            </a:r>
            <a:r>
              <a:rPr kumimoji="0" lang="en-US" altLang="en-US" sz="1200" b="1" i="0" u="none" strike="noStrike" cap="none" normalizeH="0" baseline="0" dirty="0">
                <a:ln>
                  <a:noFill/>
                </a:ln>
                <a:solidFill>
                  <a:schemeClr val="tx1"/>
                </a:solidFill>
                <a:effectLst/>
              </a:rPr>
              <a:t>Ordnance, Munitions, and Explosives (OME)</a:t>
            </a:r>
            <a:r>
              <a:rPr kumimoji="0" lang="en-US" altLang="en-US" sz="1200" b="0" i="0" u="none" strike="noStrike" cap="none" normalizeH="0" baseline="0" dirty="0">
                <a:ln>
                  <a:noFill/>
                </a:ln>
                <a:solidFill>
                  <a:schemeClr val="tx1"/>
                </a:solidFill>
                <a:effectLst/>
              </a:rPr>
              <a:t>, where they are used for bonding components, sealing, and ensuring structural integrity under extreme conditions. Adhesives in OME applications must meet stringent requirements for strength, durability, thermal resistance, and chemical compatibility. Below are the main types of adhesives used in OME:</a:t>
            </a:r>
          </a:p>
          <a:p>
            <a:endParaRPr lang="en-GB" dirty="0"/>
          </a:p>
        </p:txBody>
      </p:sp>
      <p:sp>
        <p:nvSpPr>
          <p:cNvPr id="4" name="Slide Number Placeholder 3"/>
          <p:cNvSpPr>
            <a:spLocks noGrp="1"/>
          </p:cNvSpPr>
          <p:nvPr>
            <p:ph type="sldNum" sz="quarter" idx="5"/>
          </p:nvPr>
        </p:nvSpPr>
        <p:spPr/>
        <p:txBody>
          <a:bodyPr/>
          <a:lstStyle/>
          <a:p>
            <a:fld id="{11F6F975-D972-4853-8174-D0C79CF6C37C}" type="slidenum">
              <a:rPr lang="en-GB" smtClean="0"/>
              <a:t>15</a:t>
            </a:fld>
            <a:endParaRPr lang="en-GB"/>
          </a:p>
        </p:txBody>
      </p:sp>
    </p:spTree>
    <p:extLst>
      <p:ext uri="{BB962C8B-B14F-4D97-AF65-F5344CB8AC3E}">
        <p14:creationId xmlns:p14="http://schemas.microsoft.com/office/powerpoint/2010/main" val="18732747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56A2951E-7D1E-4876-A939-A1B44E3A88F5}"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B4C069-6871-4CB5-8E57-4D62B84A9D63}" type="slidenum">
              <a:rPr lang="en-GB" smtClean="0"/>
              <a:t>‹#›</a:t>
            </a:fld>
            <a:endParaRPr lang="en-GB"/>
          </a:p>
        </p:txBody>
      </p:sp>
    </p:spTree>
    <p:extLst>
      <p:ext uri="{BB962C8B-B14F-4D97-AF65-F5344CB8AC3E}">
        <p14:creationId xmlns:p14="http://schemas.microsoft.com/office/powerpoint/2010/main" val="28036079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6A2951E-7D1E-4876-A939-A1B44E3A88F5}"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B4C069-6871-4CB5-8E57-4D62B84A9D63}" type="slidenum">
              <a:rPr lang="en-GB" smtClean="0"/>
              <a:t>‹#›</a:t>
            </a:fld>
            <a:endParaRPr lang="en-GB"/>
          </a:p>
        </p:txBody>
      </p:sp>
    </p:spTree>
    <p:extLst>
      <p:ext uri="{BB962C8B-B14F-4D97-AF65-F5344CB8AC3E}">
        <p14:creationId xmlns:p14="http://schemas.microsoft.com/office/powerpoint/2010/main" val="2250643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A2951E-7D1E-4876-A939-A1B44E3A88F5}"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B4C069-6871-4CB5-8E57-4D62B84A9D63}" type="slidenum">
              <a:rPr lang="en-GB" smtClean="0"/>
              <a:t>‹#›</a:t>
            </a:fld>
            <a:endParaRPr lang="en-GB"/>
          </a:p>
        </p:txBody>
      </p:sp>
    </p:spTree>
    <p:extLst>
      <p:ext uri="{BB962C8B-B14F-4D97-AF65-F5344CB8AC3E}">
        <p14:creationId xmlns:p14="http://schemas.microsoft.com/office/powerpoint/2010/main" val="3052403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6A2951E-7D1E-4876-A939-A1B44E3A88F5}" type="datetimeFigureOut">
              <a:rPr lang="en-GB" smtClean="0"/>
              <a:t>25/11/2024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B4C069-6871-4CB5-8E57-4D62B84A9D63}" type="slidenum">
              <a:rPr lang="en-GB" smtClean="0"/>
              <a:t>‹#›</a:t>
            </a:fld>
            <a:endParaRPr lang="en-GB"/>
          </a:p>
        </p:txBody>
      </p:sp>
    </p:spTree>
    <p:extLst>
      <p:ext uri="{BB962C8B-B14F-4D97-AF65-F5344CB8AC3E}">
        <p14:creationId xmlns:p14="http://schemas.microsoft.com/office/powerpoint/2010/main" val="2669208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6A2951E-7D1E-4876-A939-A1B44E3A88F5}" type="datetimeFigureOut">
              <a:rPr lang="en-GB" smtClean="0"/>
              <a:t>25/11/2024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B4C069-6871-4CB5-8E57-4D62B84A9D63}" type="slidenum">
              <a:rPr lang="en-GB" smtClean="0"/>
              <a:t>‹#›</a:t>
            </a:fld>
            <a:endParaRPr lang="en-GB"/>
          </a:p>
        </p:txBody>
      </p:sp>
    </p:spTree>
    <p:extLst>
      <p:ext uri="{BB962C8B-B14F-4D97-AF65-F5344CB8AC3E}">
        <p14:creationId xmlns:p14="http://schemas.microsoft.com/office/powerpoint/2010/main" val="2153799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6A2951E-7D1E-4876-A939-A1B44E3A88F5}" type="datetimeFigureOut">
              <a:rPr lang="en-GB" smtClean="0"/>
              <a:t>25/11/2024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B4C069-6871-4CB5-8E57-4D62B84A9D63}" type="slidenum">
              <a:rPr lang="en-GB" smtClean="0"/>
              <a:t>‹#›</a:t>
            </a:fld>
            <a:endParaRPr lang="en-GB"/>
          </a:p>
        </p:txBody>
      </p:sp>
    </p:spTree>
    <p:extLst>
      <p:ext uri="{BB962C8B-B14F-4D97-AF65-F5344CB8AC3E}">
        <p14:creationId xmlns:p14="http://schemas.microsoft.com/office/powerpoint/2010/main" val="4103839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56A2951E-7D1E-4876-A939-A1B44E3A88F5}" type="datetimeFigureOut">
              <a:rPr lang="en-GB" smtClean="0"/>
              <a:t>25/11/2024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B4C069-6871-4CB5-8E57-4D62B84A9D63}" type="slidenum">
              <a:rPr lang="en-GB" smtClean="0"/>
              <a:t>‹#›</a:t>
            </a:fld>
            <a:endParaRPr lang="en-GB"/>
          </a:p>
        </p:txBody>
      </p:sp>
    </p:spTree>
    <p:extLst>
      <p:ext uri="{BB962C8B-B14F-4D97-AF65-F5344CB8AC3E}">
        <p14:creationId xmlns:p14="http://schemas.microsoft.com/office/powerpoint/2010/main" val="1035957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6A2951E-7D1E-4876-A939-A1B44E3A88F5}" type="datetimeFigureOut">
              <a:rPr lang="en-GB" smtClean="0"/>
              <a:t>25/11/2024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B4C069-6871-4CB5-8E57-4D62B84A9D63}" type="slidenum">
              <a:rPr lang="en-GB" smtClean="0"/>
              <a:t>‹#›</a:t>
            </a:fld>
            <a:endParaRPr lang="en-GB"/>
          </a:p>
        </p:txBody>
      </p:sp>
    </p:spTree>
    <p:extLst>
      <p:ext uri="{BB962C8B-B14F-4D97-AF65-F5344CB8AC3E}">
        <p14:creationId xmlns:p14="http://schemas.microsoft.com/office/powerpoint/2010/main" val="1065851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6A2951E-7D1E-4876-A939-A1B44E3A88F5}" type="datetimeFigureOut">
              <a:rPr lang="en-GB" smtClean="0"/>
              <a:t>25/11/2024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B4C069-6871-4CB5-8E57-4D62B84A9D63}" type="slidenum">
              <a:rPr lang="en-GB" smtClean="0"/>
              <a:t>‹#›</a:t>
            </a:fld>
            <a:endParaRPr lang="en-GB"/>
          </a:p>
        </p:txBody>
      </p:sp>
    </p:spTree>
    <p:extLst>
      <p:ext uri="{BB962C8B-B14F-4D97-AF65-F5344CB8AC3E}">
        <p14:creationId xmlns:p14="http://schemas.microsoft.com/office/powerpoint/2010/main" val="1839291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6A2951E-7D1E-4876-A939-A1B44E3A88F5}" type="datetimeFigureOut">
              <a:rPr lang="en-GB" smtClean="0"/>
              <a:t>25/11/2024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B4C069-6871-4CB5-8E57-4D62B84A9D63}" type="slidenum">
              <a:rPr lang="en-GB" smtClean="0"/>
              <a:t>‹#›</a:t>
            </a:fld>
            <a:endParaRPr lang="en-GB"/>
          </a:p>
        </p:txBody>
      </p:sp>
    </p:spTree>
    <p:extLst>
      <p:ext uri="{BB962C8B-B14F-4D97-AF65-F5344CB8AC3E}">
        <p14:creationId xmlns:p14="http://schemas.microsoft.com/office/powerpoint/2010/main" val="774763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6A2951E-7D1E-4876-A939-A1B44E3A88F5}" type="datetimeFigureOut">
              <a:rPr lang="en-GB" smtClean="0"/>
              <a:t>25/11/2024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B4C069-6871-4CB5-8E57-4D62B84A9D63}" type="slidenum">
              <a:rPr lang="en-GB" smtClean="0"/>
              <a:t>‹#›</a:t>
            </a:fld>
            <a:endParaRPr lang="en-GB"/>
          </a:p>
        </p:txBody>
      </p:sp>
    </p:spTree>
    <p:extLst>
      <p:ext uri="{BB962C8B-B14F-4D97-AF65-F5344CB8AC3E}">
        <p14:creationId xmlns:p14="http://schemas.microsoft.com/office/powerpoint/2010/main" val="30764289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6A2951E-7D1E-4876-A939-A1B44E3A88F5}" type="datetimeFigureOut">
              <a:rPr lang="en-GB" smtClean="0"/>
              <a:t>25/11/2024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B4C069-6871-4CB5-8E57-4D62B84A9D63}"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7579929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6A2951E-7D1E-4876-A939-A1B44E3A88F5}" type="datetimeFigureOut">
              <a:rPr lang="en-GB" smtClean="0"/>
              <a:t>25/11/2024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B4C069-6871-4CB5-8E57-4D62B84A9D63}" type="slidenum">
              <a:rPr lang="en-GB" smtClean="0"/>
              <a:t>‹#›</a:t>
            </a:fld>
            <a:endParaRPr lang="en-GB"/>
          </a:p>
        </p:txBody>
      </p:sp>
    </p:spTree>
    <p:extLst>
      <p:ext uri="{BB962C8B-B14F-4D97-AF65-F5344CB8AC3E}">
        <p14:creationId xmlns:p14="http://schemas.microsoft.com/office/powerpoint/2010/main" val="23638230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6A2951E-7D1E-4876-A939-A1B44E3A88F5}" type="datetimeFigureOut">
              <a:rPr lang="en-GB" smtClean="0"/>
              <a:t>25/11/2024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B4C069-6871-4CB5-8E57-4D62B84A9D63}" type="slidenum">
              <a:rPr lang="en-GB" smtClean="0"/>
              <a:t>‹#›</a:t>
            </a:fld>
            <a:endParaRPr lang="en-GB"/>
          </a:p>
        </p:txBody>
      </p:sp>
    </p:spTree>
    <p:extLst>
      <p:ext uri="{BB962C8B-B14F-4D97-AF65-F5344CB8AC3E}">
        <p14:creationId xmlns:p14="http://schemas.microsoft.com/office/powerpoint/2010/main" val="5278222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6A2951E-7D1E-4876-A939-A1B44E3A88F5}" type="datetimeFigureOut">
              <a:rPr lang="en-GB" smtClean="0"/>
              <a:t>25/11/2024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B4C069-6871-4CB5-8E57-4D62B84A9D63}" type="slidenum">
              <a:rPr lang="en-GB" smtClean="0"/>
              <a:t>‹#›</a:t>
            </a:fld>
            <a:endParaRPr lang="en-GB"/>
          </a:p>
        </p:txBody>
      </p:sp>
    </p:spTree>
    <p:extLst>
      <p:ext uri="{BB962C8B-B14F-4D97-AF65-F5344CB8AC3E}">
        <p14:creationId xmlns:p14="http://schemas.microsoft.com/office/powerpoint/2010/main" val="3309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6A2951E-7D1E-4876-A939-A1B44E3A88F5}"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B4C069-6871-4CB5-8E57-4D62B84A9D63}" type="slidenum">
              <a:rPr lang="en-GB" smtClean="0"/>
              <a:t>‹#›</a:t>
            </a:fld>
            <a:endParaRPr lang="en-GB"/>
          </a:p>
        </p:txBody>
      </p:sp>
    </p:spTree>
    <p:extLst>
      <p:ext uri="{BB962C8B-B14F-4D97-AF65-F5344CB8AC3E}">
        <p14:creationId xmlns:p14="http://schemas.microsoft.com/office/powerpoint/2010/main" val="31719342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6A2951E-7D1E-4876-A939-A1B44E3A88F5}"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B4C069-6871-4CB5-8E57-4D62B84A9D63}" type="slidenum">
              <a:rPr lang="en-GB" smtClean="0"/>
              <a:t>‹#›</a:t>
            </a:fld>
            <a:endParaRPr lang="en-GB"/>
          </a:p>
        </p:txBody>
      </p:sp>
    </p:spTree>
    <p:extLst>
      <p:ext uri="{BB962C8B-B14F-4D97-AF65-F5344CB8AC3E}">
        <p14:creationId xmlns:p14="http://schemas.microsoft.com/office/powerpoint/2010/main" val="2894844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56A2951E-7D1E-4876-A939-A1B44E3A88F5}" type="datetimeFigureOut">
              <a:rPr lang="en-GB" smtClean="0"/>
              <a:t>25/11/2024</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9FB4C069-6871-4CB5-8E57-4D62B84A9D63}" type="slidenum">
              <a:rPr lang="en-GB" smtClean="0"/>
              <a:t>‹#›</a:t>
            </a:fld>
            <a:endParaRPr lang="en-GB"/>
          </a:p>
        </p:txBody>
      </p:sp>
    </p:spTree>
    <p:extLst>
      <p:ext uri="{BB962C8B-B14F-4D97-AF65-F5344CB8AC3E}">
        <p14:creationId xmlns:p14="http://schemas.microsoft.com/office/powerpoint/2010/main" val="18080032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80293-9570-4D86-82BF-1AF99CF1F5B0}"/>
              </a:ext>
            </a:extLst>
          </p:cNvPr>
          <p:cNvSpPr>
            <a:spLocks noGrp="1"/>
          </p:cNvSpPr>
          <p:nvPr>
            <p:ph type="ctrTitle"/>
          </p:nvPr>
        </p:nvSpPr>
        <p:spPr>
          <a:xfrm>
            <a:off x="1751012" y="0"/>
            <a:ext cx="8689976" cy="2509213"/>
          </a:xfrm>
        </p:spPr>
        <p:txBody>
          <a:bodyPr/>
          <a:lstStyle/>
          <a:p>
            <a:r>
              <a:rPr lang="en-GB" dirty="0"/>
              <a:t>POLYMERS</a:t>
            </a:r>
          </a:p>
        </p:txBody>
      </p:sp>
      <p:sp>
        <p:nvSpPr>
          <p:cNvPr id="5" name="Subtitle 4">
            <a:extLst>
              <a:ext uri="{FF2B5EF4-FFF2-40B4-BE49-F238E27FC236}">
                <a16:creationId xmlns:a16="http://schemas.microsoft.com/office/drawing/2014/main" id="{B7D6B011-AECC-4C96-99FF-9329359B500F}"/>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918693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C7F99-F9FB-4F0A-A616-65BAEEC1B6DE}"/>
              </a:ext>
            </a:extLst>
          </p:cNvPr>
          <p:cNvSpPr>
            <a:spLocks noGrp="1"/>
          </p:cNvSpPr>
          <p:nvPr>
            <p:ph type="title"/>
          </p:nvPr>
        </p:nvSpPr>
        <p:spPr>
          <a:xfrm>
            <a:off x="838713" y="1"/>
            <a:ext cx="10364451" cy="1132764"/>
          </a:xfrm>
        </p:spPr>
        <p:txBody>
          <a:bodyPr/>
          <a:lstStyle/>
          <a:p>
            <a:r>
              <a:rPr lang="en-GB" dirty="0"/>
              <a:t>Polymers in </a:t>
            </a:r>
            <a:r>
              <a:rPr lang="en-GB" dirty="0" err="1"/>
              <a:t>ome</a:t>
            </a:r>
            <a:r>
              <a:rPr lang="en-GB" dirty="0"/>
              <a:t> applications</a:t>
            </a:r>
          </a:p>
        </p:txBody>
      </p:sp>
      <p:sp>
        <p:nvSpPr>
          <p:cNvPr id="5" name="TextBox 4">
            <a:extLst>
              <a:ext uri="{FF2B5EF4-FFF2-40B4-BE49-F238E27FC236}">
                <a16:creationId xmlns:a16="http://schemas.microsoft.com/office/drawing/2014/main" id="{226336A7-F1FB-4509-9443-4043A32435A5}"/>
              </a:ext>
            </a:extLst>
          </p:cNvPr>
          <p:cNvSpPr txBox="1"/>
          <p:nvPr/>
        </p:nvSpPr>
        <p:spPr>
          <a:xfrm>
            <a:off x="300251" y="1132765"/>
            <a:ext cx="10902914" cy="4832092"/>
          </a:xfrm>
          <a:prstGeom prst="rect">
            <a:avLst/>
          </a:prstGeom>
          <a:noFill/>
        </p:spPr>
        <p:txBody>
          <a:bodyPr wrap="square">
            <a:spAutoFit/>
          </a:bodyPr>
          <a:lstStyle/>
          <a:p>
            <a:r>
              <a:rPr lang="en-GB" sz="2800" b="1" dirty="0">
                <a:solidFill>
                  <a:srgbClr val="00B0F0"/>
                </a:solidFill>
              </a:rPr>
              <a:t>POLYMERS</a:t>
            </a:r>
            <a:r>
              <a:rPr lang="en-GB" sz="2800" dirty="0"/>
              <a:t> are long-chain macromolecules composed of repeating </a:t>
            </a:r>
            <a:r>
              <a:rPr lang="en-GB" sz="2800" b="1" dirty="0">
                <a:solidFill>
                  <a:srgbClr val="00B0F0"/>
                </a:solidFill>
              </a:rPr>
              <a:t>monomer units</a:t>
            </a:r>
            <a:r>
              <a:rPr lang="en-GB" sz="2800" dirty="0"/>
              <a:t>, essential in OME for their versatile properties.</a:t>
            </a:r>
          </a:p>
          <a:p>
            <a:pPr marL="742950" lvl="1" indent="-285750">
              <a:buFont typeface="Arial" panose="020B0604020202020204" pitchFamily="34" charset="0"/>
              <a:buChar char="•"/>
            </a:pPr>
            <a:endParaRPr lang="en-GB" sz="2800" b="1" dirty="0"/>
          </a:p>
          <a:p>
            <a:pPr marL="742950" lvl="1" indent="-285750">
              <a:buFont typeface="Arial" panose="020B0604020202020204" pitchFamily="34" charset="0"/>
              <a:buChar char="•"/>
            </a:pPr>
            <a:r>
              <a:rPr lang="en-GB" sz="2800" b="1" dirty="0"/>
              <a:t>High Strength &amp; Flexibility</a:t>
            </a:r>
          </a:p>
          <a:p>
            <a:pPr marL="742950" lvl="1" indent="-285750">
              <a:buFont typeface="Arial" panose="020B0604020202020204" pitchFamily="34" charset="0"/>
              <a:buChar char="•"/>
            </a:pPr>
            <a:r>
              <a:rPr lang="en-GB" sz="2800" b="1" dirty="0"/>
              <a:t>Thermal Processing Characteristics (</a:t>
            </a:r>
            <a:r>
              <a:rPr lang="en-GB" sz="2800" dirty="0"/>
              <a:t>thermoplastics and thermosets)</a:t>
            </a:r>
          </a:p>
          <a:p>
            <a:pPr marL="742950" lvl="1" indent="-285750">
              <a:buFont typeface="Arial" panose="020B0604020202020204" pitchFamily="34" charset="0"/>
              <a:buChar char="•"/>
            </a:pPr>
            <a:r>
              <a:rPr lang="en-GB" sz="2800" b="1" dirty="0"/>
              <a:t>Chemical Resistance</a:t>
            </a:r>
          </a:p>
          <a:p>
            <a:pPr marL="742950" lvl="1" indent="-285750">
              <a:buFont typeface="Arial" panose="020B0604020202020204" pitchFamily="34" charset="0"/>
              <a:buChar char="•"/>
            </a:pPr>
            <a:r>
              <a:rPr lang="en-GB" sz="2800" b="1" dirty="0"/>
              <a:t>Customizable properties</a:t>
            </a:r>
          </a:p>
          <a:p>
            <a:pPr lvl="1"/>
            <a:endParaRPr lang="en-GB" sz="2800" b="1" dirty="0"/>
          </a:p>
          <a:p>
            <a:pPr marL="0" lvl="1"/>
            <a:r>
              <a:rPr lang="en-GB" sz="2800" dirty="0"/>
              <a:t>Polymers used in explosives play crucial roles as </a:t>
            </a:r>
            <a:r>
              <a:rPr lang="en-GB" sz="2800" dirty="0">
                <a:solidFill>
                  <a:srgbClr val="00B050"/>
                </a:solidFill>
              </a:rPr>
              <a:t>binders</a:t>
            </a:r>
            <a:r>
              <a:rPr lang="en-GB" sz="2800" dirty="0"/>
              <a:t>, </a:t>
            </a:r>
            <a:r>
              <a:rPr lang="en-GB" sz="2800" dirty="0">
                <a:solidFill>
                  <a:srgbClr val="00B050"/>
                </a:solidFill>
              </a:rPr>
              <a:t>plasticisers</a:t>
            </a:r>
            <a:r>
              <a:rPr lang="en-GB" sz="2800" dirty="0"/>
              <a:t>, or </a:t>
            </a:r>
            <a:r>
              <a:rPr lang="en-GB" sz="2800" dirty="0">
                <a:solidFill>
                  <a:srgbClr val="00B050"/>
                </a:solidFill>
              </a:rPr>
              <a:t>energetic components</a:t>
            </a:r>
            <a:r>
              <a:rPr lang="en-GB" sz="2800" dirty="0"/>
              <a:t>, contributing to the overall stability, mechanical properties, and performance of the explosive formulation. </a:t>
            </a:r>
          </a:p>
        </p:txBody>
      </p:sp>
    </p:spTree>
    <p:extLst>
      <p:ext uri="{BB962C8B-B14F-4D97-AF65-F5344CB8AC3E}">
        <p14:creationId xmlns:p14="http://schemas.microsoft.com/office/powerpoint/2010/main" val="1172397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E892D-D50F-4525-91B3-AF76CA74664E}"/>
              </a:ext>
            </a:extLst>
          </p:cNvPr>
          <p:cNvSpPr>
            <a:spLocks noGrp="1"/>
          </p:cNvSpPr>
          <p:nvPr>
            <p:ph type="title"/>
          </p:nvPr>
        </p:nvSpPr>
        <p:spPr>
          <a:xfrm>
            <a:off x="1969925" y="13454"/>
            <a:ext cx="8252149" cy="1167077"/>
          </a:xfrm>
        </p:spPr>
        <p:txBody>
          <a:bodyPr/>
          <a:lstStyle/>
          <a:p>
            <a:r>
              <a:rPr lang="en-GB" dirty="0"/>
              <a:t>BASIC Polymer structure</a:t>
            </a:r>
          </a:p>
        </p:txBody>
      </p:sp>
      <p:pic>
        <p:nvPicPr>
          <p:cNvPr id="2050" name="Picture 2" descr="linear, branched, cross-linked (bonded between linear), and network polymer structures. Refer to descriptions below.">
            <a:extLst>
              <a:ext uri="{FF2B5EF4-FFF2-40B4-BE49-F238E27FC236}">
                <a16:creationId xmlns:a16="http://schemas.microsoft.com/office/drawing/2014/main" id="{96CB3EB4-26BD-4F95-929D-39DB570F6AC0}"/>
              </a:ext>
            </a:extLst>
          </p:cNvPr>
          <p:cNvPicPr>
            <a:picLocks noGrp="1" noChangeAspect="1" noChangeArrowheads="1"/>
          </p:cNvPicPr>
          <p:nvPr>
            <p:ph sz="quarter" idx="13"/>
          </p:nvPr>
        </p:nvPicPr>
        <p:blipFill rotWithShape="1">
          <a:blip r:embed="rId3">
            <a:extLst>
              <a:ext uri="{28A0092B-C50C-407E-A947-70E740481C1C}">
                <a14:useLocalDpi xmlns:a14="http://schemas.microsoft.com/office/drawing/2010/main" val="0"/>
              </a:ext>
            </a:extLst>
          </a:blip>
          <a:srcRect l="36" t="9287" r="74618" b="7283"/>
          <a:stretch/>
        </p:blipFill>
        <p:spPr bwMode="auto">
          <a:xfrm>
            <a:off x="161677" y="884802"/>
            <a:ext cx="2581524" cy="217532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linear, branched, cross-linked (bonded between linear), and network polymer structures. Refer to descriptions below.">
            <a:extLst>
              <a:ext uri="{FF2B5EF4-FFF2-40B4-BE49-F238E27FC236}">
                <a16:creationId xmlns:a16="http://schemas.microsoft.com/office/drawing/2014/main" id="{F0DC19E1-5B0A-466A-8808-9271F6D17EE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565" t="9287" r="31090" b="7283"/>
          <a:stretch/>
        </p:blipFill>
        <p:spPr bwMode="auto">
          <a:xfrm>
            <a:off x="161678" y="3668771"/>
            <a:ext cx="2581523" cy="217532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B71BF92F-2BA8-4450-82F1-9516F9EBA2F1}"/>
              </a:ext>
            </a:extLst>
          </p:cNvPr>
          <p:cNvSpPr txBox="1"/>
          <p:nvPr/>
        </p:nvSpPr>
        <p:spPr>
          <a:xfrm>
            <a:off x="548639" y="6475214"/>
            <a:ext cx="6697980" cy="369332"/>
          </a:xfrm>
          <a:prstGeom prst="rect">
            <a:avLst/>
          </a:prstGeom>
          <a:noFill/>
        </p:spPr>
        <p:txBody>
          <a:bodyPr wrap="square">
            <a:spAutoFit/>
          </a:bodyPr>
          <a:lstStyle/>
          <a:p>
            <a:r>
              <a:rPr lang="en-GB" dirty="0"/>
              <a:t>https://www.e-education.psu.edu/matse81/node/2210</a:t>
            </a:r>
          </a:p>
        </p:txBody>
      </p:sp>
      <p:pic>
        <p:nvPicPr>
          <p:cNvPr id="9" name="Picture 2" descr="linear, branched, cross-linked (bonded between linear), and network polymer structures. Refer to descriptions below.">
            <a:extLst>
              <a:ext uri="{FF2B5EF4-FFF2-40B4-BE49-F238E27FC236}">
                <a16:creationId xmlns:a16="http://schemas.microsoft.com/office/drawing/2014/main" id="{ACC4B75B-1694-43B5-9AC4-6F3AD9BF7A7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934" t="9287" r="54420" b="7283"/>
          <a:stretch/>
        </p:blipFill>
        <p:spPr bwMode="auto">
          <a:xfrm>
            <a:off x="6042434" y="1107439"/>
            <a:ext cx="2408370" cy="2175324"/>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linear, branched, cross-linked (bonded between linear), and network polymer structures. Refer to descriptions below.">
            <a:extLst>
              <a:ext uri="{FF2B5EF4-FFF2-40B4-BE49-F238E27FC236}">
                <a16:creationId xmlns:a16="http://schemas.microsoft.com/office/drawing/2014/main" id="{A809B7D6-B68F-47FA-A6F3-9A09ABCE77E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9677" t="9287" r="6678" b="7283"/>
          <a:stretch/>
        </p:blipFill>
        <p:spPr bwMode="auto">
          <a:xfrm>
            <a:off x="6104441" y="3597647"/>
            <a:ext cx="2408370" cy="2175324"/>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B9D52ECB-4E31-4A8D-97D3-30CE3CC3199E}"/>
              </a:ext>
            </a:extLst>
          </p:cNvPr>
          <p:cNvSpPr txBox="1"/>
          <p:nvPr/>
        </p:nvSpPr>
        <p:spPr>
          <a:xfrm>
            <a:off x="2779922" y="941761"/>
            <a:ext cx="3316078" cy="2246769"/>
          </a:xfrm>
          <a:prstGeom prst="rect">
            <a:avLst/>
          </a:prstGeom>
          <a:noFill/>
        </p:spPr>
        <p:txBody>
          <a:bodyPr wrap="square">
            <a:spAutoFit/>
          </a:bodyPr>
          <a:lstStyle/>
          <a:p>
            <a:r>
              <a:rPr lang="en-GB" sz="2000" dirty="0"/>
              <a:t>Resemble "spaghetti" with long chains held by weak van der Waals or hydrogen bonds.</a:t>
            </a:r>
          </a:p>
          <a:p>
            <a:r>
              <a:rPr lang="en-GB" sz="2000" dirty="0"/>
              <a:t>Thermoplastic: Heat breaks the bonds, allowing remoulding; bonds reform upon cooling, hardening the polymer.</a:t>
            </a:r>
          </a:p>
        </p:txBody>
      </p:sp>
      <p:sp>
        <p:nvSpPr>
          <p:cNvPr id="13" name="TextBox 12">
            <a:extLst>
              <a:ext uri="{FF2B5EF4-FFF2-40B4-BE49-F238E27FC236}">
                <a16:creationId xmlns:a16="http://schemas.microsoft.com/office/drawing/2014/main" id="{56F16747-3802-4A36-B464-9D73F1A05027}"/>
              </a:ext>
            </a:extLst>
          </p:cNvPr>
          <p:cNvSpPr txBox="1"/>
          <p:nvPr/>
        </p:nvSpPr>
        <p:spPr>
          <a:xfrm>
            <a:off x="8574818" y="941761"/>
            <a:ext cx="3455504" cy="2554545"/>
          </a:xfrm>
          <a:prstGeom prst="rect">
            <a:avLst/>
          </a:prstGeom>
          <a:noFill/>
        </p:spPr>
        <p:txBody>
          <a:bodyPr wrap="square">
            <a:spAutoFit/>
          </a:bodyPr>
          <a:lstStyle/>
          <a:p>
            <a:r>
              <a:rPr lang="en-GB" sz="2000" dirty="0"/>
              <a:t>Similar to linear polymers with shorter chains ("branches") hanging from the backbone. Less dense. </a:t>
            </a:r>
          </a:p>
          <a:p>
            <a:r>
              <a:rPr lang="en-GB" sz="2000" dirty="0"/>
              <a:t>Thermoplastic: Heat breaks inter-chain bonds (some can be thermosetting). </a:t>
            </a:r>
          </a:p>
          <a:p>
            <a:endParaRPr lang="en-GB" sz="2000" dirty="0"/>
          </a:p>
        </p:txBody>
      </p:sp>
      <p:sp>
        <p:nvSpPr>
          <p:cNvPr id="14" name="TextBox 13">
            <a:extLst>
              <a:ext uri="{FF2B5EF4-FFF2-40B4-BE49-F238E27FC236}">
                <a16:creationId xmlns:a16="http://schemas.microsoft.com/office/drawing/2014/main" id="{27EDCDDF-25A0-4340-9817-6125A6CB9D3C}"/>
              </a:ext>
            </a:extLst>
          </p:cNvPr>
          <p:cNvSpPr txBox="1"/>
          <p:nvPr/>
        </p:nvSpPr>
        <p:spPr>
          <a:xfrm>
            <a:off x="2867215" y="3668771"/>
            <a:ext cx="3175219" cy="1938992"/>
          </a:xfrm>
          <a:prstGeom prst="rect">
            <a:avLst/>
          </a:prstGeom>
          <a:noFill/>
        </p:spPr>
        <p:txBody>
          <a:bodyPr wrap="square">
            <a:spAutoFit/>
          </a:bodyPr>
          <a:lstStyle/>
          <a:p>
            <a:r>
              <a:rPr lang="en-GB" sz="2000" dirty="0"/>
              <a:t>Resemble ladders with chains linked by covalent bonds between backbones.</a:t>
            </a:r>
          </a:p>
          <a:p>
            <a:r>
              <a:rPr lang="en-GB" sz="2000" dirty="0"/>
              <a:t>Thermosetting: Strong covalent bonds resist heat softening</a:t>
            </a:r>
          </a:p>
        </p:txBody>
      </p:sp>
      <p:sp>
        <p:nvSpPr>
          <p:cNvPr id="15" name="TextBox 14">
            <a:extLst>
              <a:ext uri="{FF2B5EF4-FFF2-40B4-BE49-F238E27FC236}">
                <a16:creationId xmlns:a16="http://schemas.microsoft.com/office/drawing/2014/main" id="{FFDCAE84-39A8-44F2-973C-90CE55655339}"/>
              </a:ext>
            </a:extLst>
          </p:cNvPr>
          <p:cNvSpPr txBox="1"/>
          <p:nvPr/>
        </p:nvSpPr>
        <p:spPr>
          <a:xfrm>
            <a:off x="8604290" y="3561924"/>
            <a:ext cx="3517511" cy="2246769"/>
          </a:xfrm>
          <a:prstGeom prst="rect">
            <a:avLst/>
          </a:prstGeom>
          <a:noFill/>
        </p:spPr>
        <p:txBody>
          <a:bodyPr wrap="square">
            <a:spAutoFit/>
          </a:bodyPr>
          <a:lstStyle/>
          <a:p>
            <a:r>
              <a:rPr lang="en-GB" sz="2000" dirty="0"/>
              <a:t>Highly interconnected with 3D linkages.</a:t>
            </a:r>
          </a:p>
          <a:p>
            <a:r>
              <a:rPr lang="en-GB" sz="2000" b="0" i="0" dirty="0">
                <a:solidFill>
                  <a:srgbClr val="000000"/>
                </a:solidFill>
                <a:effectLst/>
              </a:rPr>
              <a:t>They are nearly impossible to soften when heating without degrading the underlying polymer structure and are thus thermosetting polymers.</a:t>
            </a:r>
            <a:endParaRPr lang="en-GB" sz="2000" dirty="0"/>
          </a:p>
        </p:txBody>
      </p:sp>
    </p:spTree>
    <p:extLst>
      <p:ext uri="{BB962C8B-B14F-4D97-AF65-F5344CB8AC3E}">
        <p14:creationId xmlns:p14="http://schemas.microsoft.com/office/powerpoint/2010/main" val="2069476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E892D-D50F-4525-91B3-AF76CA74664E}"/>
              </a:ext>
            </a:extLst>
          </p:cNvPr>
          <p:cNvSpPr>
            <a:spLocks noGrp="1"/>
          </p:cNvSpPr>
          <p:nvPr>
            <p:ph type="title"/>
          </p:nvPr>
        </p:nvSpPr>
        <p:spPr>
          <a:xfrm>
            <a:off x="1832581" y="-131340"/>
            <a:ext cx="8252149" cy="1596177"/>
          </a:xfrm>
        </p:spPr>
        <p:txBody>
          <a:bodyPr/>
          <a:lstStyle/>
          <a:p>
            <a:r>
              <a:rPr lang="en-GB" dirty="0"/>
              <a:t>Polymer structure - copolymers</a:t>
            </a:r>
          </a:p>
        </p:txBody>
      </p:sp>
      <p:pic>
        <p:nvPicPr>
          <p:cNvPr id="2052" name="Picture 4" descr="Copolymer structures: random, alternating(red, black, red, black) , block (3 red, 3black), and graft (all red with black branches)">
            <a:extLst>
              <a:ext uri="{FF2B5EF4-FFF2-40B4-BE49-F238E27FC236}">
                <a16:creationId xmlns:a16="http://schemas.microsoft.com/office/drawing/2014/main" id="{2EFE6B69-4644-45B6-95C6-E88928C786C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5519"/>
          <a:stretch/>
        </p:blipFill>
        <p:spPr bwMode="auto">
          <a:xfrm>
            <a:off x="217847" y="1662339"/>
            <a:ext cx="5878153" cy="326599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B71BF92F-2BA8-4450-82F1-9516F9EBA2F1}"/>
              </a:ext>
            </a:extLst>
          </p:cNvPr>
          <p:cNvSpPr txBox="1"/>
          <p:nvPr/>
        </p:nvSpPr>
        <p:spPr>
          <a:xfrm>
            <a:off x="548639" y="6475214"/>
            <a:ext cx="6697980" cy="369332"/>
          </a:xfrm>
          <a:prstGeom prst="rect">
            <a:avLst/>
          </a:prstGeom>
          <a:noFill/>
        </p:spPr>
        <p:txBody>
          <a:bodyPr wrap="square">
            <a:spAutoFit/>
          </a:bodyPr>
          <a:lstStyle/>
          <a:p>
            <a:r>
              <a:rPr lang="en-GB" dirty="0"/>
              <a:t>https://www.e-education.psu.edu/matse81/node/2210</a:t>
            </a:r>
          </a:p>
        </p:txBody>
      </p:sp>
      <p:pic>
        <p:nvPicPr>
          <p:cNvPr id="11" name="Picture 4" descr="Copolymer structures: random, alternating(red, black, red, black) , block (3 red, 3black), and graft (all red with black branches)">
            <a:extLst>
              <a:ext uri="{FF2B5EF4-FFF2-40B4-BE49-F238E27FC236}">
                <a16:creationId xmlns:a16="http://schemas.microsoft.com/office/drawing/2014/main" id="{D07A8857-513B-41FC-9EA9-FDF3A8EB19A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3635"/>
          <a:stretch/>
        </p:blipFill>
        <p:spPr bwMode="auto">
          <a:xfrm>
            <a:off x="6344836" y="1018849"/>
            <a:ext cx="5552661" cy="390948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88A1D26-FC1B-49F4-AC9B-76FEA11D901E}"/>
              </a:ext>
            </a:extLst>
          </p:cNvPr>
          <p:cNvSpPr txBox="1"/>
          <p:nvPr/>
        </p:nvSpPr>
        <p:spPr>
          <a:xfrm>
            <a:off x="6191364" y="5249261"/>
            <a:ext cx="6096912" cy="1477328"/>
          </a:xfrm>
          <a:prstGeom prst="rect">
            <a:avLst/>
          </a:prstGeom>
          <a:noFill/>
        </p:spPr>
        <p:txBody>
          <a:bodyPr wrap="square">
            <a:spAutoFit/>
          </a:bodyPr>
          <a:lstStyle/>
          <a:p>
            <a:r>
              <a:rPr lang="en-GB" b="1" dirty="0"/>
              <a:t>Grafting</a:t>
            </a:r>
            <a:r>
              <a:rPr lang="en-GB" dirty="0"/>
              <a:t> is a process where polymer side chains, called </a:t>
            </a:r>
            <a:r>
              <a:rPr lang="en-GB" b="1" dirty="0"/>
              <a:t>grafts</a:t>
            </a:r>
            <a:r>
              <a:rPr lang="en-GB" dirty="0"/>
              <a:t>, are chemically attached to a main polymer backbone. This results in a </a:t>
            </a:r>
            <a:r>
              <a:rPr lang="en-GB" b="1" dirty="0"/>
              <a:t>graft copolymer</a:t>
            </a:r>
            <a:r>
              <a:rPr lang="en-GB" dirty="0"/>
              <a:t>, which combines the properties of the backbone polymer and the grafted side chains, allowing for tailored material characteristics.</a:t>
            </a:r>
          </a:p>
        </p:txBody>
      </p:sp>
    </p:spTree>
    <p:extLst>
      <p:ext uri="{BB962C8B-B14F-4D97-AF65-F5344CB8AC3E}">
        <p14:creationId xmlns:p14="http://schemas.microsoft.com/office/powerpoint/2010/main" val="1488115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2BA76-9A1B-45C6-896C-87F8E1B1E84E}"/>
              </a:ext>
            </a:extLst>
          </p:cNvPr>
          <p:cNvSpPr>
            <a:spLocks noGrp="1"/>
          </p:cNvSpPr>
          <p:nvPr>
            <p:ph type="title"/>
          </p:nvPr>
        </p:nvSpPr>
        <p:spPr>
          <a:xfrm>
            <a:off x="3235371" y="0"/>
            <a:ext cx="5987957" cy="1596177"/>
          </a:xfrm>
        </p:spPr>
        <p:txBody>
          <a:bodyPr/>
          <a:lstStyle/>
          <a:p>
            <a:r>
              <a:rPr lang="en-GB" dirty="0"/>
              <a:t>Natural vs synthetic  polymers</a:t>
            </a:r>
          </a:p>
        </p:txBody>
      </p:sp>
      <p:pic>
        <p:nvPicPr>
          <p:cNvPr id="19458" name="Picture 2" descr="Examples of Natural and Synthetic Polymers">
            <a:extLst>
              <a:ext uri="{FF2B5EF4-FFF2-40B4-BE49-F238E27FC236}">
                <a16:creationId xmlns:a16="http://schemas.microsoft.com/office/drawing/2014/main" id="{B991876A-27FB-4132-A659-FB259B1CEAA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5855"/>
          <a:stretch/>
        </p:blipFill>
        <p:spPr bwMode="auto">
          <a:xfrm>
            <a:off x="610673" y="1435211"/>
            <a:ext cx="10970654" cy="54227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1540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562DB-6AA5-40A3-A7C3-48DEB932AB75}"/>
              </a:ext>
            </a:extLst>
          </p:cNvPr>
          <p:cNvSpPr>
            <a:spLocks noGrp="1"/>
          </p:cNvSpPr>
          <p:nvPr>
            <p:ph type="title"/>
          </p:nvPr>
        </p:nvSpPr>
        <p:spPr>
          <a:xfrm>
            <a:off x="850165" y="1"/>
            <a:ext cx="10364451" cy="1304014"/>
          </a:xfrm>
        </p:spPr>
        <p:txBody>
          <a:bodyPr/>
          <a:lstStyle/>
          <a:p>
            <a:r>
              <a:rPr lang="en-GB" dirty="0"/>
              <a:t>Common synthetic polymers</a:t>
            </a:r>
          </a:p>
        </p:txBody>
      </p:sp>
      <p:pic>
        <p:nvPicPr>
          <p:cNvPr id="18" name="Picture 17">
            <a:extLst>
              <a:ext uri="{FF2B5EF4-FFF2-40B4-BE49-F238E27FC236}">
                <a16:creationId xmlns:a16="http://schemas.microsoft.com/office/drawing/2014/main" id="{07E55E2F-88EA-4A7E-903F-79135DB5804B}"/>
              </a:ext>
            </a:extLst>
          </p:cNvPr>
          <p:cNvPicPr>
            <a:picLocks noChangeAspect="1"/>
          </p:cNvPicPr>
          <p:nvPr/>
        </p:nvPicPr>
        <p:blipFill>
          <a:blip r:embed="rId3"/>
          <a:stretch>
            <a:fillRect/>
          </a:stretch>
        </p:blipFill>
        <p:spPr>
          <a:xfrm>
            <a:off x="-1" y="842943"/>
            <a:ext cx="8086477" cy="6023261"/>
          </a:xfrm>
          <a:prstGeom prst="rect">
            <a:avLst/>
          </a:prstGeom>
        </p:spPr>
      </p:pic>
      <p:pic>
        <p:nvPicPr>
          <p:cNvPr id="19" name="Picture 2" descr=" There are different types of monomers such as polyethylene (4 hydrogens and 2 carbons), polyvinyl chloride (3 hydrogens, 2 carbons, and 2 chlorine), polytetrafluoroethylene (4 fluorines and 2carbons), and many more.">
            <a:extLst>
              <a:ext uri="{FF2B5EF4-FFF2-40B4-BE49-F238E27FC236}">
                <a16:creationId xmlns:a16="http://schemas.microsoft.com/office/drawing/2014/main" id="{EF35ACBF-4657-424C-BE6C-36C8B9F4AE7D}"/>
              </a:ext>
            </a:extLst>
          </p:cNvPr>
          <p:cNvPicPr>
            <a:picLocks noGrp="1" noChangeAspect="1" noChangeArrowheads="1"/>
          </p:cNvPicPr>
          <p:nvPr>
            <p:ph sz="quarter" idx="13"/>
          </p:nvPr>
        </p:nvPicPr>
        <p:blipFill rotWithShape="1">
          <a:blip r:embed="rId4">
            <a:extLst>
              <a:ext uri="{28A0092B-C50C-407E-A947-70E740481C1C}">
                <a14:useLocalDpi xmlns:a14="http://schemas.microsoft.com/office/drawing/2010/main" val="0"/>
              </a:ext>
            </a:extLst>
          </a:blip>
          <a:srcRect l="39079" t="14933" r="48549" b="68513"/>
          <a:stretch/>
        </p:blipFill>
        <p:spPr bwMode="auto">
          <a:xfrm>
            <a:off x="8086476" y="1049304"/>
            <a:ext cx="914400" cy="906716"/>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2" descr=" There are different types of monomers such as polyethylene (4 hydrogens and 2 carbons), polyvinyl chloride (3 hydrogens, 2 carbons, and 2 chlorine), polytetrafluoroethylene (4 fluorines and 2carbons), and many more.">
            <a:extLst>
              <a:ext uri="{FF2B5EF4-FFF2-40B4-BE49-F238E27FC236}">
                <a16:creationId xmlns:a16="http://schemas.microsoft.com/office/drawing/2014/main" id="{4439E6D5-D166-4A6C-8103-68AAA00B31E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5090" t="22508" r="32954" b="59675"/>
          <a:stretch/>
        </p:blipFill>
        <p:spPr bwMode="auto">
          <a:xfrm>
            <a:off x="8086476" y="2305773"/>
            <a:ext cx="914400" cy="1009816"/>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 descr=" There are different types of monomers such as polyethylene (4 hydrogens and 2 carbons), polyvinyl chloride (3 hydrogens, 2 carbons, and 2 chlorine), polytetrafluoroethylene (4 fluorines and 2carbons), and many more.">
            <a:extLst>
              <a:ext uri="{FF2B5EF4-FFF2-40B4-BE49-F238E27FC236}">
                <a16:creationId xmlns:a16="http://schemas.microsoft.com/office/drawing/2014/main" id="{7890F5F8-5D3A-4838-93BA-D6E63D51342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1308" t="31723" r="17463" b="51161"/>
          <a:stretch/>
        </p:blipFill>
        <p:spPr bwMode="auto">
          <a:xfrm>
            <a:off x="8856269" y="3057382"/>
            <a:ext cx="858741" cy="970060"/>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 descr=" There are different types of monomers such as polyethylene (4 hydrogens and 2 carbons), polyvinyl chloride (3 hydrogens, 2 carbons, and 2 chlorine), polytetrafluoroethylene (4 fluorines and 2carbons), and many more.">
            <a:extLst>
              <a:ext uri="{FF2B5EF4-FFF2-40B4-BE49-F238E27FC236}">
                <a16:creationId xmlns:a16="http://schemas.microsoft.com/office/drawing/2014/main" id="{16B023B3-AEFF-44BD-A251-2EE7E3B3BD7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6487" t="39905" r="829" b="40594"/>
          <a:stretch/>
        </p:blipFill>
        <p:spPr bwMode="auto">
          <a:xfrm>
            <a:off x="9285639" y="1574358"/>
            <a:ext cx="970059" cy="1105231"/>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 descr=" There are different types of monomers such as polyethylene (4 hydrogens and 2 carbons), polyvinyl chloride (3 hydrogens, 2 carbons, and 2 chlorine), polytetrafluoroethylene (4 fluorines and 2carbons), and many more.">
            <a:extLst>
              <a:ext uri="{FF2B5EF4-FFF2-40B4-BE49-F238E27FC236}">
                <a16:creationId xmlns:a16="http://schemas.microsoft.com/office/drawing/2014/main" id="{4763180B-0EBC-4F61-96C0-690C8FFA2A1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9060" t="52529" r="37424" b="22777"/>
          <a:stretch/>
        </p:blipFill>
        <p:spPr bwMode="auto">
          <a:xfrm>
            <a:off x="10540461" y="1985807"/>
            <a:ext cx="1033670" cy="1399535"/>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 descr=" There are different types of monomers such as polyethylene (4 hydrogens and 2 carbons), polyvinyl chloride (3 hydrogens, 2 carbons, and 2 chlorine), polytetrafluoroethylene (4 fluorines and 2carbons), and many more.">
            <a:extLst>
              <a:ext uri="{FF2B5EF4-FFF2-40B4-BE49-F238E27FC236}">
                <a16:creationId xmlns:a16="http://schemas.microsoft.com/office/drawing/2014/main" id="{544E4C13-CEA6-475A-8B74-BCCDD30FA72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0897" t="73695" r="9038" b="491"/>
          <a:stretch/>
        </p:blipFill>
        <p:spPr bwMode="auto">
          <a:xfrm>
            <a:off x="8088967" y="5027569"/>
            <a:ext cx="1534603" cy="146304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A7D746C-D4E6-4E30-BBFB-EB37630C8459}"/>
              </a:ext>
            </a:extLst>
          </p:cNvPr>
          <p:cNvSpPr txBox="1"/>
          <p:nvPr/>
        </p:nvSpPr>
        <p:spPr>
          <a:xfrm>
            <a:off x="7651672" y="1586688"/>
            <a:ext cx="300082" cy="369332"/>
          </a:xfrm>
          <a:prstGeom prst="rect">
            <a:avLst/>
          </a:prstGeom>
          <a:noFill/>
        </p:spPr>
        <p:txBody>
          <a:bodyPr wrap="none" rtlCol="0">
            <a:spAutoFit/>
          </a:bodyPr>
          <a:lstStyle/>
          <a:p>
            <a:r>
              <a:rPr lang="en-GB" dirty="0"/>
              <a:t>B</a:t>
            </a:r>
          </a:p>
        </p:txBody>
      </p:sp>
      <p:sp>
        <p:nvSpPr>
          <p:cNvPr id="11" name="TextBox 10">
            <a:extLst>
              <a:ext uri="{FF2B5EF4-FFF2-40B4-BE49-F238E27FC236}">
                <a16:creationId xmlns:a16="http://schemas.microsoft.com/office/drawing/2014/main" id="{281C4AF2-AD60-494C-9300-D4CCB0AF6DAF}"/>
              </a:ext>
            </a:extLst>
          </p:cNvPr>
          <p:cNvSpPr txBox="1"/>
          <p:nvPr/>
        </p:nvSpPr>
        <p:spPr>
          <a:xfrm>
            <a:off x="7727872" y="6539766"/>
            <a:ext cx="300082" cy="369332"/>
          </a:xfrm>
          <a:prstGeom prst="rect">
            <a:avLst/>
          </a:prstGeom>
          <a:noFill/>
        </p:spPr>
        <p:txBody>
          <a:bodyPr wrap="none" rtlCol="0">
            <a:spAutoFit/>
          </a:bodyPr>
          <a:lstStyle/>
          <a:p>
            <a:r>
              <a:rPr lang="en-GB" dirty="0"/>
              <a:t>B</a:t>
            </a:r>
          </a:p>
        </p:txBody>
      </p:sp>
      <p:sp>
        <p:nvSpPr>
          <p:cNvPr id="12" name="TextBox 11">
            <a:extLst>
              <a:ext uri="{FF2B5EF4-FFF2-40B4-BE49-F238E27FC236}">
                <a16:creationId xmlns:a16="http://schemas.microsoft.com/office/drawing/2014/main" id="{413066AA-968A-4CE0-B3AA-838B85124E37}"/>
              </a:ext>
            </a:extLst>
          </p:cNvPr>
          <p:cNvSpPr txBox="1"/>
          <p:nvPr/>
        </p:nvSpPr>
        <p:spPr>
          <a:xfrm>
            <a:off x="7673518" y="4906775"/>
            <a:ext cx="300082" cy="369332"/>
          </a:xfrm>
          <a:prstGeom prst="rect">
            <a:avLst/>
          </a:prstGeom>
          <a:noFill/>
        </p:spPr>
        <p:txBody>
          <a:bodyPr wrap="none" rtlCol="0">
            <a:spAutoFit/>
          </a:bodyPr>
          <a:lstStyle/>
          <a:p>
            <a:r>
              <a:rPr lang="en-GB" dirty="0"/>
              <a:t>B</a:t>
            </a:r>
          </a:p>
        </p:txBody>
      </p:sp>
      <p:sp>
        <p:nvSpPr>
          <p:cNvPr id="13" name="TextBox 12">
            <a:extLst>
              <a:ext uri="{FF2B5EF4-FFF2-40B4-BE49-F238E27FC236}">
                <a16:creationId xmlns:a16="http://schemas.microsoft.com/office/drawing/2014/main" id="{0896AAEB-57A9-4FE1-95F7-03BD6948224A}"/>
              </a:ext>
            </a:extLst>
          </p:cNvPr>
          <p:cNvSpPr txBox="1"/>
          <p:nvPr/>
        </p:nvSpPr>
        <p:spPr>
          <a:xfrm>
            <a:off x="7719085" y="3643116"/>
            <a:ext cx="300082" cy="369332"/>
          </a:xfrm>
          <a:prstGeom prst="rect">
            <a:avLst/>
          </a:prstGeom>
          <a:noFill/>
        </p:spPr>
        <p:txBody>
          <a:bodyPr wrap="none" rtlCol="0">
            <a:spAutoFit/>
          </a:bodyPr>
          <a:lstStyle/>
          <a:p>
            <a:r>
              <a:rPr lang="en-GB" dirty="0"/>
              <a:t>B</a:t>
            </a:r>
          </a:p>
        </p:txBody>
      </p:sp>
    </p:spTree>
    <p:extLst>
      <p:ext uri="{BB962C8B-B14F-4D97-AF65-F5344CB8AC3E}">
        <p14:creationId xmlns:p14="http://schemas.microsoft.com/office/powerpoint/2010/main" val="20007782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FE896-EEE3-475E-8CB7-112C645F29C8}"/>
              </a:ext>
            </a:extLst>
          </p:cNvPr>
          <p:cNvSpPr>
            <a:spLocks noGrp="1"/>
          </p:cNvSpPr>
          <p:nvPr>
            <p:ph type="title"/>
          </p:nvPr>
        </p:nvSpPr>
        <p:spPr>
          <a:xfrm>
            <a:off x="678331" y="-65706"/>
            <a:ext cx="10364451" cy="1596177"/>
          </a:xfrm>
        </p:spPr>
        <p:txBody>
          <a:bodyPr/>
          <a:lstStyle/>
          <a:p>
            <a:r>
              <a:rPr lang="en-GB" dirty="0"/>
              <a:t>polymerisation</a:t>
            </a:r>
          </a:p>
        </p:txBody>
      </p:sp>
      <p:sp>
        <p:nvSpPr>
          <p:cNvPr id="3" name="Content Placeholder 2">
            <a:extLst>
              <a:ext uri="{FF2B5EF4-FFF2-40B4-BE49-F238E27FC236}">
                <a16:creationId xmlns:a16="http://schemas.microsoft.com/office/drawing/2014/main" id="{12510FAF-3B25-4EDE-927B-839C93529E32}"/>
              </a:ext>
            </a:extLst>
          </p:cNvPr>
          <p:cNvSpPr>
            <a:spLocks noGrp="1"/>
          </p:cNvSpPr>
          <p:nvPr>
            <p:ph sz="quarter" idx="13"/>
          </p:nvPr>
        </p:nvSpPr>
        <p:spPr>
          <a:xfrm>
            <a:off x="478272" y="1162060"/>
            <a:ext cx="11190564" cy="3424107"/>
          </a:xfrm>
        </p:spPr>
        <p:txBody>
          <a:bodyPr>
            <a:normAutofit/>
          </a:bodyPr>
          <a:lstStyle/>
          <a:p>
            <a:pPr marL="0" indent="0">
              <a:buNone/>
            </a:pPr>
            <a:r>
              <a:rPr lang="en-GB" sz="2400" b="1" cap="none" dirty="0">
                <a:solidFill>
                  <a:srgbClr val="0070C0"/>
                </a:solidFill>
              </a:rPr>
              <a:t>Polymerisation</a:t>
            </a:r>
            <a:r>
              <a:rPr lang="en-GB" sz="2400" cap="none" dirty="0"/>
              <a:t> is the chemical process by which monomers link together to form a polymer. The steps of polymerisation depend on the type of polymerisation reaction.</a:t>
            </a:r>
          </a:p>
        </p:txBody>
      </p:sp>
      <p:sp>
        <p:nvSpPr>
          <p:cNvPr id="4" name="Content Placeholder 2">
            <a:extLst>
              <a:ext uri="{FF2B5EF4-FFF2-40B4-BE49-F238E27FC236}">
                <a16:creationId xmlns:a16="http://schemas.microsoft.com/office/drawing/2014/main" id="{3F8D44B7-AE96-48DD-A17F-361E339FD3BC}"/>
              </a:ext>
            </a:extLst>
          </p:cNvPr>
          <p:cNvSpPr txBox="1">
            <a:spLocks/>
          </p:cNvSpPr>
          <p:nvPr/>
        </p:nvSpPr>
        <p:spPr>
          <a:xfrm>
            <a:off x="327832" y="2333542"/>
            <a:ext cx="5768167" cy="3855908"/>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None/>
            </a:pPr>
            <a:r>
              <a:rPr lang="en-GB" b="1" dirty="0"/>
              <a:t> </a:t>
            </a:r>
            <a:r>
              <a:rPr lang="en-GB" sz="2400" b="1" dirty="0"/>
              <a:t>Addition Polymerisation</a:t>
            </a:r>
          </a:p>
          <a:p>
            <a:r>
              <a:rPr lang="en-GB" sz="1800" b="1" dirty="0"/>
              <a:t>Initiation</a:t>
            </a:r>
            <a:r>
              <a:rPr lang="en-GB" sz="1800" dirty="0"/>
              <a:t>: Catalyst generates a reactive species (e.g., free radical) that activates a monomer.</a:t>
            </a:r>
          </a:p>
          <a:p>
            <a:r>
              <a:rPr lang="en-GB" sz="1800" b="1" dirty="0"/>
              <a:t>Propagation</a:t>
            </a:r>
            <a:r>
              <a:rPr lang="en-GB" sz="1800" dirty="0"/>
              <a:t>: Monomers add to the growing chain at the active site.</a:t>
            </a:r>
          </a:p>
          <a:p>
            <a:r>
              <a:rPr lang="en-GB" sz="1800" b="1" dirty="0"/>
              <a:t>Termination</a:t>
            </a:r>
            <a:r>
              <a:rPr lang="en-GB" sz="1800" dirty="0"/>
              <a:t>: Growth stops via coupling or disproportionation of active chains.</a:t>
            </a:r>
          </a:p>
          <a:p>
            <a:endParaRPr lang="en-GB" dirty="0"/>
          </a:p>
        </p:txBody>
      </p:sp>
      <p:sp>
        <p:nvSpPr>
          <p:cNvPr id="5" name="Content Placeholder 2">
            <a:extLst>
              <a:ext uri="{FF2B5EF4-FFF2-40B4-BE49-F238E27FC236}">
                <a16:creationId xmlns:a16="http://schemas.microsoft.com/office/drawing/2014/main" id="{EC492389-3070-4C04-A91D-49EACA7515A3}"/>
              </a:ext>
            </a:extLst>
          </p:cNvPr>
          <p:cNvSpPr txBox="1">
            <a:spLocks/>
          </p:cNvSpPr>
          <p:nvPr/>
        </p:nvSpPr>
        <p:spPr>
          <a:xfrm>
            <a:off x="6073554" y="2261293"/>
            <a:ext cx="5956947" cy="4649748"/>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None/>
            </a:pPr>
            <a:r>
              <a:rPr lang="en-GB" sz="2400" b="1" dirty="0"/>
              <a:t>Condensation Polymerisation</a:t>
            </a:r>
          </a:p>
          <a:p>
            <a:r>
              <a:rPr lang="en-GB" sz="1800" b="1" dirty="0"/>
              <a:t>Activation</a:t>
            </a:r>
            <a:r>
              <a:rPr lang="en-GB" sz="1800" dirty="0"/>
              <a:t>: Monomers are activated by heat or catalysts.</a:t>
            </a:r>
          </a:p>
          <a:p>
            <a:r>
              <a:rPr lang="en-GB" sz="1800" b="1" dirty="0"/>
              <a:t>Condensation</a:t>
            </a:r>
            <a:r>
              <a:rPr lang="en-GB" sz="1800" dirty="0"/>
              <a:t>: Functional groups react, forming bonds and releasing by-products (e.g., water).</a:t>
            </a:r>
          </a:p>
          <a:p>
            <a:r>
              <a:rPr lang="en-GB" sz="1800" b="1" dirty="0"/>
              <a:t>Polymer Growth</a:t>
            </a:r>
            <a:r>
              <a:rPr lang="en-GB" sz="1800" dirty="0"/>
              <a:t>: Chains grow as monomers or oligomers react.</a:t>
            </a:r>
          </a:p>
          <a:p>
            <a:r>
              <a:rPr lang="en-GB" sz="1800" b="1" dirty="0"/>
              <a:t>Completion</a:t>
            </a:r>
            <a:r>
              <a:rPr lang="en-GB" sz="1800" dirty="0"/>
              <a:t>: Reaction ends when monomers are consumed or equilibrium is reached.</a:t>
            </a:r>
          </a:p>
          <a:p>
            <a:endParaRPr lang="en-GB" dirty="0"/>
          </a:p>
        </p:txBody>
      </p:sp>
    </p:spTree>
    <p:extLst>
      <p:ext uri="{BB962C8B-B14F-4D97-AF65-F5344CB8AC3E}">
        <p14:creationId xmlns:p14="http://schemas.microsoft.com/office/powerpoint/2010/main" val="601554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BE34A-E0A6-4E26-97A8-38C6006D431A}"/>
              </a:ext>
            </a:extLst>
          </p:cNvPr>
          <p:cNvSpPr>
            <a:spLocks noGrp="1"/>
          </p:cNvSpPr>
          <p:nvPr>
            <p:ph type="title"/>
          </p:nvPr>
        </p:nvSpPr>
        <p:spPr>
          <a:xfrm>
            <a:off x="853263" y="-47111"/>
            <a:ext cx="10364451" cy="1082536"/>
          </a:xfrm>
        </p:spPr>
        <p:txBody>
          <a:bodyPr/>
          <a:lstStyle/>
          <a:p>
            <a:r>
              <a:rPr lang="en-GB" dirty="0"/>
              <a:t>Addition polymerisation</a:t>
            </a:r>
          </a:p>
        </p:txBody>
      </p:sp>
      <p:sp>
        <p:nvSpPr>
          <p:cNvPr id="3" name="Content Placeholder 2">
            <a:extLst>
              <a:ext uri="{FF2B5EF4-FFF2-40B4-BE49-F238E27FC236}">
                <a16:creationId xmlns:a16="http://schemas.microsoft.com/office/drawing/2014/main" id="{28C2F9DF-E342-43FE-9F85-1888734BC429}"/>
              </a:ext>
            </a:extLst>
          </p:cNvPr>
          <p:cNvSpPr>
            <a:spLocks noGrp="1"/>
          </p:cNvSpPr>
          <p:nvPr>
            <p:ph sz="quarter" idx="13"/>
          </p:nvPr>
        </p:nvSpPr>
        <p:spPr>
          <a:xfrm>
            <a:off x="-105148" y="1414600"/>
            <a:ext cx="1654169" cy="3794222"/>
          </a:xfrm>
        </p:spPr>
        <p:txBody>
          <a:bodyPr>
            <a:normAutofit/>
          </a:bodyPr>
          <a:lstStyle/>
          <a:p>
            <a:pPr>
              <a:buFont typeface="Arial" panose="020B0604020202020204" pitchFamily="34" charset="0"/>
              <a:buChar char="•"/>
            </a:pPr>
            <a:r>
              <a:rPr lang="en-GB" sz="1200" b="1" cap="none" dirty="0"/>
              <a:t>Initiation</a:t>
            </a:r>
            <a:r>
              <a:rPr lang="en-GB" sz="1200" cap="none" dirty="0"/>
              <a:t>: catalyst generates a reactive species (e.g., free radical) that activates a monomer.</a:t>
            </a:r>
          </a:p>
          <a:p>
            <a:pPr>
              <a:buFont typeface="Arial" panose="020B0604020202020204" pitchFamily="34" charset="0"/>
              <a:buChar char="•"/>
            </a:pPr>
            <a:r>
              <a:rPr lang="en-GB" sz="1200" b="1" cap="none" dirty="0"/>
              <a:t>Propagation</a:t>
            </a:r>
            <a:r>
              <a:rPr lang="en-GB" sz="1200" cap="none" dirty="0"/>
              <a:t>: monomers add to the growing chain at the active site.</a:t>
            </a:r>
          </a:p>
          <a:p>
            <a:pPr>
              <a:buFont typeface="Arial" panose="020B0604020202020204" pitchFamily="34" charset="0"/>
              <a:buChar char="•"/>
            </a:pPr>
            <a:r>
              <a:rPr lang="en-GB" sz="1200" b="1" cap="none" dirty="0"/>
              <a:t>Termination</a:t>
            </a:r>
            <a:r>
              <a:rPr lang="en-GB" sz="1200" cap="none" dirty="0"/>
              <a:t>: growth stops via coupling or disproportionation of active chains.</a:t>
            </a:r>
          </a:p>
          <a:p>
            <a:endParaRPr lang="en-GB" sz="1200" dirty="0"/>
          </a:p>
        </p:txBody>
      </p:sp>
      <p:pic>
        <p:nvPicPr>
          <p:cNvPr id="1026" name="Picture 2" descr="Reactions for the formation of (a) addition polymers (showing radical polymerization with one of the possible termination steps); and (b) condensation polymers. R· represents a free radical, while R1 and R2 represent two different organic groups.">
            <a:extLst>
              <a:ext uri="{FF2B5EF4-FFF2-40B4-BE49-F238E27FC236}">
                <a16:creationId xmlns:a16="http://schemas.microsoft.com/office/drawing/2014/main" id="{F0666819-3239-43E5-97D0-E8BEC2B17EC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5111"/>
          <a:stretch/>
        </p:blipFill>
        <p:spPr bwMode="auto">
          <a:xfrm>
            <a:off x="1403657" y="920153"/>
            <a:ext cx="10695150" cy="452324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13D8A7B-D481-464A-B4D0-777DBF915DA8}"/>
              </a:ext>
            </a:extLst>
          </p:cNvPr>
          <p:cNvSpPr txBox="1"/>
          <p:nvPr/>
        </p:nvSpPr>
        <p:spPr>
          <a:xfrm>
            <a:off x="1119567" y="5717050"/>
            <a:ext cx="6548331" cy="923330"/>
          </a:xfrm>
          <a:prstGeom prst="rect">
            <a:avLst/>
          </a:prstGeom>
          <a:noFill/>
        </p:spPr>
        <p:txBody>
          <a:bodyPr wrap="square">
            <a:spAutoFit/>
          </a:bodyPr>
          <a:lstStyle/>
          <a:p>
            <a:r>
              <a:rPr lang="en-GB" dirty="0"/>
              <a:t>A </a:t>
            </a:r>
            <a:r>
              <a:rPr lang="en-GB" b="1" dirty="0"/>
              <a:t>free radical</a:t>
            </a:r>
            <a:r>
              <a:rPr lang="en-GB" dirty="0"/>
              <a:t> is a molecule, atom, or ion that contains an unpaired electron in its outer shell. This makes it highly reactive because it seeks to pair its unpaired electron by interacting with other molecules. </a:t>
            </a:r>
          </a:p>
        </p:txBody>
      </p:sp>
      <p:sp>
        <p:nvSpPr>
          <p:cNvPr id="9" name="TextBox 8">
            <a:extLst>
              <a:ext uri="{FF2B5EF4-FFF2-40B4-BE49-F238E27FC236}">
                <a16:creationId xmlns:a16="http://schemas.microsoft.com/office/drawing/2014/main" id="{A7FABE5D-9B7B-44B2-85C1-4A959344579C}"/>
              </a:ext>
            </a:extLst>
          </p:cNvPr>
          <p:cNvSpPr txBox="1"/>
          <p:nvPr/>
        </p:nvSpPr>
        <p:spPr>
          <a:xfrm>
            <a:off x="9645316" y="5809383"/>
            <a:ext cx="2400300" cy="83099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600" b="1" dirty="0">
                <a:solidFill>
                  <a:srgbClr val="0070C0"/>
                </a:solidFill>
              </a:rPr>
              <a:t>h</a:t>
            </a:r>
            <a:r>
              <a:rPr kumimoji="0" lang="en-US" altLang="en-US" sz="1600" b="1" i="0" u="none" strike="noStrike" cap="none" normalizeH="0" baseline="0" dirty="0">
                <a:ln>
                  <a:noFill/>
                </a:ln>
                <a:solidFill>
                  <a:srgbClr val="0070C0"/>
                </a:solidFill>
                <a:effectLst/>
              </a:rPr>
              <a:t>ydroxyl radical (·OH)</a:t>
            </a:r>
            <a:endParaRPr kumimoji="0" lang="en-US" altLang="en-US" sz="1600" b="0" i="0" u="none" strike="noStrike" cap="none" normalizeH="0" baseline="0" dirty="0">
              <a:ln>
                <a:noFill/>
              </a:ln>
              <a:solidFill>
                <a:srgbClr val="0070C0"/>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600" b="1" dirty="0">
                <a:solidFill>
                  <a:srgbClr val="0070C0"/>
                </a:solidFill>
              </a:rPr>
              <a:t>s</a:t>
            </a:r>
            <a:r>
              <a:rPr kumimoji="0" lang="en-US" altLang="en-US" sz="1600" b="1" i="0" u="none" strike="noStrike" cap="none" normalizeH="0" baseline="0" dirty="0">
                <a:ln>
                  <a:noFill/>
                </a:ln>
                <a:solidFill>
                  <a:srgbClr val="0070C0"/>
                </a:solidFill>
                <a:effectLst/>
              </a:rPr>
              <a:t>uperoxide (O₂⁻·)</a:t>
            </a:r>
            <a:endParaRPr kumimoji="0" lang="en-US" altLang="en-US" sz="1600" b="0" i="0" u="none" strike="noStrike" cap="none" normalizeH="0" baseline="0" dirty="0">
              <a:ln>
                <a:noFill/>
              </a:ln>
              <a:solidFill>
                <a:srgbClr val="0070C0"/>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rgbClr val="0070C0"/>
                </a:solidFill>
                <a:effectLst/>
              </a:rPr>
              <a:t>methyl radical (·CH₃)</a:t>
            </a:r>
            <a:r>
              <a:rPr kumimoji="0" lang="en-US" altLang="en-US" sz="1600" b="0" i="0" u="none" strike="noStrike" cap="none" normalizeH="0" baseline="0" dirty="0">
                <a:ln>
                  <a:noFill/>
                </a:ln>
                <a:solidFill>
                  <a:srgbClr val="0070C0"/>
                </a:solidFill>
                <a:effectLst/>
              </a:rPr>
              <a:t> </a:t>
            </a:r>
          </a:p>
        </p:txBody>
      </p:sp>
    </p:spTree>
    <p:extLst>
      <p:ext uri="{BB962C8B-B14F-4D97-AF65-F5344CB8AC3E}">
        <p14:creationId xmlns:p14="http://schemas.microsoft.com/office/powerpoint/2010/main" val="16844339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40B90-FA6F-4A70-B463-E852FBC23F06}"/>
              </a:ext>
            </a:extLst>
          </p:cNvPr>
          <p:cNvSpPr>
            <a:spLocks noGrp="1"/>
          </p:cNvSpPr>
          <p:nvPr>
            <p:ph type="title"/>
          </p:nvPr>
        </p:nvSpPr>
        <p:spPr>
          <a:xfrm>
            <a:off x="812542" y="0"/>
            <a:ext cx="10364451" cy="1083299"/>
          </a:xfrm>
        </p:spPr>
        <p:txBody>
          <a:bodyPr/>
          <a:lstStyle/>
          <a:p>
            <a:r>
              <a:rPr lang="en-GB" dirty="0"/>
              <a:t>Condensation polymerisation</a:t>
            </a:r>
          </a:p>
        </p:txBody>
      </p:sp>
      <p:sp>
        <p:nvSpPr>
          <p:cNvPr id="3" name="Content Placeholder 2">
            <a:extLst>
              <a:ext uri="{FF2B5EF4-FFF2-40B4-BE49-F238E27FC236}">
                <a16:creationId xmlns:a16="http://schemas.microsoft.com/office/drawing/2014/main" id="{B4B4DE58-56F0-44B5-90AB-16AB614A04F2}"/>
              </a:ext>
            </a:extLst>
          </p:cNvPr>
          <p:cNvSpPr>
            <a:spLocks noGrp="1"/>
          </p:cNvSpPr>
          <p:nvPr>
            <p:ph sz="quarter" idx="13"/>
          </p:nvPr>
        </p:nvSpPr>
        <p:spPr>
          <a:xfrm>
            <a:off x="81887" y="1555844"/>
            <a:ext cx="2254355" cy="4401404"/>
          </a:xfrm>
        </p:spPr>
        <p:txBody>
          <a:bodyPr>
            <a:normAutofit fontScale="77500" lnSpcReduction="20000"/>
          </a:bodyPr>
          <a:lstStyle/>
          <a:p>
            <a:pPr>
              <a:buFont typeface="Arial" panose="020B0604020202020204" pitchFamily="34" charset="0"/>
              <a:buChar char="•"/>
            </a:pPr>
            <a:r>
              <a:rPr lang="en-GB" b="1" cap="none" dirty="0"/>
              <a:t>Activation</a:t>
            </a:r>
            <a:r>
              <a:rPr lang="en-GB" cap="none" dirty="0"/>
              <a:t>: monomers are activated by heat or catalysts.</a:t>
            </a:r>
          </a:p>
          <a:p>
            <a:pPr>
              <a:buFont typeface="Arial" panose="020B0604020202020204" pitchFamily="34" charset="0"/>
              <a:buChar char="•"/>
            </a:pPr>
            <a:r>
              <a:rPr lang="en-GB" b="1" cap="none" dirty="0"/>
              <a:t>Condensation</a:t>
            </a:r>
            <a:r>
              <a:rPr lang="en-GB" cap="none" dirty="0"/>
              <a:t>: functional groups react, forming bonds and releasing by-products (e.g. water).</a:t>
            </a:r>
          </a:p>
          <a:p>
            <a:pPr>
              <a:buFont typeface="Arial" panose="020B0604020202020204" pitchFamily="34" charset="0"/>
              <a:buChar char="•"/>
            </a:pPr>
            <a:r>
              <a:rPr lang="en-GB" b="1" cap="none" dirty="0"/>
              <a:t>Polymer growth</a:t>
            </a:r>
            <a:r>
              <a:rPr lang="en-GB" cap="none" dirty="0"/>
              <a:t>: chains grow as monomers or oligomers react.</a:t>
            </a:r>
          </a:p>
          <a:p>
            <a:pPr>
              <a:buFont typeface="Arial" panose="020B0604020202020204" pitchFamily="34" charset="0"/>
              <a:buChar char="•"/>
            </a:pPr>
            <a:r>
              <a:rPr lang="en-GB" b="1" cap="none" dirty="0"/>
              <a:t>Completion</a:t>
            </a:r>
            <a:r>
              <a:rPr lang="en-GB" cap="none" dirty="0"/>
              <a:t>: reaction ends when monomers are consumed or equilibrium is reached.</a:t>
            </a:r>
          </a:p>
          <a:p>
            <a:endParaRPr lang="en-GB" cap="none" dirty="0"/>
          </a:p>
        </p:txBody>
      </p:sp>
      <p:pic>
        <p:nvPicPr>
          <p:cNvPr id="2050" name="Picture 2" descr="Condensation Polymers | GCSE Chemistry Revision">
            <a:extLst>
              <a:ext uri="{FF2B5EF4-FFF2-40B4-BE49-F238E27FC236}">
                <a16:creationId xmlns:a16="http://schemas.microsoft.com/office/drawing/2014/main" id="{EBFCF807-3312-4460-BC32-8F5D7DC187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47157" y="982639"/>
            <a:ext cx="9844843" cy="5875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8005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5D8DD-6AE2-4F01-B0DC-3B42B15F8BF1}"/>
              </a:ext>
            </a:extLst>
          </p:cNvPr>
          <p:cNvSpPr>
            <a:spLocks noGrp="1"/>
          </p:cNvSpPr>
          <p:nvPr>
            <p:ph type="title"/>
          </p:nvPr>
        </p:nvSpPr>
        <p:spPr>
          <a:xfrm>
            <a:off x="979516" y="1"/>
            <a:ext cx="10364451" cy="908424"/>
          </a:xfrm>
        </p:spPr>
        <p:txBody>
          <a:bodyPr/>
          <a:lstStyle/>
          <a:p>
            <a:r>
              <a:rPr lang="en-GB"/>
              <a:t>Glass transition temperature</a:t>
            </a:r>
          </a:p>
        </p:txBody>
      </p:sp>
      <p:sp>
        <p:nvSpPr>
          <p:cNvPr id="3" name="Content Placeholder 2">
            <a:extLst>
              <a:ext uri="{FF2B5EF4-FFF2-40B4-BE49-F238E27FC236}">
                <a16:creationId xmlns:a16="http://schemas.microsoft.com/office/drawing/2014/main" id="{56F34913-9D53-40C2-BB29-B07CCD572BF3}"/>
              </a:ext>
            </a:extLst>
          </p:cNvPr>
          <p:cNvSpPr>
            <a:spLocks noGrp="1"/>
          </p:cNvSpPr>
          <p:nvPr>
            <p:ph sz="quarter" idx="13"/>
          </p:nvPr>
        </p:nvSpPr>
        <p:spPr>
          <a:xfrm>
            <a:off x="489445" y="613201"/>
            <a:ext cx="10363826" cy="1158860"/>
          </a:xfrm>
        </p:spPr>
        <p:txBody>
          <a:bodyPr>
            <a:normAutofit/>
          </a:bodyPr>
          <a:lstStyle/>
          <a:p>
            <a:pPr marL="0" indent="0">
              <a:buNone/>
            </a:pPr>
            <a:r>
              <a:rPr lang="en-GB" sz="2400" b="1" cap="none">
                <a:solidFill>
                  <a:srgbClr val="0070C0"/>
                </a:solidFill>
              </a:rPr>
              <a:t>Glass transition temperature (</a:t>
            </a:r>
            <a:r>
              <a:rPr lang="en-GB" sz="2400" b="1" cap="none" err="1">
                <a:solidFill>
                  <a:srgbClr val="0070C0"/>
                </a:solidFill>
              </a:rPr>
              <a:t>T</a:t>
            </a:r>
            <a:r>
              <a:rPr lang="en-GB" sz="2400" b="1" cap="none" baseline="-25000" err="1">
                <a:solidFill>
                  <a:srgbClr val="0070C0"/>
                </a:solidFill>
              </a:rPr>
              <a:t>g</a:t>
            </a:r>
            <a:r>
              <a:rPr lang="en-GB" sz="2400" b="1" cap="none">
                <a:solidFill>
                  <a:srgbClr val="0070C0"/>
                </a:solidFill>
              </a:rPr>
              <a:t>) is defined as the temperature at which an amorphous regions can be transformed between the glassy and rubbery state</a:t>
            </a:r>
          </a:p>
          <a:p>
            <a:pPr marL="0" indent="0">
              <a:buNone/>
            </a:pPr>
            <a:endParaRPr lang="en-GB" sz="2400" b="1" cap="none">
              <a:solidFill>
                <a:srgbClr val="0070C0"/>
              </a:solidFill>
            </a:endParaRPr>
          </a:p>
        </p:txBody>
      </p:sp>
      <p:pic>
        <p:nvPicPr>
          <p:cNvPr id="1026" name="Picture 2" descr="Figure 1. Graph of glass transition temperature plotting the temperature and stiffness of a material.">
            <a:extLst>
              <a:ext uri="{FF2B5EF4-FFF2-40B4-BE49-F238E27FC236}">
                <a16:creationId xmlns:a16="http://schemas.microsoft.com/office/drawing/2014/main" id="{338FAFDA-75B3-4DF1-857A-5578632136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94919" y="1894915"/>
            <a:ext cx="7695818" cy="4721038"/>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0471EBCC-8625-40FE-85EC-E46C7BDAB9BB}"/>
              </a:ext>
            </a:extLst>
          </p:cNvPr>
          <p:cNvSpPr txBox="1">
            <a:spLocks/>
          </p:cNvSpPr>
          <p:nvPr/>
        </p:nvSpPr>
        <p:spPr>
          <a:xfrm>
            <a:off x="138299" y="1894915"/>
            <a:ext cx="3693656" cy="3424107"/>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2400" cap="none" err="1"/>
              <a:t>T</a:t>
            </a:r>
            <a:r>
              <a:rPr lang="en-GB" sz="2400" cap="none" baseline="-25000" err="1"/>
              <a:t>g</a:t>
            </a:r>
            <a:r>
              <a:rPr lang="en-GB" sz="2400" cap="none"/>
              <a:t> is directly related to a polymer’s mechanical properties including tensile strength, impact resistance, modulus of elasticity, and its operational temperature range. </a:t>
            </a:r>
            <a:endParaRPr lang="en-GB" sz="2400" b="1" cap="none">
              <a:solidFill>
                <a:srgbClr val="0070C0"/>
              </a:solidFill>
            </a:endParaRPr>
          </a:p>
          <a:p>
            <a:pPr marL="0" indent="0">
              <a:buFont typeface="Arial" panose="020B0604020202020204" pitchFamily="34" charset="0"/>
              <a:buNone/>
            </a:pPr>
            <a:endParaRPr lang="en-GB" sz="2400" b="1" cap="none">
              <a:solidFill>
                <a:srgbClr val="0070C0"/>
              </a:solidFill>
            </a:endParaRPr>
          </a:p>
        </p:txBody>
      </p:sp>
    </p:spTree>
    <p:extLst>
      <p:ext uri="{BB962C8B-B14F-4D97-AF65-F5344CB8AC3E}">
        <p14:creationId xmlns:p14="http://schemas.microsoft.com/office/powerpoint/2010/main" val="10517987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4CAA3-981C-49F7-885A-FB6EEE7B7D82}"/>
              </a:ext>
            </a:extLst>
          </p:cNvPr>
          <p:cNvSpPr>
            <a:spLocks noGrp="1"/>
          </p:cNvSpPr>
          <p:nvPr>
            <p:ph type="title"/>
          </p:nvPr>
        </p:nvSpPr>
        <p:spPr>
          <a:xfrm>
            <a:off x="913774" y="0"/>
            <a:ext cx="10364451" cy="1596177"/>
          </a:xfrm>
        </p:spPr>
        <p:txBody>
          <a:bodyPr/>
          <a:lstStyle/>
          <a:p>
            <a:r>
              <a:rPr lang="en-GB" dirty="0"/>
              <a:t>Polymer bonded explosives, </a:t>
            </a:r>
            <a:r>
              <a:rPr lang="en-GB" dirty="0" err="1"/>
              <a:t>pbx</a:t>
            </a:r>
            <a:endParaRPr lang="en-GB" dirty="0"/>
          </a:p>
        </p:txBody>
      </p:sp>
      <p:sp>
        <p:nvSpPr>
          <p:cNvPr id="4" name="Rectangle 1">
            <a:extLst>
              <a:ext uri="{FF2B5EF4-FFF2-40B4-BE49-F238E27FC236}">
                <a16:creationId xmlns:a16="http://schemas.microsoft.com/office/drawing/2014/main" id="{8DB7A48F-C53C-4D54-9422-9590E292DD23}"/>
              </a:ext>
            </a:extLst>
          </p:cNvPr>
          <p:cNvSpPr>
            <a:spLocks noChangeArrowheads="1"/>
          </p:cNvSpPr>
          <p:nvPr/>
        </p:nvSpPr>
        <p:spPr bwMode="auto">
          <a:xfrm>
            <a:off x="1073150" y="1348966"/>
            <a:ext cx="9785350" cy="50188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lnSpc>
                <a:spcPct val="150000"/>
              </a:lnSpc>
              <a:spcBef>
                <a:spcPct val="0"/>
              </a:spcBef>
              <a:spcAft>
                <a:spcPct val="0"/>
              </a:spcAft>
            </a:pPr>
            <a:r>
              <a:rPr lang="en-US" altLang="en-US" sz="2400" b="1" dirty="0">
                <a:solidFill>
                  <a:srgbClr val="0070C0"/>
                </a:solidFill>
              </a:rPr>
              <a:t>Developed in 1952 at Los Alamos, USA (RDX in plasticized polystyrene).</a:t>
            </a:r>
          </a:p>
          <a:p>
            <a:pPr lvl="0" defTabSz="914400" eaLnBrk="0" fontAlgn="base" hangingPunct="0">
              <a:lnSpc>
                <a:spcPct val="150000"/>
              </a:lnSpc>
              <a:spcBef>
                <a:spcPct val="0"/>
              </a:spcBef>
              <a:spcAft>
                <a:spcPct val="0"/>
              </a:spcAft>
            </a:pPr>
            <a:endParaRPr lang="en-US" altLang="en-US" sz="2400" b="1" dirty="0"/>
          </a:p>
          <a:p>
            <a:pPr lvl="0" defTabSz="914400" eaLnBrk="0" fontAlgn="base" hangingPunct="0">
              <a:lnSpc>
                <a:spcPct val="150000"/>
              </a:lnSpc>
              <a:spcBef>
                <a:spcPct val="0"/>
              </a:spcBef>
              <a:spcAft>
                <a:spcPct val="0"/>
              </a:spcAft>
            </a:pPr>
            <a:r>
              <a:rPr lang="en-US" altLang="en-US" sz="2400" b="1" dirty="0"/>
              <a:t>Key Developments in PBXs:</a:t>
            </a:r>
          </a:p>
          <a:p>
            <a:pPr lvl="0" defTabSz="914400" eaLnBrk="0" fontAlgn="base" hangingPunct="0">
              <a:lnSpc>
                <a:spcPct val="150000"/>
              </a:lnSpc>
              <a:spcBef>
                <a:spcPct val="0"/>
              </a:spcBef>
              <a:spcAft>
                <a:spcPct val="0"/>
              </a:spcAft>
              <a:buFontTx/>
              <a:buChar char="•"/>
            </a:pPr>
            <a:r>
              <a:rPr lang="en-US" altLang="en-US" sz="2400" b="1" dirty="0"/>
              <a:t> </a:t>
            </a:r>
            <a:r>
              <a:rPr lang="en-US" altLang="en-US" sz="2400" dirty="0"/>
              <a:t>HMX-Based PBXs: Used in projectiles and lunar experiments (1960s-1970s).</a:t>
            </a:r>
          </a:p>
          <a:p>
            <a:pPr lvl="0" defTabSz="914400" eaLnBrk="0" fontAlgn="base" hangingPunct="0">
              <a:lnSpc>
                <a:spcPct val="150000"/>
              </a:lnSpc>
              <a:spcBef>
                <a:spcPct val="0"/>
              </a:spcBef>
              <a:spcAft>
                <a:spcPct val="0"/>
              </a:spcAft>
              <a:buFontTx/>
              <a:buChar char="•"/>
            </a:pPr>
            <a:r>
              <a:rPr lang="en-US" altLang="en-US" sz="2400" dirty="0"/>
              <a:t> Semtex: RDX and RDX-PETN based PBXs.</a:t>
            </a:r>
          </a:p>
          <a:p>
            <a:pPr lvl="0" defTabSz="914400" eaLnBrk="0" fontAlgn="base" hangingPunct="0">
              <a:lnSpc>
                <a:spcPct val="150000"/>
              </a:lnSpc>
              <a:spcBef>
                <a:spcPct val="0"/>
              </a:spcBef>
              <a:spcAft>
                <a:spcPct val="0"/>
              </a:spcAft>
              <a:buFontTx/>
              <a:buChar char="•"/>
            </a:pPr>
            <a:r>
              <a:rPr lang="en-US" altLang="en-US" sz="2400" dirty="0"/>
              <a:t> Energetic Polymers: Hydroxyl-terminated polybutadiene (HTPB) increases performance.</a:t>
            </a:r>
          </a:p>
          <a:p>
            <a:pPr lvl="0" defTabSz="914400" eaLnBrk="0" fontAlgn="base" hangingPunct="0">
              <a:lnSpc>
                <a:spcPct val="150000"/>
              </a:lnSpc>
              <a:spcBef>
                <a:spcPct val="0"/>
              </a:spcBef>
              <a:spcAft>
                <a:spcPct val="0"/>
              </a:spcAft>
              <a:buFontTx/>
              <a:buChar char="•"/>
            </a:pPr>
            <a:r>
              <a:rPr lang="en-US" altLang="en-US" sz="2400" dirty="0"/>
              <a:t> </a:t>
            </a:r>
            <a:r>
              <a:rPr lang="en-US" altLang="en-US" sz="2400" dirty="0" err="1"/>
              <a:t>Plasticisers</a:t>
            </a:r>
            <a:r>
              <a:rPr lang="en-US" altLang="en-US" sz="2400" dirty="0"/>
              <a:t>: Improve sensitivity, processability, and mechanical properties.</a:t>
            </a:r>
          </a:p>
          <a:p>
            <a:pPr marL="0" marR="0" lvl="0" indent="0" algn="l" defTabSz="914400" rtl="0" eaLnBrk="0" fontAlgn="base" latinLnBrk="0" hangingPunct="0">
              <a:lnSpc>
                <a:spcPct val="15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33006484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EFAEC-CEE7-4446-A870-7B66700490C1}"/>
              </a:ext>
            </a:extLst>
          </p:cNvPr>
          <p:cNvSpPr>
            <a:spLocks noGrp="1"/>
          </p:cNvSpPr>
          <p:nvPr>
            <p:ph type="title"/>
          </p:nvPr>
        </p:nvSpPr>
        <p:spPr>
          <a:xfrm>
            <a:off x="913774" y="0"/>
            <a:ext cx="10364451" cy="1733006"/>
          </a:xfrm>
        </p:spPr>
        <p:txBody>
          <a:bodyPr/>
          <a:lstStyle/>
          <a:p>
            <a:r>
              <a:rPr lang="en-GB"/>
              <a:t>demand for advanced </a:t>
            </a:r>
            <a:r>
              <a:rPr lang="en-GB" err="1"/>
              <a:t>pbx</a:t>
            </a:r>
            <a:r>
              <a:rPr lang="en-GB" cap="none" err="1"/>
              <a:t>s</a:t>
            </a:r>
            <a:br>
              <a:rPr lang="en-GB"/>
            </a:br>
            <a:endParaRPr lang="en-GB"/>
          </a:p>
        </p:txBody>
      </p:sp>
      <p:sp>
        <p:nvSpPr>
          <p:cNvPr id="3" name="Content Placeholder 2">
            <a:extLst>
              <a:ext uri="{FF2B5EF4-FFF2-40B4-BE49-F238E27FC236}">
                <a16:creationId xmlns:a16="http://schemas.microsoft.com/office/drawing/2014/main" id="{FAF90200-75B0-4D9D-BB60-4160D75109D8}"/>
              </a:ext>
            </a:extLst>
          </p:cNvPr>
          <p:cNvSpPr>
            <a:spLocks noGrp="1"/>
          </p:cNvSpPr>
          <p:nvPr>
            <p:ph sz="quarter" idx="13"/>
          </p:nvPr>
        </p:nvSpPr>
        <p:spPr>
          <a:xfrm>
            <a:off x="548697" y="1037754"/>
            <a:ext cx="10167115" cy="3424107"/>
          </a:xfrm>
        </p:spPr>
        <p:txBody>
          <a:bodyPr>
            <a:noAutofit/>
          </a:bodyPr>
          <a:lstStyle/>
          <a:p>
            <a:r>
              <a:rPr lang="en-GB" sz="2400" u="sng" cap="none" dirty="0"/>
              <a:t>enhanced performance</a:t>
            </a:r>
            <a:r>
              <a:rPr lang="en-GB" sz="2400" cap="none" dirty="0"/>
              <a:t>: </a:t>
            </a:r>
          </a:p>
          <a:p>
            <a:pPr lvl="1"/>
            <a:r>
              <a:rPr lang="en-GB" sz="2200" cap="none" dirty="0"/>
              <a:t>polymers improve the performance of explosives in terms of detonation velocity, energy release, and stability</a:t>
            </a:r>
          </a:p>
          <a:p>
            <a:r>
              <a:rPr lang="en-GB" sz="2400" u="sng" cap="none" dirty="0"/>
              <a:t>reduced sensitivity</a:t>
            </a:r>
            <a:r>
              <a:rPr lang="en-GB" sz="2400" cap="none" dirty="0"/>
              <a:t>: </a:t>
            </a:r>
          </a:p>
          <a:p>
            <a:pPr lvl="1"/>
            <a:r>
              <a:rPr lang="en-GB" sz="2200" cap="none" dirty="0"/>
              <a:t>polymers contribute to reduced sensitivity of explosives, making them safer to handle and store</a:t>
            </a:r>
          </a:p>
          <a:p>
            <a:r>
              <a:rPr lang="en-GB" sz="2400" u="sng" cap="none" dirty="0"/>
              <a:t>environmental considerations</a:t>
            </a:r>
            <a:r>
              <a:rPr lang="en-GB" sz="2400" cap="none" dirty="0"/>
              <a:t>: </a:t>
            </a:r>
          </a:p>
          <a:p>
            <a:pPr lvl="1"/>
            <a:r>
              <a:rPr lang="en-GB" sz="2200" cap="none" dirty="0"/>
              <a:t>polymer-based explosives can offer reduced environmental impact compared to traditional explosives</a:t>
            </a:r>
          </a:p>
          <a:p>
            <a:r>
              <a:rPr lang="en-GB" sz="2400" u="sng" cap="none" dirty="0"/>
              <a:t>tailored properties</a:t>
            </a:r>
            <a:r>
              <a:rPr lang="en-GB" sz="2400" cap="none" dirty="0"/>
              <a:t>: </a:t>
            </a:r>
          </a:p>
          <a:p>
            <a:pPr lvl="1"/>
            <a:r>
              <a:rPr lang="en-GB" sz="2200" cap="none" dirty="0"/>
              <a:t>polymers allow for the design of explosives with tailored properties for specific OME applications</a:t>
            </a:r>
          </a:p>
          <a:p>
            <a:endParaRPr lang="en-GB" sz="2400" cap="none" dirty="0"/>
          </a:p>
        </p:txBody>
      </p:sp>
    </p:spTree>
    <p:extLst>
      <p:ext uri="{BB962C8B-B14F-4D97-AF65-F5344CB8AC3E}">
        <p14:creationId xmlns:p14="http://schemas.microsoft.com/office/powerpoint/2010/main" val="458297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0CE6C-4CE8-4D7E-890E-CA819D9C76F3}"/>
              </a:ext>
            </a:extLst>
          </p:cNvPr>
          <p:cNvSpPr>
            <a:spLocks noGrp="1"/>
          </p:cNvSpPr>
          <p:nvPr>
            <p:ph type="title"/>
          </p:nvPr>
        </p:nvSpPr>
        <p:spPr>
          <a:xfrm>
            <a:off x="913774" y="0"/>
            <a:ext cx="10364451" cy="783771"/>
          </a:xfrm>
        </p:spPr>
        <p:txBody>
          <a:bodyPr/>
          <a:lstStyle/>
          <a:p>
            <a:r>
              <a:rPr lang="en-GB"/>
              <a:t>Importance of Polymers in the OME</a:t>
            </a:r>
          </a:p>
        </p:txBody>
      </p:sp>
      <p:sp>
        <p:nvSpPr>
          <p:cNvPr id="9" name="TextBox 8">
            <a:extLst>
              <a:ext uri="{FF2B5EF4-FFF2-40B4-BE49-F238E27FC236}">
                <a16:creationId xmlns:a16="http://schemas.microsoft.com/office/drawing/2014/main" id="{94015C7B-342E-44BC-B5D9-9F4AFB8EE6BC}"/>
              </a:ext>
            </a:extLst>
          </p:cNvPr>
          <p:cNvSpPr txBox="1"/>
          <p:nvPr/>
        </p:nvSpPr>
        <p:spPr>
          <a:xfrm>
            <a:off x="2184400" y="937647"/>
            <a:ext cx="6096000" cy="4444999"/>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GB" sz="3200" cap="none" dirty="0"/>
              <a:t>binders and </a:t>
            </a:r>
            <a:r>
              <a:rPr lang="en-GB" sz="3200" dirty="0"/>
              <a:t>adhesives</a:t>
            </a:r>
          </a:p>
          <a:p>
            <a:pPr marL="457200" indent="-457200">
              <a:lnSpc>
                <a:spcPct val="150000"/>
              </a:lnSpc>
              <a:buFont typeface="Arial" panose="020B0604020202020204" pitchFamily="34" charset="0"/>
              <a:buChar char="•"/>
            </a:pPr>
            <a:r>
              <a:rPr lang="en-GB" sz="3200" dirty="0"/>
              <a:t>plasticisers</a:t>
            </a:r>
          </a:p>
          <a:p>
            <a:pPr marL="457200" indent="-457200">
              <a:lnSpc>
                <a:spcPct val="150000"/>
              </a:lnSpc>
              <a:buFont typeface="Arial" panose="020B0604020202020204" pitchFamily="34" charset="0"/>
              <a:buChar char="•"/>
            </a:pPr>
            <a:r>
              <a:rPr lang="en-GB" sz="3200" dirty="0"/>
              <a:t>coatings</a:t>
            </a:r>
          </a:p>
          <a:p>
            <a:pPr marL="457200" indent="-457200">
              <a:lnSpc>
                <a:spcPct val="150000"/>
              </a:lnSpc>
              <a:buFont typeface="Arial" panose="020B0604020202020204" pitchFamily="34" charset="0"/>
              <a:buChar char="•"/>
            </a:pPr>
            <a:r>
              <a:rPr lang="en-GB" sz="3200" dirty="0"/>
              <a:t>propellants and fuels</a:t>
            </a:r>
          </a:p>
          <a:p>
            <a:pPr marL="457200" indent="-457200">
              <a:lnSpc>
                <a:spcPct val="150000"/>
              </a:lnSpc>
              <a:buFont typeface="Arial" panose="020B0604020202020204" pitchFamily="34" charset="0"/>
              <a:buChar char="•"/>
            </a:pPr>
            <a:r>
              <a:rPr lang="en-GB" sz="3200" dirty="0"/>
              <a:t>sensors and actuators</a:t>
            </a:r>
          </a:p>
          <a:p>
            <a:pPr marL="457200" indent="-457200">
              <a:lnSpc>
                <a:spcPct val="150000"/>
              </a:lnSpc>
              <a:buFont typeface="Arial" panose="020B0604020202020204" pitchFamily="34" charset="0"/>
              <a:buChar char="•"/>
            </a:pPr>
            <a:endParaRPr lang="en-GB" sz="3200" cap="none" dirty="0"/>
          </a:p>
        </p:txBody>
      </p:sp>
    </p:spTree>
    <p:extLst>
      <p:ext uri="{BB962C8B-B14F-4D97-AF65-F5344CB8AC3E}">
        <p14:creationId xmlns:p14="http://schemas.microsoft.com/office/powerpoint/2010/main" val="6220755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701A142B-23B7-4F44-A2C5-365BFE3C0931}"/>
              </a:ext>
            </a:extLst>
          </p:cNvPr>
          <p:cNvSpPr>
            <a:spLocks noChangeArrowheads="1"/>
          </p:cNvSpPr>
          <p:nvPr/>
        </p:nvSpPr>
        <p:spPr bwMode="auto">
          <a:xfrm>
            <a:off x="118037" y="3587639"/>
            <a:ext cx="6096000"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endParaRPr lang="en-US" altLang="en-US" sz="2000" b="1" dirty="0"/>
          </a:p>
          <a:p>
            <a:pPr lvl="1" defTabSz="914400" eaLnBrk="0" fontAlgn="base" hangingPunct="0">
              <a:spcBef>
                <a:spcPct val="0"/>
              </a:spcBef>
              <a:spcAft>
                <a:spcPct val="0"/>
              </a:spcAft>
              <a:buFontTx/>
              <a:buChar char="•"/>
            </a:pPr>
            <a:r>
              <a:rPr lang="en-US" altLang="en-US" sz="2000" b="1" dirty="0"/>
              <a:t>Inert Binders:</a:t>
            </a:r>
            <a:endParaRPr lang="en-US" altLang="en-US" sz="2000" dirty="0"/>
          </a:p>
          <a:p>
            <a:pPr lvl="2" defTabSz="914400" eaLnBrk="0" fontAlgn="base" hangingPunct="0">
              <a:spcBef>
                <a:spcPct val="0"/>
              </a:spcBef>
              <a:spcAft>
                <a:spcPct val="0"/>
              </a:spcAft>
              <a:buFontTx/>
              <a:buChar char="•"/>
            </a:pPr>
            <a:r>
              <a:rPr lang="en-US" altLang="en-US" sz="2000" dirty="0"/>
              <a:t> Polyurethane, Polystyrene, PTFE, PVA, Silicone.</a:t>
            </a:r>
          </a:p>
          <a:p>
            <a:pPr lvl="1" defTabSz="914400" eaLnBrk="0" fontAlgn="base" hangingPunct="0">
              <a:spcBef>
                <a:spcPct val="0"/>
              </a:spcBef>
              <a:spcAft>
                <a:spcPct val="0"/>
              </a:spcAft>
              <a:buFontTx/>
              <a:buChar char="•"/>
            </a:pPr>
            <a:r>
              <a:rPr lang="en-US" altLang="en-US" sz="2000" b="1" dirty="0"/>
              <a:t>Energetic Binders:</a:t>
            </a:r>
            <a:endParaRPr lang="en-US" altLang="en-US" sz="2000" dirty="0"/>
          </a:p>
          <a:p>
            <a:pPr lvl="2" defTabSz="914400" eaLnBrk="0" fontAlgn="base" hangingPunct="0">
              <a:spcBef>
                <a:spcPct val="0"/>
              </a:spcBef>
              <a:spcAft>
                <a:spcPct val="0"/>
              </a:spcAft>
              <a:buFontTx/>
              <a:buChar char="•"/>
            </a:pPr>
            <a:r>
              <a:rPr lang="en-US" altLang="en-US" sz="2000" dirty="0"/>
              <a:t> Nitrocellulose, GAP, </a:t>
            </a:r>
            <a:r>
              <a:rPr lang="en-US" altLang="en-US" sz="2000" dirty="0" err="1"/>
              <a:t>PolyNIMMO</a:t>
            </a:r>
            <a:r>
              <a:rPr lang="en-US" altLang="en-US" sz="2000" dirty="0"/>
              <a:t>, PGN, Energetic Polyurethanes.</a:t>
            </a:r>
          </a:p>
          <a:p>
            <a:pPr lvl="1" defTabSz="914400" eaLnBrk="0" fontAlgn="base" hangingPunct="0">
              <a:spcBef>
                <a:spcPct val="0"/>
              </a:spcBef>
              <a:spcAft>
                <a:spcPct val="0"/>
              </a:spcAft>
              <a:buFontTx/>
              <a:buChar char="•"/>
            </a:pPr>
            <a:r>
              <a:rPr lang="en-US" altLang="en-US" sz="2000" b="1" dirty="0"/>
              <a:t>Natural Binders:</a:t>
            </a:r>
            <a:endParaRPr lang="en-US" altLang="en-US" sz="2000" dirty="0"/>
          </a:p>
          <a:p>
            <a:pPr lvl="2" defTabSz="914400" eaLnBrk="0" fontAlgn="base" hangingPunct="0">
              <a:spcBef>
                <a:spcPct val="0"/>
              </a:spcBef>
              <a:spcAft>
                <a:spcPct val="0"/>
              </a:spcAft>
              <a:buFontTx/>
              <a:buChar char="•"/>
            </a:pPr>
            <a:r>
              <a:rPr lang="en-US" altLang="en-US" sz="2000" dirty="0"/>
              <a:t> Waxes, Starch, Dextrin.</a:t>
            </a:r>
            <a:r>
              <a:rPr lang="en-US" altLang="en-US" sz="2000" b="1" dirty="0"/>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endParaRPr>
          </a:p>
        </p:txBody>
      </p:sp>
      <p:sp>
        <p:nvSpPr>
          <p:cNvPr id="9" name="Title 1">
            <a:extLst>
              <a:ext uri="{FF2B5EF4-FFF2-40B4-BE49-F238E27FC236}">
                <a16:creationId xmlns:a16="http://schemas.microsoft.com/office/drawing/2014/main" id="{850AEDD2-D726-4413-966E-384F4972A70F}"/>
              </a:ext>
            </a:extLst>
          </p:cNvPr>
          <p:cNvSpPr txBox="1">
            <a:spLocks/>
          </p:cNvSpPr>
          <p:nvPr/>
        </p:nvSpPr>
        <p:spPr>
          <a:xfrm>
            <a:off x="973539" y="0"/>
            <a:ext cx="10364451" cy="938306"/>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t>Role of Binders</a:t>
            </a:r>
            <a:endParaRPr lang="en-GB" dirty="0"/>
          </a:p>
        </p:txBody>
      </p:sp>
      <p:sp>
        <p:nvSpPr>
          <p:cNvPr id="10" name="Content Placeholder 2">
            <a:extLst>
              <a:ext uri="{FF2B5EF4-FFF2-40B4-BE49-F238E27FC236}">
                <a16:creationId xmlns:a16="http://schemas.microsoft.com/office/drawing/2014/main" id="{66BFB369-B5B7-46F2-8B91-9FCDE25BFA46}"/>
              </a:ext>
            </a:extLst>
          </p:cNvPr>
          <p:cNvSpPr txBox="1">
            <a:spLocks/>
          </p:cNvSpPr>
          <p:nvPr/>
        </p:nvSpPr>
        <p:spPr>
          <a:xfrm>
            <a:off x="118037" y="537509"/>
            <a:ext cx="10473763" cy="6056555"/>
          </a:xfrm>
          <a:prstGeom prst="rect">
            <a:avLst/>
          </a:prstGeom>
        </p:spPr>
        <p:txBody>
          <a:bodyPr>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nSpc>
                <a:spcPct val="150000"/>
              </a:lnSpc>
              <a:buFont typeface="Arial" panose="020B0604020202020204" pitchFamily="34" charset="0"/>
              <a:buNone/>
            </a:pPr>
            <a:r>
              <a:rPr lang="en-GB" sz="2400" b="1" cap="none" dirty="0">
                <a:solidFill>
                  <a:srgbClr val="0070C0"/>
                </a:solidFill>
              </a:rPr>
              <a:t>Binders</a:t>
            </a:r>
            <a:r>
              <a:rPr lang="en-GB" sz="2400" cap="none" dirty="0"/>
              <a:t> play a critical role in the formulation of explosives by providing structural integrity and cohesion to the explosive material. They act as the glue that holds the explosive components together, ensuring proper assembly and preventing premature detonation. Without binders, explosives would be loose, granular materials, lacking the necessary mechanical strength and cohesion to function effectively</a:t>
            </a:r>
          </a:p>
        </p:txBody>
      </p:sp>
      <p:sp>
        <p:nvSpPr>
          <p:cNvPr id="11" name="Rectangle 1">
            <a:extLst>
              <a:ext uri="{FF2B5EF4-FFF2-40B4-BE49-F238E27FC236}">
                <a16:creationId xmlns:a16="http://schemas.microsoft.com/office/drawing/2014/main" id="{659D8FE9-E453-44A0-BDE4-2B4F8D0AEB9C}"/>
              </a:ext>
            </a:extLst>
          </p:cNvPr>
          <p:cNvSpPr>
            <a:spLocks noChangeArrowheads="1"/>
          </p:cNvSpPr>
          <p:nvPr/>
        </p:nvSpPr>
        <p:spPr bwMode="auto">
          <a:xfrm>
            <a:off x="6778065" y="3628298"/>
            <a:ext cx="5521886" cy="3170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US" altLang="en-US" sz="2000" b="1" dirty="0"/>
              <a:t>Applications:</a:t>
            </a:r>
            <a:endParaRPr lang="en-US" altLang="en-US" sz="2000" dirty="0"/>
          </a:p>
          <a:p>
            <a:pPr lvl="1" defTabSz="914400" eaLnBrk="0" fontAlgn="base" hangingPunct="0">
              <a:spcBef>
                <a:spcPct val="0"/>
              </a:spcBef>
              <a:spcAft>
                <a:spcPct val="0"/>
              </a:spcAft>
              <a:buFontTx/>
              <a:buChar char="•"/>
            </a:pPr>
            <a:r>
              <a:rPr lang="en-US" altLang="en-US" sz="2000" dirty="0"/>
              <a:t> PBXs (RDX, HMX), composite propellants, castable explosives.</a:t>
            </a:r>
          </a:p>
          <a:p>
            <a:pPr lvl="1" defTabSz="914400" eaLnBrk="0" fontAlgn="base" hangingPunct="0">
              <a:spcBef>
                <a:spcPct val="0"/>
              </a:spcBef>
              <a:spcAft>
                <a:spcPct val="0"/>
              </a:spcAft>
              <a:buFontTx/>
              <a:buChar char="•"/>
            </a:pPr>
            <a:r>
              <a:rPr lang="en-US" altLang="en-US" sz="2000" dirty="0"/>
              <a:t> Plastic explosives (e.g., C-4, Semtex).</a:t>
            </a:r>
          </a:p>
          <a:p>
            <a:pPr lvl="0" defTabSz="914400" eaLnBrk="0" fontAlgn="base" hangingPunct="0">
              <a:spcBef>
                <a:spcPct val="0"/>
              </a:spcBef>
              <a:spcAft>
                <a:spcPct val="0"/>
              </a:spcAft>
            </a:pPr>
            <a:r>
              <a:rPr lang="en-US" altLang="en-US" sz="2000" b="1" dirty="0"/>
              <a:t>Advantages:</a:t>
            </a:r>
            <a:endParaRPr lang="en-US" altLang="en-US" sz="2000" dirty="0"/>
          </a:p>
          <a:p>
            <a:pPr lvl="1" defTabSz="914400" eaLnBrk="0" fontAlgn="base" hangingPunct="0">
              <a:spcBef>
                <a:spcPct val="0"/>
              </a:spcBef>
              <a:spcAft>
                <a:spcPct val="0"/>
              </a:spcAft>
              <a:buFontTx/>
              <a:buChar char="•"/>
            </a:pPr>
            <a:r>
              <a:rPr lang="en-US" altLang="en-US" sz="2000" dirty="0"/>
              <a:t> Improved safety, thermal stability, and mechanical strength.</a:t>
            </a:r>
          </a:p>
          <a:p>
            <a:pPr lvl="1" defTabSz="914400" eaLnBrk="0" fontAlgn="base" hangingPunct="0">
              <a:spcBef>
                <a:spcPct val="0"/>
              </a:spcBef>
              <a:spcAft>
                <a:spcPct val="0"/>
              </a:spcAft>
              <a:buFontTx/>
              <a:buChar char="•"/>
            </a:pPr>
            <a:r>
              <a:rPr lang="en-US" altLang="en-US" sz="2000" dirty="0"/>
              <a:t> Tailored energy contributions with energetic binders.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29206057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6300C-9F6A-4763-BA05-B13D237CA48B}"/>
              </a:ext>
            </a:extLst>
          </p:cNvPr>
          <p:cNvSpPr>
            <a:spLocks noGrp="1"/>
          </p:cNvSpPr>
          <p:nvPr>
            <p:ph type="title"/>
          </p:nvPr>
        </p:nvSpPr>
        <p:spPr>
          <a:xfrm>
            <a:off x="850275" y="0"/>
            <a:ext cx="10364451" cy="1066801"/>
          </a:xfrm>
        </p:spPr>
        <p:txBody>
          <a:bodyPr/>
          <a:lstStyle/>
          <a:p>
            <a:r>
              <a:rPr lang="en-GB" dirty="0"/>
              <a:t>Role of adhesives</a:t>
            </a:r>
          </a:p>
        </p:txBody>
      </p:sp>
      <p:sp>
        <p:nvSpPr>
          <p:cNvPr id="3" name="Content Placeholder 2">
            <a:extLst>
              <a:ext uri="{FF2B5EF4-FFF2-40B4-BE49-F238E27FC236}">
                <a16:creationId xmlns:a16="http://schemas.microsoft.com/office/drawing/2014/main" id="{1AFDF5F1-BA1C-4392-BB6E-E6DE24E013B5}"/>
              </a:ext>
            </a:extLst>
          </p:cNvPr>
          <p:cNvSpPr>
            <a:spLocks noGrp="1"/>
          </p:cNvSpPr>
          <p:nvPr>
            <p:ph sz="quarter" idx="13"/>
          </p:nvPr>
        </p:nvSpPr>
        <p:spPr>
          <a:xfrm>
            <a:off x="442038" y="745604"/>
            <a:ext cx="12010311" cy="1091507"/>
          </a:xfrm>
        </p:spPr>
        <p:txBody>
          <a:bodyPr>
            <a:normAutofit/>
          </a:bodyPr>
          <a:lstStyle/>
          <a:p>
            <a:pPr marL="0" indent="0">
              <a:buNone/>
            </a:pPr>
            <a:r>
              <a:rPr lang="en-GB" sz="2800" b="1" cap="none" dirty="0">
                <a:solidFill>
                  <a:srgbClr val="0070C0"/>
                </a:solidFill>
              </a:rPr>
              <a:t>Adhesives</a:t>
            </a:r>
            <a:r>
              <a:rPr lang="en-GB" sz="2800" cap="none" dirty="0"/>
              <a:t> bond explosives to various substrates, such as propellants, casings, and warheads. There are many types of non-explosive adhesives used in OME:</a:t>
            </a:r>
            <a:endParaRPr lang="en-GB" sz="2800" dirty="0"/>
          </a:p>
        </p:txBody>
      </p:sp>
      <p:sp>
        <p:nvSpPr>
          <p:cNvPr id="6" name="Rectangle 3">
            <a:extLst>
              <a:ext uri="{FF2B5EF4-FFF2-40B4-BE49-F238E27FC236}">
                <a16:creationId xmlns:a16="http://schemas.microsoft.com/office/drawing/2014/main" id="{02ADF5C4-0470-4141-99C4-0DCED21C3932}"/>
              </a:ext>
            </a:extLst>
          </p:cNvPr>
          <p:cNvSpPr>
            <a:spLocks noChangeArrowheads="1"/>
          </p:cNvSpPr>
          <p:nvPr/>
        </p:nvSpPr>
        <p:spPr bwMode="auto">
          <a:xfrm>
            <a:off x="183525" y="2145687"/>
            <a:ext cx="6096000" cy="4401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1" i="0" u="none" strike="noStrike" cap="none" normalizeH="0" baseline="0" dirty="0">
              <a:ln>
                <a:noFill/>
              </a:ln>
              <a:solidFill>
                <a:schemeClr val="tx1"/>
              </a:solidFill>
              <a:effectLst/>
            </a:endParaRPr>
          </a:p>
          <a:p>
            <a:pPr marL="342900" indent="-342900" defTabSz="914400" eaLnBrk="0" fontAlgn="base" hangingPunct="0">
              <a:spcBef>
                <a:spcPct val="0"/>
              </a:spcBef>
              <a:spcAft>
                <a:spcPct val="0"/>
              </a:spcAft>
              <a:buAutoNum type="arabicPeriod"/>
            </a:pPr>
            <a:r>
              <a:rPr kumimoji="0" lang="en-US" altLang="en-US" sz="2000" b="1" i="0" u="none" strike="noStrike" cap="none" normalizeH="0" baseline="0" dirty="0">
                <a:ln>
                  <a:noFill/>
                </a:ln>
                <a:solidFill>
                  <a:schemeClr val="tx1"/>
                </a:solidFill>
                <a:effectLst/>
              </a:rPr>
              <a:t>Epoxy Adhesives</a:t>
            </a:r>
          </a:p>
          <a:p>
            <a:pPr marL="342900" indent="-342900" defTabSz="914400" eaLnBrk="0" fontAlgn="base" hangingPunct="0">
              <a:spcBef>
                <a:spcPct val="0"/>
              </a:spcBef>
              <a:spcAft>
                <a:spcPct val="0"/>
              </a:spcAft>
              <a:buFontTx/>
              <a:buAutoNum type="arabicPeriod"/>
            </a:pPr>
            <a:r>
              <a:rPr lang="en-US" altLang="en-US" sz="2000" b="1" dirty="0"/>
              <a:t>Polyurethane Adhesives</a:t>
            </a:r>
          </a:p>
          <a:p>
            <a:pPr marL="342900" indent="-342900" defTabSz="914400" eaLnBrk="0" fontAlgn="base" hangingPunct="0">
              <a:spcBef>
                <a:spcPct val="0"/>
              </a:spcBef>
              <a:spcAft>
                <a:spcPct val="0"/>
              </a:spcAft>
              <a:buFontTx/>
              <a:buAutoNum type="arabicPeriod"/>
            </a:pPr>
            <a:r>
              <a:rPr lang="en-US" altLang="en-US" sz="2000" b="1" dirty="0"/>
              <a:t>Silicone Adhesives</a:t>
            </a:r>
          </a:p>
          <a:p>
            <a:pPr marL="342900" indent="-342900" defTabSz="914400" eaLnBrk="0" fontAlgn="base" hangingPunct="0">
              <a:spcBef>
                <a:spcPct val="0"/>
              </a:spcBef>
              <a:spcAft>
                <a:spcPct val="0"/>
              </a:spcAft>
              <a:buFontTx/>
              <a:buAutoNum type="arabicPeriod"/>
            </a:pPr>
            <a:r>
              <a:rPr lang="en-US" altLang="en-US" sz="2000" b="1" dirty="0"/>
              <a:t>Acrylic Adhesives</a:t>
            </a:r>
          </a:p>
          <a:p>
            <a:pPr marL="342900" indent="-342900" defTabSz="914400" eaLnBrk="0" fontAlgn="base" hangingPunct="0">
              <a:spcBef>
                <a:spcPct val="0"/>
              </a:spcBef>
              <a:spcAft>
                <a:spcPct val="0"/>
              </a:spcAft>
              <a:buFontTx/>
              <a:buAutoNum type="arabicPeriod"/>
            </a:pPr>
            <a:r>
              <a:rPr lang="en-US" altLang="en-US" sz="2000" b="1" dirty="0"/>
              <a:t>Cyanate Ester Adhesives</a:t>
            </a:r>
          </a:p>
          <a:p>
            <a:pPr marL="342900" indent="-342900" defTabSz="914400" eaLnBrk="0" fontAlgn="base" hangingPunct="0">
              <a:spcBef>
                <a:spcPct val="0"/>
              </a:spcBef>
              <a:spcAft>
                <a:spcPct val="0"/>
              </a:spcAft>
              <a:buFontTx/>
              <a:buAutoNum type="arabicPeriod"/>
            </a:pPr>
            <a:r>
              <a:rPr lang="en-US" altLang="en-US" sz="2000" b="1" dirty="0"/>
              <a:t>Thermoplastic Adhesives</a:t>
            </a:r>
          </a:p>
          <a:p>
            <a:pPr marL="342900" indent="-342900" defTabSz="914400" eaLnBrk="0" fontAlgn="base" hangingPunct="0">
              <a:spcBef>
                <a:spcPct val="0"/>
              </a:spcBef>
              <a:spcAft>
                <a:spcPct val="0"/>
              </a:spcAft>
              <a:buFontTx/>
              <a:buAutoNum type="arabicPeriod"/>
            </a:pPr>
            <a:r>
              <a:rPr lang="en-US" altLang="en-US" sz="2000" b="1" dirty="0">
                <a:solidFill>
                  <a:srgbClr val="FF0000"/>
                </a:solidFill>
              </a:rPr>
              <a:t>Energetic Adhesives</a:t>
            </a:r>
          </a:p>
          <a:p>
            <a:pPr marL="342900" indent="-342900" defTabSz="914400" eaLnBrk="0" fontAlgn="base" hangingPunct="0">
              <a:spcBef>
                <a:spcPct val="0"/>
              </a:spcBef>
              <a:spcAft>
                <a:spcPct val="0"/>
              </a:spcAft>
              <a:buFontTx/>
              <a:buAutoNum type="arabicPeriod"/>
            </a:pPr>
            <a:r>
              <a:rPr lang="en-US" altLang="en-US" sz="2000" b="1" dirty="0"/>
              <a:t>Hot-Melt Adhesives</a:t>
            </a:r>
          </a:p>
          <a:p>
            <a:pPr marL="342900" indent="-342900" defTabSz="914400" eaLnBrk="0" fontAlgn="base" hangingPunct="0">
              <a:spcBef>
                <a:spcPct val="0"/>
              </a:spcBef>
              <a:spcAft>
                <a:spcPct val="0"/>
              </a:spcAft>
              <a:buFontTx/>
              <a:buAutoNum type="arabicPeriod"/>
            </a:pPr>
            <a:r>
              <a:rPr lang="en-US" altLang="en-US" sz="2000" b="1" dirty="0"/>
              <a:t>Pressure-Sensitive Adhesives (PSAs)</a:t>
            </a:r>
          </a:p>
          <a:p>
            <a:pPr marL="342900" indent="-342900" defTabSz="914400" eaLnBrk="0" fontAlgn="base" hangingPunct="0">
              <a:spcBef>
                <a:spcPct val="0"/>
              </a:spcBef>
              <a:spcAft>
                <a:spcPct val="0"/>
              </a:spcAft>
              <a:buFontTx/>
              <a:buAutoNum type="arabicPeriod"/>
            </a:pPr>
            <a:r>
              <a:rPr lang="en-US" altLang="en-US" sz="2000" b="1" dirty="0"/>
              <a:t> Anaerobic Adhesives</a:t>
            </a:r>
          </a:p>
          <a:p>
            <a:pPr marL="342900" indent="-342900" defTabSz="914400" eaLnBrk="0" fontAlgn="base" hangingPunct="0">
              <a:spcBef>
                <a:spcPct val="0"/>
              </a:spcBef>
              <a:spcAft>
                <a:spcPct val="0"/>
              </a:spcAft>
              <a:buFontTx/>
              <a:buAutoNum type="arabicPeriod"/>
            </a:pPr>
            <a:endParaRPr lang="en-US" altLang="en-US" sz="2000" b="1" dirty="0"/>
          </a:p>
          <a:p>
            <a:pPr marL="342900" indent="-342900" defTabSz="914400" eaLnBrk="0" fontAlgn="base" hangingPunct="0">
              <a:spcBef>
                <a:spcPct val="0"/>
              </a:spcBef>
              <a:spcAft>
                <a:spcPct val="0"/>
              </a:spcAft>
              <a:buAutoNum type="arabicPeriod"/>
            </a:pPr>
            <a:endParaRPr lang="en-GB" sz="2000" dirty="0"/>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endParaRPr>
          </a:p>
        </p:txBody>
      </p:sp>
      <p:sp>
        <p:nvSpPr>
          <p:cNvPr id="19" name="Rectangle 23">
            <a:extLst>
              <a:ext uri="{FF2B5EF4-FFF2-40B4-BE49-F238E27FC236}">
                <a16:creationId xmlns:a16="http://schemas.microsoft.com/office/drawing/2014/main" id="{13416269-8C4F-49C1-A35A-CF44BF63DE46}"/>
              </a:ext>
            </a:extLst>
          </p:cNvPr>
          <p:cNvSpPr>
            <a:spLocks noChangeArrowheads="1"/>
          </p:cNvSpPr>
          <p:nvPr/>
        </p:nvSpPr>
        <p:spPr bwMode="auto">
          <a:xfrm>
            <a:off x="4940925" y="2217895"/>
            <a:ext cx="7251075" cy="37360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rPr>
              <a:t> Mechanical Strength:</a:t>
            </a:r>
            <a:r>
              <a:rPr kumimoji="0" lang="en-US" altLang="en-US" sz="2000" b="0" i="0" u="none" strike="noStrike" cap="none" normalizeH="0" baseline="0" dirty="0">
                <a:ln>
                  <a:noFill/>
                </a:ln>
                <a:solidFill>
                  <a:schemeClr val="tx1"/>
                </a:solidFill>
                <a:effectLst/>
              </a:rPr>
              <a:t> Must withstand high stresses and impacts.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rPr>
              <a:t> Thermal Resistance:</a:t>
            </a:r>
            <a:r>
              <a:rPr kumimoji="0" lang="en-US" altLang="en-US" sz="2000" b="0" i="0" u="none" strike="noStrike" cap="none" normalizeH="0" baseline="0" dirty="0">
                <a:ln>
                  <a:noFill/>
                </a:ln>
                <a:solidFill>
                  <a:schemeClr val="tx1"/>
                </a:solidFill>
                <a:effectLst/>
              </a:rPr>
              <a:t> Should perform under extreme temperatures.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rPr>
              <a:t> Chemical Compatibility:</a:t>
            </a:r>
            <a:r>
              <a:rPr kumimoji="0" lang="en-US" altLang="en-US" sz="2000" b="0" i="0" u="none" strike="noStrike" cap="none" normalizeH="0" baseline="0" dirty="0">
                <a:ln>
                  <a:noFill/>
                </a:ln>
                <a:solidFill>
                  <a:schemeClr val="tx1"/>
                </a:solidFill>
                <a:effectLst/>
              </a:rPr>
              <a:t> Should not react with explosives or propellants.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rPr>
              <a:t> Environmental Resistance:</a:t>
            </a:r>
            <a:r>
              <a:rPr kumimoji="0" lang="en-US" altLang="en-US" sz="2000" b="0" i="0" u="none" strike="noStrike" cap="none" normalizeH="0" baseline="0" dirty="0">
                <a:ln>
                  <a:noFill/>
                </a:ln>
                <a:solidFill>
                  <a:schemeClr val="tx1"/>
                </a:solidFill>
                <a:effectLst/>
              </a:rPr>
              <a:t> Must endure humidity, UV exposure, and corrosive conditions.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rPr>
              <a:t> Low Outgassing:</a:t>
            </a:r>
            <a:r>
              <a:rPr kumimoji="0" lang="en-US" altLang="en-US" sz="2000" b="0" i="0" u="none" strike="noStrike" cap="none" normalizeH="0" baseline="0" dirty="0">
                <a:ln>
                  <a:noFill/>
                </a:ln>
                <a:solidFill>
                  <a:schemeClr val="tx1"/>
                </a:solidFill>
                <a:effectLst/>
              </a:rPr>
              <a:t> Essential for applications in aerospace or enclosed systems.</a:t>
            </a:r>
          </a:p>
        </p:txBody>
      </p:sp>
    </p:spTree>
    <p:extLst>
      <p:ext uri="{BB962C8B-B14F-4D97-AF65-F5344CB8AC3E}">
        <p14:creationId xmlns:p14="http://schemas.microsoft.com/office/powerpoint/2010/main" val="14387415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BE59E-1393-469D-AA4F-5CA5E0EC9044}"/>
              </a:ext>
            </a:extLst>
          </p:cNvPr>
          <p:cNvSpPr>
            <a:spLocks noGrp="1"/>
          </p:cNvSpPr>
          <p:nvPr>
            <p:ph type="title"/>
          </p:nvPr>
        </p:nvSpPr>
        <p:spPr>
          <a:xfrm>
            <a:off x="913774" y="297753"/>
            <a:ext cx="10364451" cy="755650"/>
          </a:xfrm>
        </p:spPr>
        <p:txBody>
          <a:bodyPr>
            <a:noAutofit/>
          </a:bodyPr>
          <a:lstStyle/>
          <a:p>
            <a:r>
              <a:rPr kumimoji="0" lang="en-US" altLang="en-US" i="0" u="none" strike="noStrike" cap="none" normalizeH="0" baseline="0" dirty="0">
                <a:ln>
                  <a:noFill/>
                </a:ln>
                <a:solidFill>
                  <a:schemeClr val="tx1"/>
                </a:solidFill>
                <a:effectLst/>
              </a:rPr>
              <a:t>SELECTION CRITERIA FOR ADHESIVES IN OME</a:t>
            </a:r>
            <a:br>
              <a:rPr kumimoji="0" lang="en-US" altLang="en-US" i="0" u="none" strike="noStrike" cap="none" normalizeH="0" baseline="0" dirty="0">
                <a:ln>
                  <a:noFill/>
                </a:ln>
                <a:solidFill>
                  <a:schemeClr val="tx1"/>
                </a:solidFill>
                <a:effectLst/>
              </a:rPr>
            </a:br>
            <a:endParaRPr lang="en-GB" dirty="0"/>
          </a:p>
        </p:txBody>
      </p:sp>
      <p:sp>
        <p:nvSpPr>
          <p:cNvPr id="6" name="Rectangle 23">
            <a:extLst>
              <a:ext uri="{FF2B5EF4-FFF2-40B4-BE49-F238E27FC236}">
                <a16:creationId xmlns:a16="http://schemas.microsoft.com/office/drawing/2014/main" id="{59A4FDAD-88AF-46DE-804B-E7C0BCB258D7}"/>
              </a:ext>
            </a:extLst>
          </p:cNvPr>
          <p:cNvSpPr>
            <a:spLocks noChangeArrowheads="1"/>
          </p:cNvSpPr>
          <p:nvPr/>
        </p:nvSpPr>
        <p:spPr bwMode="auto">
          <a:xfrm>
            <a:off x="1858780" y="1053403"/>
            <a:ext cx="9048577" cy="44648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 Mechanical Strength:</a:t>
            </a:r>
            <a:r>
              <a:rPr kumimoji="0" lang="en-US" altLang="en-US" sz="2400" b="0" i="0" u="none" strike="noStrike" cap="none" normalizeH="0" baseline="0" dirty="0">
                <a:ln>
                  <a:noFill/>
                </a:ln>
                <a:solidFill>
                  <a:schemeClr val="tx1"/>
                </a:solidFill>
                <a:effectLst/>
              </a:rPr>
              <a:t> Must withstand high stresses and impacts.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 Thermal Resistance:</a:t>
            </a:r>
            <a:r>
              <a:rPr kumimoji="0" lang="en-US" altLang="en-US" sz="2400" b="0" i="0" u="none" strike="noStrike" cap="none" normalizeH="0" baseline="0" dirty="0">
                <a:ln>
                  <a:noFill/>
                </a:ln>
                <a:solidFill>
                  <a:schemeClr val="tx1"/>
                </a:solidFill>
                <a:effectLst/>
              </a:rPr>
              <a:t> Should perform under extreme temperatures.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 Chemical Compatibility:</a:t>
            </a:r>
            <a:r>
              <a:rPr kumimoji="0" lang="en-US" altLang="en-US" sz="2400" b="0" i="0" u="none" strike="noStrike" cap="none" normalizeH="0" baseline="0" dirty="0">
                <a:ln>
                  <a:noFill/>
                </a:ln>
                <a:solidFill>
                  <a:schemeClr val="tx1"/>
                </a:solidFill>
                <a:effectLst/>
              </a:rPr>
              <a:t> Should not react with explosives or propellants.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 Environmental Resistance:</a:t>
            </a:r>
            <a:r>
              <a:rPr kumimoji="0" lang="en-US" altLang="en-US" sz="2400" b="0" i="0" u="none" strike="noStrike" cap="none" normalizeH="0" baseline="0" dirty="0">
                <a:ln>
                  <a:noFill/>
                </a:ln>
                <a:solidFill>
                  <a:schemeClr val="tx1"/>
                </a:solidFill>
                <a:effectLst/>
              </a:rPr>
              <a:t> Must endure humidity, UV exposure, and corrosive conditions.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 Low Outgassing:</a:t>
            </a:r>
            <a:r>
              <a:rPr kumimoji="0" lang="en-US" altLang="en-US" sz="2400" b="0" i="0" u="none" strike="noStrike" cap="none" normalizeH="0" baseline="0" dirty="0">
                <a:ln>
                  <a:noFill/>
                </a:ln>
                <a:solidFill>
                  <a:schemeClr val="tx1"/>
                </a:solidFill>
                <a:effectLst/>
              </a:rPr>
              <a:t> Essential for applications in aerospace or enclosed systems.</a:t>
            </a:r>
          </a:p>
        </p:txBody>
      </p:sp>
    </p:spTree>
    <p:extLst>
      <p:ext uri="{BB962C8B-B14F-4D97-AF65-F5344CB8AC3E}">
        <p14:creationId xmlns:p14="http://schemas.microsoft.com/office/powerpoint/2010/main" val="1891825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523CE-7BF7-4DB1-8AA8-52CD211C7081}"/>
              </a:ext>
            </a:extLst>
          </p:cNvPr>
          <p:cNvSpPr>
            <a:spLocks noGrp="1"/>
          </p:cNvSpPr>
          <p:nvPr>
            <p:ph type="title"/>
          </p:nvPr>
        </p:nvSpPr>
        <p:spPr>
          <a:xfrm>
            <a:off x="913774" y="1"/>
            <a:ext cx="10364451" cy="853440"/>
          </a:xfrm>
        </p:spPr>
        <p:txBody>
          <a:bodyPr/>
          <a:lstStyle/>
          <a:p>
            <a:r>
              <a:rPr lang="en-GB"/>
              <a:t>plasticisers</a:t>
            </a:r>
          </a:p>
        </p:txBody>
      </p:sp>
      <p:sp>
        <p:nvSpPr>
          <p:cNvPr id="3" name="Content Placeholder 2">
            <a:extLst>
              <a:ext uri="{FF2B5EF4-FFF2-40B4-BE49-F238E27FC236}">
                <a16:creationId xmlns:a16="http://schemas.microsoft.com/office/drawing/2014/main" id="{DAC4F350-5BD4-4336-81BF-BC10F9C93F7B}"/>
              </a:ext>
            </a:extLst>
          </p:cNvPr>
          <p:cNvSpPr>
            <a:spLocks noGrp="1"/>
          </p:cNvSpPr>
          <p:nvPr>
            <p:ph sz="quarter" idx="13"/>
          </p:nvPr>
        </p:nvSpPr>
        <p:spPr>
          <a:xfrm>
            <a:off x="365134" y="853441"/>
            <a:ext cx="11495940" cy="5495108"/>
          </a:xfrm>
        </p:spPr>
        <p:txBody>
          <a:bodyPr>
            <a:normAutofit/>
          </a:bodyPr>
          <a:lstStyle/>
          <a:p>
            <a:pPr marL="0" indent="0">
              <a:buNone/>
            </a:pPr>
            <a:r>
              <a:rPr lang="en-GB" sz="2200" b="1" cap="none">
                <a:solidFill>
                  <a:srgbClr val="0070C0"/>
                </a:solidFill>
              </a:rPr>
              <a:t>Plasticisers play a crucial role in enhancing the flexibility and processing properties of explosives. They are incorporated into explosive formulations to improve the ductility, impact resistance, and low-temperature performance of the material.</a:t>
            </a:r>
          </a:p>
          <a:p>
            <a:r>
              <a:rPr lang="en-GB" sz="2200" u="sng" cap="none"/>
              <a:t>ductility enhancement</a:t>
            </a:r>
            <a:r>
              <a:rPr lang="en-GB" sz="2200" cap="none"/>
              <a:t>: plasticisers act as molecular lubricants, reducing internal friction between molecules and improving the ductility of the explosive material making them less prone to cracking or shattering under stress, and enhancing its mechanical properties.</a:t>
            </a:r>
          </a:p>
          <a:p>
            <a:r>
              <a:rPr lang="en-GB" sz="2200" u="sng" cap="none"/>
              <a:t>impact resistance improvement</a:t>
            </a:r>
            <a:r>
              <a:rPr lang="en-GB" sz="2200" cap="none"/>
              <a:t>: by absorbing and dissipating impact energy; important for explosives that may be subjected to shock or impact during handling or use.</a:t>
            </a:r>
          </a:p>
          <a:p>
            <a:r>
              <a:rPr lang="en-GB" sz="2200" u="sng" cap="none"/>
              <a:t>low-temperature performance optimization</a:t>
            </a:r>
            <a:r>
              <a:rPr lang="en-GB" sz="2200" cap="none"/>
              <a:t>: can lower the glass transition temperature (</a:t>
            </a:r>
            <a:r>
              <a:rPr lang="en-GB" sz="2200" cap="none" err="1"/>
              <a:t>T</a:t>
            </a:r>
            <a:r>
              <a:rPr lang="en-GB" sz="2200" cap="none" baseline="-25000" err="1"/>
              <a:t>g</a:t>
            </a:r>
            <a:r>
              <a:rPr lang="en-GB" sz="2200" cap="none"/>
              <a:t>) of the explosive material, making it more flexible and less brittle at low temperatures. </a:t>
            </a:r>
          </a:p>
          <a:p>
            <a:endParaRPr lang="en-GB" sz="2200" cap="none"/>
          </a:p>
        </p:txBody>
      </p:sp>
    </p:spTree>
    <p:extLst>
      <p:ext uri="{BB962C8B-B14F-4D97-AF65-F5344CB8AC3E}">
        <p14:creationId xmlns:p14="http://schemas.microsoft.com/office/powerpoint/2010/main" val="31509360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E9F9B-EF3E-4335-9582-2FB6B0822317}"/>
              </a:ext>
            </a:extLst>
          </p:cNvPr>
          <p:cNvSpPr>
            <a:spLocks noGrp="1"/>
          </p:cNvSpPr>
          <p:nvPr>
            <p:ph type="title"/>
          </p:nvPr>
        </p:nvSpPr>
        <p:spPr>
          <a:xfrm>
            <a:off x="974735" y="1"/>
            <a:ext cx="10364451" cy="809896"/>
          </a:xfrm>
        </p:spPr>
        <p:txBody>
          <a:bodyPr/>
          <a:lstStyle/>
          <a:p>
            <a:r>
              <a:rPr lang="en-GB"/>
              <a:t>Advantages of polymeric plasticizers</a:t>
            </a:r>
          </a:p>
        </p:txBody>
      </p:sp>
      <p:sp>
        <p:nvSpPr>
          <p:cNvPr id="3" name="Content Placeholder 2">
            <a:extLst>
              <a:ext uri="{FF2B5EF4-FFF2-40B4-BE49-F238E27FC236}">
                <a16:creationId xmlns:a16="http://schemas.microsoft.com/office/drawing/2014/main" id="{3AFFCC3C-4B52-4D4A-9690-9A429D720AB7}"/>
              </a:ext>
            </a:extLst>
          </p:cNvPr>
          <p:cNvSpPr>
            <a:spLocks noGrp="1"/>
          </p:cNvSpPr>
          <p:nvPr>
            <p:ph sz="quarter" idx="13"/>
          </p:nvPr>
        </p:nvSpPr>
        <p:spPr>
          <a:xfrm>
            <a:off x="974735" y="1342042"/>
            <a:ext cx="10173660" cy="5392245"/>
          </a:xfrm>
        </p:spPr>
        <p:txBody>
          <a:bodyPr>
            <a:normAutofit/>
          </a:bodyPr>
          <a:lstStyle/>
          <a:p>
            <a:r>
              <a:rPr lang="en-GB" sz="2400" u="sng" cap="none"/>
              <a:t>tailorable properties</a:t>
            </a:r>
            <a:r>
              <a:rPr lang="en-GB" sz="2400" cap="none"/>
              <a:t>: low molecular weight, reduced volatility, and enhanced compatibility with the explosive material.</a:t>
            </a:r>
          </a:p>
          <a:p>
            <a:r>
              <a:rPr lang="en-GB" sz="2400" u="sng" cap="none"/>
              <a:t>environmental considerations</a:t>
            </a:r>
            <a:r>
              <a:rPr lang="en-GB" sz="2400" cap="none"/>
              <a:t>: reduce the environmental impact compared to traditional plasticizers.</a:t>
            </a:r>
          </a:p>
          <a:p>
            <a:r>
              <a:rPr lang="en-GB" sz="2400" u="sng" cap="none"/>
              <a:t>processing flexibility</a:t>
            </a:r>
            <a:r>
              <a:rPr lang="en-GB" sz="2400" cap="none"/>
              <a:t>: they can enhance the processing flexibility of explosives, allowing for easier moulding, casting, and extrusion into desired shapes and sizes.</a:t>
            </a:r>
          </a:p>
          <a:p>
            <a:endParaRPr lang="en-GB" sz="2400" cap="none"/>
          </a:p>
        </p:txBody>
      </p:sp>
    </p:spTree>
    <p:extLst>
      <p:ext uri="{BB962C8B-B14F-4D97-AF65-F5344CB8AC3E}">
        <p14:creationId xmlns:p14="http://schemas.microsoft.com/office/powerpoint/2010/main" val="41446166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B55F4-CFF6-4574-A4B4-BE6D27C3D37A}"/>
              </a:ext>
            </a:extLst>
          </p:cNvPr>
          <p:cNvSpPr>
            <a:spLocks noGrp="1"/>
          </p:cNvSpPr>
          <p:nvPr>
            <p:ph type="title"/>
          </p:nvPr>
        </p:nvSpPr>
        <p:spPr>
          <a:xfrm>
            <a:off x="913774" y="0"/>
            <a:ext cx="10364451" cy="870857"/>
          </a:xfrm>
        </p:spPr>
        <p:txBody>
          <a:bodyPr/>
          <a:lstStyle/>
          <a:p>
            <a:r>
              <a:rPr lang="en-GB"/>
              <a:t>coatings</a:t>
            </a:r>
          </a:p>
        </p:txBody>
      </p:sp>
      <p:sp>
        <p:nvSpPr>
          <p:cNvPr id="3" name="Content Placeholder 2">
            <a:extLst>
              <a:ext uri="{FF2B5EF4-FFF2-40B4-BE49-F238E27FC236}">
                <a16:creationId xmlns:a16="http://schemas.microsoft.com/office/drawing/2014/main" id="{A46B0EEB-9C70-44DD-BC0C-5EFF45BE77B6}"/>
              </a:ext>
            </a:extLst>
          </p:cNvPr>
          <p:cNvSpPr>
            <a:spLocks noGrp="1"/>
          </p:cNvSpPr>
          <p:nvPr>
            <p:ph sz="quarter" idx="13"/>
          </p:nvPr>
        </p:nvSpPr>
        <p:spPr>
          <a:xfrm>
            <a:off x="365133" y="808258"/>
            <a:ext cx="11469815" cy="5505456"/>
          </a:xfrm>
        </p:spPr>
        <p:txBody>
          <a:bodyPr>
            <a:normAutofit lnSpcReduction="10000"/>
          </a:bodyPr>
          <a:lstStyle/>
          <a:p>
            <a:pPr marL="0" indent="0">
              <a:buNone/>
            </a:pPr>
            <a:r>
              <a:rPr lang="en-GB" sz="2200" b="1" cap="none">
                <a:solidFill>
                  <a:srgbClr val="0070C0"/>
                </a:solidFill>
              </a:rPr>
              <a:t>Polymer coatings play a crucial role in protecting explosives from moisture, environmental degradation, and accidental detonation. They serve as a barrier between the explosive material and the surrounding environment, ensuring stability, extending shelf life, and enhancing safety during handling and storage.</a:t>
            </a:r>
          </a:p>
          <a:p>
            <a:pPr marL="0" indent="0">
              <a:buNone/>
            </a:pPr>
            <a:r>
              <a:rPr lang="en-GB" sz="2200" b="1" cap="none"/>
              <a:t>Types of polymer coatings commonly used in OME applications</a:t>
            </a:r>
            <a:r>
              <a:rPr lang="en-GB" sz="2200" cap="none"/>
              <a:t>.</a:t>
            </a:r>
          </a:p>
          <a:p>
            <a:r>
              <a:rPr lang="en-GB" sz="2200" u="sng" cap="none"/>
              <a:t>polyurethane coatings</a:t>
            </a:r>
            <a:r>
              <a:rPr lang="en-GB" sz="2200" cap="none"/>
              <a:t>: provide excellent adhesion, flexibility, and resistance to moisture and chemicals. They are often used as conformal coatings, conforming to the irregular surfaces of explosives and providing a protective layer.</a:t>
            </a:r>
          </a:p>
          <a:p>
            <a:r>
              <a:rPr lang="en-GB" sz="2200" u="sng" cap="none"/>
              <a:t>epoxy coatings</a:t>
            </a:r>
            <a:r>
              <a:rPr lang="en-GB" sz="2200" cap="none"/>
              <a:t>: exceptional chemical resistance, heat resistance, and adhesion; particularly effective in protecting explosives from harsh environmental conditions, such as extreme temperatures and corrosive chemicals.</a:t>
            </a:r>
          </a:p>
          <a:p>
            <a:r>
              <a:rPr lang="en-GB" sz="2200" u="sng" cap="none"/>
              <a:t>polyvinyl chloride (PVC) coatings</a:t>
            </a:r>
            <a:r>
              <a:rPr lang="en-GB" sz="2200" cap="none"/>
              <a:t>: provide good moisture resistance, flexibility, and cost-effectiveness; often used as primary coatings or as part of multilayer coating systems.</a:t>
            </a:r>
          </a:p>
          <a:p>
            <a:endParaRPr lang="en-GB" cap="none"/>
          </a:p>
        </p:txBody>
      </p:sp>
    </p:spTree>
    <p:extLst>
      <p:ext uri="{BB962C8B-B14F-4D97-AF65-F5344CB8AC3E}">
        <p14:creationId xmlns:p14="http://schemas.microsoft.com/office/powerpoint/2010/main" val="28981667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1A0F1-2292-40B5-8559-47D5F655C933}"/>
              </a:ext>
            </a:extLst>
          </p:cNvPr>
          <p:cNvSpPr>
            <a:spLocks noGrp="1"/>
          </p:cNvSpPr>
          <p:nvPr>
            <p:ph type="title"/>
          </p:nvPr>
        </p:nvSpPr>
        <p:spPr>
          <a:xfrm>
            <a:off x="913149" y="1"/>
            <a:ext cx="10364451" cy="853440"/>
          </a:xfrm>
        </p:spPr>
        <p:txBody>
          <a:bodyPr/>
          <a:lstStyle/>
          <a:p>
            <a:r>
              <a:rPr lang="en-GB"/>
              <a:t>Advantages of polymeric coatings</a:t>
            </a:r>
          </a:p>
        </p:txBody>
      </p:sp>
      <p:sp>
        <p:nvSpPr>
          <p:cNvPr id="3" name="Content Placeholder 2">
            <a:extLst>
              <a:ext uri="{FF2B5EF4-FFF2-40B4-BE49-F238E27FC236}">
                <a16:creationId xmlns:a16="http://schemas.microsoft.com/office/drawing/2014/main" id="{77B7FE1A-5C62-4B83-B658-FCC54AFE6B88}"/>
              </a:ext>
            </a:extLst>
          </p:cNvPr>
          <p:cNvSpPr>
            <a:spLocks noGrp="1"/>
          </p:cNvSpPr>
          <p:nvPr>
            <p:ph sz="quarter" idx="13"/>
          </p:nvPr>
        </p:nvSpPr>
        <p:spPr>
          <a:xfrm>
            <a:off x="348029" y="853441"/>
            <a:ext cx="11495941" cy="5400954"/>
          </a:xfrm>
        </p:spPr>
        <p:txBody>
          <a:bodyPr>
            <a:normAutofit lnSpcReduction="10000"/>
          </a:bodyPr>
          <a:lstStyle/>
          <a:p>
            <a:pPr marL="0" indent="0">
              <a:buNone/>
            </a:pPr>
            <a:r>
              <a:rPr lang="en-GB" cap="none"/>
              <a:t>Polymer coatings offer several advantages for explosives:</a:t>
            </a:r>
          </a:p>
          <a:p>
            <a:r>
              <a:rPr lang="en-GB" u="sng" cap="none"/>
              <a:t>improved stability</a:t>
            </a:r>
            <a:r>
              <a:rPr lang="en-GB" cap="none"/>
              <a:t>: </a:t>
            </a:r>
          </a:p>
          <a:p>
            <a:pPr lvl="1"/>
            <a:r>
              <a:rPr lang="en-GB" cap="none"/>
              <a:t>protect explosives from moisture, which can degrade the material and increase sensitivity to detonation</a:t>
            </a:r>
          </a:p>
          <a:p>
            <a:pPr lvl="1"/>
            <a:r>
              <a:rPr lang="en-GB" cap="none"/>
              <a:t>prevent exposure to environmental factors that could destabilize the explosive.</a:t>
            </a:r>
          </a:p>
          <a:p>
            <a:r>
              <a:rPr lang="en-GB" u="sng" cap="none"/>
              <a:t>extended shelf life</a:t>
            </a:r>
            <a:r>
              <a:rPr lang="en-GB" cap="none"/>
              <a:t>: </a:t>
            </a:r>
          </a:p>
          <a:p>
            <a:pPr lvl="1"/>
            <a:r>
              <a:rPr lang="en-GB" cap="none"/>
              <a:t>by preventing degradation and maintaining the integrity of the material (crucial for ensuring the reliability and performance of explosives over time)</a:t>
            </a:r>
          </a:p>
          <a:p>
            <a:r>
              <a:rPr lang="en-GB" u="sng" cap="none"/>
              <a:t>enhanced safety: </a:t>
            </a:r>
          </a:p>
          <a:p>
            <a:pPr lvl="1"/>
            <a:r>
              <a:rPr lang="en-GB" cap="none"/>
              <a:t>enhance the safety of explosives by reducing the risk of accidental detonation</a:t>
            </a:r>
          </a:p>
          <a:p>
            <a:pPr lvl="1"/>
            <a:r>
              <a:rPr lang="en-GB" cap="none"/>
              <a:t>prevent the release of hazardous materials from the explosive material.</a:t>
            </a:r>
          </a:p>
          <a:p>
            <a:r>
              <a:rPr lang="en-GB" u="sng" cap="none"/>
              <a:t>reduced environmental impact</a:t>
            </a:r>
            <a:r>
              <a:rPr lang="en-GB" cap="none"/>
              <a:t>: </a:t>
            </a:r>
          </a:p>
          <a:p>
            <a:pPr lvl="1"/>
            <a:r>
              <a:rPr lang="en-GB" cap="none"/>
              <a:t>reduce the environmental impact of explosives by preventing the release of hazardous materials into the environment.</a:t>
            </a:r>
          </a:p>
          <a:p>
            <a:endParaRPr lang="en-GB" cap="none"/>
          </a:p>
          <a:p>
            <a:endParaRPr lang="en-GB" cap="none"/>
          </a:p>
        </p:txBody>
      </p:sp>
    </p:spTree>
    <p:extLst>
      <p:ext uri="{BB962C8B-B14F-4D97-AF65-F5344CB8AC3E}">
        <p14:creationId xmlns:p14="http://schemas.microsoft.com/office/powerpoint/2010/main" val="37104365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Rocket - Wikipedia">
            <a:extLst>
              <a:ext uri="{FF2B5EF4-FFF2-40B4-BE49-F238E27FC236}">
                <a16:creationId xmlns:a16="http://schemas.microsoft.com/office/drawing/2014/main" id="{DA10FE48-6C60-440F-8E72-1C489D5FB31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27260" y="834438"/>
            <a:ext cx="3461702" cy="522092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309F8E3-73D9-495A-93AF-35BBC3AD73F1}"/>
              </a:ext>
            </a:extLst>
          </p:cNvPr>
          <p:cNvSpPr>
            <a:spLocks noGrp="1"/>
          </p:cNvSpPr>
          <p:nvPr>
            <p:ph sz="quarter" idx="13"/>
          </p:nvPr>
        </p:nvSpPr>
        <p:spPr>
          <a:xfrm>
            <a:off x="454711" y="1713949"/>
            <a:ext cx="7272549" cy="3847444"/>
          </a:xfrm>
        </p:spPr>
        <p:txBody>
          <a:bodyPr>
            <a:noAutofit/>
          </a:bodyPr>
          <a:lstStyle/>
          <a:p>
            <a:pPr marL="0" indent="0">
              <a:lnSpc>
                <a:spcPct val="110000"/>
              </a:lnSpc>
              <a:buNone/>
            </a:pPr>
            <a:r>
              <a:rPr lang="en-GB" sz="2400" cap="none"/>
              <a:t>Polymers are incorporated into propellant formulations to:</a:t>
            </a:r>
          </a:p>
          <a:p>
            <a:pPr>
              <a:lnSpc>
                <a:spcPct val="110000"/>
              </a:lnSpc>
            </a:pPr>
            <a:r>
              <a:rPr lang="en-GB" sz="2400" cap="none"/>
              <a:t>enhance the combustion efficiency by optimising energy release (combustion modifiers) </a:t>
            </a:r>
          </a:p>
          <a:p>
            <a:pPr>
              <a:lnSpc>
                <a:spcPct val="110000"/>
              </a:lnSpc>
            </a:pPr>
            <a:r>
              <a:rPr lang="en-GB" sz="2400" cap="none"/>
              <a:t>polymers can contribute to enhanced energy release by providing additional fuel</a:t>
            </a:r>
          </a:p>
          <a:p>
            <a:pPr>
              <a:lnSpc>
                <a:spcPct val="110000"/>
              </a:lnSpc>
            </a:pPr>
            <a:r>
              <a:rPr lang="en-GB" sz="2400" cap="none"/>
              <a:t>control burn rates of propellants to achieve desired thrust profiles (burn rate control agents); rockets and missiles</a:t>
            </a:r>
          </a:p>
          <a:p>
            <a:pPr>
              <a:lnSpc>
                <a:spcPct val="110000"/>
              </a:lnSpc>
            </a:pPr>
            <a:r>
              <a:rPr lang="en-GB" sz="2400" cap="none"/>
              <a:t>enhance the stability preventing premature or uncontrolled combustion</a:t>
            </a:r>
          </a:p>
          <a:p>
            <a:pPr>
              <a:lnSpc>
                <a:spcPct val="110000"/>
              </a:lnSpc>
            </a:pPr>
            <a:endParaRPr lang="en-GB" sz="2400" cap="none"/>
          </a:p>
        </p:txBody>
      </p:sp>
      <p:sp>
        <p:nvSpPr>
          <p:cNvPr id="2" name="Title 1">
            <a:extLst>
              <a:ext uri="{FF2B5EF4-FFF2-40B4-BE49-F238E27FC236}">
                <a16:creationId xmlns:a16="http://schemas.microsoft.com/office/drawing/2014/main" id="{9B70C595-D164-484F-AFDC-745FF0CF5B2D}"/>
              </a:ext>
            </a:extLst>
          </p:cNvPr>
          <p:cNvSpPr>
            <a:spLocks noGrp="1"/>
          </p:cNvSpPr>
          <p:nvPr>
            <p:ph type="title"/>
          </p:nvPr>
        </p:nvSpPr>
        <p:spPr>
          <a:xfrm>
            <a:off x="868806" y="117772"/>
            <a:ext cx="5855416" cy="1596177"/>
          </a:xfrm>
        </p:spPr>
        <p:txBody>
          <a:bodyPr>
            <a:normAutofit/>
          </a:bodyPr>
          <a:lstStyle/>
          <a:p>
            <a:r>
              <a:rPr lang="en-GB"/>
              <a:t>Propellants and Fuels</a:t>
            </a:r>
          </a:p>
        </p:txBody>
      </p:sp>
    </p:spTree>
    <p:extLst>
      <p:ext uri="{BB962C8B-B14F-4D97-AF65-F5344CB8AC3E}">
        <p14:creationId xmlns:p14="http://schemas.microsoft.com/office/powerpoint/2010/main" val="7700104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F299A-AD9A-4D03-8C0E-F2338DB1DAC2}"/>
              </a:ext>
            </a:extLst>
          </p:cNvPr>
          <p:cNvSpPr>
            <a:spLocks noGrp="1"/>
          </p:cNvSpPr>
          <p:nvPr>
            <p:ph type="title"/>
          </p:nvPr>
        </p:nvSpPr>
        <p:spPr>
          <a:xfrm>
            <a:off x="844732" y="139337"/>
            <a:ext cx="10364451" cy="1349829"/>
          </a:xfrm>
        </p:spPr>
        <p:txBody>
          <a:bodyPr>
            <a:normAutofit/>
          </a:bodyPr>
          <a:lstStyle/>
          <a:p>
            <a:r>
              <a:rPr lang="en-GB"/>
              <a:t>Polymer-Based Fuels</a:t>
            </a:r>
          </a:p>
        </p:txBody>
      </p:sp>
      <p:pic>
        <p:nvPicPr>
          <p:cNvPr id="5122" name="Picture 2" descr="Unmanned aerial vehicle (UAV) | Definition, History, Types ...">
            <a:extLst>
              <a:ext uri="{FF2B5EF4-FFF2-40B4-BE49-F238E27FC236}">
                <a16:creationId xmlns:a16="http://schemas.microsoft.com/office/drawing/2014/main" id="{6E4C483E-E6BD-4C21-87C1-03C8024960D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260" t="12132" r="7302" b="16489"/>
          <a:stretch/>
        </p:blipFill>
        <p:spPr bwMode="auto">
          <a:xfrm>
            <a:off x="0" y="1489166"/>
            <a:ext cx="4903590" cy="267542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A81797B-3388-4382-A2A2-DB2EE3B9736A}"/>
              </a:ext>
            </a:extLst>
          </p:cNvPr>
          <p:cNvSpPr>
            <a:spLocks noGrp="1"/>
          </p:cNvSpPr>
          <p:nvPr>
            <p:ph sz="quarter" idx="13"/>
          </p:nvPr>
        </p:nvSpPr>
        <p:spPr>
          <a:xfrm>
            <a:off x="4840941" y="1374060"/>
            <a:ext cx="7153836" cy="3468163"/>
          </a:xfrm>
        </p:spPr>
        <p:txBody>
          <a:bodyPr>
            <a:noAutofit/>
          </a:bodyPr>
          <a:lstStyle/>
          <a:p>
            <a:pPr>
              <a:lnSpc>
                <a:spcPct val="150000"/>
              </a:lnSpc>
            </a:pPr>
            <a:r>
              <a:rPr lang="en-GB" sz="2400" u="sng" cap="none"/>
              <a:t>extended burning </a:t>
            </a:r>
            <a:r>
              <a:rPr lang="en-GB" sz="2400" cap="none"/>
              <a:t>times when compared to traditional fuels; suitable for applications where long-duration thrust is required (solid rocket boosters and propulsion systems for unmanned aerial vehicles (UAVs)).</a:t>
            </a:r>
          </a:p>
          <a:p>
            <a:pPr>
              <a:lnSpc>
                <a:spcPct val="150000"/>
              </a:lnSpc>
            </a:pPr>
            <a:r>
              <a:rPr lang="en-GB" sz="2400" u="sng" cap="none"/>
              <a:t>reduced smoke</a:t>
            </a:r>
            <a:r>
              <a:rPr lang="en-GB" sz="2400" cap="none"/>
              <a:t>: minimizing environmental impact and improving visibility during operation; crucial for military applications where smoke can obscure targets and hinder surveillance.</a:t>
            </a:r>
          </a:p>
          <a:p>
            <a:endParaRPr lang="en-GB" sz="2400" cap="none"/>
          </a:p>
        </p:txBody>
      </p:sp>
      <p:sp>
        <p:nvSpPr>
          <p:cNvPr id="6" name="TextBox 5">
            <a:extLst>
              <a:ext uri="{FF2B5EF4-FFF2-40B4-BE49-F238E27FC236}">
                <a16:creationId xmlns:a16="http://schemas.microsoft.com/office/drawing/2014/main" id="{AB98406C-8EA7-4F1B-98B2-74074DA4670A}"/>
              </a:ext>
            </a:extLst>
          </p:cNvPr>
          <p:cNvSpPr txBox="1"/>
          <p:nvPr/>
        </p:nvSpPr>
        <p:spPr>
          <a:xfrm>
            <a:off x="622995" y="4445504"/>
            <a:ext cx="3867630" cy="923330"/>
          </a:xfrm>
          <a:prstGeom prst="rect">
            <a:avLst/>
          </a:prstGeom>
          <a:noFill/>
        </p:spPr>
        <p:txBody>
          <a:bodyPr wrap="square">
            <a:spAutoFit/>
          </a:bodyPr>
          <a:lstStyle/>
          <a:p>
            <a:r>
              <a:rPr lang="en-GB" b="0" i="0">
                <a:solidFill>
                  <a:srgbClr val="040C28"/>
                </a:solidFill>
                <a:effectLst/>
                <a:latin typeface="Google Sans"/>
              </a:rPr>
              <a:t>Northrop Grumman RQ-4 Global Hawk</a:t>
            </a:r>
            <a:r>
              <a:rPr lang="en-GB" b="0" i="0">
                <a:solidFill>
                  <a:srgbClr val="4D5156"/>
                </a:solidFill>
                <a:effectLst/>
                <a:latin typeface="Google Sans"/>
              </a:rPr>
              <a:t>, a strategic-range unmanned aerial vehicle used by the U.S Air Force</a:t>
            </a:r>
            <a:endParaRPr lang="en-GB"/>
          </a:p>
        </p:txBody>
      </p:sp>
    </p:spTree>
    <p:extLst>
      <p:ext uri="{BB962C8B-B14F-4D97-AF65-F5344CB8AC3E}">
        <p14:creationId xmlns:p14="http://schemas.microsoft.com/office/powerpoint/2010/main" val="5668086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425D6-448D-441F-814B-CDB229E7E079}"/>
              </a:ext>
            </a:extLst>
          </p:cNvPr>
          <p:cNvSpPr>
            <a:spLocks noGrp="1"/>
          </p:cNvSpPr>
          <p:nvPr>
            <p:ph type="title"/>
          </p:nvPr>
        </p:nvSpPr>
        <p:spPr>
          <a:xfrm>
            <a:off x="913774" y="0"/>
            <a:ext cx="10364451" cy="1596177"/>
          </a:xfrm>
        </p:spPr>
        <p:txBody>
          <a:bodyPr/>
          <a:lstStyle/>
          <a:p>
            <a:r>
              <a:rPr lang="en-GB"/>
              <a:t>Synthesis and Characterization of Polymer-Based Energetic Materials</a:t>
            </a:r>
            <a:br>
              <a:rPr lang="en-GB"/>
            </a:br>
            <a:endParaRPr lang="en-GB"/>
          </a:p>
        </p:txBody>
      </p:sp>
      <p:sp>
        <p:nvSpPr>
          <p:cNvPr id="3" name="Content Placeholder 2">
            <a:extLst>
              <a:ext uri="{FF2B5EF4-FFF2-40B4-BE49-F238E27FC236}">
                <a16:creationId xmlns:a16="http://schemas.microsoft.com/office/drawing/2014/main" id="{52509070-A7BB-4AC0-ADFD-9A7D1507986E}"/>
              </a:ext>
            </a:extLst>
          </p:cNvPr>
          <p:cNvSpPr>
            <a:spLocks noGrp="1"/>
          </p:cNvSpPr>
          <p:nvPr>
            <p:ph sz="quarter" idx="13"/>
          </p:nvPr>
        </p:nvSpPr>
        <p:spPr>
          <a:xfrm>
            <a:off x="347716" y="1278521"/>
            <a:ext cx="11513357" cy="5087445"/>
          </a:xfrm>
        </p:spPr>
        <p:txBody>
          <a:bodyPr>
            <a:normAutofit/>
          </a:bodyPr>
          <a:lstStyle/>
          <a:p>
            <a:pPr marL="0" indent="0">
              <a:buNone/>
            </a:pPr>
            <a:r>
              <a:rPr lang="en-GB" cap="none" dirty="0"/>
              <a:t>The synthesis of polymer-based energetic materials involves the incorporation of energetic groups, such as nitro, azido, or nitramine groups, into the polymer backbone. This process can be achieved through various methods, including polymerisation reactions, grafting reactions, and post-modification techniques.</a:t>
            </a:r>
          </a:p>
          <a:p>
            <a:r>
              <a:rPr lang="en-GB" u="sng" cap="none" dirty="0"/>
              <a:t>polymerization reactions</a:t>
            </a:r>
            <a:r>
              <a:rPr lang="en-GB" cap="none" dirty="0"/>
              <a:t>: energetic monomers are co-polymerized with other monomers to form energetic polymers. This method allows for the control of molecular weight and structure distribution.</a:t>
            </a:r>
          </a:p>
          <a:p>
            <a:r>
              <a:rPr lang="en-GB" u="sng" cap="none" dirty="0"/>
              <a:t>grafting reactions</a:t>
            </a:r>
            <a:r>
              <a:rPr lang="en-GB" cap="none" dirty="0"/>
              <a:t>: energetic groups are grafted onto preformed polymers using various chemical reactions. This method offers flexibility in introducing energetic groups into existing polymers.</a:t>
            </a:r>
          </a:p>
          <a:p>
            <a:r>
              <a:rPr lang="en-GB" u="sng" cap="none" dirty="0"/>
              <a:t>post-modification techniques</a:t>
            </a:r>
            <a:r>
              <a:rPr lang="en-GB" cap="none" dirty="0"/>
              <a:t>: energetic groups are introduced into polymers using post-modification techniques, such as nitration or </a:t>
            </a:r>
            <a:r>
              <a:rPr lang="en-GB" cap="none" dirty="0" err="1"/>
              <a:t>nitrosation</a:t>
            </a:r>
            <a:r>
              <a:rPr lang="en-GB" cap="none" dirty="0"/>
              <a:t> reactions. This method is suitable for modifying preformed polymers with limited reactivity.</a:t>
            </a:r>
          </a:p>
          <a:p>
            <a:endParaRPr lang="en-GB" cap="none" dirty="0"/>
          </a:p>
          <a:p>
            <a:endParaRPr lang="en-GB" cap="none" dirty="0"/>
          </a:p>
        </p:txBody>
      </p:sp>
    </p:spTree>
    <p:extLst>
      <p:ext uri="{BB962C8B-B14F-4D97-AF65-F5344CB8AC3E}">
        <p14:creationId xmlns:p14="http://schemas.microsoft.com/office/powerpoint/2010/main" val="916474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221E0-BEB5-4887-B574-882C7C18489C}"/>
              </a:ext>
            </a:extLst>
          </p:cNvPr>
          <p:cNvSpPr>
            <a:spLocks noGrp="1"/>
          </p:cNvSpPr>
          <p:nvPr>
            <p:ph type="title"/>
          </p:nvPr>
        </p:nvSpPr>
        <p:spPr>
          <a:xfrm>
            <a:off x="7822575" y="85115"/>
            <a:ext cx="3969375" cy="1596177"/>
          </a:xfrm>
        </p:spPr>
        <p:txBody>
          <a:bodyPr/>
          <a:lstStyle/>
          <a:p>
            <a:r>
              <a:rPr lang="en-GB" dirty="0"/>
              <a:t>energetic plasticisers</a:t>
            </a:r>
          </a:p>
        </p:txBody>
      </p:sp>
      <p:pic>
        <p:nvPicPr>
          <p:cNvPr id="5" name="Picture 4">
            <a:extLst>
              <a:ext uri="{FF2B5EF4-FFF2-40B4-BE49-F238E27FC236}">
                <a16:creationId xmlns:a16="http://schemas.microsoft.com/office/drawing/2014/main" id="{49B1E0CF-DA35-4C72-AF57-92E6BB325FA7}"/>
              </a:ext>
            </a:extLst>
          </p:cNvPr>
          <p:cNvPicPr>
            <a:picLocks noChangeAspect="1"/>
          </p:cNvPicPr>
          <p:nvPr/>
        </p:nvPicPr>
        <p:blipFill>
          <a:blip r:embed="rId2"/>
          <a:stretch>
            <a:fillRect/>
          </a:stretch>
        </p:blipFill>
        <p:spPr>
          <a:xfrm>
            <a:off x="0" y="0"/>
            <a:ext cx="7581900" cy="6833412"/>
          </a:xfrm>
          <a:prstGeom prst="rect">
            <a:avLst/>
          </a:prstGeom>
        </p:spPr>
      </p:pic>
      <p:sp>
        <p:nvSpPr>
          <p:cNvPr id="7" name="TextBox 6">
            <a:extLst>
              <a:ext uri="{FF2B5EF4-FFF2-40B4-BE49-F238E27FC236}">
                <a16:creationId xmlns:a16="http://schemas.microsoft.com/office/drawing/2014/main" id="{6EFCE532-630F-4C81-A0C0-9F038608C7BB}"/>
              </a:ext>
            </a:extLst>
          </p:cNvPr>
          <p:cNvSpPr txBox="1"/>
          <p:nvPr/>
        </p:nvSpPr>
        <p:spPr>
          <a:xfrm>
            <a:off x="7410137" y="1421478"/>
            <a:ext cx="4794250" cy="4555093"/>
          </a:xfrm>
          <a:prstGeom prst="rect">
            <a:avLst/>
          </a:prstGeom>
          <a:noFill/>
        </p:spPr>
        <p:txBody>
          <a:bodyPr wrap="square">
            <a:spAutoFit/>
          </a:bodyPr>
          <a:lstStyle/>
          <a:p>
            <a:pPr marL="76200" lvl="1">
              <a:lnSpc>
                <a:spcPct val="150000"/>
              </a:lnSpc>
            </a:pPr>
            <a:r>
              <a:rPr lang="en-GB" sz="2000" dirty="0"/>
              <a:t>These enhance flexibility and compatibility while contributing to the energy output.</a:t>
            </a:r>
          </a:p>
          <a:p>
            <a:pPr marL="361950" lvl="1" indent="-285750">
              <a:lnSpc>
                <a:spcPct val="150000"/>
              </a:lnSpc>
              <a:buFont typeface="Arial" panose="020B0604020202020204" pitchFamily="34" charset="0"/>
              <a:buChar char="•"/>
            </a:pPr>
            <a:endParaRPr lang="en-GB" sz="2000" dirty="0"/>
          </a:p>
          <a:p>
            <a:pPr marL="488950" lvl="2"/>
            <a:r>
              <a:rPr lang="en-GB" sz="2000" b="1" dirty="0"/>
              <a:t>EGDN</a:t>
            </a:r>
            <a:r>
              <a:rPr lang="en-GB" sz="2000" dirty="0"/>
              <a:t> (</a:t>
            </a:r>
            <a:r>
              <a:rPr lang="en-GB" sz="2000" dirty="0" err="1"/>
              <a:t>Ethyleneglycol</a:t>
            </a:r>
            <a:r>
              <a:rPr lang="en-GB" sz="2000" dirty="0"/>
              <a:t> Dinitrate):</a:t>
            </a:r>
          </a:p>
          <a:p>
            <a:pPr marL="1174750" lvl="4" indent="-228600">
              <a:buFont typeface="Arial" panose="020B0604020202020204" pitchFamily="34" charset="0"/>
              <a:buChar char="•"/>
            </a:pPr>
            <a:r>
              <a:rPr lang="en-GB" sz="2000" dirty="0"/>
              <a:t>Commonly used in plastic-bonded explosives.</a:t>
            </a:r>
          </a:p>
          <a:p>
            <a:pPr marL="488950" lvl="2"/>
            <a:r>
              <a:rPr lang="en-GB" sz="2000" b="1" dirty="0"/>
              <a:t>MTN</a:t>
            </a:r>
            <a:r>
              <a:rPr lang="en-GB" sz="2000" dirty="0"/>
              <a:t> (</a:t>
            </a:r>
            <a:r>
              <a:rPr lang="en-GB" sz="2000" dirty="0" err="1"/>
              <a:t>Metriol</a:t>
            </a:r>
            <a:r>
              <a:rPr lang="en-GB" sz="2000" dirty="0"/>
              <a:t> Trinitrate):</a:t>
            </a:r>
          </a:p>
          <a:p>
            <a:pPr marL="1174750" lvl="4" indent="-228600">
              <a:buFont typeface="Arial" panose="020B0604020202020204" pitchFamily="34" charset="0"/>
              <a:buChar char="•"/>
            </a:pPr>
            <a:r>
              <a:rPr lang="en-GB" sz="2000" dirty="0"/>
              <a:t>Compatible with various energetic binders.</a:t>
            </a:r>
          </a:p>
          <a:p>
            <a:pPr marL="488950" lvl="2"/>
            <a:r>
              <a:rPr lang="en-GB" sz="2000" b="1" dirty="0"/>
              <a:t>NENA Derivatives</a:t>
            </a:r>
            <a:r>
              <a:rPr lang="en-GB" sz="2000" dirty="0"/>
              <a:t>:</a:t>
            </a:r>
          </a:p>
          <a:p>
            <a:pPr marL="1174750" lvl="4" indent="-228600">
              <a:buFont typeface="Arial" panose="020B0604020202020204" pitchFamily="34" charset="0"/>
              <a:buChar char="•"/>
            </a:pPr>
            <a:r>
              <a:rPr lang="en-GB" sz="2000" dirty="0"/>
              <a:t>Versatile </a:t>
            </a:r>
            <a:r>
              <a:rPr lang="en-GB" sz="2000" dirty="0" err="1"/>
              <a:t>alkylnitratoethylnitramines</a:t>
            </a:r>
            <a:r>
              <a:rPr lang="en-GB" sz="2000" dirty="0"/>
              <a:t> with </a:t>
            </a:r>
            <a:r>
              <a:rPr lang="en-GB" sz="2000" dirty="0" err="1"/>
              <a:t>tunable</a:t>
            </a:r>
            <a:r>
              <a:rPr lang="en-GB" sz="2000" dirty="0"/>
              <a:t> properties.</a:t>
            </a:r>
          </a:p>
        </p:txBody>
      </p:sp>
    </p:spTree>
    <p:extLst>
      <p:ext uri="{BB962C8B-B14F-4D97-AF65-F5344CB8AC3E}">
        <p14:creationId xmlns:p14="http://schemas.microsoft.com/office/powerpoint/2010/main" val="22257831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F7D9EEB-845C-4062-BCF0-20110EB30C2B}"/>
              </a:ext>
            </a:extLst>
          </p:cNvPr>
          <p:cNvSpPr txBox="1"/>
          <p:nvPr/>
        </p:nvSpPr>
        <p:spPr>
          <a:xfrm>
            <a:off x="6068769" y="1091094"/>
            <a:ext cx="6113780" cy="5940088"/>
          </a:xfrm>
          <a:prstGeom prst="rect">
            <a:avLst/>
          </a:prstGeom>
          <a:noFill/>
        </p:spPr>
        <p:txBody>
          <a:bodyPr wrap="square">
            <a:spAutoFit/>
          </a:bodyPr>
          <a:lstStyle/>
          <a:p>
            <a:pPr marL="88900" lvl="2">
              <a:lnSpc>
                <a:spcPct val="150000"/>
              </a:lnSpc>
            </a:pPr>
            <a:r>
              <a:rPr lang="en-GB" sz="2400" b="1" dirty="0"/>
              <a:t>Poly-GLYN</a:t>
            </a:r>
            <a:r>
              <a:rPr lang="en-GB" sz="2400" dirty="0"/>
              <a:t> (Poly(glycidyl nitrate)):</a:t>
            </a:r>
          </a:p>
          <a:p>
            <a:pPr marL="88900" lvl="3">
              <a:buFont typeface="Arial" panose="020B0604020202020204" pitchFamily="34" charset="0"/>
              <a:buChar char="•"/>
            </a:pPr>
            <a:r>
              <a:rPr lang="en-GB" sz="2400" dirty="0"/>
              <a:t>High energy due to nitrate groups.</a:t>
            </a:r>
          </a:p>
          <a:p>
            <a:pPr marL="88900" lvl="3">
              <a:buFont typeface="Arial" panose="020B0604020202020204" pitchFamily="34" charset="0"/>
              <a:buChar char="•"/>
            </a:pPr>
            <a:r>
              <a:rPr lang="en-GB" sz="2400" dirty="0"/>
              <a:t>Used in rocket propellants and PBX.</a:t>
            </a:r>
          </a:p>
          <a:p>
            <a:pPr marL="88900" lvl="2"/>
            <a:r>
              <a:rPr lang="en-GB" sz="2400" b="1" dirty="0"/>
              <a:t>Poly-NIMMO</a:t>
            </a:r>
            <a:r>
              <a:rPr lang="en-GB" sz="2400" dirty="0"/>
              <a:t> (Poly(3-nitratomethyl-3-methyl-oxetane)):</a:t>
            </a:r>
          </a:p>
          <a:p>
            <a:pPr marL="88900" lvl="3">
              <a:buFont typeface="Arial" panose="020B0604020202020204" pitchFamily="34" charset="0"/>
              <a:buChar char="•"/>
            </a:pPr>
            <a:r>
              <a:rPr lang="en-GB" sz="2400" dirty="0"/>
              <a:t>Provides good mechanical properties and reduced sensitivity.</a:t>
            </a:r>
          </a:p>
          <a:p>
            <a:pPr marL="88900" lvl="2">
              <a:lnSpc>
                <a:spcPct val="150000"/>
              </a:lnSpc>
            </a:pPr>
            <a:r>
              <a:rPr lang="en-GB" sz="2400" b="1" dirty="0"/>
              <a:t>GAP</a:t>
            </a:r>
            <a:r>
              <a:rPr lang="en-GB" sz="2400" dirty="0"/>
              <a:t> (Glycidyl </a:t>
            </a:r>
            <a:r>
              <a:rPr lang="en-GB" sz="2400" dirty="0" err="1"/>
              <a:t>Azide</a:t>
            </a:r>
            <a:r>
              <a:rPr lang="en-GB" sz="2400" dirty="0"/>
              <a:t> Polymer):</a:t>
            </a:r>
          </a:p>
          <a:p>
            <a:pPr marL="0" lvl="2" indent="-368300">
              <a:buFont typeface="Arial" panose="020B0604020202020204" pitchFamily="34" charset="0"/>
              <a:buChar char="•"/>
            </a:pPr>
            <a:r>
              <a:rPr lang="en-GB" sz="2400" dirty="0"/>
              <a:t>Contains </a:t>
            </a:r>
            <a:r>
              <a:rPr lang="en-GB" sz="2400" dirty="0" err="1"/>
              <a:t>azide</a:t>
            </a:r>
            <a:r>
              <a:rPr lang="en-GB" sz="2400" dirty="0"/>
              <a:t> groups that decompose exothermically.</a:t>
            </a:r>
          </a:p>
          <a:p>
            <a:pPr marL="88900" lvl="3">
              <a:buFont typeface="Arial" panose="020B0604020202020204" pitchFamily="34" charset="0"/>
              <a:buChar char="•"/>
            </a:pPr>
            <a:r>
              <a:rPr lang="en-GB" sz="2400" dirty="0"/>
              <a:t>Suitable for both solid propellants and PBX.</a:t>
            </a:r>
          </a:p>
          <a:p>
            <a:pPr marL="88900" lvl="3"/>
            <a:r>
              <a:rPr lang="en-GB" sz="2400" b="1" dirty="0"/>
              <a:t>Poly-AMMO</a:t>
            </a:r>
            <a:r>
              <a:rPr lang="en-GB" sz="2400" dirty="0"/>
              <a:t> and </a:t>
            </a:r>
            <a:r>
              <a:rPr lang="en-GB" sz="2400" b="1" dirty="0"/>
              <a:t>Poly-BAMO</a:t>
            </a:r>
            <a:r>
              <a:rPr lang="en-GB" sz="2400" dirty="0"/>
              <a:t>:</a:t>
            </a:r>
          </a:p>
          <a:p>
            <a:pPr marL="88900" lvl="3">
              <a:buFont typeface="Arial" panose="020B0604020202020204" pitchFamily="34" charset="0"/>
              <a:buChar char="•"/>
            </a:pPr>
            <a:r>
              <a:rPr lang="en-GB" sz="2400" dirty="0"/>
              <a:t>Azido-functionalised polymers with high energy densities.</a:t>
            </a:r>
          </a:p>
          <a:p>
            <a:pPr>
              <a:buFont typeface="Arial" panose="020B0604020202020204" pitchFamily="34" charset="0"/>
              <a:buChar char="•"/>
            </a:pPr>
            <a:endParaRPr lang="en-GB" sz="2000" dirty="0"/>
          </a:p>
        </p:txBody>
      </p:sp>
      <p:pic>
        <p:nvPicPr>
          <p:cNvPr id="5" name="Picture 4">
            <a:extLst>
              <a:ext uri="{FF2B5EF4-FFF2-40B4-BE49-F238E27FC236}">
                <a16:creationId xmlns:a16="http://schemas.microsoft.com/office/drawing/2014/main" id="{D7FBE428-2145-4BDF-92A4-6F693F5A4896}"/>
              </a:ext>
            </a:extLst>
          </p:cNvPr>
          <p:cNvPicPr>
            <a:picLocks noChangeAspect="1"/>
          </p:cNvPicPr>
          <p:nvPr/>
        </p:nvPicPr>
        <p:blipFill>
          <a:blip r:embed="rId2"/>
          <a:stretch>
            <a:fillRect/>
          </a:stretch>
        </p:blipFill>
        <p:spPr>
          <a:xfrm>
            <a:off x="0" y="0"/>
            <a:ext cx="5730949" cy="6858000"/>
          </a:xfrm>
          <a:prstGeom prst="rect">
            <a:avLst/>
          </a:prstGeom>
        </p:spPr>
      </p:pic>
      <p:sp>
        <p:nvSpPr>
          <p:cNvPr id="7" name="Rectangle 6">
            <a:extLst>
              <a:ext uri="{FF2B5EF4-FFF2-40B4-BE49-F238E27FC236}">
                <a16:creationId xmlns:a16="http://schemas.microsoft.com/office/drawing/2014/main" id="{46FBAF66-4718-43BE-AC96-4B2A8C4D0836}"/>
              </a:ext>
            </a:extLst>
          </p:cNvPr>
          <p:cNvSpPr/>
          <p:nvPr/>
        </p:nvSpPr>
        <p:spPr>
          <a:xfrm>
            <a:off x="0" y="0"/>
            <a:ext cx="5730949" cy="990600"/>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9E80F4F9-7CCC-4F49-969A-1A37C6DB90EF}"/>
              </a:ext>
            </a:extLst>
          </p:cNvPr>
          <p:cNvSpPr/>
          <p:nvPr/>
        </p:nvSpPr>
        <p:spPr>
          <a:xfrm>
            <a:off x="0" y="1028700"/>
            <a:ext cx="5730949" cy="1701800"/>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9141F0F6-2B36-4C69-85C9-45ED23E2CE5D}"/>
              </a:ext>
            </a:extLst>
          </p:cNvPr>
          <p:cNvSpPr/>
          <p:nvPr/>
        </p:nvSpPr>
        <p:spPr>
          <a:xfrm>
            <a:off x="-9451" y="3276600"/>
            <a:ext cx="5730949" cy="1797049"/>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F5B5A132-EEDC-4C09-A210-93BBF076714A}"/>
              </a:ext>
            </a:extLst>
          </p:cNvPr>
          <p:cNvSpPr/>
          <p:nvPr/>
        </p:nvSpPr>
        <p:spPr>
          <a:xfrm>
            <a:off x="9451" y="5114924"/>
            <a:ext cx="5730949" cy="1743076"/>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itle 10">
            <a:extLst>
              <a:ext uri="{FF2B5EF4-FFF2-40B4-BE49-F238E27FC236}">
                <a16:creationId xmlns:a16="http://schemas.microsoft.com/office/drawing/2014/main" id="{FE0239AB-5896-49F3-931E-76BE13B2F65A}"/>
              </a:ext>
            </a:extLst>
          </p:cNvPr>
          <p:cNvSpPr>
            <a:spLocks noGrp="1"/>
          </p:cNvSpPr>
          <p:nvPr>
            <p:ph type="title"/>
          </p:nvPr>
        </p:nvSpPr>
        <p:spPr>
          <a:xfrm>
            <a:off x="5835025" y="-211878"/>
            <a:ext cx="4915525" cy="1596177"/>
          </a:xfrm>
        </p:spPr>
        <p:txBody>
          <a:bodyPr/>
          <a:lstStyle/>
          <a:p>
            <a:r>
              <a:rPr lang="en-GB" dirty="0"/>
              <a:t>Energetic polymers</a:t>
            </a:r>
          </a:p>
        </p:txBody>
      </p:sp>
    </p:spTree>
    <p:extLst>
      <p:ext uri="{BB962C8B-B14F-4D97-AF65-F5344CB8AC3E}">
        <p14:creationId xmlns:p14="http://schemas.microsoft.com/office/powerpoint/2010/main" val="27898677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AF0B5-9A2D-4E41-A030-39014D42E027}"/>
              </a:ext>
            </a:extLst>
          </p:cNvPr>
          <p:cNvSpPr>
            <a:spLocks noGrp="1"/>
          </p:cNvSpPr>
          <p:nvPr>
            <p:ph type="title"/>
          </p:nvPr>
        </p:nvSpPr>
        <p:spPr>
          <a:xfrm>
            <a:off x="913149" y="0"/>
            <a:ext cx="10364451" cy="1596177"/>
          </a:xfrm>
        </p:spPr>
        <p:txBody>
          <a:bodyPr/>
          <a:lstStyle/>
          <a:p>
            <a:r>
              <a:rPr lang="en-GB"/>
              <a:t>Characterization of polymer-based energetic materials </a:t>
            </a:r>
          </a:p>
        </p:txBody>
      </p:sp>
      <p:sp>
        <p:nvSpPr>
          <p:cNvPr id="3" name="Content Placeholder 2">
            <a:extLst>
              <a:ext uri="{FF2B5EF4-FFF2-40B4-BE49-F238E27FC236}">
                <a16:creationId xmlns:a16="http://schemas.microsoft.com/office/drawing/2014/main" id="{52E4B5FB-3AC9-46E1-9D10-6A97129636BF}"/>
              </a:ext>
            </a:extLst>
          </p:cNvPr>
          <p:cNvSpPr>
            <a:spLocks noGrp="1"/>
          </p:cNvSpPr>
          <p:nvPr>
            <p:ph sz="quarter" idx="13"/>
          </p:nvPr>
        </p:nvSpPr>
        <p:spPr>
          <a:xfrm>
            <a:off x="321590" y="1295938"/>
            <a:ext cx="11565609" cy="5052611"/>
          </a:xfrm>
        </p:spPr>
        <p:txBody>
          <a:bodyPr>
            <a:normAutofit/>
          </a:bodyPr>
          <a:lstStyle/>
          <a:p>
            <a:r>
              <a:rPr lang="en-GB" sz="2200" cap="none"/>
              <a:t>crucial for understanding their properties, performance, and safety characteristics. </a:t>
            </a:r>
          </a:p>
          <a:p>
            <a:pPr marL="0" indent="0">
              <a:buNone/>
            </a:pPr>
            <a:r>
              <a:rPr lang="en-GB" sz="2200" cap="none"/>
              <a:t>common characterization techniques include:</a:t>
            </a:r>
          </a:p>
          <a:p>
            <a:r>
              <a:rPr lang="en-GB" sz="2200" u="sng" cap="none"/>
              <a:t>thermal analysis</a:t>
            </a:r>
            <a:r>
              <a:rPr lang="en-GB" sz="2200" cap="none"/>
              <a:t>: techniques such as differential scanning calorimetry (DSC) and thermogravimetric analysis (TGA) are used to measure the thermal stability and decomposition temperatures of energetic polymers.</a:t>
            </a:r>
          </a:p>
          <a:p>
            <a:r>
              <a:rPr lang="en-GB" sz="2200" u="sng" cap="none"/>
              <a:t>mechanical analysis</a:t>
            </a:r>
            <a:r>
              <a:rPr lang="en-GB" sz="2200" cap="none"/>
              <a:t>: techniques such as tensile testing and impact testing are used to evaluate the mechanical properties of energetic polymers, such as tensile strength, elongation at break, and impact resistance.</a:t>
            </a:r>
          </a:p>
          <a:p>
            <a:r>
              <a:rPr lang="en-GB" sz="2200" u="sng" cap="none"/>
              <a:t>spectroscopic analysis</a:t>
            </a:r>
            <a:r>
              <a:rPr lang="en-GB" sz="2200" cap="none"/>
              <a:t>: techniques such as infrared (IR) spectroscopy and nuclear magnetic resonance (NMR) spectroscopy are used to determine the chemical structure and composition of energetic polymers.</a:t>
            </a:r>
          </a:p>
          <a:p>
            <a:endParaRPr lang="en-GB" sz="2200" cap="none"/>
          </a:p>
          <a:p>
            <a:endParaRPr lang="en-GB" sz="2200" cap="none"/>
          </a:p>
        </p:txBody>
      </p:sp>
    </p:spTree>
    <p:extLst>
      <p:ext uri="{BB962C8B-B14F-4D97-AF65-F5344CB8AC3E}">
        <p14:creationId xmlns:p14="http://schemas.microsoft.com/office/powerpoint/2010/main" val="1568841536"/>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2845</Words>
  <Application>Microsoft Office PowerPoint</Application>
  <PresentationFormat>Widescreen</PresentationFormat>
  <Paragraphs>237</Paragraphs>
  <Slides>26</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Google Sans</vt:lpstr>
      <vt:lpstr>Arial</vt:lpstr>
      <vt:lpstr>Calibri</vt:lpstr>
      <vt:lpstr>Tw Cen MT</vt:lpstr>
      <vt:lpstr>Droplet</vt:lpstr>
      <vt:lpstr>POLYMERS</vt:lpstr>
      <vt:lpstr>Polymers in ome applications</vt:lpstr>
      <vt:lpstr>BASIC Polymer structure</vt:lpstr>
      <vt:lpstr>Polymer structure - copolymers</vt:lpstr>
      <vt:lpstr>Natural vs synthetic  polymers</vt:lpstr>
      <vt:lpstr>Common synthetic polymers</vt:lpstr>
      <vt:lpstr>polymerisation</vt:lpstr>
      <vt:lpstr>Addition polymerisation</vt:lpstr>
      <vt:lpstr>Condensation polymerisation</vt:lpstr>
      <vt:lpstr>Glass transition temperature</vt:lpstr>
      <vt:lpstr>Polymer bonded explosives, pbx</vt:lpstr>
      <vt:lpstr>demand for advanced pbxs </vt:lpstr>
      <vt:lpstr>Importance of Polymers in the OME</vt:lpstr>
      <vt:lpstr>PowerPoint Presentation</vt:lpstr>
      <vt:lpstr>Role of adhesives</vt:lpstr>
      <vt:lpstr>SELECTION CRITERIA FOR ADHESIVES IN OME </vt:lpstr>
      <vt:lpstr>plasticisers</vt:lpstr>
      <vt:lpstr>Advantages of polymeric plasticizers</vt:lpstr>
      <vt:lpstr>coatings</vt:lpstr>
      <vt:lpstr>Advantages of polymeric coatings</vt:lpstr>
      <vt:lpstr>Propellants and Fuels</vt:lpstr>
      <vt:lpstr>Polymer-Based Fuels</vt:lpstr>
      <vt:lpstr>Synthesis and Characterization of Polymer-Based Energetic Materials </vt:lpstr>
      <vt:lpstr>energetic plasticisers</vt:lpstr>
      <vt:lpstr>Energetic polymers</vt:lpstr>
      <vt:lpstr>Characterization of polymer-based energetic materials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Current developments in OME materials</dc:title>
  <dc:creator>Ewa Kazimierska</dc:creator>
  <cp:lastModifiedBy>Ewa Kazimierska</cp:lastModifiedBy>
  <cp:revision>6</cp:revision>
  <dcterms:created xsi:type="dcterms:W3CDTF">2023-11-18T11:07:54Z</dcterms:created>
  <dcterms:modified xsi:type="dcterms:W3CDTF">2024-11-25T08:59:04Z</dcterms:modified>
</cp:coreProperties>
</file>