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3"/>
  </p:notesMasterIdLst>
  <p:handoutMasterIdLst>
    <p:handoutMasterId r:id="rId44"/>
  </p:handoutMasterIdLst>
  <p:sldIdLst>
    <p:sldId id="257" r:id="rId5"/>
    <p:sldId id="592" r:id="rId6"/>
    <p:sldId id="593" r:id="rId7"/>
    <p:sldId id="451" r:id="rId8"/>
    <p:sldId id="584" r:id="rId9"/>
    <p:sldId id="585" r:id="rId10"/>
    <p:sldId id="258" r:id="rId11"/>
    <p:sldId id="538" r:id="rId12"/>
    <p:sldId id="259" r:id="rId13"/>
    <p:sldId id="260" r:id="rId14"/>
    <p:sldId id="325" r:id="rId15"/>
    <p:sldId id="261" r:id="rId16"/>
    <p:sldId id="571" r:id="rId17"/>
    <p:sldId id="590" r:id="rId18"/>
    <p:sldId id="596" r:id="rId19"/>
    <p:sldId id="595" r:id="rId20"/>
    <p:sldId id="539" r:id="rId21"/>
    <p:sldId id="452" r:id="rId22"/>
    <p:sldId id="570" r:id="rId23"/>
    <p:sldId id="540" r:id="rId24"/>
    <p:sldId id="573" r:id="rId25"/>
    <p:sldId id="591" r:id="rId26"/>
    <p:sldId id="594" r:id="rId27"/>
    <p:sldId id="574" r:id="rId28"/>
    <p:sldId id="575" r:id="rId29"/>
    <p:sldId id="577" r:id="rId30"/>
    <p:sldId id="579" r:id="rId31"/>
    <p:sldId id="576" r:id="rId32"/>
    <p:sldId id="578" r:id="rId33"/>
    <p:sldId id="580" r:id="rId34"/>
    <p:sldId id="581" r:id="rId35"/>
    <p:sldId id="582" r:id="rId36"/>
    <p:sldId id="583" r:id="rId37"/>
    <p:sldId id="586" r:id="rId38"/>
    <p:sldId id="587" r:id="rId39"/>
    <p:sldId id="588" r:id="rId40"/>
    <p:sldId id="589" r:id="rId41"/>
    <p:sldId id="572"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1704" y="102"/>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ishat Bakre" userId="839b68a6-4a2b-45ef-9a5a-14f954bfea5f" providerId="ADAL" clId="{B1064E65-7011-4C2B-A322-DC30D05BB93A}"/>
    <pc:docChg chg="modSld">
      <pc:chgData name="Aishat Bakre" userId="839b68a6-4a2b-45ef-9a5a-14f954bfea5f" providerId="ADAL" clId="{B1064E65-7011-4C2B-A322-DC30D05BB93A}" dt="2022-11-22T09:58:27.953" v="0" actId="20577"/>
      <pc:docMkLst>
        <pc:docMk/>
      </pc:docMkLst>
      <pc:sldChg chg="modNotesTx">
        <pc:chgData name="Aishat Bakre" userId="839b68a6-4a2b-45ef-9a5a-14f954bfea5f" providerId="ADAL" clId="{B1064E65-7011-4C2B-A322-DC30D05BB93A}" dt="2022-11-22T09:58:27.953" v="0" actId="20577"/>
        <pc:sldMkLst>
          <pc:docMk/>
          <pc:sldMk cId="725627742" sldId="572"/>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22/11/2022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0210-9A76-4288-B9FD-2E6EF58FA949}" type="datetimeFigureOut">
              <a:rPr lang="en-GB" smtClean="0"/>
              <a:t>22/11/2022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A8173-6EA7-483C-A1E0-CFB4950086E9}" type="slidenum">
              <a:rPr lang="en-GB" smtClean="0"/>
              <a:t>‹#›</a:t>
            </a:fld>
            <a:endParaRPr lang="en-GB"/>
          </a:p>
        </p:txBody>
      </p:sp>
    </p:spTree>
    <p:extLst>
      <p:ext uri="{BB962C8B-B14F-4D97-AF65-F5344CB8AC3E}">
        <p14:creationId xmlns:p14="http://schemas.microsoft.com/office/powerpoint/2010/main" val="216098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youtube.com/watch?v=ITi0SxmQTO8"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a:extLst>
              <a:ext uri="{FF2B5EF4-FFF2-40B4-BE49-F238E27FC236}">
                <a16:creationId xmlns:a16="http://schemas.microsoft.com/office/drawing/2014/main" id="{D9917492-55D3-4B36-9539-30820976777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7575">
              <a:spcBef>
                <a:spcPct val="30000"/>
              </a:spcBef>
              <a:defRPr sz="1200">
                <a:solidFill>
                  <a:schemeClr val="tx1"/>
                </a:solidFill>
                <a:latin typeface="Calibri" panose="020F0502020204030204" pitchFamily="34" charset="0"/>
              </a:defRPr>
            </a:lvl1pPr>
            <a:lvl2pPr marL="742950" indent="-285750" defTabSz="917575">
              <a:spcBef>
                <a:spcPct val="30000"/>
              </a:spcBef>
              <a:defRPr sz="1200">
                <a:solidFill>
                  <a:schemeClr val="tx1"/>
                </a:solidFill>
                <a:latin typeface="Calibri" panose="020F0502020204030204" pitchFamily="34" charset="0"/>
              </a:defRPr>
            </a:lvl2pPr>
            <a:lvl3pPr marL="1143000" indent="-228600" defTabSz="917575">
              <a:spcBef>
                <a:spcPct val="30000"/>
              </a:spcBef>
              <a:defRPr sz="1200">
                <a:solidFill>
                  <a:schemeClr val="tx1"/>
                </a:solidFill>
                <a:latin typeface="Calibri" panose="020F0502020204030204" pitchFamily="34" charset="0"/>
              </a:defRPr>
            </a:lvl3pPr>
            <a:lvl4pPr marL="1600200" indent="-228600" defTabSz="917575">
              <a:spcBef>
                <a:spcPct val="30000"/>
              </a:spcBef>
              <a:defRPr sz="1200">
                <a:solidFill>
                  <a:schemeClr val="tx1"/>
                </a:solidFill>
                <a:latin typeface="Calibri" panose="020F0502020204030204" pitchFamily="34" charset="0"/>
              </a:defRPr>
            </a:lvl4pPr>
            <a:lvl5pPr marL="2057400" indent="-228600" defTabSz="917575">
              <a:spcBef>
                <a:spcPct val="30000"/>
              </a:spcBef>
              <a:defRPr sz="1200">
                <a:solidFill>
                  <a:schemeClr val="tx1"/>
                </a:solidFill>
                <a:latin typeface="Calibri" panose="020F0502020204030204" pitchFamily="34" charset="0"/>
              </a:defRPr>
            </a:lvl5pPr>
            <a:lvl6pPr marL="2514600" indent="-228600" defTabSz="917575"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917575"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917575"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917575" eaLnBrk="0" fontAlgn="base" hangingPunct="0">
              <a:spcBef>
                <a:spcPct val="30000"/>
              </a:spcBef>
              <a:spcAft>
                <a:spcPct val="0"/>
              </a:spcAft>
              <a:defRPr sz="1200">
                <a:solidFill>
                  <a:schemeClr val="tx1"/>
                </a:solidFill>
                <a:latin typeface="Calibri" panose="020F0502020204030204" pitchFamily="34" charset="0"/>
              </a:defRPr>
            </a:lvl9pPr>
          </a:lstStyle>
          <a:p>
            <a:pPr marL="0" marR="0" lvl="0" indent="0" algn="r" defTabSz="917575" rtl="0" eaLnBrk="1" fontAlgn="base" latinLnBrk="0" hangingPunct="1">
              <a:lnSpc>
                <a:spcPct val="100000"/>
              </a:lnSpc>
              <a:spcBef>
                <a:spcPct val="0"/>
              </a:spcBef>
              <a:spcAft>
                <a:spcPct val="0"/>
              </a:spcAft>
              <a:buClrTx/>
              <a:buSzTx/>
              <a:buFontTx/>
              <a:buNone/>
              <a:tabLst/>
              <a:defRPr/>
            </a:pPr>
            <a:fld id="{45EE2E08-7308-4F18-A751-261406C2DE8A}"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7575" rtl="0" eaLnBrk="1" fontAlgn="base" latinLnBrk="0" hangingPunct="1">
                <a:lnSpc>
                  <a:spcPct val="100000"/>
                </a:lnSpc>
                <a:spcBef>
                  <a:spcPct val="0"/>
                </a:spcBef>
                <a:spcAft>
                  <a:spcPct val="0"/>
                </a:spcAft>
                <a:buClrTx/>
                <a:buSzTx/>
                <a:buFontTx/>
                <a:buNone/>
                <a:tabLst/>
                <a:defRPr/>
              </a:pPr>
              <a:t>11</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64515" name="Rectangle 2">
            <a:extLst>
              <a:ext uri="{FF2B5EF4-FFF2-40B4-BE49-F238E27FC236}">
                <a16:creationId xmlns:a16="http://schemas.microsoft.com/office/drawing/2014/main" id="{87823B7C-A860-4F25-A2CF-E96DB4561C6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6" name="Rectangle 3">
            <a:extLst>
              <a:ext uri="{FF2B5EF4-FFF2-40B4-BE49-F238E27FC236}">
                <a16:creationId xmlns:a16="http://schemas.microsoft.com/office/drawing/2014/main" id="{7ECD4FFB-1040-4451-B741-B259B5AC944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13</a:t>
            </a:fld>
            <a:endParaRPr lang="en-GB"/>
          </a:p>
        </p:txBody>
      </p:sp>
    </p:spTree>
    <p:extLst>
      <p:ext uri="{BB962C8B-B14F-4D97-AF65-F5344CB8AC3E}">
        <p14:creationId xmlns:p14="http://schemas.microsoft.com/office/powerpoint/2010/main" val="38028593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err="1">
                <a:solidFill>
                  <a:srgbClr val="222222"/>
                </a:solidFill>
                <a:effectLst/>
                <a:latin typeface="Arial" panose="020B0604020202020204" pitchFamily="34" charset="0"/>
              </a:rPr>
              <a:t>Mozaffarian</a:t>
            </a:r>
            <a:r>
              <a:rPr lang="en-GB" b="0" i="0">
                <a:solidFill>
                  <a:srgbClr val="222222"/>
                </a:solidFill>
                <a:effectLst/>
                <a:latin typeface="Arial" panose="020B0604020202020204" pitchFamily="34" charset="0"/>
              </a:rPr>
              <a:t>, D., </a:t>
            </a:r>
            <a:r>
              <a:rPr lang="en-GB" b="0" i="0" err="1">
                <a:solidFill>
                  <a:srgbClr val="222222"/>
                </a:solidFill>
                <a:effectLst/>
                <a:latin typeface="Arial" panose="020B0604020202020204" pitchFamily="34" charset="0"/>
              </a:rPr>
              <a:t>Longstreth</a:t>
            </a:r>
            <a:r>
              <a:rPr lang="en-GB" b="0" i="0">
                <a:solidFill>
                  <a:srgbClr val="222222"/>
                </a:solidFill>
                <a:effectLst/>
                <a:latin typeface="Arial" panose="020B0604020202020204" pitchFamily="34" charset="0"/>
              </a:rPr>
              <a:t>, W.T., Lemaitre, R.N., </a:t>
            </a:r>
            <a:r>
              <a:rPr lang="en-GB" b="0" i="0" err="1">
                <a:solidFill>
                  <a:srgbClr val="222222"/>
                </a:solidFill>
                <a:effectLst/>
                <a:latin typeface="Arial" panose="020B0604020202020204" pitchFamily="34" charset="0"/>
              </a:rPr>
              <a:t>Manolio</a:t>
            </a:r>
            <a:r>
              <a:rPr lang="en-GB" b="0" i="0">
                <a:solidFill>
                  <a:srgbClr val="222222"/>
                </a:solidFill>
                <a:effectLst/>
                <a:latin typeface="Arial" panose="020B0604020202020204" pitchFamily="34" charset="0"/>
              </a:rPr>
              <a:t>, T.A., </a:t>
            </a:r>
            <a:r>
              <a:rPr lang="en-GB" b="0" i="0" err="1">
                <a:solidFill>
                  <a:srgbClr val="222222"/>
                </a:solidFill>
                <a:effectLst/>
                <a:latin typeface="Arial" panose="020B0604020202020204" pitchFamily="34" charset="0"/>
              </a:rPr>
              <a:t>Kuller</a:t>
            </a:r>
            <a:r>
              <a:rPr lang="en-GB" b="0" i="0">
                <a:solidFill>
                  <a:srgbClr val="222222"/>
                </a:solidFill>
                <a:effectLst/>
                <a:latin typeface="Arial" panose="020B0604020202020204" pitchFamily="34" charset="0"/>
              </a:rPr>
              <a:t>, L.H., Burke, G.L. and </a:t>
            </a:r>
            <a:r>
              <a:rPr lang="en-GB" b="0" i="0" err="1">
                <a:solidFill>
                  <a:srgbClr val="222222"/>
                </a:solidFill>
                <a:effectLst/>
                <a:latin typeface="Arial" panose="020B0604020202020204" pitchFamily="34" charset="0"/>
              </a:rPr>
              <a:t>Siscovick</a:t>
            </a:r>
            <a:r>
              <a:rPr lang="en-GB" b="0" i="0">
                <a:solidFill>
                  <a:srgbClr val="222222"/>
                </a:solidFill>
                <a:effectLst/>
                <a:latin typeface="Arial" panose="020B0604020202020204" pitchFamily="34" charset="0"/>
              </a:rPr>
              <a:t>, D.S., 2005. Fish consumption and stroke risk in elderly individuals: the cardiovascular health study. </a:t>
            </a:r>
            <a:r>
              <a:rPr lang="en-GB" b="0" i="1">
                <a:solidFill>
                  <a:srgbClr val="222222"/>
                </a:solidFill>
                <a:effectLst/>
                <a:latin typeface="Arial" panose="020B0604020202020204" pitchFamily="34" charset="0"/>
              </a:rPr>
              <a:t>Archives of Internal Medicine</a:t>
            </a:r>
            <a:r>
              <a:rPr lang="en-GB" b="0" i="0">
                <a:solidFill>
                  <a:srgbClr val="222222"/>
                </a:solidFill>
                <a:effectLst/>
                <a:latin typeface="Arial" panose="020B0604020202020204" pitchFamily="34" charset="0"/>
              </a:rPr>
              <a:t>, </a:t>
            </a:r>
            <a:r>
              <a:rPr lang="en-GB" b="0" i="1">
                <a:solidFill>
                  <a:srgbClr val="222222"/>
                </a:solidFill>
                <a:effectLst/>
                <a:latin typeface="Arial" panose="020B0604020202020204" pitchFamily="34" charset="0"/>
              </a:rPr>
              <a:t>165</a:t>
            </a:r>
            <a:r>
              <a:rPr lang="en-GB" b="0" i="0">
                <a:solidFill>
                  <a:srgbClr val="222222"/>
                </a:solidFill>
                <a:effectLst/>
                <a:latin typeface="Arial" panose="020B0604020202020204" pitchFamily="34" charset="0"/>
              </a:rPr>
              <a:t>(2), pp.200-206.</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16</a:t>
            </a:fld>
            <a:endParaRPr lang="en-GB"/>
          </a:p>
        </p:txBody>
      </p:sp>
    </p:spTree>
    <p:extLst>
      <p:ext uri="{BB962C8B-B14F-4D97-AF65-F5344CB8AC3E}">
        <p14:creationId xmlns:p14="http://schemas.microsoft.com/office/powerpoint/2010/main" val="13219696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How to calculate an odds ratio - YouTube</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21</a:t>
            </a:fld>
            <a:endParaRPr lang="en-GB"/>
          </a:p>
        </p:txBody>
      </p:sp>
    </p:spTree>
    <p:extLst>
      <p:ext uri="{BB962C8B-B14F-4D97-AF65-F5344CB8AC3E}">
        <p14:creationId xmlns:p14="http://schemas.microsoft.com/office/powerpoint/2010/main" val="23769634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38</a:t>
            </a:fld>
            <a:endParaRPr lang="en-GB"/>
          </a:p>
        </p:txBody>
      </p:sp>
    </p:spTree>
    <p:extLst>
      <p:ext uri="{BB962C8B-B14F-4D97-AF65-F5344CB8AC3E}">
        <p14:creationId xmlns:p14="http://schemas.microsoft.com/office/powerpoint/2010/main" val="2064906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22/11/2022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22/11/2022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22/11/2022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22/11/2022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22/11/2022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22/11/2022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22/11/2022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22/11/2022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22/11/2022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22/11/2022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22/11/2022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22/11/2022</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youtu.be/xk2uK14eHNs"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youtu.be/ITi0SxmQTO8"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apps.who.int/iris/bitstream/handle/10665/43541/9241547073_eng.pdf?sequence=1&amp;isAllowed=y" TargetMode="External"/><Relationship Id="rId7" Type="http://schemas.openxmlformats.org/officeDocument/2006/relationships/hyperlink" Target="http://dx.doi.org/10.1007/s00038-008-7068-3"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doi.org/10.1046/J.1524-4733.2002.55150.x" TargetMode="External"/><Relationship Id="rId5" Type="http://schemas.openxmlformats.org/officeDocument/2006/relationships/hyperlink" Target="https://www.cdc.gov/csels/dsepd/ss1978/index.html" TargetMode="External"/><Relationship Id="rId4" Type="http://schemas.openxmlformats.org/officeDocument/2006/relationships/hyperlink" Target="https://www.ncbi.nlm.nih.gov/books/NBK6364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56742" y="1988840"/>
            <a:ext cx="7992888" cy="1440160"/>
          </a:xfrm>
        </p:spPr>
        <p:txBody>
          <a:bodyPr>
            <a:noAutofit/>
          </a:bodyPr>
          <a:lstStyle/>
          <a:p>
            <a:br>
              <a:rPr lang="en-GB" sz="3600" b="1" i="1">
                <a:solidFill>
                  <a:schemeClr val="bg1"/>
                </a:solidFill>
              </a:rPr>
            </a:br>
            <a:br>
              <a:rPr lang="en-GB" sz="3600" b="1" i="1">
                <a:solidFill>
                  <a:schemeClr val="bg1"/>
                </a:solidFill>
              </a:rPr>
            </a:br>
            <a:r>
              <a:rPr lang="en-GB" sz="3600" b="1">
                <a:solidFill>
                  <a:schemeClr val="bg1"/>
                </a:solidFill>
              </a:rPr>
              <a:t>Social Epidemiology and Public Health Development</a:t>
            </a:r>
            <a:br>
              <a:rPr lang="en-GB" sz="3600" b="1" i="1">
                <a:solidFill>
                  <a:schemeClr val="bg1"/>
                </a:solidFill>
              </a:rPr>
            </a:br>
            <a:br>
              <a:rPr lang="en-GB" sz="3600" b="1" i="1">
                <a:solidFill>
                  <a:schemeClr val="bg1"/>
                </a:solidFill>
              </a:rPr>
            </a:br>
            <a:br>
              <a:rPr lang="en-GB" sz="3600" b="1" i="1">
                <a:solidFill>
                  <a:schemeClr val="bg1"/>
                </a:solidFill>
              </a:rPr>
            </a:br>
            <a:br>
              <a:rPr lang="en-GB" sz="3600" b="1">
                <a:solidFill>
                  <a:schemeClr val="bg1"/>
                </a:solidFill>
              </a:rPr>
            </a:br>
            <a:br>
              <a:rPr lang="en-GB" sz="3600" b="1">
                <a:solidFill>
                  <a:schemeClr val="bg1"/>
                </a:solidFill>
              </a:rPr>
            </a:br>
            <a:br>
              <a:rPr lang="en-GB" sz="3600" b="1">
                <a:solidFill>
                  <a:schemeClr val="bg1"/>
                </a:solidFill>
              </a:rPr>
            </a:br>
            <a:r>
              <a:rPr lang="en-GB" sz="3200" b="1">
                <a:solidFill>
                  <a:schemeClr val="bg1"/>
                </a:solidFill>
              </a:rPr>
              <a:t>Semester 1       2021/22</a:t>
            </a:r>
          </a:p>
        </p:txBody>
      </p:sp>
      <p:sp>
        <p:nvSpPr>
          <p:cNvPr id="3" name="Title 1">
            <a:extLst>
              <a:ext uri="{FF2B5EF4-FFF2-40B4-BE49-F238E27FC236}">
                <a16:creationId xmlns:a16="http://schemas.microsoft.com/office/drawing/2014/main" id="{77A4DBEA-D6A2-4952-8612-2F1B35E2CE46}"/>
              </a:ext>
            </a:extLst>
          </p:cNvPr>
          <p:cNvSpPr txBox="1">
            <a:spLocks/>
          </p:cNvSpPr>
          <p:nvPr/>
        </p:nvSpPr>
        <p:spPr>
          <a:xfrm>
            <a:off x="251520" y="5445224"/>
            <a:ext cx="7992888" cy="64807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000" b="1">
              <a:solidFill>
                <a:schemeClr val="bg1"/>
              </a:solidFill>
            </a:endParaRPr>
          </a:p>
        </p:txBody>
      </p:sp>
      <p:sp>
        <p:nvSpPr>
          <p:cNvPr id="4" name="Rectangle 3">
            <a:extLst>
              <a:ext uri="{FF2B5EF4-FFF2-40B4-BE49-F238E27FC236}">
                <a16:creationId xmlns:a16="http://schemas.microsoft.com/office/drawing/2014/main" id="{63DE40DA-47CD-4349-9D54-BB22EFAEF32A}"/>
              </a:ext>
            </a:extLst>
          </p:cNvPr>
          <p:cNvSpPr/>
          <p:nvPr/>
        </p:nvSpPr>
        <p:spPr>
          <a:xfrm>
            <a:off x="1187624" y="2780928"/>
            <a:ext cx="7200800" cy="584775"/>
          </a:xfrm>
          <a:prstGeom prst="rect">
            <a:avLst/>
          </a:prstGeom>
        </p:spPr>
        <p:txBody>
          <a:bodyPr wrap="square">
            <a:spAutoFit/>
          </a:bodyPr>
          <a:lstStyle/>
          <a:p>
            <a:pPr algn="ctr"/>
            <a:r>
              <a:rPr lang="en-GB" sz="3200" b="1" i="1">
                <a:solidFill>
                  <a:schemeClr val="bg1"/>
                </a:solidFill>
              </a:rPr>
              <a:t>Foundations of Social Epidemiology </a:t>
            </a:r>
            <a:endParaRPr lang="en-GB" sz="3200"/>
          </a:p>
        </p:txBody>
      </p:sp>
      <p:sp>
        <p:nvSpPr>
          <p:cNvPr id="5" name="TextBox 4">
            <a:extLst>
              <a:ext uri="{FF2B5EF4-FFF2-40B4-BE49-F238E27FC236}">
                <a16:creationId xmlns:a16="http://schemas.microsoft.com/office/drawing/2014/main" id="{ADFE276F-6869-41C6-B887-3EC4A210430D}"/>
              </a:ext>
            </a:extLst>
          </p:cNvPr>
          <p:cNvSpPr txBox="1"/>
          <p:nvPr/>
        </p:nvSpPr>
        <p:spPr>
          <a:xfrm>
            <a:off x="107504" y="5508521"/>
            <a:ext cx="2664296" cy="461665"/>
          </a:xfrm>
          <a:prstGeom prst="rect">
            <a:avLst/>
          </a:prstGeom>
          <a:noFill/>
        </p:spPr>
        <p:txBody>
          <a:bodyPr wrap="square">
            <a:sp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400" b="1" i="0" u="none" strike="noStrike" kern="1200" cap="none" spc="0" normalizeH="0" baseline="0" noProof="0">
                <a:ln>
                  <a:noFill/>
                </a:ln>
                <a:solidFill>
                  <a:prstClr val="white"/>
                </a:solidFill>
                <a:effectLst/>
                <a:uLnTx/>
                <a:uFillTx/>
                <a:latin typeface="Myriad Pro"/>
                <a:ea typeface="+mn-ea"/>
                <a:cs typeface="Arial" panose="020B0604020202020204" pitchFamily="34" charset="0"/>
              </a:rPr>
              <a:t>Dr Aishat Bakre</a:t>
            </a:r>
            <a:endParaRPr kumimoji="0" lang="en-GB" sz="2400" b="0" i="0" u="none" strike="noStrike" kern="1200" cap="none" spc="0" normalizeH="0" baseline="0" noProof="0">
              <a:ln>
                <a:noFill/>
              </a:ln>
              <a:solidFill>
                <a:prstClr val="black">
                  <a:tint val="75000"/>
                </a:prstClr>
              </a:solidFill>
              <a:effectLst/>
              <a:uLnTx/>
              <a:uFillTx/>
              <a:latin typeface="Myriad Pro"/>
              <a:ea typeface="+mn-ea"/>
              <a:cs typeface="Arial" panose="020B0604020202020204" pitchFamily="34" charset="0"/>
            </a:endParaRPr>
          </a:p>
        </p:txBody>
      </p:sp>
      <p:sp>
        <p:nvSpPr>
          <p:cNvPr id="7" name="TextBox 6">
            <a:extLst>
              <a:ext uri="{FF2B5EF4-FFF2-40B4-BE49-F238E27FC236}">
                <a16:creationId xmlns:a16="http://schemas.microsoft.com/office/drawing/2014/main" id="{C4AFB9D2-7A42-AAAD-4E60-B2168D04DAAE}"/>
              </a:ext>
            </a:extLst>
          </p:cNvPr>
          <p:cNvSpPr txBox="1"/>
          <p:nvPr/>
        </p:nvSpPr>
        <p:spPr>
          <a:xfrm>
            <a:off x="1115616" y="3492298"/>
            <a:ext cx="7128792" cy="1077218"/>
          </a:xfrm>
          <a:prstGeom prst="rect">
            <a:avLst/>
          </a:prstGeom>
          <a:noFill/>
        </p:spPr>
        <p:txBody>
          <a:bodyPr wrap="square">
            <a:spAutoFit/>
          </a:bodyPr>
          <a:lstStyle/>
          <a:p>
            <a:pPr algn="ctr"/>
            <a:r>
              <a:rPr lang="en-GB" sz="3200" b="1" i="1">
                <a:solidFill>
                  <a:schemeClr val="bg1"/>
                </a:solidFill>
                <a:cs typeface="Arial" panose="020B0604020202020204" pitchFamily="34" charset="0"/>
              </a:rPr>
              <a:t>Understanding epidemiological statistics</a:t>
            </a:r>
          </a:p>
        </p:txBody>
      </p:sp>
    </p:spTree>
    <p:extLst>
      <p:ext uri="{BB962C8B-B14F-4D97-AF65-F5344CB8AC3E}">
        <p14:creationId xmlns:p14="http://schemas.microsoft.com/office/powerpoint/2010/main" val="3570428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284CC-33D5-13DA-B2ED-25F00A71DB84}"/>
              </a:ext>
            </a:extLst>
          </p:cNvPr>
          <p:cNvSpPr>
            <a:spLocks noGrp="1"/>
          </p:cNvSpPr>
          <p:nvPr>
            <p:ph type="title"/>
          </p:nvPr>
        </p:nvSpPr>
        <p:spPr/>
        <p:txBody>
          <a:bodyPr>
            <a:normAutofit/>
          </a:bodyPr>
          <a:lstStyle/>
          <a:p>
            <a:r>
              <a:rPr lang="en-GB" b="1"/>
              <a:t>Learning outcomes</a:t>
            </a:r>
          </a:p>
        </p:txBody>
      </p:sp>
      <p:sp>
        <p:nvSpPr>
          <p:cNvPr id="3" name="Content Placeholder 2">
            <a:extLst>
              <a:ext uri="{FF2B5EF4-FFF2-40B4-BE49-F238E27FC236}">
                <a16:creationId xmlns:a16="http://schemas.microsoft.com/office/drawing/2014/main" id="{9AD6F64A-255D-C778-4B76-31A5018CDC03}"/>
              </a:ext>
            </a:extLst>
          </p:cNvPr>
          <p:cNvSpPr>
            <a:spLocks noGrp="1"/>
          </p:cNvSpPr>
          <p:nvPr>
            <p:ph idx="1"/>
          </p:nvPr>
        </p:nvSpPr>
        <p:spPr/>
        <p:txBody>
          <a:bodyPr>
            <a:normAutofit/>
          </a:bodyPr>
          <a:lstStyle/>
          <a:p>
            <a:pPr marL="0" indent="0">
              <a:buNone/>
            </a:pPr>
            <a:r>
              <a:rPr lang="en-GB" sz="1600">
                <a:latin typeface="Arial" panose="020B0604020202020204" pitchFamily="34" charset="0"/>
                <a:cs typeface="Arial" panose="020B0604020202020204" pitchFamily="34" charset="0"/>
              </a:rPr>
              <a:t>On successful completion of this module, you should be able to: </a:t>
            </a:r>
          </a:p>
          <a:p>
            <a:pPr marL="0" indent="0">
              <a:buNone/>
            </a:pPr>
            <a:endParaRPr lang="en-GB" sz="1600">
              <a:latin typeface="Arial" panose="020B0604020202020204" pitchFamily="34" charset="0"/>
              <a:cs typeface="Arial" panose="020B0604020202020204" pitchFamily="34" charset="0"/>
            </a:endParaRPr>
          </a:p>
          <a:p>
            <a:pPr lvl="0">
              <a:buFont typeface="Wingdings" panose="05000000000000000000" pitchFamily="2" charset="2"/>
              <a:buChar char="§"/>
            </a:pPr>
            <a:r>
              <a:rPr lang="en-GB" sz="1600">
                <a:latin typeface="Arial" panose="020B0604020202020204" pitchFamily="34" charset="0"/>
                <a:cs typeface="Arial" panose="020B0604020202020204" pitchFamily="34" charset="0"/>
              </a:rPr>
              <a:t>Demonstrate a thorough understanding and knowledge of the various approaches to social epidemiology interventions and ways for monitoring epidemiological information of a population during the life course.</a:t>
            </a:r>
          </a:p>
          <a:p>
            <a:pPr lvl="0">
              <a:buFont typeface="Wingdings" panose="05000000000000000000" pitchFamily="2" charset="2"/>
              <a:buChar char="§"/>
            </a:pPr>
            <a:r>
              <a:rPr lang="en-GB" sz="1600">
                <a:latin typeface="Arial" panose="020B0604020202020204" pitchFamily="34" charset="0"/>
                <a:cs typeface="Arial" panose="020B0604020202020204" pitchFamily="34" charset="0"/>
              </a:rPr>
              <a:t>Apply knowledge on the link between social environment and health for the development of needs assessments, considering the social determinants of health and impact of social factors on individual and public health. </a:t>
            </a:r>
          </a:p>
          <a:p>
            <a:pPr lvl="0">
              <a:buFont typeface="Wingdings" panose="05000000000000000000" pitchFamily="2" charset="2"/>
              <a:buChar char="§"/>
            </a:pPr>
            <a:r>
              <a:rPr lang="en-GB" sz="1600">
                <a:latin typeface="Arial" panose="020B0604020202020204" pitchFamily="34" charset="0"/>
                <a:cs typeface="Arial" panose="020B0604020202020204" pitchFamily="34" charset="0"/>
              </a:rPr>
              <a:t>Communicate analysis and evaluation of outcomes of epidemiological studies and how these outcomes relate to social and cultural contexts, public health interventions and policies.</a:t>
            </a:r>
          </a:p>
          <a:p>
            <a:pPr lvl="0">
              <a:buFont typeface="Wingdings" panose="05000000000000000000" pitchFamily="2" charset="2"/>
              <a:buChar char="§"/>
            </a:pPr>
            <a:r>
              <a:rPr lang="en-GB" sz="1600">
                <a:latin typeface="Arial" panose="020B0604020202020204" pitchFamily="34" charset="0"/>
                <a:cs typeface="Arial" panose="020B0604020202020204" pitchFamily="34" charset="0"/>
              </a:rPr>
              <a:t>Demonstrate knowledge and understanding of the various forms of health inequalities in the UK and globally, and critically compare and evaluate public health policies and interventions. </a:t>
            </a:r>
          </a:p>
        </p:txBody>
      </p:sp>
    </p:spTree>
    <p:extLst>
      <p:ext uri="{BB962C8B-B14F-4D97-AF65-F5344CB8AC3E}">
        <p14:creationId xmlns:p14="http://schemas.microsoft.com/office/powerpoint/2010/main" val="3888634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C0C89-A654-9474-8EB9-AF58EB41BB1C}"/>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Module Summary</a:t>
            </a:r>
            <a:endParaRPr lang="en-GB" b="1"/>
          </a:p>
        </p:txBody>
      </p:sp>
      <p:sp>
        <p:nvSpPr>
          <p:cNvPr id="3" name="Content Placeholder 2">
            <a:extLst>
              <a:ext uri="{FF2B5EF4-FFF2-40B4-BE49-F238E27FC236}">
                <a16:creationId xmlns:a16="http://schemas.microsoft.com/office/drawing/2014/main" id="{4B04E91D-47BD-D9CB-4F50-623E3026B562}"/>
              </a:ext>
            </a:extLst>
          </p:cNvPr>
          <p:cNvSpPr>
            <a:spLocks noGrp="1"/>
          </p:cNvSpPr>
          <p:nvPr>
            <p:ph idx="1"/>
          </p:nvPr>
        </p:nvSpPr>
        <p:spPr/>
        <p:txBody>
          <a:bodyPr>
            <a:normAutofit fontScale="92500" lnSpcReduction="10000"/>
          </a:bodyPr>
          <a:lstStyle/>
          <a:p>
            <a:pPr>
              <a:buFont typeface="Wingdings" panose="05000000000000000000" pitchFamily="2" charset="2"/>
              <a:buChar char="§"/>
            </a:pPr>
            <a:r>
              <a:rPr lang="en-GB" sz="2800">
                <a:latin typeface="Arial" panose="020B0604020202020204" pitchFamily="34" charset="0"/>
                <a:cs typeface="Arial" panose="020B0604020202020204" pitchFamily="34" charset="0"/>
              </a:rPr>
              <a:t>The module aims overall to introduce students to the various approaches to interventions and ways for monitoring public health information related to health inequalities, social determinants of health, socio-economic and demographic characteristics of a population.</a:t>
            </a:r>
          </a:p>
          <a:p>
            <a:pPr>
              <a:buFont typeface="Wingdings" panose="05000000000000000000" pitchFamily="2" charset="2"/>
              <a:buChar char="§"/>
            </a:pPr>
            <a:r>
              <a:rPr lang="en-GB" sz="2800">
                <a:latin typeface="Arial" panose="020B0604020202020204" pitchFamily="34" charset="0"/>
                <a:cs typeface="Arial" panose="020B0604020202020204" pitchFamily="34" charset="0"/>
              </a:rPr>
              <a:t>To familiarise students with the core concepts of social epidemiology and public health development and to acquire the skills necessary to describe and interpret epidemiological information.</a:t>
            </a:r>
          </a:p>
          <a:p>
            <a:pPr marL="0" indent="0">
              <a:buNone/>
            </a:pPr>
            <a:endParaRPr lang="en-GB" sz="2800"/>
          </a:p>
        </p:txBody>
      </p:sp>
    </p:spTree>
    <p:extLst>
      <p:ext uri="{BB962C8B-B14F-4D97-AF65-F5344CB8AC3E}">
        <p14:creationId xmlns:p14="http://schemas.microsoft.com/office/powerpoint/2010/main" val="28842560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C0C89-A654-9474-8EB9-AF58EB41BB1C}"/>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Aims of the Session</a:t>
            </a:r>
          </a:p>
        </p:txBody>
      </p:sp>
      <p:sp>
        <p:nvSpPr>
          <p:cNvPr id="3" name="Content Placeholder 2">
            <a:extLst>
              <a:ext uri="{FF2B5EF4-FFF2-40B4-BE49-F238E27FC236}">
                <a16:creationId xmlns:a16="http://schemas.microsoft.com/office/drawing/2014/main" id="{4B04E91D-47BD-D9CB-4F50-623E3026B562}"/>
              </a:ext>
            </a:extLst>
          </p:cNvPr>
          <p:cNvSpPr>
            <a:spLocks noGrp="1"/>
          </p:cNvSpPr>
          <p:nvPr>
            <p:ph idx="1"/>
          </p:nvPr>
        </p:nvSpPr>
        <p:spPr/>
        <p:txBody>
          <a:bodyPr>
            <a:normAutofit/>
          </a:bodyPr>
          <a:lstStyle/>
          <a:p>
            <a:pPr marL="0" indent="0">
              <a:buNone/>
            </a:pPr>
            <a:r>
              <a:rPr lang="en-GB" sz="2400">
                <a:latin typeface="Arial" panose="020B0604020202020204" pitchFamily="34" charset="0"/>
                <a:cs typeface="Arial" panose="020B0604020202020204" pitchFamily="34" charset="0"/>
              </a:rPr>
              <a:t>To understand</a:t>
            </a:r>
          </a:p>
          <a:p>
            <a:pPr marL="0" indent="0">
              <a:buNone/>
            </a:pPr>
            <a:endParaRPr lang="en-GB" sz="2400">
              <a:latin typeface="Arial" panose="020B0604020202020204" pitchFamily="34" charset="0"/>
              <a:cs typeface="Arial" panose="020B0604020202020204" pitchFamily="34" charset="0"/>
            </a:endParaRPr>
          </a:p>
          <a:p>
            <a:r>
              <a:rPr lang="en-GB" sz="2400">
                <a:latin typeface="Arial" panose="020B0604020202020204" pitchFamily="34" charset="0"/>
                <a:cs typeface="Arial" panose="020B0604020202020204" pitchFamily="34" charset="0"/>
              </a:rPr>
              <a:t>Public health measurement/statistics</a:t>
            </a:r>
          </a:p>
          <a:p>
            <a:r>
              <a:rPr lang="en-GB" sz="2400">
                <a:latin typeface="Arial" panose="020B0604020202020204" pitchFamily="34" charset="0"/>
                <a:cs typeface="Arial" panose="020B0604020202020204" pitchFamily="34" charset="0"/>
              </a:rPr>
              <a:t>Relative risk and interpretation</a:t>
            </a:r>
          </a:p>
          <a:p>
            <a:r>
              <a:rPr lang="en-GB" sz="2400">
                <a:latin typeface="Arial" panose="020B0604020202020204" pitchFamily="34" charset="0"/>
                <a:cs typeface="Arial" panose="020B0604020202020204" pitchFamily="34" charset="0"/>
              </a:rPr>
              <a:t>Odd ratio and interpretation</a:t>
            </a:r>
          </a:p>
        </p:txBody>
      </p:sp>
    </p:spTree>
    <p:extLst>
      <p:ext uri="{BB962C8B-B14F-4D97-AF65-F5344CB8AC3E}">
        <p14:creationId xmlns:p14="http://schemas.microsoft.com/office/powerpoint/2010/main" val="14602647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DA976-C44C-44A4-9416-3FC539F702CC}"/>
              </a:ext>
            </a:extLst>
          </p:cNvPr>
          <p:cNvSpPr>
            <a:spLocks noGrp="1"/>
          </p:cNvSpPr>
          <p:nvPr>
            <p:ph type="ctrTitle"/>
          </p:nvPr>
        </p:nvSpPr>
        <p:spPr>
          <a:xfrm>
            <a:off x="685800" y="2276872"/>
            <a:ext cx="7772400" cy="1470025"/>
          </a:xfrm>
        </p:spPr>
        <p:txBody>
          <a:bodyPr>
            <a:normAutofit/>
          </a:bodyPr>
          <a:lstStyle/>
          <a:p>
            <a:r>
              <a:rPr lang="en-GB" b="1" i="1">
                <a:solidFill>
                  <a:schemeClr val="bg1"/>
                </a:solidFill>
              </a:rPr>
              <a:t>Epidemiological statistical measurement</a:t>
            </a:r>
          </a:p>
        </p:txBody>
      </p:sp>
    </p:spTree>
    <p:extLst>
      <p:ext uri="{BB962C8B-B14F-4D97-AF65-F5344CB8AC3E}">
        <p14:creationId xmlns:p14="http://schemas.microsoft.com/office/powerpoint/2010/main" val="21598211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0D37E6-3019-3161-1073-C21268704598}"/>
              </a:ext>
            </a:extLst>
          </p:cNvPr>
          <p:cNvSpPr>
            <a:spLocks noGrp="1"/>
          </p:cNvSpPr>
          <p:nvPr>
            <p:ph type="title"/>
          </p:nvPr>
        </p:nvSpPr>
        <p:spPr/>
        <p:txBody>
          <a:bodyPr>
            <a:normAutofit fontScale="90000"/>
          </a:bodyPr>
          <a:lstStyle/>
          <a:p>
            <a:r>
              <a:rPr lang="en-GB" b="1"/>
              <a:t>Epidemiological statistical measurement</a:t>
            </a:r>
          </a:p>
        </p:txBody>
      </p:sp>
      <p:sp>
        <p:nvSpPr>
          <p:cNvPr id="3" name="Content Placeholder 2">
            <a:extLst>
              <a:ext uri="{FF2B5EF4-FFF2-40B4-BE49-F238E27FC236}">
                <a16:creationId xmlns:a16="http://schemas.microsoft.com/office/drawing/2014/main" id="{048D93F0-5531-BB9A-61FB-5C01BA2E4EBB}"/>
              </a:ext>
            </a:extLst>
          </p:cNvPr>
          <p:cNvSpPr>
            <a:spLocks noGrp="1"/>
          </p:cNvSpPr>
          <p:nvPr>
            <p:ph idx="1"/>
          </p:nvPr>
        </p:nvSpPr>
        <p:spPr/>
        <p:txBody>
          <a:bodyPr/>
          <a:lstStyle/>
          <a:p>
            <a:pPr marL="0" indent="0">
              <a:buNone/>
            </a:pPr>
            <a:r>
              <a:rPr lang="en-GB" dirty="0"/>
              <a:t>The popular epidemiological statistical measurement used in studies include</a:t>
            </a:r>
          </a:p>
          <a:p>
            <a:pPr marL="0" indent="0">
              <a:buNone/>
            </a:pPr>
            <a:r>
              <a:rPr lang="en-GB" dirty="0"/>
              <a:t> </a:t>
            </a:r>
          </a:p>
          <a:p>
            <a:r>
              <a:rPr lang="en-GB" dirty="0"/>
              <a:t>Relative Risk (RR) and </a:t>
            </a:r>
          </a:p>
          <a:p>
            <a:r>
              <a:rPr lang="en-GB" dirty="0"/>
              <a:t>Odds Ratio (OR)</a:t>
            </a:r>
          </a:p>
          <a:p>
            <a:r>
              <a:rPr lang="en-GB" dirty="0"/>
              <a:t>Hazard ratio (HR)</a:t>
            </a:r>
          </a:p>
        </p:txBody>
      </p:sp>
    </p:spTree>
    <p:extLst>
      <p:ext uri="{BB962C8B-B14F-4D97-AF65-F5344CB8AC3E}">
        <p14:creationId xmlns:p14="http://schemas.microsoft.com/office/powerpoint/2010/main" val="3380694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018E1E-A7F9-934E-AE41-21CDA9F52EB6}"/>
              </a:ext>
            </a:extLst>
          </p:cNvPr>
          <p:cNvSpPr>
            <a:spLocks noGrp="1"/>
          </p:cNvSpPr>
          <p:nvPr>
            <p:ph type="title"/>
          </p:nvPr>
        </p:nvSpPr>
        <p:spPr/>
        <p:txBody>
          <a:bodyPr>
            <a:normAutofit fontScale="90000"/>
          </a:bodyPr>
          <a:lstStyle/>
          <a:p>
            <a:r>
              <a:rPr lang="en-GB" b="1"/>
              <a:t>Epidemiological statistical measurement</a:t>
            </a:r>
          </a:p>
        </p:txBody>
      </p:sp>
      <p:sp>
        <p:nvSpPr>
          <p:cNvPr id="3" name="Content Placeholder 2">
            <a:extLst>
              <a:ext uri="{FF2B5EF4-FFF2-40B4-BE49-F238E27FC236}">
                <a16:creationId xmlns:a16="http://schemas.microsoft.com/office/drawing/2014/main" id="{9EFAD741-6579-C245-3A19-C9B358E8B082}"/>
              </a:ext>
            </a:extLst>
          </p:cNvPr>
          <p:cNvSpPr>
            <a:spLocks noGrp="1"/>
          </p:cNvSpPr>
          <p:nvPr>
            <p:ph idx="1"/>
          </p:nvPr>
        </p:nvSpPr>
        <p:spPr>
          <a:xfrm>
            <a:off x="457200" y="1700808"/>
            <a:ext cx="8229600" cy="3917032"/>
          </a:xfrm>
        </p:spPr>
        <p:txBody>
          <a:bodyPr/>
          <a:lstStyle/>
          <a:p>
            <a:r>
              <a:rPr lang="en-GB"/>
              <a:t>Relative Risk (RR) and Odds Ratio (OR) are used to measure the strength of an association between an </a:t>
            </a:r>
            <a:r>
              <a:rPr lang="en-GB" b="1"/>
              <a:t>exposure</a:t>
            </a:r>
            <a:r>
              <a:rPr lang="en-GB"/>
              <a:t> and a </a:t>
            </a:r>
            <a:r>
              <a:rPr lang="en-GB" b="1"/>
              <a:t>disease outcome</a:t>
            </a:r>
          </a:p>
        </p:txBody>
      </p:sp>
    </p:spTree>
    <p:extLst>
      <p:ext uri="{BB962C8B-B14F-4D97-AF65-F5344CB8AC3E}">
        <p14:creationId xmlns:p14="http://schemas.microsoft.com/office/powerpoint/2010/main" val="17573906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DA976-C44C-44A4-9416-3FC539F702CC}"/>
              </a:ext>
            </a:extLst>
          </p:cNvPr>
          <p:cNvSpPr>
            <a:spLocks noGrp="1"/>
          </p:cNvSpPr>
          <p:nvPr>
            <p:ph type="ctrTitle"/>
          </p:nvPr>
        </p:nvSpPr>
        <p:spPr>
          <a:xfrm>
            <a:off x="685800" y="2276872"/>
            <a:ext cx="7772400" cy="1470025"/>
          </a:xfrm>
        </p:spPr>
        <p:txBody>
          <a:bodyPr>
            <a:normAutofit/>
          </a:bodyPr>
          <a:lstStyle/>
          <a:p>
            <a:r>
              <a:rPr lang="en-GB" b="1" i="1">
                <a:solidFill>
                  <a:schemeClr val="bg1"/>
                </a:solidFill>
              </a:rPr>
              <a:t>Relative risk</a:t>
            </a:r>
          </a:p>
        </p:txBody>
      </p:sp>
    </p:spTree>
    <p:extLst>
      <p:ext uri="{BB962C8B-B14F-4D97-AF65-F5344CB8AC3E}">
        <p14:creationId xmlns:p14="http://schemas.microsoft.com/office/powerpoint/2010/main" val="34511022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ACE69-C540-4A23-BCCF-931B1C7F0E29}"/>
              </a:ext>
            </a:extLst>
          </p:cNvPr>
          <p:cNvSpPr>
            <a:spLocks noGrp="1"/>
          </p:cNvSpPr>
          <p:nvPr>
            <p:ph type="title"/>
          </p:nvPr>
        </p:nvSpPr>
        <p:spPr/>
        <p:txBody>
          <a:bodyPr>
            <a:normAutofit/>
          </a:bodyPr>
          <a:lstStyle/>
          <a:p>
            <a:r>
              <a:rPr lang="en-GB" b="1" i="0">
                <a:solidFill>
                  <a:srgbClr val="333333"/>
                </a:solidFill>
                <a:effectLst/>
                <a:latin typeface="Arial" panose="020B0604020202020204" pitchFamily="34" charset="0"/>
              </a:rPr>
              <a:t>Relative Risk (RR)</a:t>
            </a:r>
            <a:endParaRPr lang="en-GB"/>
          </a:p>
        </p:txBody>
      </p:sp>
      <p:sp>
        <p:nvSpPr>
          <p:cNvPr id="3" name="Content Placeholder 2">
            <a:extLst>
              <a:ext uri="{FF2B5EF4-FFF2-40B4-BE49-F238E27FC236}">
                <a16:creationId xmlns:a16="http://schemas.microsoft.com/office/drawing/2014/main" id="{8374B0BD-EE6C-5F57-D641-A5476258A405}"/>
              </a:ext>
            </a:extLst>
          </p:cNvPr>
          <p:cNvSpPr>
            <a:spLocks noGrp="1"/>
          </p:cNvSpPr>
          <p:nvPr>
            <p:ph idx="1"/>
          </p:nvPr>
        </p:nvSpPr>
        <p:spPr>
          <a:xfrm>
            <a:off x="457200" y="1417638"/>
            <a:ext cx="8229600" cy="4243610"/>
          </a:xfrm>
        </p:spPr>
        <p:txBody>
          <a:bodyPr>
            <a:normAutofit fontScale="77500" lnSpcReduction="20000"/>
          </a:bodyPr>
          <a:lstStyle/>
          <a:p>
            <a:pPr algn="l">
              <a:buFont typeface="Arial" panose="020B0604020202020204" pitchFamily="34" charset="0"/>
              <a:buChar char="•"/>
            </a:pPr>
            <a:r>
              <a:rPr lang="en-GB" sz="3600" b="0" i="0">
                <a:solidFill>
                  <a:srgbClr val="333333"/>
                </a:solidFill>
                <a:effectLst/>
                <a:latin typeface="Arial" panose="020B0604020202020204" pitchFamily="34" charset="0"/>
              </a:rPr>
              <a:t>RR tells you how many times exposure to a risk factor increases a person’s risk of contracting the disease.</a:t>
            </a:r>
          </a:p>
          <a:p>
            <a:pPr algn="l">
              <a:buFont typeface="Arial" panose="020B0604020202020204" pitchFamily="34" charset="0"/>
              <a:buChar char="•"/>
            </a:pPr>
            <a:r>
              <a:rPr lang="en-GB" sz="3600" b="0" i="0">
                <a:solidFill>
                  <a:srgbClr val="333333"/>
                </a:solidFill>
                <a:effectLst/>
                <a:latin typeface="Arial" panose="020B0604020202020204" pitchFamily="34" charset="0"/>
              </a:rPr>
              <a:t>Is the ratio of incidence of disease in exposed persons to the incidence of disease in unexposed persons. </a:t>
            </a:r>
          </a:p>
          <a:p>
            <a:pPr algn="l">
              <a:buFont typeface="Arial" panose="020B0604020202020204" pitchFamily="34" charset="0"/>
              <a:buChar char="•"/>
            </a:pPr>
            <a:r>
              <a:rPr lang="en-GB" sz="3600" b="0" i="0">
                <a:solidFill>
                  <a:srgbClr val="333333"/>
                </a:solidFill>
                <a:effectLst/>
                <a:latin typeface="Arial" panose="020B0604020202020204" pitchFamily="34" charset="0"/>
              </a:rPr>
              <a:t>Studies that create a sample population based on exposure can use relative risk- like </a:t>
            </a:r>
            <a:r>
              <a:rPr lang="en-GB" sz="3600" b="1" i="0">
                <a:solidFill>
                  <a:srgbClr val="333333"/>
                </a:solidFill>
                <a:effectLst/>
                <a:latin typeface="Arial" panose="020B0604020202020204" pitchFamily="34" charset="0"/>
              </a:rPr>
              <a:t>controlled trials or cohort studies.</a:t>
            </a:r>
          </a:p>
          <a:p>
            <a:pPr algn="l">
              <a:buFont typeface="Arial" panose="020B0604020202020204" pitchFamily="34" charset="0"/>
              <a:buChar char="•"/>
            </a:pPr>
            <a:r>
              <a:rPr lang="en-GB" sz="3600" b="0" i="0">
                <a:solidFill>
                  <a:srgbClr val="333333"/>
                </a:solidFill>
                <a:effectLst/>
                <a:latin typeface="Arial" panose="020B0604020202020204" pitchFamily="34" charset="0"/>
              </a:rPr>
              <a:t>Formula: RR = </a:t>
            </a:r>
            <a:r>
              <a:rPr lang="en-GB" sz="3600" b="0" i="1">
                <a:solidFill>
                  <a:srgbClr val="333333"/>
                </a:solidFill>
                <a:effectLst/>
                <a:latin typeface="Arial" panose="020B0604020202020204" pitchFamily="34" charset="0"/>
              </a:rPr>
              <a:t>p</a:t>
            </a:r>
            <a:r>
              <a:rPr lang="en-GB" sz="3600" b="0" i="0">
                <a:solidFill>
                  <a:srgbClr val="333333"/>
                </a:solidFill>
                <a:effectLst/>
                <a:latin typeface="Arial" panose="020B0604020202020204" pitchFamily="34" charset="0"/>
              </a:rPr>
              <a:t> of getting the disease if exposed / </a:t>
            </a:r>
            <a:r>
              <a:rPr lang="en-GB" sz="3600" b="0" i="1">
                <a:solidFill>
                  <a:srgbClr val="333333"/>
                </a:solidFill>
                <a:effectLst/>
                <a:latin typeface="Arial" panose="020B0604020202020204" pitchFamily="34" charset="0"/>
              </a:rPr>
              <a:t>p</a:t>
            </a:r>
            <a:r>
              <a:rPr lang="en-GB" sz="3600" b="0" i="0">
                <a:solidFill>
                  <a:srgbClr val="333333"/>
                </a:solidFill>
                <a:effectLst/>
                <a:latin typeface="Arial" panose="020B0604020202020204" pitchFamily="34" charset="0"/>
              </a:rPr>
              <a:t> of getting the disease if not exposed</a:t>
            </a:r>
          </a:p>
          <a:p>
            <a:endParaRPr lang="en-GB"/>
          </a:p>
        </p:txBody>
      </p:sp>
    </p:spTree>
    <p:extLst>
      <p:ext uri="{BB962C8B-B14F-4D97-AF65-F5344CB8AC3E}">
        <p14:creationId xmlns:p14="http://schemas.microsoft.com/office/powerpoint/2010/main" val="32914893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B8A64-E23D-50FF-30B5-53F97BFB3737}"/>
              </a:ext>
            </a:extLst>
          </p:cNvPr>
          <p:cNvSpPr>
            <a:spLocks noGrp="1"/>
          </p:cNvSpPr>
          <p:nvPr>
            <p:ph type="title"/>
          </p:nvPr>
        </p:nvSpPr>
        <p:spPr/>
        <p:txBody>
          <a:bodyPr>
            <a:normAutofit/>
          </a:bodyPr>
          <a:lstStyle/>
          <a:p>
            <a:r>
              <a:rPr lang="en-GB" b="1" i="0">
                <a:solidFill>
                  <a:srgbClr val="333333"/>
                </a:solidFill>
                <a:effectLst/>
                <a:latin typeface="Arial" panose="020B0604020202020204" pitchFamily="34" charset="0"/>
              </a:rPr>
              <a:t>RR Interpretation</a:t>
            </a:r>
            <a:endParaRPr lang="en-GB"/>
          </a:p>
        </p:txBody>
      </p:sp>
      <p:sp>
        <p:nvSpPr>
          <p:cNvPr id="3" name="Content Placeholder 2">
            <a:extLst>
              <a:ext uri="{FF2B5EF4-FFF2-40B4-BE49-F238E27FC236}">
                <a16:creationId xmlns:a16="http://schemas.microsoft.com/office/drawing/2014/main" id="{92282AD8-B3DE-54A2-6EC9-3D3F39E81CC7}"/>
              </a:ext>
            </a:extLst>
          </p:cNvPr>
          <p:cNvSpPr>
            <a:spLocks noGrp="1"/>
          </p:cNvSpPr>
          <p:nvPr>
            <p:ph idx="1"/>
          </p:nvPr>
        </p:nvSpPr>
        <p:spPr/>
        <p:txBody>
          <a:bodyPr>
            <a:normAutofit fontScale="70000" lnSpcReduction="20000"/>
          </a:bodyPr>
          <a:lstStyle/>
          <a:p>
            <a:pPr algn="l">
              <a:buFont typeface="Arial" panose="020B0604020202020204" pitchFamily="34" charset="0"/>
              <a:buChar char="•"/>
            </a:pPr>
            <a:r>
              <a:rPr lang="en-GB" b="0" i="0">
                <a:solidFill>
                  <a:srgbClr val="333333"/>
                </a:solidFill>
                <a:effectLst/>
                <a:latin typeface="Arial" panose="020B0604020202020204" pitchFamily="34" charset="0"/>
              </a:rPr>
              <a:t>RR = 1</a:t>
            </a:r>
          </a:p>
          <a:p>
            <a:pPr marL="742950" lvl="1" indent="-285750" algn="l">
              <a:buFont typeface="Arial" panose="020B0604020202020204" pitchFamily="34" charset="0"/>
              <a:buChar char="•"/>
            </a:pPr>
            <a:r>
              <a:rPr lang="en-GB" b="0" i="0">
                <a:solidFill>
                  <a:srgbClr val="333333"/>
                </a:solidFill>
                <a:effectLst/>
                <a:latin typeface="Arial" panose="020B0604020202020204" pitchFamily="34" charset="0"/>
              </a:rPr>
              <a:t>If the incidence in the exposed group and the unexposed group is the same then there is no increased risk and no association between the exposure and the outcome.</a:t>
            </a:r>
          </a:p>
          <a:p>
            <a:pPr algn="l">
              <a:buFont typeface="Arial" panose="020B0604020202020204" pitchFamily="34" charset="0"/>
              <a:buChar char="•"/>
            </a:pPr>
            <a:r>
              <a:rPr lang="en-GB" b="0" i="0">
                <a:solidFill>
                  <a:srgbClr val="333333"/>
                </a:solidFill>
                <a:effectLst/>
                <a:latin typeface="Arial" panose="020B0604020202020204" pitchFamily="34" charset="0"/>
              </a:rPr>
              <a:t>RR &gt; 1</a:t>
            </a:r>
          </a:p>
          <a:p>
            <a:pPr marL="742950" lvl="1" indent="-285750" algn="l">
              <a:buFont typeface="Arial" panose="020B0604020202020204" pitchFamily="34" charset="0"/>
              <a:buChar char="•"/>
            </a:pPr>
            <a:r>
              <a:rPr lang="en-GB" b="0" i="0">
                <a:solidFill>
                  <a:srgbClr val="333333"/>
                </a:solidFill>
                <a:effectLst/>
                <a:latin typeface="Arial" panose="020B0604020202020204" pitchFamily="34" charset="0"/>
              </a:rPr>
              <a:t>If the incidence in the exposed group is greater than that of the unexposed group, so there is a greater risk and a positive association between the exposure and the outcome.</a:t>
            </a:r>
          </a:p>
          <a:p>
            <a:pPr algn="l">
              <a:buFont typeface="Arial" panose="020B0604020202020204" pitchFamily="34" charset="0"/>
              <a:buChar char="•"/>
            </a:pPr>
            <a:r>
              <a:rPr lang="en-GB" b="0" i="0">
                <a:solidFill>
                  <a:srgbClr val="333333"/>
                </a:solidFill>
                <a:effectLst/>
                <a:latin typeface="Arial" panose="020B0604020202020204" pitchFamily="34" charset="0"/>
              </a:rPr>
              <a:t>RR &lt; 1 The</a:t>
            </a:r>
          </a:p>
          <a:p>
            <a:pPr marL="742950" lvl="1" indent="-285750" algn="l">
              <a:buFont typeface="Arial" panose="020B0604020202020204" pitchFamily="34" charset="0"/>
              <a:buChar char="•"/>
            </a:pPr>
            <a:r>
              <a:rPr lang="en-GB" b="0" i="0">
                <a:solidFill>
                  <a:srgbClr val="333333"/>
                </a:solidFill>
                <a:effectLst/>
                <a:latin typeface="Arial" panose="020B0604020202020204" pitchFamily="34" charset="0"/>
              </a:rPr>
              <a:t>If the incidence in the exposed group is less than that of the unexposed group so there is decreased risk and a negative association between the exposure and the outcome.</a:t>
            </a:r>
          </a:p>
          <a:p>
            <a:endParaRPr lang="en-GB"/>
          </a:p>
        </p:txBody>
      </p:sp>
    </p:spTree>
    <p:extLst>
      <p:ext uri="{BB962C8B-B14F-4D97-AF65-F5344CB8AC3E}">
        <p14:creationId xmlns:p14="http://schemas.microsoft.com/office/powerpoint/2010/main" val="30774579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593EECAF-7C52-48D8-B64E-CF18A478DD69}"/>
              </a:ext>
            </a:extLst>
          </p:cNvPr>
          <p:cNvSpPr>
            <a:spLocks noGrp="1"/>
          </p:cNvSpPr>
          <p:nvPr>
            <p:ph type="title"/>
          </p:nvPr>
        </p:nvSpPr>
        <p:spPr/>
        <p:txBody>
          <a:bodyPr/>
          <a:lstStyle/>
          <a:p>
            <a:pPr eaLnBrk="1" hangingPunct="1">
              <a:lnSpc>
                <a:spcPct val="100000"/>
              </a:lnSpc>
            </a:pPr>
            <a:r>
              <a:rPr lang="en-GB" altLang="en-US" b="1">
                <a:latin typeface="Palatino Linotype" panose="02040502050505030304" pitchFamily="18" charset="0"/>
              </a:rPr>
              <a:t>Relative Risk (risk ratio)</a:t>
            </a:r>
          </a:p>
        </p:txBody>
      </p:sp>
      <p:sp>
        <p:nvSpPr>
          <p:cNvPr id="63491" name="Rectangle 3">
            <a:extLst>
              <a:ext uri="{FF2B5EF4-FFF2-40B4-BE49-F238E27FC236}">
                <a16:creationId xmlns:a16="http://schemas.microsoft.com/office/drawing/2014/main" id="{0805A0AA-76FD-4C3E-AF2B-22D18D5D7CBD}"/>
              </a:ext>
            </a:extLst>
          </p:cNvPr>
          <p:cNvSpPr>
            <a:spLocks noGrp="1"/>
          </p:cNvSpPr>
          <p:nvPr>
            <p:ph idx="1"/>
          </p:nvPr>
        </p:nvSpPr>
        <p:spPr>
          <a:xfrm>
            <a:off x="869673" y="1700808"/>
            <a:ext cx="7404653" cy="3960440"/>
          </a:xfrm>
        </p:spPr>
        <p:txBody>
          <a:bodyPr>
            <a:normAutofit fontScale="70000" lnSpcReduction="20000"/>
          </a:bodyPr>
          <a:lstStyle/>
          <a:p>
            <a:pPr eaLnBrk="1" hangingPunct="1">
              <a:lnSpc>
                <a:spcPct val="120000"/>
              </a:lnSpc>
            </a:pPr>
            <a:r>
              <a:rPr lang="en-GB" altLang="en-US">
                <a:latin typeface="Arial" panose="020B0604020202020204" pitchFamily="34" charset="0"/>
                <a:cs typeface="Arial" panose="020B0604020202020204" pitchFamily="34" charset="0"/>
              </a:rPr>
              <a:t>Incidence of disease in the exposed group divided by the incidence of disease in the unexposed group.</a:t>
            </a:r>
          </a:p>
          <a:p>
            <a:pPr eaLnBrk="1" hangingPunct="1">
              <a:lnSpc>
                <a:spcPct val="120000"/>
              </a:lnSpc>
            </a:pPr>
            <a:r>
              <a:rPr lang="en-GB" altLang="en-US">
                <a:latin typeface="Arial" panose="020B0604020202020204" pitchFamily="34" charset="0"/>
                <a:cs typeface="Arial" panose="020B0604020202020204" pitchFamily="34" charset="0"/>
              </a:rPr>
              <a:t>A relative risk of 1 indicates that the risk of developing the disease is the same in the exposed and the unexposed groups.</a:t>
            </a:r>
          </a:p>
          <a:p>
            <a:pPr eaLnBrk="1" hangingPunct="1">
              <a:lnSpc>
                <a:spcPct val="120000"/>
              </a:lnSpc>
            </a:pPr>
            <a:r>
              <a:rPr lang="en-GB" altLang="en-US">
                <a:latin typeface="Arial" panose="020B0604020202020204" pitchFamily="34" charset="0"/>
                <a:cs typeface="Arial" panose="020B0604020202020204" pitchFamily="34" charset="0"/>
              </a:rPr>
              <a:t>A relative risk of greater than 1 (RR=1.2) indicates that there is an increased risk in the exposed group.</a:t>
            </a:r>
          </a:p>
          <a:p>
            <a:pPr eaLnBrk="1" hangingPunct="1">
              <a:lnSpc>
                <a:spcPct val="120000"/>
              </a:lnSpc>
            </a:pPr>
            <a:r>
              <a:rPr lang="en-GB" altLang="en-US">
                <a:latin typeface="Arial" panose="020B0604020202020204" pitchFamily="34" charset="0"/>
                <a:cs typeface="Arial" panose="020B0604020202020204" pitchFamily="34" charset="0"/>
              </a:rPr>
              <a:t>A relative risk of less than 1 (RR=0.5) indicates that there is a decreased risk in the exposed group.</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F5A4A-9F8C-192A-5097-6C5E15F17657}"/>
              </a:ext>
            </a:extLst>
          </p:cNvPr>
          <p:cNvSpPr>
            <a:spLocks noGrp="1"/>
          </p:cNvSpPr>
          <p:nvPr>
            <p:ph type="title"/>
          </p:nvPr>
        </p:nvSpPr>
        <p:spPr/>
        <p:txBody>
          <a:bodyPr/>
          <a:lstStyle/>
          <a:p>
            <a:r>
              <a:rPr lang="en-GB" b="1" i="0">
                <a:solidFill>
                  <a:srgbClr val="333333"/>
                </a:solidFill>
                <a:effectLst/>
                <a:latin typeface="Arial" panose="020B0604020202020204" pitchFamily="34" charset="0"/>
              </a:rPr>
              <a:t>RR Interpretation</a:t>
            </a:r>
            <a:endParaRPr lang="en-GB"/>
          </a:p>
        </p:txBody>
      </p:sp>
      <p:sp>
        <p:nvSpPr>
          <p:cNvPr id="3" name="Content Placeholder 2">
            <a:extLst>
              <a:ext uri="{FF2B5EF4-FFF2-40B4-BE49-F238E27FC236}">
                <a16:creationId xmlns:a16="http://schemas.microsoft.com/office/drawing/2014/main" id="{214E5133-C4F3-4C02-BDFD-0384827C8103}"/>
              </a:ext>
            </a:extLst>
          </p:cNvPr>
          <p:cNvSpPr>
            <a:spLocks noGrp="1"/>
          </p:cNvSpPr>
          <p:nvPr>
            <p:ph idx="1"/>
          </p:nvPr>
        </p:nvSpPr>
        <p:spPr/>
        <p:txBody>
          <a:bodyPr>
            <a:normAutofit/>
          </a:bodyPr>
          <a:lstStyle/>
          <a:p>
            <a:r>
              <a:rPr lang="en-GB" sz="2400">
                <a:latin typeface="Arial" panose="020B0604020202020204" pitchFamily="34" charset="0"/>
                <a:cs typeface="Arial" panose="020B0604020202020204" pitchFamily="34" charset="0"/>
              </a:rPr>
              <a:t>RR is calculated using incidence data to measure the probability of developing disease. </a:t>
            </a:r>
          </a:p>
          <a:p>
            <a:r>
              <a:rPr lang="en-GB" sz="2400">
                <a:latin typeface="Arial" panose="020B0604020202020204" pitchFamily="34" charset="0"/>
                <a:cs typeface="Arial" panose="020B0604020202020204" pitchFamily="34" charset="0"/>
              </a:rPr>
              <a:t>Since the calculation is dependent on incidence data and only Controlled Trials and Cohort Studies can be used to calculate incidence, you should only see RR in Controlled Trials or Cohort Studies.</a:t>
            </a:r>
          </a:p>
          <a:p>
            <a:r>
              <a:rPr lang="en-GB" sz="2400">
                <a:latin typeface="Arial" panose="020B0604020202020204" pitchFamily="34" charset="0"/>
                <a:cs typeface="Arial" panose="020B0604020202020204" pitchFamily="34" charset="0"/>
              </a:rPr>
              <a:t>This is also why you see RR less than OR even though it is easier to calculate and understand – Controlled Trials and Cohort Studies are expensive and time consuming so there are fewer of them.</a:t>
            </a:r>
          </a:p>
        </p:txBody>
      </p:sp>
    </p:spTree>
    <p:extLst>
      <p:ext uri="{BB962C8B-B14F-4D97-AF65-F5344CB8AC3E}">
        <p14:creationId xmlns:p14="http://schemas.microsoft.com/office/powerpoint/2010/main" val="37369391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1C0BD1-8802-C624-E71F-DFDB81DA33B9}"/>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B186E62A-374E-D857-1765-2A95DC0462A1}"/>
              </a:ext>
            </a:extLst>
          </p:cNvPr>
          <p:cNvSpPr>
            <a:spLocks noGrp="1"/>
          </p:cNvSpPr>
          <p:nvPr>
            <p:ph idx="1"/>
          </p:nvPr>
        </p:nvSpPr>
        <p:spPr/>
        <p:txBody>
          <a:bodyPr>
            <a:normAutofit/>
          </a:bodyPr>
          <a:lstStyle/>
          <a:p>
            <a:r>
              <a:rPr lang="en-GB"/>
              <a:t>Watch the video below</a:t>
            </a:r>
          </a:p>
          <a:p>
            <a:pPr marL="0" indent="0">
              <a:buNone/>
            </a:pPr>
            <a:endParaRPr lang="en-GB">
              <a:hlinkClick r:id="rId3"/>
            </a:endParaRPr>
          </a:p>
          <a:p>
            <a:pPr algn="ctr"/>
            <a:r>
              <a:rPr lang="en-GB">
                <a:hlinkClick r:id="rId3"/>
              </a:rPr>
              <a:t>https://youtu.be/xk2uK14eHNs</a:t>
            </a:r>
            <a:endParaRPr lang="en-GB"/>
          </a:p>
          <a:p>
            <a:endParaRPr lang="en-GB"/>
          </a:p>
          <a:p>
            <a:endParaRPr lang="en-GB"/>
          </a:p>
          <a:p>
            <a:r>
              <a:rPr lang="en-GB" sz="2400" b="1"/>
              <a:t>Feedback what you have learnt to the whole class</a:t>
            </a:r>
          </a:p>
        </p:txBody>
      </p:sp>
    </p:spTree>
    <p:extLst>
      <p:ext uri="{BB962C8B-B14F-4D97-AF65-F5344CB8AC3E}">
        <p14:creationId xmlns:p14="http://schemas.microsoft.com/office/powerpoint/2010/main" val="13608794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7AEE3-F443-716E-E817-688EDF842B70}"/>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7932E6CC-25BD-D014-A8E9-F8455F6CD06A}"/>
              </a:ext>
            </a:extLst>
          </p:cNvPr>
          <p:cNvSpPr>
            <a:spLocks noGrp="1"/>
          </p:cNvSpPr>
          <p:nvPr>
            <p:ph idx="1"/>
          </p:nvPr>
        </p:nvSpPr>
        <p:spPr/>
        <p:txBody>
          <a:bodyPr/>
          <a:lstStyle/>
          <a:p>
            <a:r>
              <a:rPr lang="en-GB"/>
              <a:t>Working in groups look for a cohort study article and check the result section both in the abstract and the body of the article and report the statistical findings</a:t>
            </a:r>
          </a:p>
          <a:p>
            <a:endParaRPr lang="en-GB"/>
          </a:p>
          <a:p>
            <a:pPr marL="0" indent="0" algn="ctr">
              <a:buNone/>
            </a:pPr>
            <a:r>
              <a:rPr lang="en-GB" b="1"/>
              <a:t>Feedback your findings to the class</a:t>
            </a:r>
          </a:p>
        </p:txBody>
      </p:sp>
    </p:spTree>
    <p:extLst>
      <p:ext uri="{BB962C8B-B14F-4D97-AF65-F5344CB8AC3E}">
        <p14:creationId xmlns:p14="http://schemas.microsoft.com/office/powerpoint/2010/main" val="9567920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12F92-2621-9A3B-AC39-7809D4C01B6D}"/>
              </a:ext>
            </a:extLst>
          </p:cNvPr>
          <p:cNvSpPr>
            <a:spLocks noGrp="1"/>
          </p:cNvSpPr>
          <p:nvPr>
            <p:ph type="title"/>
          </p:nvPr>
        </p:nvSpPr>
        <p:spPr>
          <a:xfrm>
            <a:off x="457200" y="116632"/>
            <a:ext cx="8229600" cy="1143000"/>
          </a:xfrm>
        </p:spPr>
        <p:txBody>
          <a:bodyPr/>
          <a:lstStyle/>
          <a:p>
            <a:r>
              <a:rPr lang="en-GB" b="1"/>
              <a:t>Sample article</a:t>
            </a:r>
            <a:endParaRPr lang="en-GB"/>
          </a:p>
        </p:txBody>
      </p:sp>
      <p:pic>
        <p:nvPicPr>
          <p:cNvPr id="5" name="Content Placeholder 4">
            <a:extLst>
              <a:ext uri="{FF2B5EF4-FFF2-40B4-BE49-F238E27FC236}">
                <a16:creationId xmlns:a16="http://schemas.microsoft.com/office/drawing/2014/main" id="{FC772245-FBE4-1815-5457-1517C69F928A}"/>
              </a:ext>
            </a:extLst>
          </p:cNvPr>
          <p:cNvPicPr>
            <a:picLocks noGrp="1" noChangeAspect="1"/>
          </p:cNvPicPr>
          <p:nvPr>
            <p:ph idx="1"/>
          </p:nvPr>
        </p:nvPicPr>
        <p:blipFill>
          <a:blip r:embed="rId2"/>
          <a:stretch>
            <a:fillRect/>
          </a:stretch>
        </p:blipFill>
        <p:spPr>
          <a:xfrm>
            <a:off x="1943708" y="1259633"/>
            <a:ext cx="5508612" cy="4031778"/>
          </a:xfrm>
        </p:spPr>
      </p:pic>
      <p:sp>
        <p:nvSpPr>
          <p:cNvPr id="7" name="TextBox 6">
            <a:extLst>
              <a:ext uri="{FF2B5EF4-FFF2-40B4-BE49-F238E27FC236}">
                <a16:creationId xmlns:a16="http://schemas.microsoft.com/office/drawing/2014/main" id="{A998AA76-93E7-3EF2-FEC4-1F4F72E46993}"/>
              </a:ext>
            </a:extLst>
          </p:cNvPr>
          <p:cNvSpPr txBox="1"/>
          <p:nvPr/>
        </p:nvSpPr>
        <p:spPr>
          <a:xfrm>
            <a:off x="827584" y="5291411"/>
            <a:ext cx="7977572" cy="400110"/>
          </a:xfrm>
          <a:prstGeom prst="rect">
            <a:avLst/>
          </a:prstGeom>
          <a:noFill/>
        </p:spPr>
        <p:txBody>
          <a:bodyPr wrap="square">
            <a:spAutoFit/>
          </a:bodyPr>
          <a:lstStyle/>
          <a:p>
            <a:r>
              <a:rPr lang="en-GB" sz="1000" b="0" i="0">
                <a:solidFill>
                  <a:srgbClr val="222222"/>
                </a:solidFill>
                <a:effectLst/>
                <a:latin typeface="Arial" panose="020B0604020202020204" pitchFamily="34" charset="0"/>
              </a:rPr>
              <a:t>Larsson, S.C., </a:t>
            </a:r>
            <a:r>
              <a:rPr lang="en-GB" sz="1000" b="0" i="0" err="1">
                <a:solidFill>
                  <a:srgbClr val="222222"/>
                </a:solidFill>
                <a:effectLst/>
                <a:latin typeface="Arial" panose="020B0604020202020204" pitchFamily="34" charset="0"/>
              </a:rPr>
              <a:t>Virtamo</a:t>
            </a:r>
            <a:r>
              <a:rPr lang="en-GB" sz="1000" b="0" i="0">
                <a:solidFill>
                  <a:srgbClr val="222222"/>
                </a:solidFill>
                <a:effectLst/>
                <a:latin typeface="Arial" panose="020B0604020202020204" pitchFamily="34" charset="0"/>
              </a:rPr>
              <a:t>, J. and </a:t>
            </a:r>
            <a:r>
              <a:rPr lang="en-GB" sz="1000" b="0" i="0" err="1">
                <a:solidFill>
                  <a:srgbClr val="222222"/>
                </a:solidFill>
                <a:effectLst/>
                <a:latin typeface="Arial" panose="020B0604020202020204" pitchFamily="34" charset="0"/>
              </a:rPr>
              <a:t>Wolk</a:t>
            </a:r>
            <a:r>
              <a:rPr lang="en-GB" sz="1000" b="0" i="0">
                <a:solidFill>
                  <a:srgbClr val="222222"/>
                </a:solidFill>
                <a:effectLst/>
                <a:latin typeface="Arial" panose="020B0604020202020204" pitchFamily="34" charset="0"/>
              </a:rPr>
              <a:t>, A., 2011. Fish consumption and risk of stroke in Swedish women. </a:t>
            </a:r>
            <a:r>
              <a:rPr lang="en-GB" sz="1000" b="0" i="1">
                <a:solidFill>
                  <a:srgbClr val="222222"/>
                </a:solidFill>
                <a:effectLst/>
                <a:latin typeface="Arial" panose="020B0604020202020204" pitchFamily="34" charset="0"/>
              </a:rPr>
              <a:t>The American journal of clinical nutrition</a:t>
            </a:r>
            <a:r>
              <a:rPr lang="en-GB" sz="1000" b="0" i="0">
                <a:solidFill>
                  <a:srgbClr val="222222"/>
                </a:solidFill>
                <a:effectLst/>
                <a:latin typeface="Arial" panose="020B0604020202020204" pitchFamily="34" charset="0"/>
              </a:rPr>
              <a:t>, </a:t>
            </a:r>
            <a:r>
              <a:rPr lang="en-GB" sz="1000" b="0" i="1">
                <a:solidFill>
                  <a:srgbClr val="222222"/>
                </a:solidFill>
                <a:effectLst/>
                <a:latin typeface="Arial" panose="020B0604020202020204" pitchFamily="34" charset="0"/>
              </a:rPr>
              <a:t>93</a:t>
            </a:r>
            <a:r>
              <a:rPr lang="en-GB" sz="1000" b="0" i="0">
                <a:solidFill>
                  <a:srgbClr val="222222"/>
                </a:solidFill>
                <a:effectLst/>
                <a:latin typeface="Arial" panose="020B0604020202020204" pitchFamily="34" charset="0"/>
              </a:rPr>
              <a:t>(3), pp.487-493.</a:t>
            </a:r>
            <a:endParaRPr lang="en-GB" sz="1000"/>
          </a:p>
        </p:txBody>
      </p:sp>
    </p:spTree>
    <p:extLst>
      <p:ext uri="{BB962C8B-B14F-4D97-AF65-F5344CB8AC3E}">
        <p14:creationId xmlns:p14="http://schemas.microsoft.com/office/powerpoint/2010/main" val="40164079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247CE-522B-57B9-83B4-A38A831B9155}"/>
              </a:ext>
            </a:extLst>
          </p:cNvPr>
          <p:cNvSpPr>
            <a:spLocks noGrp="1"/>
          </p:cNvSpPr>
          <p:nvPr>
            <p:ph type="title"/>
          </p:nvPr>
        </p:nvSpPr>
        <p:spPr/>
        <p:txBody>
          <a:bodyPr/>
          <a:lstStyle/>
          <a:p>
            <a:r>
              <a:rPr lang="en-GB" b="1"/>
              <a:t>Sample article</a:t>
            </a:r>
          </a:p>
        </p:txBody>
      </p:sp>
      <p:pic>
        <p:nvPicPr>
          <p:cNvPr id="5" name="Content Placeholder 4">
            <a:extLst>
              <a:ext uri="{FF2B5EF4-FFF2-40B4-BE49-F238E27FC236}">
                <a16:creationId xmlns:a16="http://schemas.microsoft.com/office/drawing/2014/main" id="{5E929DE1-EECA-68D8-13F7-695C63C8A85A}"/>
              </a:ext>
            </a:extLst>
          </p:cNvPr>
          <p:cNvPicPr>
            <a:picLocks noGrp="1" noChangeAspect="1"/>
          </p:cNvPicPr>
          <p:nvPr>
            <p:ph idx="1"/>
          </p:nvPr>
        </p:nvPicPr>
        <p:blipFill>
          <a:blip r:embed="rId3"/>
          <a:stretch>
            <a:fillRect/>
          </a:stretch>
        </p:blipFill>
        <p:spPr>
          <a:xfrm>
            <a:off x="1547664" y="1172297"/>
            <a:ext cx="6264695" cy="4175795"/>
          </a:xfrm>
        </p:spPr>
      </p:pic>
      <p:sp>
        <p:nvSpPr>
          <p:cNvPr id="7" name="TextBox 6">
            <a:extLst>
              <a:ext uri="{FF2B5EF4-FFF2-40B4-BE49-F238E27FC236}">
                <a16:creationId xmlns:a16="http://schemas.microsoft.com/office/drawing/2014/main" id="{190172E1-C41C-C48D-3223-492ECB5A27ED}"/>
              </a:ext>
            </a:extLst>
          </p:cNvPr>
          <p:cNvSpPr txBox="1"/>
          <p:nvPr/>
        </p:nvSpPr>
        <p:spPr>
          <a:xfrm>
            <a:off x="611560" y="5372547"/>
            <a:ext cx="8424935" cy="400110"/>
          </a:xfrm>
          <a:prstGeom prst="rect">
            <a:avLst/>
          </a:prstGeom>
          <a:noFill/>
        </p:spPr>
        <p:txBody>
          <a:bodyPr wrap="square">
            <a:spAutoFit/>
          </a:bodyPr>
          <a:lstStyle/>
          <a:p>
            <a:r>
              <a:rPr lang="en-GB" sz="1000" b="0" i="0" err="1">
                <a:solidFill>
                  <a:srgbClr val="222222"/>
                </a:solidFill>
                <a:effectLst/>
                <a:latin typeface="Arial" panose="020B0604020202020204" pitchFamily="34" charset="0"/>
              </a:rPr>
              <a:t>Mozaffarian</a:t>
            </a:r>
            <a:r>
              <a:rPr lang="en-GB" sz="1000" b="0" i="0">
                <a:solidFill>
                  <a:srgbClr val="222222"/>
                </a:solidFill>
                <a:effectLst/>
                <a:latin typeface="Arial" panose="020B0604020202020204" pitchFamily="34" charset="0"/>
              </a:rPr>
              <a:t>, D., </a:t>
            </a:r>
            <a:r>
              <a:rPr lang="en-GB" sz="1000" b="0" i="0" err="1">
                <a:solidFill>
                  <a:srgbClr val="222222"/>
                </a:solidFill>
                <a:effectLst/>
                <a:latin typeface="Arial" panose="020B0604020202020204" pitchFamily="34" charset="0"/>
              </a:rPr>
              <a:t>Longstreth</a:t>
            </a:r>
            <a:r>
              <a:rPr lang="en-GB" sz="1000" b="0" i="0">
                <a:solidFill>
                  <a:srgbClr val="222222"/>
                </a:solidFill>
                <a:effectLst/>
                <a:latin typeface="Arial" panose="020B0604020202020204" pitchFamily="34" charset="0"/>
              </a:rPr>
              <a:t>, W.T., Lemaitre, R.N., </a:t>
            </a:r>
            <a:r>
              <a:rPr lang="en-GB" sz="1000" b="0" i="0" err="1">
                <a:solidFill>
                  <a:srgbClr val="222222"/>
                </a:solidFill>
                <a:effectLst/>
                <a:latin typeface="Arial" panose="020B0604020202020204" pitchFamily="34" charset="0"/>
              </a:rPr>
              <a:t>Manolio</a:t>
            </a:r>
            <a:r>
              <a:rPr lang="en-GB" sz="1000" b="0" i="0">
                <a:solidFill>
                  <a:srgbClr val="222222"/>
                </a:solidFill>
                <a:effectLst/>
                <a:latin typeface="Arial" panose="020B0604020202020204" pitchFamily="34" charset="0"/>
              </a:rPr>
              <a:t>, T.A., </a:t>
            </a:r>
            <a:r>
              <a:rPr lang="en-GB" sz="1000" b="0" i="0" err="1">
                <a:solidFill>
                  <a:srgbClr val="222222"/>
                </a:solidFill>
                <a:effectLst/>
                <a:latin typeface="Arial" panose="020B0604020202020204" pitchFamily="34" charset="0"/>
              </a:rPr>
              <a:t>Kuller</a:t>
            </a:r>
            <a:r>
              <a:rPr lang="en-GB" sz="1000" b="0" i="0">
                <a:solidFill>
                  <a:srgbClr val="222222"/>
                </a:solidFill>
                <a:effectLst/>
                <a:latin typeface="Arial" panose="020B0604020202020204" pitchFamily="34" charset="0"/>
              </a:rPr>
              <a:t>, L.H., Burke, G.L. and </a:t>
            </a:r>
            <a:r>
              <a:rPr lang="en-GB" sz="1000" b="0" i="0" err="1">
                <a:solidFill>
                  <a:srgbClr val="222222"/>
                </a:solidFill>
                <a:effectLst/>
                <a:latin typeface="Arial" panose="020B0604020202020204" pitchFamily="34" charset="0"/>
              </a:rPr>
              <a:t>Siscovick</a:t>
            </a:r>
            <a:r>
              <a:rPr lang="en-GB" sz="1000" b="0" i="0">
                <a:solidFill>
                  <a:srgbClr val="222222"/>
                </a:solidFill>
                <a:effectLst/>
                <a:latin typeface="Arial" panose="020B0604020202020204" pitchFamily="34" charset="0"/>
              </a:rPr>
              <a:t>, D.S., 2005. Fish consumption and stroke risk in elderly individuals: the cardiovascular health study. </a:t>
            </a:r>
            <a:r>
              <a:rPr lang="en-GB" sz="1000" b="0" i="1">
                <a:solidFill>
                  <a:srgbClr val="222222"/>
                </a:solidFill>
                <a:effectLst/>
                <a:latin typeface="Arial" panose="020B0604020202020204" pitchFamily="34" charset="0"/>
              </a:rPr>
              <a:t>Archives of Internal Medicine</a:t>
            </a:r>
            <a:r>
              <a:rPr lang="en-GB" sz="1000" b="0" i="0">
                <a:solidFill>
                  <a:srgbClr val="222222"/>
                </a:solidFill>
                <a:effectLst/>
                <a:latin typeface="Arial" panose="020B0604020202020204" pitchFamily="34" charset="0"/>
              </a:rPr>
              <a:t>, </a:t>
            </a:r>
            <a:r>
              <a:rPr lang="en-GB" sz="1000" b="0" i="1">
                <a:solidFill>
                  <a:srgbClr val="222222"/>
                </a:solidFill>
                <a:effectLst/>
                <a:latin typeface="Arial" panose="020B0604020202020204" pitchFamily="34" charset="0"/>
              </a:rPr>
              <a:t>165</a:t>
            </a:r>
            <a:r>
              <a:rPr lang="en-GB" sz="1000" b="0" i="0">
                <a:solidFill>
                  <a:srgbClr val="222222"/>
                </a:solidFill>
                <a:effectLst/>
                <a:latin typeface="Arial" panose="020B0604020202020204" pitchFamily="34" charset="0"/>
              </a:rPr>
              <a:t>(2), pp.200-206.</a:t>
            </a:r>
            <a:endParaRPr lang="en-GB" sz="1000"/>
          </a:p>
        </p:txBody>
      </p:sp>
    </p:spTree>
    <p:extLst>
      <p:ext uri="{BB962C8B-B14F-4D97-AF65-F5344CB8AC3E}">
        <p14:creationId xmlns:p14="http://schemas.microsoft.com/office/powerpoint/2010/main" val="18221607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DA976-C44C-44A4-9416-3FC539F702CC}"/>
              </a:ext>
            </a:extLst>
          </p:cNvPr>
          <p:cNvSpPr>
            <a:spLocks noGrp="1"/>
          </p:cNvSpPr>
          <p:nvPr>
            <p:ph type="ctrTitle"/>
          </p:nvPr>
        </p:nvSpPr>
        <p:spPr>
          <a:xfrm>
            <a:off x="685800" y="2276872"/>
            <a:ext cx="7772400" cy="1470025"/>
          </a:xfrm>
        </p:spPr>
        <p:txBody>
          <a:bodyPr>
            <a:normAutofit/>
          </a:bodyPr>
          <a:lstStyle/>
          <a:p>
            <a:r>
              <a:rPr lang="en-GB" b="1" i="1">
                <a:solidFill>
                  <a:schemeClr val="bg1"/>
                </a:solidFill>
              </a:rPr>
              <a:t>Odd Ratio</a:t>
            </a:r>
          </a:p>
        </p:txBody>
      </p:sp>
    </p:spTree>
    <p:extLst>
      <p:ext uri="{BB962C8B-B14F-4D97-AF65-F5344CB8AC3E}">
        <p14:creationId xmlns:p14="http://schemas.microsoft.com/office/powerpoint/2010/main" val="29913580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875B6-B108-7494-1432-163602563912}"/>
              </a:ext>
            </a:extLst>
          </p:cNvPr>
          <p:cNvSpPr>
            <a:spLocks noGrp="1"/>
          </p:cNvSpPr>
          <p:nvPr>
            <p:ph type="title"/>
          </p:nvPr>
        </p:nvSpPr>
        <p:spPr/>
        <p:txBody>
          <a:bodyPr>
            <a:normAutofit/>
          </a:bodyPr>
          <a:lstStyle/>
          <a:p>
            <a:r>
              <a:rPr lang="en-GB" b="1" i="0">
                <a:solidFill>
                  <a:srgbClr val="333333"/>
                </a:solidFill>
                <a:effectLst/>
                <a:latin typeface="Arial" panose="020B0604020202020204" pitchFamily="34" charset="0"/>
              </a:rPr>
              <a:t>Odds Ratio (OR)</a:t>
            </a:r>
            <a:endParaRPr lang="en-GB"/>
          </a:p>
        </p:txBody>
      </p:sp>
      <p:sp>
        <p:nvSpPr>
          <p:cNvPr id="3" name="Content Placeholder 2">
            <a:extLst>
              <a:ext uri="{FF2B5EF4-FFF2-40B4-BE49-F238E27FC236}">
                <a16:creationId xmlns:a16="http://schemas.microsoft.com/office/drawing/2014/main" id="{7533BB6A-2194-874E-9330-97370319CADB}"/>
              </a:ext>
            </a:extLst>
          </p:cNvPr>
          <p:cNvSpPr>
            <a:spLocks noGrp="1"/>
          </p:cNvSpPr>
          <p:nvPr>
            <p:ph idx="1"/>
          </p:nvPr>
        </p:nvSpPr>
        <p:spPr/>
        <p:txBody>
          <a:bodyPr>
            <a:normAutofit fontScale="70000" lnSpcReduction="20000"/>
          </a:bodyPr>
          <a:lstStyle/>
          <a:p>
            <a:pPr algn="l">
              <a:buFont typeface="Arial" panose="020B0604020202020204" pitchFamily="34" charset="0"/>
              <a:buChar char="•"/>
            </a:pPr>
            <a:r>
              <a:rPr lang="en-GB" b="0" i="0" dirty="0">
                <a:solidFill>
                  <a:srgbClr val="333333"/>
                </a:solidFill>
                <a:effectLst/>
                <a:latin typeface="Arial" panose="020B0604020202020204" pitchFamily="34" charset="0"/>
              </a:rPr>
              <a:t>A clinical odds ratio usually refers to the odds that a person with a disease was exposed to a risk factor in the past divided by the odds that the control group had exposure to the risk factor.</a:t>
            </a:r>
          </a:p>
          <a:p>
            <a:pPr algn="l">
              <a:buFont typeface="Arial" panose="020B0604020202020204" pitchFamily="34" charset="0"/>
              <a:buChar char="•"/>
            </a:pPr>
            <a:r>
              <a:rPr lang="en-GB" b="0" i="0" dirty="0">
                <a:solidFill>
                  <a:srgbClr val="333333"/>
                </a:solidFill>
                <a:effectLst/>
                <a:latin typeface="Arial" panose="020B0604020202020204" pitchFamily="34" charset="0"/>
              </a:rPr>
              <a:t>Is a way of comparing patients that </a:t>
            </a:r>
            <a:r>
              <a:rPr lang="en-GB" b="1" i="0" dirty="0">
                <a:solidFill>
                  <a:srgbClr val="333333"/>
                </a:solidFill>
                <a:effectLst/>
                <a:latin typeface="Arial" panose="020B0604020202020204" pitchFamily="34" charset="0"/>
              </a:rPr>
              <a:t>already have</a:t>
            </a:r>
            <a:r>
              <a:rPr lang="en-GB" b="0" i="0" dirty="0">
                <a:solidFill>
                  <a:srgbClr val="333333"/>
                </a:solidFill>
                <a:effectLst/>
                <a:latin typeface="Arial" panose="020B0604020202020204" pitchFamily="34" charset="0"/>
              </a:rPr>
              <a:t> a certain condition with patients that do not have the condition. </a:t>
            </a:r>
          </a:p>
          <a:p>
            <a:pPr algn="l">
              <a:buFont typeface="Arial" panose="020B0604020202020204" pitchFamily="34" charset="0"/>
              <a:buChar char="•"/>
            </a:pPr>
            <a:r>
              <a:rPr lang="en-GB" b="0" i="0" dirty="0">
                <a:solidFill>
                  <a:srgbClr val="333333"/>
                </a:solidFill>
                <a:effectLst/>
                <a:latin typeface="Arial" panose="020B0604020202020204" pitchFamily="34" charset="0"/>
              </a:rPr>
              <a:t>Case Control studies compare cases that have experienced the event and controls who have not and then looks at whether each individual was exposed or not.</a:t>
            </a:r>
          </a:p>
          <a:p>
            <a:pPr algn="l">
              <a:buFont typeface="Arial" panose="020B0604020202020204" pitchFamily="34" charset="0"/>
              <a:buChar char="•"/>
            </a:pPr>
            <a:endParaRPr lang="en-GB" b="0" i="0" dirty="0">
              <a:solidFill>
                <a:srgbClr val="333333"/>
              </a:solidFill>
              <a:effectLst/>
              <a:latin typeface="Arial" panose="020B0604020202020204" pitchFamily="34" charset="0"/>
            </a:endParaRPr>
          </a:p>
          <a:p>
            <a:pPr algn="ctr">
              <a:buFont typeface="Arial" panose="020B0604020202020204" pitchFamily="34" charset="0"/>
              <a:buChar char="•"/>
            </a:pPr>
            <a:r>
              <a:rPr lang="en-GB" b="0" i="0" dirty="0">
                <a:solidFill>
                  <a:srgbClr val="333333"/>
                </a:solidFill>
                <a:effectLst/>
                <a:latin typeface="Arial" panose="020B0604020202020204" pitchFamily="34" charset="0"/>
              </a:rPr>
              <a:t>Formula: OR = </a:t>
            </a:r>
            <a:r>
              <a:rPr lang="en-GB" b="0" i="0" u="sng" dirty="0">
                <a:solidFill>
                  <a:srgbClr val="333333"/>
                </a:solidFill>
                <a:effectLst/>
                <a:latin typeface="Arial" panose="020B0604020202020204" pitchFamily="34" charset="0"/>
              </a:rPr>
              <a:t>odds of the exposure in people with disease </a:t>
            </a:r>
            <a:r>
              <a:rPr lang="en-GB" b="0" i="0" dirty="0">
                <a:solidFill>
                  <a:srgbClr val="333333"/>
                </a:solidFill>
                <a:effectLst/>
                <a:latin typeface="Arial" panose="020B0604020202020204" pitchFamily="34" charset="0"/>
              </a:rPr>
              <a:t>   odds of the exposure in people without disease.</a:t>
            </a:r>
          </a:p>
          <a:p>
            <a:endParaRPr lang="en-GB" dirty="0"/>
          </a:p>
        </p:txBody>
      </p:sp>
    </p:spTree>
    <p:extLst>
      <p:ext uri="{BB962C8B-B14F-4D97-AF65-F5344CB8AC3E}">
        <p14:creationId xmlns:p14="http://schemas.microsoft.com/office/powerpoint/2010/main" val="12459826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D50A27-5B47-4EE6-3FBB-9B814B9822A5}"/>
              </a:ext>
            </a:extLst>
          </p:cNvPr>
          <p:cNvSpPr>
            <a:spLocks noGrp="1"/>
          </p:cNvSpPr>
          <p:nvPr>
            <p:ph type="title"/>
          </p:nvPr>
        </p:nvSpPr>
        <p:spPr/>
        <p:txBody>
          <a:bodyPr/>
          <a:lstStyle/>
          <a:p>
            <a:r>
              <a:rPr lang="en-GB" b="1"/>
              <a:t>Odds Ratio</a:t>
            </a:r>
          </a:p>
        </p:txBody>
      </p:sp>
      <p:sp>
        <p:nvSpPr>
          <p:cNvPr id="3" name="Content Placeholder 2">
            <a:extLst>
              <a:ext uri="{FF2B5EF4-FFF2-40B4-BE49-F238E27FC236}">
                <a16:creationId xmlns:a16="http://schemas.microsoft.com/office/drawing/2014/main" id="{A138A3E6-71FB-21FA-85B7-0DCE2CE21D31}"/>
              </a:ext>
            </a:extLst>
          </p:cNvPr>
          <p:cNvSpPr>
            <a:spLocks noGrp="1"/>
          </p:cNvSpPr>
          <p:nvPr>
            <p:ph idx="1"/>
          </p:nvPr>
        </p:nvSpPr>
        <p:spPr/>
        <p:txBody>
          <a:bodyPr>
            <a:normAutofit fontScale="77500" lnSpcReduction="20000"/>
          </a:bodyPr>
          <a:lstStyle/>
          <a:p>
            <a:pPr eaLnBrk="1" hangingPunct="1">
              <a:lnSpc>
                <a:spcPct val="120000"/>
              </a:lnSpc>
            </a:pPr>
            <a:r>
              <a:rPr lang="en-GB" altLang="en-US" u="sng" dirty="0">
                <a:latin typeface="Arial" panose="020B0604020202020204" pitchFamily="34" charset="0"/>
                <a:cs typeface="Arial" panose="020B0604020202020204" pitchFamily="34" charset="0"/>
              </a:rPr>
              <a:t>Odds of being exposed- case  </a:t>
            </a:r>
            <a:r>
              <a:rPr lang="en-GB" altLang="en-US" dirty="0">
                <a:latin typeface="Arial" panose="020B0604020202020204" pitchFamily="34" charset="0"/>
                <a:cs typeface="Arial" panose="020B0604020202020204" pitchFamily="34" charset="0"/>
              </a:rPr>
              <a:t>=odds ratio (OR)</a:t>
            </a:r>
          </a:p>
          <a:p>
            <a:pPr marL="0" indent="0" eaLnBrk="1" hangingPunct="1">
              <a:lnSpc>
                <a:spcPct val="120000"/>
              </a:lnSpc>
              <a:buNone/>
            </a:pPr>
            <a:r>
              <a:rPr lang="en-GB" altLang="en-US" dirty="0">
                <a:latin typeface="Arial" panose="020B0604020202020204" pitchFamily="34" charset="0"/>
                <a:cs typeface="Arial" panose="020B0604020202020204" pitchFamily="34" charset="0"/>
              </a:rPr>
              <a:t>     Odds of being exposed-control</a:t>
            </a:r>
          </a:p>
          <a:p>
            <a:pPr eaLnBrk="1" hangingPunct="1">
              <a:lnSpc>
                <a:spcPct val="120000"/>
              </a:lnSpc>
            </a:pPr>
            <a:r>
              <a:rPr lang="en-GB" altLang="en-US" dirty="0">
                <a:latin typeface="Arial" panose="020B0604020202020204" pitchFamily="34" charset="0"/>
                <a:cs typeface="Arial" panose="020B0604020202020204" pitchFamily="34" charset="0"/>
              </a:rPr>
              <a:t>A  odd ratio of 1 indicates that there is no association that is </a:t>
            </a:r>
            <a:r>
              <a:rPr lang="en-GB" altLang="en-US" dirty="0">
                <a:solidFill>
                  <a:srgbClr val="FF0000"/>
                </a:solidFill>
                <a:latin typeface="Arial" panose="020B0604020202020204" pitchFamily="34" charset="0"/>
                <a:cs typeface="Arial" panose="020B0604020202020204" pitchFamily="34" charset="0"/>
              </a:rPr>
              <a:t>risk of developing the disease is the same in the </a:t>
            </a:r>
            <a:r>
              <a:rPr lang="en-GB" altLang="en-US" dirty="0">
                <a:latin typeface="Arial" panose="020B0604020202020204" pitchFamily="34" charset="0"/>
                <a:cs typeface="Arial" panose="020B0604020202020204" pitchFamily="34" charset="0"/>
              </a:rPr>
              <a:t>exposed and the unexposed groups.</a:t>
            </a:r>
          </a:p>
          <a:p>
            <a:pPr eaLnBrk="1" hangingPunct="1">
              <a:lnSpc>
                <a:spcPct val="120000"/>
              </a:lnSpc>
            </a:pPr>
            <a:r>
              <a:rPr lang="en-GB" altLang="en-US" dirty="0">
                <a:latin typeface="Arial" panose="020B0604020202020204" pitchFamily="34" charset="0"/>
                <a:cs typeface="Arial" panose="020B0604020202020204" pitchFamily="34" charset="0"/>
              </a:rPr>
              <a:t>A odd ratio of greater than 1 (OR=1.2) indicates that there is an increased risk in the exposed group.</a:t>
            </a:r>
          </a:p>
          <a:p>
            <a:pPr eaLnBrk="1" hangingPunct="1">
              <a:lnSpc>
                <a:spcPct val="120000"/>
              </a:lnSpc>
            </a:pPr>
            <a:r>
              <a:rPr lang="en-GB" altLang="en-US" dirty="0">
                <a:latin typeface="Arial" panose="020B0604020202020204" pitchFamily="34" charset="0"/>
                <a:cs typeface="Arial" panose="020B0604020202020204" pitchFamily="34" charset="0"/>
              </a:rPr>
              <a:t>A odd ratio of less than 1 (RR=0.5) indicates that there is a decreased risk in the exposed group.</a:t>
            </a:r>
          </a:p>
          <a:p>
            <a:endParaRPr lang="en-GB" dirty="0"/>
          </a:p>
        </p:txBody>
      </p:sp>
    </p:spTree>
    <p:extLst>
      <p:ext uri="{BB962C8B-B14F-4D97-AF65-F5344CB8AC3E}">
        <p14:creationId xmlns:p14="http://schemas.microsoft.com/office/powerpoint/2010/main" val="22079472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0F8C6-352B-65A0-6E76-DCB976419763}"/>
              </a:ext>
            </a:extLst>
          </p:cNvPr>
          <p:cNvSpPr>
            <a:spLocks noGrp="1"/>
          </p:cNvSpPr>
          <p:nvPr>
            <p:ph type="title"/>
          </p:nvPr>
        </p:nvSpPr>
        <p:spPr/>
        <p:txBody>
          <a:bodyPr>
            <a:normAutofit/>
          </a:bodyPr>
          <a:lstStyle/>
          <a:p>
            <a:r>
              <a:rPr lang="en-GB" b="1" i="0">
                <a:solidFill>
                  <a:srgbClr val="333333"/>
                </a:solidFill>
                <a:effectLst/>
                <a:latin typeface="Arial" panose="020B0604020202020204" pitchFamily="34" charset="0"/>
              </a:rPr>
              <a:t>OR Interpretation</a:t>
            </a:r>
            <a:endParaRPr lang="en-GB"/>
          </a:p>
        </p:txBody>
      </p:sp>
      <p:sp>
        <p:nvSpPr>
          <p:cNvPr id="3" name="Content Placeholder 2">
            <a:extLst>
              <a:ext uri="{FF2B5EF4-FFF2-40B4-BE49-F238E27FC236}">
                <a16:creationId xmlns:a16="http://schemas.microsoft.com/office/drawing/2014/main" id="{47E72439-F97D-20FF-2A4D-98533793E417}"/>
              </a:ext>
            </a:extLst>
          </p:cNvPr>
          <p:cNvSpPr>
            <a:spLocks noGrp="1"/>
          </p:cNvSpPr>
          <p:nvPr>
            <p:ph idx="1"/>
          </p:nvPr>
        </p:nvSpPr>
        <p:spPr>
          <a:xfrm>
            <a:off x="457200" y="1417638"/>
            <a:ext cx="8229600" cy="4243610"/>
          </a:xfrm>
        </p:spPr>
        <p:txBody>
          <a:bodyPr>
            <a:normAutofit fontScale="77500" lnSpcReduction="20000"/>
          </a:bodyPr>
          <a:lstStyle/>
          <a:p>
            <a:pPr marL="0" indent="0" algn="l">
              <a:buNone/>
            </a:pPr>
            <a:r>
              <a:rPr lang="en-GB" sz="3100" b="1" i="0">
                <a:solidFill>
                  <a:srgbClr val="333333"/>
                </a:solidFill>
                <a:effectLst/>
                <a:latin typeface="Arial" panose="020B0604020202020204" pitchFamily="34" charset="0"/>
              </a:rPr>
              <a:t>OR = 1</a:t>
            </a:r>
          </a:p>
          <a:p>
            <a:pPr marL="742950" lvl="1" indent="-285750" algn="l">
              <a:buFont typeface="Arial" panose="020B0604020202020204" pitchFamily="34" charset="0"/>
              <a:buChar char="•"/>
            </a:pPr>
            <a:r>
              <a:rPr lang="en-GB" sz="3100" b="0" i="0">
                <a:solidFill>
                  <a:srgbClr val="333333"/>
                </a:solidFill>
                <a:effectLst/>
                <a:latin typeface="Arial" panose="020B0604020202020204" pitchFamily="34" charset="0"/>
              </a:rPr>
              <a:t>The exposure is not associated with the disease.</a:t>
            </a:r>
          </a:p>
          <a:p>
            <a:pPr marL="0" indent="0" algn="l">
              <a:buNone/>
            </a:pPr>
            <a:r>
              <a:rPr lang="en-GB" sz="3100" b="1" i="0">
                <a:solidFill>
                  <a:srgbClr val="333333"/>
                </a:solidFill>
                <a:effectLst/>
                <a:latin typeface="Arial" panose="020B0604020202020204" pitchFamily="34" charset="0"/>
              </a:rPr>
              <a:t>OR &gt; 1</a:t>
            </a:r>
          </a:p>
          <a:p>
            <a:pPr marL="742950" lvl="1" indent="-285750" algn="l">
              <a:buFont typeface="Arial" panose="020B0604020202020204" pitchFamily="34" charset="0"/>
              <a:buChar char="•"/>
            </a:pPr>
            <a:r>
              <a:rPr lang="en-GB" sz="3100" b="0" i="0">
                <a:solidFill>
                  <a:srgbClr val="333333"/>
                </a:solidFill>
                <a:effectLst/>
                <a:latin typeface="Arial" panose="020B0604020202020204" pitchFamily="34" charset="0"/>
              </a:rPr>
              <a:t>The exposure is positively associated with the disease.</a:t>
            </a:r>
          </a:p>
          <a:p>
            <a:pPr marL="0" indent="0" algn="l">
              <a:buNone/>
            </a:pPr>
            <a:r>
              <a:rPr lang="en-GB" sz="3100" b="1" i="0">
                <a:solidFill>
                  <a:srgbClr val="333333"/>
                </a:solidFill>
                <a:effectLst/>
                <a:latin typeface="Arial" panose="020B0604020202020204" pitchFamily="34" charset="0"/>
              </a:rPr>
              <a:t>OR &lt; 1 </a:t>
            </a:r>
            <a:endParaRPr lang="en-GB" sz="3100" b="1">
              <a:solidFill>
                <a:srgbClr val="333333"/>
              </a:solidFill>
              <a:latin typeface="Arial" panose="020B0604020202020204" pitchFamily="34" charset="0"/>
            </a:endParaRPr>
          </a:p>
          <a:p>
            <a:pPr algn="l">
              <a:buFont typeface="Arial" panose="020B0604020202020204" pitchFamily="34" charset="0"/>
              <a:buChar char="•"/>
            </a:pPr>
            <a:r>
              <a:rPr lang="en-GB" sz="3100" b="0" i="0">
                <a:solidFill>
                  <a:srgbClr val="333333"/>
                </a:solidFill>
                <a:effectLst/>
                <a:latin typeface="Arial" panose="020B0604020202020204" pitchFamily="34" charset="0"/>
              </a:rPr>
              <a:t>The exposure is negatively associated with the disease.</a:t>
            </a:r>
          </a:p>
          <a:p>
            <a:pPr marL="742950" lvl="1" indent="-285750" algn="l">
              <a:buFont typeface="Arial" panose="020B0604020202020204" pitchFamily="34" charset="0"/>
              <a:buChar char="•"/>
            </a:pPr>
            <a:endParaRPr lang="en-GB" sz="3100" b="0" i="0">
              <a:solidFill>
                <a:srgbClr val="333333"/>
              </a:solidFill>
              <a:effectLst/>
              <a:latin typeface="Arial" panose="020B0604020202020204" pitchFamily="34" charset="0"/>
            </a:endParaRPr>
          </a:p>
          <a:p>
            <a:pPr algn="l"/>
            <a:r>
              <a:rPr lang="en-GB" sz="3100" b="0" i="0">
                <a:solidFill>
                  <a:srgbClr val="333333"/>
                </a:solidFill>
                <a:effectLst/>
                <a:latin typeface="Arial" panose="020B0604020202020204" pitchFamily="34" charset="0"/>
              </a:rPr>
              <a:t>Since all the cases already have the disease/outcome, you can’t calculate incidence and therefore can’t calculate risk.</a:t>
            </a:r>
          </a:p>
          <a:p>
            <a:endParaRPr lang="en-GB"/>
          </a:p>
        </p:txBody>
      </p:sp>
    </p:spTree>
    <p:extLst>
      <p:ext uri="{BB962C8B-B14F-4D97-AF65-F5344CB8AC3E}">
        <p14:creationId xmlns:p14="http://schemas.microsoft.com/office/powerpoint/2010/main" val="19229595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95DCC4-7427-610E-C13F-CC6D6896834A}"/>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B7083D67-6F13-81E2-D805-93D2FA7C8F02}"/>
              </a:ext>
            </a:extLst>
          </p:cNvPr>
          <p:cNvSpPr>
            <a:spLocks noGrp="1"/>
          </p:cNvSpPr>
          <p:nvPr>
            <p:ph idx="1"/>
          </p:nvPr>
        </p:nvSpPr>
        <p:spPr/>
        <p:txBody>
          <a:bodyPr>
            <a:normAutofit/>
          </a:bodyPr>
          <a:lstStyle/>
          <a:p>
            <a:r>
              <a:rPr lang="en-GB" sz="2800"/>
              <a:t>Watch the video below</a:t>
            </a:r>
          </a:p>
          <a:p>
            <a:endParaRPr lang="en-GB" sz="2800"/>
          </a:p>
          <a:p>
            <a:pPr algn="ctr"/>
            <a:r>
              <a:rPr lang="en-GB" sz="2800">
                <a:hlinkClick r:id="rId3"/>
              </a:rPr>
              <a:t>https://youtu.be/ITi0SxmQTO8</a:t>
            </a:r>
            <a:endParaRPr lang="en-GB" sz="2800"/>
          </a:p>
          <a:p>
            <a:endParaRPr lang="en-GB" sz="2800"/>
          </a:p>
          <a:p>
            <a:endParaRPr lang="en-GB" sz="2800"/>
          </a:p>
          <a:p>
            <a:pPr algn="ctr"/>
            <a:r>
              <a:rPr lang="en-GB" sz="2800" b="1"/>
              <a:t>Feedback what you have learnt to the whole class</a:t>
            </a:r>
          </a:p>
          <a:p>
            <a:endParaRPr lang="en-GB"/>
          </a:p>
        </p:txBody>
      </p:sp>
    </p:spTree>
    <p:extLst>
      <p:ext uri="{BB962C8B-B14F-4D97-AF65-F5344CB8AC3E}">
        <p14:creationId xmlns:p14="http://schemas.microsoft.com/office/powerpoint/2010/main" val="12521650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7AEE3-F443-716E-E817-688EDF842B70}"/>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7932E6CC-25BD-D014-A8E9-F8455F6CD06A}"/>
              </a:ext>
            </a:extLst>
          </p:cNvPr>
          <p:cNvSpPr>
            <a:spLocks noGrp="1"/>
          </p:cNvSpPr>
          <p:nvPr>
            <p:ph idx="1"/>
          </p:nvPr>
        </p:nvSpPr>
        <p:spPr/>
        <p:txBody>
          <a:bodyPr/>
          <a:lstStyle/>
          <a:p>
            <a:r>
              <a:rPr lang="en-GB"/>
              <a:t>Working in groups look for a case control study article and check the result section both in the abstract and the body of the article and report the statistical findings</a:t>
            </a:r>
          </a:p>
          <a:p>
            <a:endParaRPr lang="en-GB"/>
          </a:p>
          <a:p>
            <a:pPr marL="0" indent="0" algn="ctr">
              <a:buNone/>
            </a:pPr>
            <a:r>
              <a:rPr lang="en-GB" b="1"/>
              <a:t>Feedback your findings to the class</a:t>
            </a:r>
          </a:p>
        </p:txBody>
      </p:sp>
    </p:spTree>
    <p:extLst>
      <p:ext uri="{BB962C8B-B14F-4D97-AF65-F5344CB8AC3E}">
        <p14:creationId xmlns:p14="http://schemas.microsoft.com/office/powerpoint/2010/main" val="12207810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78CF7-83DA-5FAB-76C5-4F9214EF19C8}"/>
              </a:ext>
            </a:extLst>
          </p:cNvPr>
          <p:cNvSpPr>
            <a:spLocks noGrp="1"/>
          </p:cNvSpPr>
          <p:nvPr>
            <p:ph type="title"/>
          </p:nvPr>
        </p:nvSpPr>
        <p:spPr/>
        <p:txBody>
          <a:bodyPr/>
          <a:lstStyle/>
          <a:p>
            <a:r>
              <a:rPr lang="en-GB" b="1"/>
              <a:t>Study sample</a:t>
            </a:r>
          </a:p>
        </p:txBody>
      </p:sp>
      <p:pic>
        <p:nvPicPr>
          <p:cNvPr id="5" name="Content Placeholder 4">
            <a:extLst>
              <a:ext uri="{FF2B5EF4-FFF2-40B4-BE49-F238E27FC236}">
                <a16:creationId xmlns:a16="http://schemas.microsoft.com/office/drawing/2014/main" id="{5E9AB311-3E43-6195-ED77-8040A97891D5}"/>
              </a:ext>
            </a:extLst>
          </p:cNvPr>
          <p:cNvPicPr>
            <a:picLocks noGrp="1" noChangeAspect="1"/>
          </p:cNvPicPr>
          <p:nvPr>
            <p:ph idx="1"/>
          </p:nvPr>
        </p:nvPicPr>
        <p:blipFill>
          <a:blip r:embed="rId2"/>
          <a:stretch>
            <a:fillRect/>
          </a:stretch>
        </p:blipFill>
        <p:spPr>
          <a:xfrm>
            <a:off x="1455917" y="1361200"/>
            <a:ext cx="6552728" cy="3916363"/>
          </a:xfrm>
        </p:spPr>
      </p:pic>
      <p:sp>
        <p:nvSpPr>
          <p:cNvPr id="7" name="TextBox 6">
            <a:extLst>
              <a:ext uri="{FF2B5EF4-FFF2-40B4-BE49-F238E27FC236}">
                <a16:creationId xmlns:a16="http://schemas.microsoft.com/office/drawing/2014/main" id="{3A2CF0A0-0A65-5429-9E5E-C06E205B2B87}"/>
              </a:ext>
            </a:extLst>
          </p:cNvPr>
          <p:cNvSpPr txBox="1"/>
          <p:nvPr/>
        </p:nvSpPr>
        <p:spPr>
          <a:xfrm>
            <a:off x="1115616" y="5221125"/>
            <a:ext cx="7488832" cy="461665"/>
          </a:xfrm>
          <a:prstGeom prst="rect">
            <a:avLst/>
          </a:prstGeom>
          <a:noFill/>
        </p:spPr>
        <p:txBody>
          <a:bodyPr wrap="square">
            <a:spAutoFit/>
          </a:bodyPr>
          <a:lstStyle/>
          <a:p>
            <a:r>
              <a:rPr lang="en-GB" sz="1200" b="0" i="0">
                <a:solidFill>
                  <a:srgbClr val="222222"/>
                </a:solidFill>
                <a:effectLst/>
                <a:latin typeface="Arial" panose="020B0604020202020204" pitchFamily="34" charset="0"/>
              </a:rPr>
              <a:t>Powell, H.A., </a:t>
            </a:r>
            <a:r>
              <a:rPr lang="en-GB" sz="1200" b="0" i="0" err="1">
                <a:solidFill>
                  <a:srgbClr val="222222"/>
                </a:solidFill>
                <a:effectLst/>
                <a:latin typeface="Arial" panose="020B0604020202020204" pitchFamily="34" charset="0"/>
              </a:rPr>
              <a:t>Iyen-Omofoman</a:t>
            </a:r>
            <a:r>
              <a:rPr lang="en-GB" sz="1200" b="0" i="0">
                <a:solidFill>
                  <a:srgbClr val="222222"/>
                </a:solidFill>
                <a:effectLst/>
                <a:latin typeface="Arial" panose="020B0604020202020204" pitchFamily="34" charset="0"/>
              </a:rPr>
              <a:t>, B., Hubbard, R.B., Baldwin, D.R. and Tata, L.J., 2013. The association between smoking quantity and lung cancer in men and women. </a:t>
            </a:r>
            <a:r>
              <a:rPr lang="en-GB" sz="1200" b="0" i="1">
                <a:solidFill>
                  <a:srgbClr val="222222"/>
                </a:solidFill>
                <a:effectLst/>
                <a:latin typeface="Arial" panose="020B0604020202020204" pitchFamily="34" charset="0"/>
              </a:rPr>
              <a:t>Chest</a:t>
            </a:r>
            <a:r>
              <a:rPr lang="en-GB" sz="1200" b="0" i="0">
                <a:solidFill>
                  <a:srgbClr val="222222"/>
                </a:solidFill>
                <a:effectLst/>
                <a:latin typeface="Arial" panose="020B0604020202020204" pitchFamily="34" charset="0"/>
              </a:rPr>
              <a:t>, </a:t>
            </a:r>
            <a:r>
              <a:rPr lang="en-GB" sz="1200" b="0" i="1">
                <a:solidFill>
                  <a:srgbClr val="222222"/>
                </a:solidFill>
                <a:effectLst/>
                <a:latin typeface="Arial" panose="020B0604020202020204" pitchFamily="34" charset="0"/>
              </a:rPr>
              <a:t>143</a:t>
            </a:r>
            <a:r>
              <a:rPr lang="en-GB" sz="1200" b="0" i="0">
                <a:solidFill>
                  <a:srgbClr val="222222"/>
                </a:solidFill>
                <a:effectLst/>
                <a:latin typeface="Arial" panose="020B0604020202020204" pitchFamily="34" charset="0"/>
              </a:rPr>
              <a:t>(1), pp.123-129.</a:t>
            </a:r>
            <a:endParaRPr lang="en-GB" sz="1200"/>
          </a:p>
        </p:txBody>
      </p:sp>
    </p:spTree>
    <p:extLst>
      <p:ext uri="{BB962C8B-B14F-4D97-AF65-F5344CB8AC3E}">
        <p14:creationId xmlns:p14="http://schemas.microsoft.com/office/powerpoint/2010/main" val="31030063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4F750-494E-A24B-FEA1-F771D498815D}"/>
              </a:ext>
            </a:extLst>
          </p:cNvPr>
          <p:cNvSpPr>
            <a:spLocks noGrp="1"/>
          </p:cNvSpPr>
          <p:nvPr>
            <p:ph type="title"/>
          </p:nvPr>
        </p:nvSpPr>
        <p:spPr/>
        <p:txBody>
          <a:bodyPr>
            <a:normAutofit/>
          </a:bodyPr>
          <a:lstStyle/>
          <a:p>
            <a:r>
              <a:rPr lang="en-GB" b="1" i="0">
                <a:solidFill>
                  <a:srgbClr val="333333"/>
                </a:solidFill>
                <a:effectLst/>
                <a:latin typeface="Arial" panose="020B0604020202020204" pitchFamily="34" charset="0"/>
              </a:rPr>
              <a:t>2x2 Table &amp; Formulas</a:t>
            </a:r>
            <a:endParaRPr lang="en-GB" b="1"/>
          </a:p>
        </p:txBody>
      </p:sp>
      <p:pic>
        <p:nvPicPr>
          <p:cNvPr id="1026" name="Picture 2">
            <a:extLst>
              <a:ext uri="{FF2B5EF4-FFF2-40B4-BE49-F238E27FC236}">
                <a16:creationId xmlns:a16="http://schemas.microsoft.com/office/drawing/2014/main" id="{19FE3F73-A2AC-2007-3BBA-6831F529280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88524" y="1600200"/>
            <a:ext cx="6366952" cy="3916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93131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91DB3-721A-DC8D-A886-5F8776160D75}"/>
              </a:ext>
            </a:extLst>
          </p:cNvPr>
          <p:cNvSpPr>
            <a:spLocks noGrp="1"/>
          </p:cNvSpPr>
          <p:nvPr>
            <p:ph type="title"/>
          </p:nvPr>
        </p:nvSpPr>
        <p:spPr/>
        <p:txBody>
          <a:bodyPr/>
          <a:lstStyle/>
          <a:p>
            <a:r>
              <a:rPr lang="en-GB" b="1" i="0">
                <a:solidFill>
                  <a:srgbClr val="333333"/>
                </a:solidFill>
                <a:effectLst/>
                <a:latin typeface="Arial" panose="020B0604020202020204" pitchFamily="34" charset="0"/>
              </a:rPr>
              <a:t>2x2 Table &amp; Formulas</a:t>
            </a:r>
            <a:endParaRPr lang="en-GB"/>
          </a:p>
        </p:txBody>
      </p:sp>
      <p:sp>
        <p:nvSpPr>
          <p:cNvPr id="3" name="Content Placeholder 2">
            <a:extLst>
              <a:ext uri="{FF2B5EF4-FFF2-40B4-BE49-F238E27FC236}">
                <a16:creationId xmlns:a16="http://schemas.microsoft.com/office/drawing/2014/main" id="{9C33DA57-A897-E753-141E-6EB25386B175}"/>
              </a:ext>
            </a:extLst>
          </p:cNvPr>
          <p:cNvSpPr>
            <a:spLocks noGrp="1"/>
          </p:cNvSpPr>
          <p:nvPr>
            <p:ph idx="1"/>
          </p:nvPr>
        </p:nvSpPr>
        <p:spPr>
          <a:xfrm>
            <a:off x="457200" y="1844824"/>
            <a:ext cx="8229600" cy="3628999"/>
          </a:xfrm>
        </p:spPr>
        <p:txBody>
          <a:bodyPr/>
          <a:lstStyle/>
          <a:p>
            <a:pPr algn="l">
              <a:buFont typeface="Arial" panose="020B0604020202020204" pitchFamily="34" charset="0"/>
              <a:buChar char="•"/>
            </a:pPr>
            <a:r>
              <a:rPr lang="en-GB" b="0" i="0">
                <a:solidFill>
                  <a:srgbClr val="333333"/>
                </a:solidFill>
                <a:effectLst/>
                <a:latin typeface="Arial" panose="020B0604020202020204" pitchFamily="34" charset="0"/>
              </a:rPr>
              <a:t>OR = (A/B) / (C/D)</a:t>
            </a:r>
          </a:p>
          <a:p>
            <a:pPr algn="l">
              <a:buFont typeface="Arial" panose="020B0604020202020204" pitchFamily="34" charset="0"/>
              <a:buChar char="•"/>
            </a:pPr>
            <a:endParaRPr lang="en-GB">
              <a:solidFill>
                <a:srgbClr val="333333"/>
              </a:solidFill>
              <a:latin typeface="Arial" panose="020B0604020202020204" pitchFamily="34" charset="0"/>
            </a:endParaRPr>
          </a:p>
          <a:p>
            <a:pPr algn="l">
              <a:buFont typeface="Arial" panose="020B0604020202020204" pitchFamily="34" charset="0"/>
              <a:buChar char="•"/>
            </a:pPr>
            <a:endParaRPr lang="en-GB" b="0" i="0">
              <a:solidFill>
                <a:srgbClr val="333333"/>
              </a:solidFill>
              <a:effectLst/>
              <a:latin typeface="Arial" panose="020B0604020202020204" pitchFamily="34" charset="0"/>
            </a:endParaRPr>
          </a:p>
          <a:p>
            <a:pPr algn="l">
              <a:buFont typeface="Arial" panose="020B0604020202020204" pitchFamily="34" charset="0"/>
              <a:buChar char="•"/>
            </a:pPr>
            <a:r>
              <a:rPr lang="en-GB" b="0" i="0">
                <a:solidFill>
                  <a:srgbClr val="333333"/>
                </a:solidFill>
                <a:effectLst/>
                <a:latin typeface="Arial" panose="020B0604020202020204" pitchFamily="34" charset="0"/>
              </a:rPr>
              <a:t>RR = (A / (A+B)) / (C / (C+D))</a:t>
            </a:r>
          </a:p>
          <a:p>
            <a:endParaRPr lang="en-GB"/>
          </a:p>
        </p:txBody>
      </p:sp>
    </p:spTree>
    <p:extLst>
      <p:ext uri="{BB962C8B-B14F-4D97-AF65-F5344CB8AC3E}">
        <p14:creationId xmlns:p14="http://schemas.microsoft.com/office/powerpoint/2010/main" val="34735522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DA976-C44C-44A4-9416-3FC539F702CC}"/>
              </a:ext>
            </a:extLst>
          </p:cNvPr>
          <p:cNvSpPr>
            <a:spLocks noGrp="1"/>
          </p:cNvSpPr>
          <p:nvPr>
            <p:ph type="ctrTitle"/>
          </p:nvPr>
        </p:nvSpPr>
        <p:spPr>
          <a:xfrm>
            <a:off x="685800" y="2276872"/>
            <a:ext cx="7772400" cy="1470025"/>
          </a:xfrm>
        </p:spPr>
        <p:txBody>
          <a:bodyPr>
            <a:normAutofit/>
          </a:bodyPr>
          <a:lstStyle/>
          <a:p>
            <a:r>
              <a:rPr lang="en-GB" b="1" i="1">
                <a:solidFill>
                  <a:schemeClr val="bg1"/>
                </a:solidFill>
              </a:rPr>
              <a:t>Epidemiological statistics terminologies</a:t>
            </a:r>
          </a:p>
        </p:txBody>
      </p:sp>
    </p:spTree>
    <p:extLst>
      <p:ext uri="{BB962C8B-B14F-4D97-AF65-F5344CB8AC3E}">
        <p14:creationId xmlns:p14="http://schemas.microsoft.com/office/powerpoint/2010/main" val="20627546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FE97D-C587-C7CB-6559-48728BED8CDB}"/>
              </a:ext>
            </a:extLst>
          </p:cNvPr>
          <p:cNvSpPr>
            <a:spLocks noGrp="1"/>
          </p:cNvSpPr>
          <p:nvPr>
            <p:ph type="title"/>
          </p:nvPr>
        </p:nvSpPr>
        <p:spPr>
          <a:xfrm>
            <a:off x="457200" y="274638"/>
            <a:ext cx="8507288" cy="1143000"/>
          </a:xfrm>
        </p:spPr>
        <p:txBody>
          <a:bodyPr>
            <a:normAutofit fontScale="90000"/>
          </a:bodyPr>
          <a:lstStyle/>
          <a:p>
            <a:r>
              <a:rPr lang="en-GB" b="1"/>
              <a:t>Epidemiological statistics terminologies</a:t>
            </a:r>
          </a:p>
        </p:txBody>
      </p:sp>
      <p:sp>
        <p:nvSpPr>
          <p:cNvPr id="3" name="Content Placeholder 2">
            <a:extLst>
              <a:ext uri="{FF2B5EF4-FFF2-40B4-BE49-F238E27FC236}">
                <a16:creationId xmlns:a16="http://schemas.microsoft.com/office/drawing/2014/main" id="{DC02B9E2-936E-4ABB-D949-FA9211482039}"/>
              </a:ext>
            </a:extLst>
          </p:cNvPr>
          <p:cNvSpPr>
            <a:spLocks noGrp="1"/>
          </p:cNvSpPr>
          <p:nvPr>
            <p:ph idx="1"/>
          </p:nvPr>
        </p:nvSpPr>
        <p:spPr/>
        <p:txBody>
          <a:bodyPr/>
          <a:lstStyle/>
          <a:p>
            <a:r>
              <a:rPr lang="en-GB"/>
              <a:t>Proportion, </a:t>
            </a:r>
          </a:p>
          <a:p>
            <a:r>
              <a:rPr lang="en-GB"/>
              <a:t>Rate, and </a:t>
            </a:r>
          </a:p>
          <a:p>
            <a:r>
              <a:rPr lang="en-GB"/>
              <a:t>Ratio,</a:t>
            </a:r>
          </a:p>
          <a:p>
            <a:r>
              <a:rPr lang="en-GB"/>
              <a:t>Probability </a:t>
            </a:r>
          </a:p>
          <a:p>
            <a:r>
              <a:rPr lang="en-GB"/>
              <a:t>Odds </a:t>
            </a:r>
          </a:p>
        </p:txBody>
      </p:sp>
    </p:spTree>
    <p:extLst>
      <p:ext uri="{BB962C8B-B14F-4D97-AF65-F5344CB8AC3E}">
        <p14:creationId xmlns:p14="http://schemas.microsoft.com/office/powerpoint/2010/main" val="3945159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0FC6B-78F4-BC4C-74A4-57D59EAAEE8B}"/>
              </a:ext>
            </a:extLst>
          </p:cNvPr>
          <p:cNvSpPr>
            <a:spLocks noGrp="1"/>
          </p:cNvSpPr>
          <p:nvPr>
            <p:ph type="title"/>
          </p:nvPr>
        </p:nvSpPr>
        <p:spPr/>
        <p:txBody>
          <a:bodyPr>
            <a:normAutofit/>
          </a:bodyPr>
          <a:lstStyle/>
          <a:p>
            <a:r>
              <a:rPr lang="en-GB" b="1">
                <a:effectLst/>
              </a:rPr>
              <a:t>Proportion</a:t>
            </a:r>
            <a:endParaRPr lang="en-GB"/>
          </a:p>
        </p:txBody>
      </p:sp>
      <p:sp>
        <p:nvSpPr>
          <p:cNvPr id="3" name="Content Placeholder 2">
            <a:extLst>
              <a:ext uri="{FF2B5EF4-FFF2-40B4-BE49-F238E27FC236}">
                <a16:creationId xmlns:a16="http://schemas.microsoft.com/office/drawing/2014/main" id="{E92D7BC8-CBE0-C22D-FA1C-39BA2B2BE744}"/>
              </a:ext>
            </a:extLst>
          </p:cNvPr>
          <p:cNvSpPr>
            <a:spLocks noGrp="1"/>
          </p:cNvSpPr>
          <p:nvPr>
            <p:ph idx="1"/>
          </p:nvPr>
        </p:nvSpPr>
        <p:spPr/>
        <p:txBody>
          <a:bodyPr>
            <a:normAutofit fontScale="85000" lnSpcReduction="20000"/>
          </a:bodyPr>
          <a:lstStyle/>
          <a:p>
            <a:pPr lvl="1">
              <a:buFont typeface="Arial" panose="020B0604020202020204" pitchFamily="34" charset="0"/>
              <a:buChar char="•"/>
            </a:pPr>
            <a:r>
              <a:rPr lang="en-GB" b="0" i="0">
                <a:solidFill>
                  <a:srgbClr val="333333"/>
                </a:solidFill>
                <a:effectLst/>
                <a:latin typeface="Arial" panose="020B0604020202020204" pitchFamily="34" charset="0"/>
                <a:cs typeface="Arial" panose="020B0604020202020204" pitchFamily="34" charset="0"/>
              </a:rPr>
              <a:t>A proportion is the comparison of a part to the whole.</a:t>
            </a:r>
          </a:p>
          <a:p>
            <a:pPr lvl="1">
              <a:buFont typeface="Arial" panose="020B0604020202020204" pitchFamily="34" charset="0"/>
              <a:buChar char="•"/>
            </a:pPr>
            <a:r>
              <a:rPr lang="en-GB" b="0" i="0">
                <a:solidFill>
                  <a:srgbClr val="333333"/>
                </a:solidFill>
                <a:effectLst/>
                <a:latin typeface="Arial" panose="020B0604020202020204" pitchFamily="34" charset="0"/>
                <a:cs typeface="Arial" panose="020B0604020202020204" pitchFamily="34" charset="0"/>
              </a:rPr>
              <a:t>It is a type of ratio in which the numerator is included in the denominator.</a:t>
            </a:r>
          </a:p>
          <a:p>
            <a:pPr lvl="1">
              <a:buFont typeface="Arial" panose="020B0604020202020204" pitchFamily="34" charset="0"/>
              <a:buChar char="•"/>
            </a:pPr>
            <a:r>
              <a:rPr lang="en-GB" b="0" i="0">
                <a:solidFill>
                  <a:srgbClr val="333333"/>
                </a:solidFill>
                <a:effectLst/>
                <a:latin typeface="Arial" panose="020B0604020202020204" pitchFamily="34" charset="0"/>
                <a:cs typeface="Arial" panose="020B0604020202020204" pitchFamily="34" charset="0"/>
              </a:rPr>
              <a:t>You might use a proportion to describe what fraction of clinic patients tested positive for HIV, or what percentage of the population is younger than 25 years of age.</a:t>
            </a:r>
          </a:p>
          <a:p>
            <a:pPr lvl="1">
              <a:buFont typeface="Arial" panose="020B0604020202020204" pitchFamily="34" charset="0"/>
              <a:buChar char="•"/>
            </a:pPr>
            <a:r>
              <a:rPr lang="en-GB" b="0" i="0">
                <a:solidFill>
                  <a:srgbClr val="333333"/>
                </a:solidFill>
                <a:effectLst/>
                <a:latin typeface="Arial" panose="020B0604020202020204" pitchFamily="34" charset="0"/>
                <a:cs typeface="Arial" panose="020B0604020202020204" pitchFamily="34" charset="0"/>
              </a:rPr>
              <a:t>A proportion may be expressed as a decimal, a fraction, or a percentage.</a:t>
            </a:r>
          </a:p>
          <a:p>
            <a:pPr marL="0" indent="0">
              <a:buNone/>
            </a:pPr>
            <a:br>
              <a:rPr lang="en-GB">
                <a:effectLst/>
              </a:rPr>
            </a:br>
            <a:endParaRPr lang="en-GB"/>
          </a:p>
        </p:txBody>
      </p:sp>
    </p:spTree>
    <p:extLst>
      <p:ext uri="{BB962C8B-B14F-4D97-AF65-F5344CB8AC3E}">
        <p14:creationId xmlns:p14="http://schemas.microsoft.com/office/powerpoint/2010/main" val="26245812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29565-0100-C1B1-66C3-B08E4538C51F}"/>
              </a:ext>
            </a:extLst>
          </p:cNvPr>
          <p:cNvSpPr>
            <a:spLocks noGrp="1"/>
          </p:cNvSpPr>
          <p:nvPr>
            <p:ph type="title"/>
          </p:nvPr>
        </p:nvSpPr>
        <p:spPr/>
        <p:txBody>
          <a:bodyPr/>
          <a:lstStyle/>
          <a:p>
            <a:r>
              <a:rPr lang="en-GB" b="1">
                <a:effectLst/>
              </a:rPr>
              <a:t>Rate</a:t>
            </a:r>
            <a:endParaRPr lang="en-GB"/>
          </a:p>
        </p:txBody>
      </p:sp>
      <p:sp>
        <p:nvSpPr>
          <p:cNvPr id="3" name="Content Placeholder 2">
            <a:extLst>
              <a:ext uri="{FF2B5EF4-FFF2-40B4-BE49-F238E27FC236}">
                <a16:creationId xmlns:a16="http://schemas.microsoft.com/office/drawing/2014/main" id="{AB63DA9A-BCF8-B6B9-1D24-5B61F82553CE}"/>
              </a:ext>
            </a:extLst>
          </p:cNvPr>
          <p:cNvSpPr>
            <a:spLocks noGrp="1"/>
          </p:cNvSpPr>
          <p:nvPr>
            <p:ph idx="1"/>
          </p:nvPr>
        </p:nvSpPr>
        <p:spPr>
          <a:xfrm>
            <a:off x="457200" y="1556792"/>
            <a:ext cx="8229600" cy="4387626"/>
          </a:xfrm>
        </p:spPr>
        <p:txBody>
          <a:bodyPr>
            <a:normAutofit fontScale="77500" lnSpcReduction="20000"/>
          </a:bodyPr>
          <a:lstStyle/>
          <a:p>
            <a:pPr marL="742950" lvl="1" indent="-285750" algn="l">
              <a:buFont typeface="Arial" panose="020B0604020202020204" pitchFamily="34" charset="0"/>
              <a:buChar char="•"/>
            </a:pPr>
            <a:r>
              <a:rPr lang="en-GB" sz="3300" b="0" i="0">
                <a:solidFill>
                  <a:srgbClr val="333333"/>
                </a:solidFill>
                <a:effectLst/>
                <a:latin typeface="Arial" panose="020B0604020202020204" pitchFamily="34" charset="0"/>
              </a:rPr>
              <a:t>Rate is a measure of the frequency with which an event occurs in a defined population over a specified period of time.</a:t>
            </a:r>
          </a:p>
          <a:p>
            <a:pPr marL="742950" lvl="1" indent="-285750" algn="l">
              <a:buFont typeface="Arial" panose="020B0604020202020204" pitchFamily="34" charset="0"/>
              <a:buChar char="•"/>
            </a:pPr>
            <a:r>
              <a:rPr lang="en-GB" sz="3300" b="0" i="0">
                <a:solidFill>
                  <a:srgbClr val="333333"/>
                </a:solidFill>
                <a:effectLst/>
                <a:latin typeface="Arial" panose="020B0604020202020204" pitchFamily="34" charset="0"/>
              </a:rPr>
              <a:t>Because rates put disease frequency in the perspective of the size of the population. </a:t>
            </a:r>
          </a:p>
          <a:p>
            <a:pPr marL="742950" lvl="1" indent="-285750" algn="l">
              <a:buFont typeface="Arial" panose="020B0604020202020204" pitchFamily="34" charset="0"/>
              <a:buChar char="•"/>
            </a:pPr>
            <a:r>
              <a:rPr lang="en-GB" sz="3300" b="0" i="0">
                <a:solidFill>
                  <a:srgbClr val="333333"/>
                </a:solidFill>
                <a:effectLst/>
                <a:latin typeface="Arial" panose="020B0604020202020204" pitchFamily="34" charset="0"/>
              </a:rPr>
              <a:t>Rates are particularly useful for comparing disease frequency in different locations, at different times, or among different groups of persons with potentially different sized populations; that is, </a:t>
            </a:r>
            <a:r>
              <a:rPr lang="en-GB" sz="3300" b="1" i="0">
                <a:solidFill>
                  <a:srgbClr val="333333"/>
                </a:solidFill>
                <a:effectLst/>
                <a:latin typeface="Arial" panose="020B0604020202020204" pitchFamily="34" charset="0"/>
              </a:rPr>
              <a:t>a rate is a measure of risk</a:t>
            </a:r>
            <a:r>
              <a:rPr lang="en-GB" sz="3300" b="0" i="0">
                <a:solidFill>
                  <a:srgbClr val="333333"/>
                </a:solidFill>
                <a:effectLst/>
                <a:latin typeface="Arial" panose="020B0604020202020204" pitchFamily="34" charset="0"/>
              </a:rPr>
              <a:t>.</a:t>
            </a:r>
          </a:p>
          <a:p>
            <a:pPr marL="0" indent="0">
              <a:buNone/>
            </a:pPr>
            <a:br>
              <a:rPr lang="en-GB"/>
            </a:br>
            <a:endParaRPr lang="en-GB"/>
          </a:p>
        </p:txBody>
      </p:sp>
    </p:spTree>
    <p:extLst>
      <p:ext uri="{BB962C8B-B14F-4D97-AF65-F5344CB8AC3E}">
        <p14:creationId xmlns:p14="http://schemas.microsoft.com/office/powerpoint/2010/main" val="17131042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B5945-94B4-5BC5-B830-FF170BDE6F62}"/>
              </a:ext>
            </a:extLst>
          </p:cNvPr>
          <p:cNvSpPr>
            <a:spLocks noGrp="1"/>
          </p:cNvSpPr>
          <p:nvPr>
            <p:ph type="title"/>
          </p:nvPr>
        </p:nvSpPr>
        <p:spPr/>
        <p:txBody>
          <a:bodyPr/>
          <a:lstStyle/>
          <a:p>
            <a:r>
              <a:rPr lang="en-GB" b="1">
                <a:effectLst/>
              </a:rPr>
              <a:t>Ratio </a:t>
            </a:r>
            <a:endParaRPr lang="en-GB"/>
          </a:p>
        </p:txBody>
      </p:sp>
      <p:sp>
        <p:nvSpPr>
          <p:cNvPr id="3" name="Content Placeholder 2">
            <a:extLst>
              <a:ext uri="{FF2B5EF4-FFF2-40B4-BE49-F238E27FC236}">
                <a16:creationId xmlns:a16="http://schemas.microsoft.com/office/drawing/2014/main" id="{5250C976-4AFD-C9BB-FB79-9CEF83B95E6B}"/>
              </a:ext>
            </a:extLst>
          </p:cNvPr>
          <p:cNvSpPr>
            <a:spLocks noGrp="1"/>
          </p:cNvSpPr>
          <p:nvPr>
            <p:ph idx="1"/>
          </p:nvPr>
        </p:nvSpPr>
        <p:spPr/>
        <p:txBody>
          <a:bodyPr>
            <a:normAutofit/>
          </a:bodyPr>
          <a:lstStyle/>
          <a:p>
            <a:pPr marL="742950" lvl="1" indent="-285750" algn="l">
              <a:buFont typeface="Arial" panose="020B0604020202020204" pitchFamily="34" charset="0"/>
              <a:buChar char="•"/>
            </a:pPr>
            <a:r>
              <a:rPr lang="en-GB" b="0" i="0">
                <a:solidFill>
                  <a:srgbClr val="333333"/>
                </a:solidFill>
                <a:effectLst/>
                <a:latin typeface="Arial" panose="020B0604020202020204" pitchFamily="34" charset="0"/>
              </a:rPr>
              <a:t>The relative magnitude of two quantities or a comparison of any two values.</a:t>
            </a:r>
          </a:p>
          <a:p>
            <a:pPr marL="742950" lvl="1" indent="-285750" algn="l">
              <a:buFont typeface="Arial" panose="020B0604020202020204" pitchFamily="34" charset="0"/>
              <a:buChar char="•"/>
            </a:pPr>
            <a:r>
              <a:rPr lang="en-GB" b="0" i="0">
                <a:solidFill>
                  <a:srgbClr val="333333"/>
                </a:solidFill>
                <a:effectLst/>
                <a:latin typeface="Arial" panose="020B0604020202020204" pitchFamily="34" charset="0"/>
              </a:rPr>
              <a:t>Calculated by dividing one interval- or ratio-scale variable by the other.</a:t>
            </a:r>
          </a:p>
          <a:p>
            <a:pPr marL="742950" lvl="1" indent="-285750" algn="l">
              <a:buFont typeface="Arial" panose="020B0604020202020204" pitchFamily="34" charset="0"/>
              <a:buChar char="•"/>
            </a:pPr>
            <a:r>
              <a:rPr lang="en-GB" b="0" i="0">
                <a:solidFill>
                  <a:srgbClr val="333333"/>
                </a:solidFill>
                <a:effectLst/>
                <a:latin typeface="Arial" panose="020B0604020202020204" pitchFamily="34" charset="0"/>
              </a:rPr>
              <a:t>The numerator and denominator need not be related.</a:t>
            </a:r>
          </a:p>
          <a:p>
            <a:pPr marL="742950" lvl="1" indent="-285750" algn="l">
              <a:buFont typeface="Arial" panose="020B0604020202020204" pitchFamily="34" charset="0"/>
              <a:buChar char="•"/>
            </a:pPr>
            <a:r>
              <a:rPr lang="en-GB" b="0" i="0">
                <a:solidFill>
                  <a:srgbClr val="333333"/>
                </a:solidFill>
                <a:effectLst/>
                <a:latin typeface="Arial" panose="020B0604020202020204" pitchFamily="34" charset="0"/>
              </a:rPr>
              <a:t>The result is often expressed as the result “to one” or written as the result “:1.</a:t>
            </a:r>
          </a:p>
          <a:p>
            <a:endParaRPr lang="en-GB"/>
          </a:p>
        </p:txBody>
      </p:sp>
    </p:spTree>
    <p:extLst>
      <p:ext uri="{BB962C8B-B14F-4D97-AF65-F5344CB8AC3E}">
        <p14:creationId xmlns:p14="http://schemas.microsoft.com/office/powerpoint/2010/main" val="17588680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292B70-04DB-B349-1BA9-43AD3AC02FDD}"/>
              </a:ext>
            </a:extLst>
          </p:cNvPr>
          <p:cNvSpPr>
            <a:spLocks noGrp="1"/>
          </p:cNvSpPr>
          <p:nvPr>
            <p:ph type="title"/>
          </p:nvPr>
        </p:nvSpPr>
        <p:spPr/>
        <p:txBody>
          <a:bodyPr>
            <a:normAutofit fontScale="90000"/>
          </a:bodyPr>
          <a:lstStyle/>
          <a:p>
            <a:r>
              <a:rPr lang="en-GB" b="1" i="0">
                <a:solidFill>
                  <a:srgbClr val="333333"/>
                </a:solidFill>
                <a:effectLst/>
                <a:latin typeface="Arial" panose="020B0604020202020204" pitchFamily="34" charset="0"/>
              </a:rPr>
              <a:t>Probability</a:t>
            </a:r>
            <a:br>
              <a:rPr lang="en-GB" b="0" i="0">
                <a:solidFill>
                  <a:srgbClr val="333333"/>
                </a:solidFill>
                <a:effectLst/>
                <a:latin typeface="Arial" panose="020B0604020202020204" pitchFamily="34" charset="0"/>
              </a:rPr>
            </a:br>
            <a:endParaRPr lang="en-GB"/>
          </a:p>
        </p:txBody>
      </p:sp>
      <p:sp>
        <p:nvSpPr>
          <p:cNvPr id="3" name="Content Placeholder 2">
            <a:extLst>
              <a:ext uri="{FF2B5EF4-FFF2-40B4-BE49-F238E27FC236}">
                <a16:creationId xmlns:a16="http://schemas.microsoft.com/office/drawing/2014/main" id="{B95AF49B-EA99-5380-B68C-494BD97763DE}"/>
              </a:ext>
            </a:extLst>
          </p:cNvPr>
          <p:cNvSpPr>
            <a:spLocks noGrp="1"/>
          </p:cNvSpPr>
          <p:nvPr>
            <p:ph idx="1"/>
          </p:nvPr>
        </p:nvSpPr>
        <p:spPr/>
        <p:txBody>
          <a:bodyPr>
            <a:normAutofit fontScale="85000" lnSpcReduction="10000"/>
          </a:bodyPr>
          <a:lstStyle/>
          <a:p>
            <a:pPr marL="742950" lvl="1" indent="-285750" algn="l">
              <a:buFont typeface="Arial" panose="020B0604020202020204" pitchFamily="34" charset="0"/>
              <a:buChar char="•"/>
            </a:pPr>
            <a:r>
              <a:rPr lang="en-GB" b="0" i="0">
                <a:solidFill>
                  <a:srgbClr val="333333"/>
                </a:solidFill>
                <a:effectLst/>
                <a:latin typeface="Arial" panose="020B0604020202020204" pitchFamily="34" charset="0"/>
              </a:rPr>
              <a:t>Is a percentage.</a:t>
            </a:r>
          </a:p>
          <a:p>
            <a:pPr marL="742950" lvl="1" indent="-285750" algn="l">
              <a:buFont typeface="Arial" panose="020B0604020202020204" pitchFamily="34" charset="0"/>
              <a:buChar char="•"/>
            </a:pPr>
            <a:r>
              <a:rPr lang="en-GB" b="0" i="0">
                <a:solidFill>
                  <a:srgbClr val="333333"/>
                </a:solidFill>
                <a:effectLst/>
                <a:latin typeface="Arial" panose="020B0604020202020204" pitchFamily="34" charset="0"/>
              </a:rPr>
              <a:t>The number of events of interest divided by the total number of events.</a:t>
            </a:r>
          </a:p>
          <a:p>
            <a:pPr marL="742950" lvl="1" indent="-285750" algn="l">
              <a:buFont typeface="Arial" panose="020B0604020202020204" pitchFamily="34" charset="0"/>
              <a:buChar char="•"/>
            </a:pPr>
            <a:r>
              <a:rPr lang="en-GB" b="0" i="0">
                <a:solidFill>
                  <a:srgbClr val="333333"/>
                </a:solidFill>
                <a:effectLst/>
                <a:latin typeface="Arial" panose="020B0604020202020204" pitchFamily="34" charset="0"/>
              </a:rPr>
              <a:t>Ranges between 0 and 1 or 0% to 100%.</a:t>
            </a:r>
          </a:p>
          <a:p>
            <a:pPr marL="742950" lvl="1" indent="-285750" algn="l">
              <a:buFont typeface="Arial" panose="020B0604020202020204" pitchFamily="34" charset="0"/>
              <a:buChar char="•"/>
            </a:pPr>
            <a:r>
              <a:rPr lang="en-GB" b="0" i="0">
                <a:solidFill>
                  <a:srgbClr val="333333"/>
                </a:solidFill>
                <a:effectLst/>
                <a:latin typeface="Arial" panose="020B0604020202020204" pitchFamily="34" charset="0"/>
              </a:rPr>
              <a:t>Formula: Probability = events / events &amp; non-events.</a:t>
            </a:r>
          </a:p>
          <a:p>
            <a:pPr marL="742950" lvl="1" indent="-285750" algn="l">
              <a:buFont typeface="Arial" panose="020B0604020202020204" pitchFamily="34" charset="0"/>
              <a:buChar char="•"/>
            </a:pPr>
            <a:r>
              <a:rPr lang="en-GB" b="0" i="0">
                <a:solidFill>
                  <a:srgbClr val="333333"/>
                </a:solidFill>
                <a:effectLst/>
                <a:latin typeface="Arial" panose="020B0604020202020204" pitchFamily="34" charset="0"/>
              </a:rPr>
              <a:t>Formula example: </a:t>
            </a:r>
          </a:p>
          <a:p>
            <a:pPr marL="742950" lvl="1" indent="-285750" algn="l">
              <a:buFont typeface="Arial" panose="020B0604020202020204" pitchFamily="34" charset="0"/>
              <a:buChar char="•"/>
            </a:pPr>
            <a:r>
              <a:rPr lang="en-GB" b="0" i="0">
                <a:solidFill>
                  <a:srgbClr val="333333"/>
                </a:solidFill>
                <a:effectLst/>
                <a:latin typeface="Arial" panose="020B0604020202020204" pitchFamily="34" charset="0"/>
              </a:rPr>
              <a:t>Probability = Number of people with a cold / </a:t>
            </a:r>
            <a:r>
              <a:rPr lang="en-GB" b="1" i="0">
                <a:solidFill>
                  <a:srgbClr val="EE0000"/>
                </a:solidFill>
                <a:effectLst/>
                <a:latin typeface="Arial" panose="020B0604020202020204" pitchFamily="34" charset="0"/>
              </a:rPr>
              <a:t>Total </a:t>
            </a:r>
            <a:r>
              <a:rPr lang="en-GB" b="0" i="0">
                <a:solidFill>
                  <a:srgbClr val="333333"/>
                </a:solidFill>
                <a:effectLst/>
                <a:latin typeface="Arial" panose="020B0604020202020204" pitchFamily="34" charset="0"/>
              </a:rPr>
              <a:t>number of people in the sample</a:t>
            </a:r>
          </a:p>
          <a:p>
            <a:pPr marL="0" indent="0">
              <a:buNone/>
            </a:pPr>
            <a:br>
              <a:rPr lang="en-GB"/>
            </a:br>
            <a:endParaRPr lang="en-GB"/>
          </a:p>
        </p:txBody>
      </p:sp>
    </p:spTree>
    <p:extLst>
      <p:ext uri="{BB962C8B-B14F-4D97-AF65-F5344CB8AC3E}">
        <p14:creationId xmlns:p14="http://schemas.microsoft.com/office/powerpoint/2010/main" val="22230793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764A6-BBC4-31ED-37AC-400E96DE468F}"/>
              </a:ext>
            </a:extLst>
          </p:cNvPr>
          <p:cNvSpPr>
            <a:spLocks noGrp="1"/>
          </p:cNvSpPr>
          <p:nvPr>
            <p:ph type="title"/>
          </p:nvPr>
        </p:nvSpPr>
        <p:spPr/>
        <p:txBody>
          <a:bodyPr>
            <a:normAutofit/>
          </a:bodyPr>
          <a:lstStyle/>
          <a:p>
            <a:r>
              <a:rPr lang="en-GB" b="1" i="0">
                <a:solidFill>
                  <a:srgbClr val="333333"/>
                </a:solidFill>
                <a:effectLst/>
                <a:latin typeface="Arial" panose="020B0604020202020204" pitchFamily="34" charset="0"/>
              </a:rPr>
              <a:t>Odds</a:t>
            </a:r>
            <a:endParaRPr lang="en-GB"/>
          </a:p>
        </p:txBody>
      </p:sp>
      <p:sp>
        <p:nvSpPr>
          <p:cNvPr id="3" name="Content Placeholder 2">
            <a:extLst>
              <a:ext uri="{FF2B5EF4-FFF2-40B4-BE49-F238E27FC236}">
                <a16:creationId xmlns:a16="http://schemas.microsoft.com/office/drawing/2014/main" id="{4F985B6E-5463-A715-68A2-61C0555A28EA}"/>
              </a:ext>
            </a:extLst>
          </p:cNvPr>
          <p:cNvSpPr>
            <a:spLocks noGrp="1"/>
          </p:cNvSpPr>
          <p:nvPr>
            <p:ph idx="1"/>
          </p:nvPr>
        </p:nvSpPr>
        <p:spPr/>
        <p:txBody>
          <a:bodyPr>
            <a:normAutofit fontScale="92500" lnSpcReduction="10000"/>
          </a:bodyPr>
          <a:lstStyle/>
          <a:p>
            <a:pPr marL="742950" lvl="1" indent="-285750" algn="l">
              <a:buFont typeface="Arial" panose="020B0604020202020204" pitchFamily="34" charset="0"/>
              <a:buChar char="•"/>
            </a:pPr>
            <a:r>
              <a:rPr lang="en-GB" b="0" i="0">
                <a:solidFill>
                  <a:srgbClr val="333333"/>
                </a:solidFill>
                <a:effectLst/>
                <a:latin typeface="Arial" panose="020B0604020202020204" pitchFamily="34" charset="0"/>
              </a:rPr>
              <a:t>Is a ratio.</a:t>
            </a:r>
          </a:p>
          <a:p>
            <a:pPr marL="742950" lvl="1" indent="-285750" algn="l">
              <a:buFont typeface="Arial" panose="020B0604020202020204" pitchFamily="34" charset="0"/>
              <a:buChar char="•"/>
            </a:pPr>
            <a:r>
              <a:rPr lang="en-GB" b="0" i="0">
                <a:solidFill>
                  <a:srgbClr val="333333"/>
                </a:solidFill>
                <a:effectLst/>
                <a:latin typeface="Arial" panose="020B0604020202020204" pitchFamily="34" charset="0"/>
              </a:rPr>
              <a:t>The odds are the probability that the event will occur divided by the probability that the event will not occur.</a:t>
            </a:r>
          </a:p>
          <a:p>
            <a:pPr marL="742950" lvl="1" indent="-285750" algn="l">
              <a:buFont typeface="Arial" panose="020B0604020202020204" pitchFamily="34" charset="0"/>
              <a:buChar char="•"/>
            </a:pPr>
            <a:r>
              <a:rPr lang="en-GB" b="0" i="0">
                <a:solidFill>
                  <a:srgbClr val="333333"/>
                </a:solidFill>
                <a:effectLst/>
                <a:latin typeface="Arial" panose="020B0604020202020204" pitchFamily="34" charset="0"/>
              </a:rPr>
              <a:t>Ranges from 0 to infinity.</a:t>
            </a:r>
          </a:p>
          <a:p>
            <a:pPr marL="742950" lvl="1" indent="-285750" algn="l">
              <a:buFont typeface="Arial" panose="020B0604020202020204" pitchFamily="34" charset="0"/>
              <a:buChar char="•"/>
            </a:pPr>
            <a:r>
              <a:rPr lang="en-GB" b="0" i="0">
                <a:solidFill>
                  <a:srgbClr val="333333"/>
                </a:solidFill>
                <a:effectLst/>
                <a:latin typeface="Arial" panose="020B0604020202020204" pitchFamily="34" charset="0"/>
              </a:rPr>
              <a:t>Formula: Odds = events / non-events/</a:t>
            </a:r>
          </a:p>
          <a:p>
            <a:pPr marL="742950" lvl="1" indent="-285750" algn="l">
              <a:buFont typeface="Arial" panose="020B0604020202020204" pitchFamily="34" charset="0"/>
              <a:buChar char="•"/>
            </a:pPr>
            <a:r>
              <a:rPr lang="en-GB" b="0" i="0">
                <a:solidFill>
                  <a:srgbClr val="333333"/>
                </a:solidFill>
                <a:effectLst/>
                <a:latin typeface="Arial" panose="020B0604020202020204" pitchFamily="34" charset="0"/>
              </a:rPr>
              <a:t>Formula example: Odds = Number of people with a cold / </a:t>
            </a:r>
            <a:r>
              <a:rPr lang="en-GB" b="1" i="0">
                <a:solidFill>
                  <a:srgbClr val="333333"/>
                </a:solidFill>
                <a:effectLst/>
                <a:latin typeface="Arial" panose="020B0604020202020204" pitchFamily="34" charset="0"/>
              </a:rPr>
              <a:t>Number of people </a:t>
            </a:r>
            <a:r>
              <a:rPr lang="en-GB" b="1" i="0">
                <a:solidFill>
                  <a:srgbClr val="EE0000"/>
                </a:solidFill>
                <a:effectLst/>
                <a:latin typeface="Arial" panose="020B0604020202020204" pitchFamily="34" charset="0"/>
              </a:rPr>
              <a:t>without</a:t>
            </a:r>
            <a:r>
              <a:rPr lang="en-GB" b="1" i="0">
                <a:solidFill>
                  <a:srgbClr val="333333"/>
                </a:solidFill>
                <a:effectLst/>
                <a:latin typeface="Arial" panose="020B0604020202020204" pitchFamily="34" charset="0"/>
              </a:rPr>
              <a:t> a cold. </a:t>
            </a:r>
            <a:endParaRPr lang="en-GB" b="0" i="0">
              <a:solidFill>
                <a:srgbClr val="333333"/>
              </a:solidFill>
              <a:effectLst/>
              <a:latin typeface="Arial" panose="020B0604020202020204" pitchFamily="34" charset="0"/>
            </a:endParaRPr>
          </a:p>
          <a:p>
            <a:pPr marL="1143000" lvl="2" indent="-228600" algn="l">
              <a:buFont typeface="Arial" panose="020B0604020202020204" pitchFamily="34" charset="0"/>
              <a:buChar char="•"/>
            </a:pPr>
            <a:r>
              <a:rPr lang="en-GB" b="0" i="0">
                <a:solidFill>
                  <a:srgbClr val="333333"/>
                </a:solidFill>
                <a:effectLst/>
                <a:latin typeface="Arial" panose="020B0604020202020204" pitchFamily="34" charset="0"/>
              </a:rPr>
              <a:t>Note the denominator is NOT the total sample.</a:t>
            </a:r>
          </a:p>
          <a:p>
            <a:endParaRPr lang="en-GB"/>
          </a:p>
        </p:txBody>
      </p:sp>
    </p:spTree>
    <p:extLst>
      <p:ext uri="{BB962C8B-B14F-4D97-AF65-F5344CB8AC3E}">
        <p14:creationId xmlns:p14="http://schemas.microsoft.com/office/powerpoint/2010/main" val="22974462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DA976-C44C-44A4-9416-3FC539F702CC}"/>
              </a:ext>
            </a:extLst>
          </p:cNvPr>
          <p:cNvSpPr>
            <a:spLocks noGrp="1"/>
          </p:cNvSpPr>
          <p:nvPr>
            <p:ph type="ctrTitle"/>
          </p:nvPr>
        </p:nvSpPr>
        <p:spPr>
          <a:xfrm>
            <a:off x="685800" y="2276872"/>
            <a:ext cx="7772400" cy="1470025"/>
          </a:xfrm>
        </p:spPr>
        <p:txBody>
          <a:bodyPr>
            <a:normAutofit/>
          </a:bodyPr>
          <a:lstStyle/>
          <a:p>
            <a:r>
              <a:rPr lang="en-GB" b="1" i="1">
                <a:solidFill>
                  <a:schemeClr val="bg1"/>
                </a:solidFill>
              </a:rPr>
              <a:t>Other Epidemiological statistical measurement</a:t>
            </a:r>
          </a:p>
        </p:txBody>
      </p:sp>
    </p:spTree>
    <p:extLst>
      <p:ext uri="{BB962C8B-B14F-4D97-AF65-F5344CB8AC3E}">
        <p14:creationId xmlns:p14="http://schemas.microsoft.com/office/powerpoint/2010/main" val="24048113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7A0D5-FC5D-AEEC-0B4E-CF971AD75012}"/>
              </a:ext>
            </a:extLst>
          </p:cNvPr>
          <p:cNvSpPr>
            <a:spLocks noGrp="1"/>
          </p:cNvSpPr>
          <p:nvPr>
            <p:ph type="title"/>
          </p:nvPr>
        </p:nvSpPr>
        <p:spPr/>
        <p:txBody>
          <a:bodyPr>
            <a:normAutofit fontScale="90000"/>
          </a:bodyPr>
          <a:lstStyle/>
          <a:p>
            <a:r>
              <a:rPr lang="en-GB" b="1"/>
              <a:t>Epidemiology statistical measurement</a:t>
            </a:r>
          </a:p>
        </p:txBody>
      </p:sp>
      <p:sp>
        <p:nvSpPr>
          <p:cNvPr id="3" name="Content Placeholder 2">
            <a:extLst>
              <a:ext uri="{FF2B5EF4-FFF2-40B4-BE49-F238E27FC236}">
                <a16:creationId xmlns:a16="http://schemas.microsoft.com/office/drawing/2014/main" id="{7EF2CEB8-FF05-10B3-740D-31C0FA656EB6}"/>
              </a:ext>
            </a:extLst>
          </p:cNvPr>
          <p:cNvSpPr>
            <a:spLocks noGrp="1"/>
          </p:cNvSpPr>
          <p:nvPr>
            <p:ph idx="1"/>
          </p:nvPr>
        </p:nvSpPr>
        <p:spPr/>
        <p:txBody>
          <a:bodyPr/>
          <a:lstStyle/>
          <a:p>
            <a:r>
              <a:rPr lang="en-GB" i="0">
                <a:solidFill>
                  <a:srgbClr val="333333"/>
                </a:solidFill>
                <a:effectLst/>
                <a:latin typeface="Arial" panose="020B0604020202020204" pitchFamily="34" charset="0"/>
              </a:rPr>
              <a:t>Absolute Risk</a:t>
            </a:r>
          </a:p>
          <a:p>
            <a:r>
              <a:rPr lang="en-GB" i="0">
                <a:solidFill>
                  <a:srgbClr val="333333"/>
                </a:solidFill>
                <a:effectLst/>
                <a:latin typeface="Arial" panose="020B0604020202020204" pitchFamily="34" charset="0"/>
              </a:rPr>
              <a:t>Absolute Risk Reduction (ARR)</a:t>
            </a:r>
          </a:p>
          <a:p>
            <a:r>
              <a:rPr lang="en-GB"/>
              <a:t>Attributable Risk</a:t>
            </a:r>
          </a:p>
          <a:p>
            <a:r>
              <a:rPr lang="en-GB"/>
              <a:t>Control Event Rate (CER)</a:t>
            </a:r>
          </a:p>
          <a:p>
            <a:r>
              <a:rPr lang="en-GB"/>
              <a:t>Experimental Event Rate (EER)</a:t>
            </a:r>
          </a:p>
          <a:p>
            <a:r>
              <a:rPr lang="en-GB"/>
              <a:t>Relative Risk Reduction (RRR)</a:t>
            </a:r>
          </a:p>
        </p:txBody>
      </p:sp>
    </p:spTree>
    <p:extLst>
      <p:ext uri="{BB962C8B-B14F-4D97-AF65-F5344CB8AC3E}">
        <p14:creationId xmlns:p14="http://schemas.microsoft.com/office/powerpoint/2010/main" val="29724566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E5F4C-C38B-B8BA-62F2-5D63696C8D2F}"/>
              </a:ext>
            </a:extLst>
          </p:cNvPr>
          <p:cNvSpPr>
            <a:spLocks noGrp="1"/>
          </p:cNvSpPr>
          <p:nvPr>
            <p:ph type="title"/>
          </p:nvPr>
        </p:nvSpPr>
        <p:spPr/>
        <p:txBody>
          <a:bodyPr>
            <a:normAutofit fontScale="90000"/>
          </a:bodyPr>
          <a:lstStyle/>
          <a:p>
            <a:r>
              <a:rPr lang="en-GB" b="1"/>
              <a:t>Epidemiology statistical measurement</a:t>
            </a:r>
            <a:endParaRPr lang="en-GB"/>
          </a:p>
        </p:txBody>
      </p:sp>
      <p:sp>
        <p:nvSpPr>
          <p:cNvPr id="3" name="Content Placeholder 2">
            <a:extLst>
              <a:ext uri="{FF2B5EF4-FFF2-40B4-BE49-F238E27FC236}">
                <a16:creationId xmlns:a16="http://schemas.microsoft.com/office/drawing/2014/main" id="{90DF7330-9F5B-C050-A2D6-E1647A6E0369}"/>
              </a:ext>
            </a:extLst>
          </p:cNvPr>
          <p:cNvSpPr>
            <a:spLocks noGrp="1"/>
          </p:cNvSpPr>
          <p:nvPr>
            <p:ph idx="1"/>
          </p:nvPr>
        </p:nvSpPr>
        <p:spPr/>
        <p:txBody>
          <a:bodyPr>
            <a:normAutofit fontScale="85000" lnSpcReduction="20000"/>
          </a:bodyPr>
          <a:lstStyle/>
          <a:p>
            <a:pPr marL="0" indent="0" algn="l">
              <a:buNone/>
            </a:pPr>
            <a:r>
              <a:rPr lang="en-GB" b="1" i="0">
                <a:solidFill>
                  <a:srgbClr val="333333"/>
                </a:solidFill>
                <a:effectLst/>
                <a:latin typeface="Arial" panose="020B0604020202020204" pitchFamily="34" charset="0"/>
              </a:rPr>
              <a:t>Absolute Risk</a:t>
            </a:r>
            <a:endParaRPr lang="en-GB" b="0" i="0">
              <a:solidFill>
                <a:srgbClr val="333333"/>
              </a:solidFill>
              <a:effectLst/>
              <a:latin typeface="Arial" panose="020B0604020202020204" pitchFamily="34" charset="0"/>
            </a:endParaRPr>
          </a:p>
          <a:p>
            <a:pPr algn="l">
              <a:buFont typeface="Arial" panose="020B0604020202020204" pitchFamily="34" charset="0"/>
              <a:buChar char="•"/>
            </a:pPr>
            <a:r>
              <a:rPr lang="en-GB" b="0" i="0">
                <a:solidFill>
                  <a:srgbClr val="333333"/>
                </a:solidFill>
                <a:effectLst/>
                <a:latin typeface="Arial" panose="020B0604020202020204" pitchFamily="34" charset="0"/>
              </a:rPr>
              <a:t>The likelihood of an event occurring under specific conditions.</a:t>
            </a:r>
          </a:p>
          <a:p>
            <a:pPr marL="0" indent="0" algn="l">
              <a:buNone/>
            </a:pPr>
            <a:endParaRPr lang="en-GB" b="0" i="0">
              <a:solidFill>
                <a:srgbClr val="333333"/>
              </a:solidFill>
              <a:effectLst/>
              <a:latin typeface="Arial" panose="020B0604020202020204" pitchFamily="34" charset="0"/>
            </a:endParaRPr>
          </a:p>
          <a:p>
            <a:pPr marL="0" indent="0" algn="l">
              <a:buNone/>
            </a:pPr>
            <a:r>
              <a:rPr lang="en-GB" b="1" i="0">
                <a:solidFill>
                  <a:srgbClr val="333333"/>
                </a:solidFill>
                <a:effectLst/>
                <a:latin typeface="Arial" panose="020B0604020202020204" pitchFamily="34" charset="0"/>
              </a:rPr>
              <a:t>Absolute Risk Reduction (ARR)</a:t>
            </a:r>
            <a:endParaRPr lang="en-GB" b="0" i="0">
              <a:solidFill>
                <a:srgbClr val="333333"/>
              </a:solidFill>
              <a:effectLst/>
              <a:latin typeface="Arial" panose="020B0604020202020204" pitchFamily="34" charset="0"/>
            </a:endParaRPr>
          </a:p>
          <a:p>
            <a:pPr algn="l">
              <a:buFont typeface="Arial" panose="020B0604020202020204" pitchFamily="34" charset="0"/>
              <a:buChar char="•"/>
            </a:pPr>
            <a:r>
              <a:rPr lang="en-GB" b="0" i="0">
                <a:solidFill>
                  <a:srgbClr val="333333"/>
                </a:solidFill>
                <a:effectLst/>
                <a:latin typeface="Arial" panose="020B0604020202020204" pitchFamily="34" charset="0"/>
              </a:rPr>
              <a:t>Absolute risk reduction is just the absolute difference in outcome rates between the control and treatment groups. We are asking what proportion of participants benefit from the intervention.</a:t>
            </a:r>
          </a:p>
          <a:p>
            <a:endParaRPr lang="en-GB"/>
          </a:p>
        </p:txBody>
      </p:sp>
    </p:spTree>
    <p:extLst>
      <p:ext uri="{BB962C8B-B14F-4D97-AF65-F5344CB8AC3E}">
        <p14:creationId xmlns:p14="http://schemas.microsoft.com/office/powerpoint/2010/main" val="41247855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ABD052-2EB7-059F-36F7-C5781471CC5E}"/>
              </a:ext>
            </a:extLst>
          </p:cNvPr>
          <p:cNvSpPr>
            <a:spLocks noGrp="1"/>
          </p:cNvSpPr>
          <p:nvPr>
            <p:ph type="title"/>
          </p:nvPr>
        </p:nvSpPr>
        <p:spPr/>
        <p:txBody>
          <a:bodyPr>
            <a:normAutofit fontScale="90000"/>
          </a:bodyPr>
          <a:lstStyle/>
          <a:p>
            <a:r>
              <a:rPr lang="en-GB" b="1"/>
              <a:t>Epidemiology statistical measurement</a:t>
            </a:r>
            <a:endParaRPr lang="en-GB"/>
          </a:p>
        </p:txBody>
      </p:sp>
      <p:sp>
        <p:nvSpPr>
          <p:cNvPr id="3" name="Content Placeholder 2">
            <a:extLst>
              <a:ext uri="{FF2B5EF4-FFF2-40B4-BE49-F238E27FC236}">
                <a16:creationId xmlns:a16="http://schemas.microsoft.com/office/drawing/2014/main" id="{D7F99844-7BE0-BECC-E50B-AF57260F990A}"/>
              </a:ext>
            </a:extLst>
          </p:cNvPr>
          <p:cNvSpPr>
            <a:spLocks noGrp="1"/>
          </p:cNvSpPr>
          <p:nvPr>
            <p:ph idx="1"/>
          </p:nvPr>
        </p:nvSpPr>
        <p:spPr/>
        <p:txBody>
          <a:bodyPr>
            <a:normAutofit/>
          </a:bodyPr>
          <a:lstStyle/>
          <a:p>
            <a:pPr marL="0" indent="0" algn="l">
              <a:buNone/>
            </a:pPr>
            <a:r>
              <a:rPr lang="en-GB" sz="2800" b="1" i="0">
                <a:solidFill>
                  <a:srgbClr val="333333"/>
                </a:solidFill>
                <a:effectLst/>
                <a:latin typeface="Arial" panose="020B0604020202020204" pitchFamily="34" charset="0"/>
              </a:rPr>
              <a:t>Attributable Risk</a:t>
            </a:r>
            <a:endParaRPr lang="en-GB" sz="2800" b="0" i="0">
              <a:solidFill>
                <a:srgbClr val="333333"/>
              </a:solidFill>
              <a:effectLst/>
              <a:latin typeface="Arial" panose="020B0604020202020204" pitchFamily="34" charset="0"/>
            </a:endParaRPr>
          </a:p>
          <a:p>
            <a:pPr algn="l">
              <a:buFont typeface="Arial" panose="020B0604020202020204" pitchFamily="34" charset="0"/>
              <a:buChar char="•"/>
            </a:pPr>
            <a:r>
              <a:rPr lang="en-GB" sz="2800" b="0" i="0">
                <a:solidFill>
                  <a:srgbClr val="333333"/>
                </a:solidFill>
                <a:effectLst/>
                <a:latin typeface="Arial" panose="020B0604020202020204" pitchFamily="34" charset="0"/>
              </a:rPr>
              <a:t>Attributable Risk (AR) is the difference in the disease rates in exposed and unexposed individuals. AR is calculated from prospective data.</a:t>
            </a:r>
          </a:p>
          <a:p>
            <a:pPr marL="0" indent="0" algn="l">
              <a:buNone/>
            </a:pPr>
            <a:r>
              <a:rPr lang="en-GB" sz="2800" b="1" i="0">
                <a:solidFill>
                  <a:srgbClr val="333333"/>
                </a:solidFill>
                <a:effectLst/>
                <a:latin typeface="Arial" panose="020B0604020202020204" pitchFamily="34" charset="0"/>
              </a:rPr>
              <a:t>Control Event Rate (CER)</a:t>
            </a:r>
            <a:endParaRPr lang="en-GB" sz="2800" b="0" i="0">
              <a:solidFill>
                <a:srgbClr val="333333"/>
              </a:solidFill>
              <a:effectLst/>
              <a:latin typeface="Arial" panose="020B0604020202020204" pitchFamily="34" charset="0"/>
            </a:endParaRPr>
          </a:p>
          <a:p>
            <a:pPr algn="l">
              <a:buFont typeface="Arial" panose="020B0604020202020204" pitchFamily="34" charset="0"/>
              <a:buChar char="•"/>
            </a:pPr>
            <a:r>
              <a:rPr lang="en-GB" sz="2800" b="0" i="0">
                <a:solidFill>
                  <a:srgbClr val="333333"/>
                </a:solidFill>
                <a:effectLst/>
                <a:latin typeface="Arial" panose="020B0604020202020204" pitchFamily="34" charset="0"/>
              </a:rPr>
              <a:t>The proportion of patients in the control group who experience the studied event.</a:t>
            </a:r>
          </a:p>
          <a:p>
            <a:endParaRPr lang="en-GB"/>
          </a:p>
        </p:txBody>
      </p:sp>
    </p:spTree>
    <p:extLst>
      <p:ext uri="{BB962C8B-B14F-4D97-AF65-F5344CB8AC3E}">
        <p14:creationId xmlns:p14="http://schemas.microsoft.com/office/powerpoint/2010/main" val="5365260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FFB45-C546-437C-1B93-58BFAFC0A2AA}"/>
              </a:ext>
            </a:extLst>
          </p:cNvPr>
          <p:cNvSpPr>
            <a:spLocks noGrp="1"/>
          </p:cNvSpPr>
          <p:nvPr>
            <p:ph type="title"/>
          </p:nvPr>
        </p:nvSpPr>
        <p:spPr/>
        <p:txBody>
          <a:bodyPr>
            <a:normAutofit fontScale="90000"/>
          </a:bodyPr>
          <a:lstStyle/>
          <a:p>
            <a:r>
              <a:rPr lang="en-GB" b="1"/>
              <a:t>Epidemiology statistical measurement</a:t>
            </a:r>
            <a:endParaRPr lang="en-GB"/>
          </a:p>
        </p:txBody>
      </p:sp>
      <p:sp>
        <p:nvSpPr>
          <p:cNvPr id="3" name="Content Placeholder 2">
            <a:extLst>
              <a:ext uri="{FF2B5EF4-FFF2-40B4-BE49-F238E27FC236}">
                <a16:creationId xmlns:a16="http://schemas.microsoft.com/office/drawing/2014/main" id="{1A1E8811-22E0-14CB-4341-7E383B890BB8}"/>
              </a:ext>
            </a:extLst>
          </p:cNvPr>
          <p:cNvSpPr>
            <a:spLocks noGrp="1"/>
          </p:cNvSpPr>
          <p:nvPr>
            <p:ph idx="1"/>
          </p:nvPr>
        </p:nvSpPr>
        <p:spPr>
          <a:xfrm>
            <a:off x="457200" y="1556792"/>
            <a:ext cx="8229600" cy="3917032"/>
          </a:xfrm>
        </p:spPr>
        <p:txBody>
          <a:bodyPr>
            <a:normAutofit fontScale="77500" lnSpcReduction="20000"/>
          </a:bodyPr>
          <a:lstStyle/>
          <a:p>
            <a:pPr marL="0" indent="0" algn="l">
              <a:buNone/>
            </a:pPr>
            <a:r>
              <a:rPr lang="en-GB" b="1" i="0">
                <a:solidFill>
                  <a:srgbClr val="333333"/>
                </a:solidFill>
                <a:effectLst/>
                <a:latin typeface="Arial" panose="020B0604020202020204" pitchFamily="34" charset="0"/>
              </a:rPr>
              <a:t>Experimental Event Rate (EER)</a:t>
            </a:r>
            <a:endParaRPr lang="en-GB" b="0" i="0">
              <a:solidFill>
                <a:srgbClr val="333333"/>
              </a:solidFill>
              <a:effectLst/>
              <a:latin typeface="Arial" panose="020B0604020202020204" pitchFamily="34" charset="0"/>
            </a:endParaRPr>
          </a:p>
          <a:p>
            <a:pPr algn="l">
              <a:buFont typeface="Arial" panose="020B0604020202020204" pitchFamily="34" charset="0"/>
              <a:buChar char="•"/>
            </a:pPr>
            <a:r>
              <a:rPr lang="en-GB" b="0" i="0">
                <a:solidFill>
                  <a:srgbClr val="333333"/>
                </a:solidFill>
                <a:effectLst/>
                <a:latin typeface="Arial" panose="020B0604020202020204" pitchFamily="34" charset="0"/>
              </a:rPr>
              <a:t>The proportion of patients in the experimental treatment group who are observed to experience the outcome of interest.</a:t>
            </a:r>
          </a:p>
          <a:p>
            <a:pPr marL="0" indent="0" algn="l">
              <a:buNone/>
            </a:pPr>
            <a:r>
              <a:rPr lang="en-GB" b="1" i="0">
                <a:solidFill>
                  <a:srgbClr val="333333"/>
                </a:solidFill>
                <a:effectLst/>
                <a:latin typeface="Arial" panose="020B0604020202020204" pitchFamily="34" charset="0"/>
              </a:rPr>
              <a:t>Relative Risk Reduction (RRR)</a:t>
            </a:r>
            <a:endParaRPr lang="en-GB" b="0" i="0">
              <a:solidFill>
                <a:srgbClr val="333333"/>
              </a:solidFill>
              <a:effectLst/>
              <a:latin typeface="Arial" panose="020B0604020202020204" pitchFamily="34" charset="0"/>
            </a:endParaRPr>
          </a:p>
          <a:p>
            <a:pPr algn="l">
              <a:buFont typeface="Arial" panose="020B0604020202020204" pitchFamily="34" charset="0"/>
              <a:buChar char="•"/>
            </a:pPr>
            <a:r>
              <a:rPr lang="en-GB" b="0" i="0">
                <a:solidFill>
                  <a:srgbClr val="333333"/>
                </a:solidFill>
                <a:effectLst/>
                <a:latin typeface="Arial" panose="020B0604020202020204" pitchFamily="34" charset="0"/>
              </a:rPr>
              <a:t>Relative risk reduction measures how much the risk is reduced in the experimental group compared to a control group. We are asking what proportion of affected participants in the control group would benefit by being in the experimental group.</a:t>
            </a:r>
          </a:p>
          <a:p>
            <a:pPr algn="l">
              <a:buFont typeface="Arial" panose="020B0604020202020204" pitchFamily="34" charset="0"/>
              <a:buChar char="•"/>
            </a:pPr>
            <a:r>
              <a:rPr lang="en-GB" b="0" i="0">
                <a:solidFill>
                  <a:srgbClr val="333333"/>
                </a:solidFill>
                <a:effectLst/>
                <a:latin typeface="Arial" panose="020B0604020202020204" pitchFamily="34" charset="0"/>
              </a:rPr>
              <a:t>RRR is calculated as 1 minus the relative risk.</a:t>
            </a:r>
          </a:p>
          <a:p>
            <a:endParaRPr lang="en-GB"/>
          </a:p>
        </p:txBody>
      </p:sp>
    </p:spTree>
    <p:extLst>
      <p:ext uri="{BB962C8B-B14F-4D97-AF65-F5344CB8AC3E}">
        <p14:creationId xmlns:p14="http://schemas.microsoft.com/office/powerpoint/2010/main" val="21353362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7D169-9D35-FAB5-3F3E-5C0A24B93C13}"/>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E468B1EF-A704-3CF4-3A9C-6FD0BAE07130}"/>
              </a:ext>
            </a:extLst>
          </p:cNvPr>
          <p:cNvSpPr>
            <a:spLocks noGrp="1"/>
          </p:cNvSpPr>
          <p:nvPr>
            <p:ph idx="1"/>
          </p:nvPr>
        </p:nvSpPr>
        <p:spPr/>
        <p:txBody>
          <a:bodyPr>
            <a:normAutofit fontScale="55000" lnSpcReduction="20000"/>
          </a:bodyPr>
          <a:lstStyle/>
          <a:p>
            <a:pPr algn="l"/>
            <a:r>
              <a:rPr lang="en-GB" b="0" i="0">
                <a:solidFill>
                  <a:srgbClr val="333333"/>
                </a:solidFill>
                <a:effectLst/>
                <a:latin typeface="Arial" panose="020B0604020202020204" pitchFamily="34" charset="0"/>
              </a:rPr>
              <a:t>Bonita, R., </a:t>
            </a:r>
            <a:r>
              <a:rPr lang="en-GB" b="0" i="0" err="1">
                <a:solidFill>
                  <a:srgbClr val="333333"/>
                </a:solidFill>
                <a:effectLst/>
                <a:latin typeface="Arial" panose="020B0604020202020204" pitchFamily="34" charset="0"/>
              </a:rPr>
              <a:t>Beaglehole</a:t>
            </a:r>
            <a:r>
              <a:rPr lang="en-GB" b="0" i="0">
                <a:solidFill>
                  <a:srgbClr val="333333"/>
                </a:solidFill>
                <a:effectLst/>
                <a:latin typeface="Arial" panose="020B0604020202020204" pitchFamily="34" charset="0"/>
              </a:rPr>
              <a:t>, R., &amp; </a:t>
            </a:r>
            <a:r>
              <a:rPr lang="en-GB" b="0" i="0" err="1">
                <a:solidFill>
                  <a:srgbClr val="333333"/>
                </a:solidFill>
                <a:effectLst/>
                <a:latin typeface="Arial" panose="020B0604020202020204" pitchFamily="34" charset="0"/>
              </a:rPr>
              <a:t>Kjellström</a:t>
            </a:r>
            <a:r>
              <a:rPr lang="en-GB" b="0" i="0">
                <a:solidFill>
                  <a:srgbClr val="333333"/>
                </a:solidFill>
                <a:effectLst/>
                <a:latin typeface="Arial" panose="020B0604020202020204" pitchFamily="34" charset="0"/>
              </a:rPr>
              <a:t>, T. (2006). </a:t>
            </a:r>
            <a:r>
              <a:rPr lang="en-GB" b="0" i="1" u="none" strike="noStrike">
                <a:solidFill>
                  <a:srgbClr val="2954D1"/>
                </a:solidFill>
                <a:effectLst/>
                <a:latin typeface="Arial" panose="020B0604020202020204" pitchFamily="34" charset="0"/>
                <a:hlinkClick r:id="rId3"/>
              </a:rPr>
              <a:t>Basic epidemiology</a:t>
            </a:r>
            <a:r>
              <a:rPr lang="en-GB" b="0" i="0" u="none" strike="noStrike">
                <a:solidFill>
                  <a:srgbClr val="2954D1"/>
                </a:solidFill>
                <a:effectLst/>
                <a:latin typeface="Arial" panose="020B0604020202020204" pitchFamily="34" charset="0"/>
                <a:hlinkClick r:id="rId3"/>
              </a:rPr>
              <a:t> (2. ed). World Health Organization</a:t>
            </a:r>
            <a:r>
              <a:rPr lang="en-GB" b="0" i="0">
                <a:solidFill>
                  <a:srgbClr val="333333"/>
                </a:solidFill>
                <a:effectLst/>
                <a:latin typeface="Arial" panose="020B0604020202020204" pitchFamily="34" charset="0"/>
              </a:rPr>
              <a:t>.</a:t>
            </a:r>
          </a:p>
          <a:p>
            <a:pPr algn="l"/>
            <a:r>
              <a:rPr lang="en-GB" b="0" i="0" err="1">
                <a:solidFill>
                  <a:srgbClr val="333333"/>
                </a:solidFill>
                <a:effectLst/>
                <a:latin typeface="Arial" panose="020B0604020202020204" pitchFamily="34" charset="0"/>
              </a:rPr>
              <a:t>Irwig</a:t>
            </a:r>
            <a:r>
              <a:rPr lang="en-GB" b="0" i="0">
                <a:solidFill>
                  <a:srgbClr val="333333"/>
                </a:solidFill>
                <a:effectLst/>
                <a:latin typeface="Arial" panose="020B0604020202020204" pitchFamily="34" charset="0"/>
              </a:rPr>
              <a:t>, L., </a:t>
            </a:r>
            <a:r>
              <a:rPr lang="en-GB" b="0" i="0" err="1">
                <a:solidFill>
                  <a:srgbClr val="333333"/>
                </a:solidFill>
                <a:effectLst/>
                <a:latin typeface="Arial" panose="020B0604020202020204" pitchFamily="34" charset="0"/>
              </a:rPr>
              <a:t>Irwig</a:t>
            </a:r>
            <a:r>
              <a:rPr lang="en-GB" b="0" i="0">
                <a:solidFill>
                  <a:srgbClr val="333333"/>
                </a:solidFill>
                <a:effectLst/>
                <a:latin typeface="Arial" panose="020B0604020202020204" pitchFamily="34" charset="0"/>
              </a:rPr>
              <a:t>, J., Trevena, L., &amp; Sweet, M. (2008). </a:t>
            </a:r>
            <a:r>
              <a:rPr lang="en-GB" b="0" i="1">
                <a:solidFill>
                  <a:srgbClr val="333333"/>
                </a:solidFill>
                <a:effectLst/>
                <a:latin typeface="Arial" panose="020B0604020202020204" pitchFamily="34" charset="0"/>
              </a:rPr>
              <a:t>Relative risk, relative and absolute risk reduction, number needed to treat and confidence intervals</a:t>
            </a:r>
            <a:r>
              <a:rPr lang="en-GB" b="0" i="0">
                <a:solidFill>
                  <a:srgbClr val="333333"/>
                </a:solidFill>
                <a:effectLst/>
                <a:latin typeface="Arial" panose="020B0604020202020204" pitchFamily="34" charset="0"/>
              </a:rPr>
              <a:t>. Hammersmith Press. </a:t>
            </a:r>
            <a:r>
              <a:rPr lang="en-GB" b="0" i="0" u="none" strike="noStrike">
                <a:solidFill>
                  <a:srgbClr val="2954D1"/>
                </a:solidFill>
                <a:effectLst/>
                <a:latin typeface="Arial" panose="020B0604020202020204" pitchFamily="34" charset="0"/>
                <a:hlinkClick r:id="rId4"/>
              </a:rPr>
              <a:t>https://www.ncbi.nlm.nih.gov/books/NBK63647/</a:t>
            </a:r>
            <a:endParaRPr lang="en-GB" b="0" i="0">
              <a:solidFill>
                <a:srgbClr val="333333"/>
              </a:solidFill>
              <a:effectLst/>
              <a:latin typeface="Arial" panose="020B0604020202020204" pitchFamily="34" charset="0"/>
            </a:endParaRPr>
          </a:p>
          <a:p>
            <a:pPr algn="l"/>
            <a:r>
              <a:rPr lang="en-GB" b="0" i="1">
                <a:solidFill>
                  <a:srgbClr val="333333"/>
                </a:solidFill>
                <a:effectLst/>
                <a:latin typeface="Arial" panose="020B0604020202020204" pitchFamily="34" charset="0"/>
              </a:rPr>
              <a:t>Principles of Epidemiology: </a:t>
            </a:r>
            <a:r>
              <a:rPr lang="en-GB" b="0" i="1" err="1">
                <a:solidFill>
                  <a:srgbClr val="333333"/>
                </a:solidFill>
                <a:effectLst/>
                <a:latin typeface="Arial" panose="020B0604020202020204" pitchFamily="34" charset="0"/>
              </a:rPr>
              <a:t>Home|Self-Study</a:t>
            </a:r>
            <a:r>
              <a:rPr lang="en-GB" b="0" i="1">
                <a:solidFill>
                  <a:srgbClr val="333333"/>
                </a:solidFill>
                <a:effectLst/>
                <a:latin typeface="Arial" panose="020B0604020202020204" pitchFamily="34" charset="0"/>
              </a:rPr>
              <a:t> Course SS1978|CDC</a:t>
            </a:r>
            <a:r>
              <a:rPr lang="en-GB" b="0" i="0">
                <a:solidFill>
                  <a:srgbClr val="333333"/>
                </a:solidFill>
                <a:effectLst/>
                <a:latin typeface="Arial" panose="020B0604020202020204" pitchFamily="34" charset="0"/>
              </a:rPr>
              <a:t>. (2019, March 7). </a:t>
            </a:r>
            <a:r>
              <a:rPr lang="en-GB" b="0" i="0" u="none" strike="noStrike">
                <a:solidFill>
                  <a:srgbClr val="2954D1"/>
                </a:solidFill>
                <a:effectLst/>
                <a:latin typeface="Arial" panose="020B0604020202020204" pitchFamily="34" charset="0"/>
                <a:hlinkClick r:id="rId5"/>
              </a:rPr>
              <a:t>https://www.cdc.gov/csels/dsepd/ss1978/index.html</a:t>
            </a:r>
            <a:endParaRPr lang="en-GB" b="0" i="0">
              <a:solidFill>
                <a:srgbClr val="333333"/>
              </a:solidFill>
              <a:effectLst/>
              <a:latin typeface="Arial" panose="020B0604020202020204" pitchFamily="34" charset="0"/>
            </a:endParaRPr>
          </a:p>
          <a:p>
            <a:pPr algn="l"/>
            <a:r>
              <a:rPr lang="en-GB" b="0" i="0" err="1">
                <a:solidFill>
                  <a:srgbClr val="333333"/>
                </a:solidFill>
                <a:effectLst/>
                <a:latin typeface="Arial" panose="020B0604020202020204" pitchFamily="34" charset="0"/>
              </a:rPr>
              <a:t>Schechtman</a:t>
            </a:r>
            <a:r>
              <a:rPr lang="en-GB" b="0" i="0">
                <a:solidFill>
                  <a:srgbClr val="333333"/>
                </a:solidFill>
                <a:effectLst/>
                <a:latin typeface="Arial" panose="020B0604020202020204" pitchFamily="34" charset="0"/>
              </a:rPr>
              <a:t>, E. (2002). Odds ratio, relative risk, absolute risk reduction, and the number needed to treat—Which of these should we use? </a:t>
            </a:r>
            <a:r>
              <a:rPr lang="en-GB" b="0" i="1">
                <a:solidFill>
                  <a:srgbClr val="333333"/>
                </a:solidFill>
                <a:effectLst/>
                <a:latin typeface="Arial" panose="020B0604020202020204" pitchFamily="34" charset="0"/>
              </a:rPr>
              <a:t>Value in Health: The Journal of the International Society for Pharmacoeconomics and Outcomes Research</a:t>
            </a:r>
            <a:r>
              <a:rPr lang="en-GB" b="0" i="0">
                <a:solidFill>
                  <a:srgbClr val="333333"/>
                </a:solidFill>
                <a:effectLst/>
                <a:latin typeface="Arial" panose="020B0604020202020204" pitchFamily="34" charset="0"/>
              </a:rPr>
              <a:t>, </a:t>
            </a:r>
            <a:r>
              <a:rPr lang="en-GB" b="0" i="1">
                <a:solidFill>
                  <a:srgbClr val="333333"/>
                </a:solidFill>
                <a:effectLst/>
                <a:latin typeface="Arial" panose="020B0604020202020204" pitchFamily="34" charset="0"/>
              </a:rPr>
              <a:t>5</a:t>
            </a:r>
            <a:r>
              <a:rPr lang="en-GB" b="0" i="0">
                <a:solidFill>
                  <a:srgbClr val="333333"/>
                </a:solidFill>
                <a:effectLst/>
                <a:latin typeface="Arial" panose="020B0604020202020204" pitchFamily="34" charset="0"/>
              </a:rPr>
              <a:t>(5), 431–436. </a:t>
            </a:r>
            <a:r>
              <a:rPr lang="en-GB" b="0" i="0" u="none" strike="noStrike">
                <a:solidFill>
                  <a:srgbClr val="2954D1"/>
                </a:solidFill>
                <a:effectLst/>
                <a:latin typeface="Arial" panose="020B0604020202020204" pitchFamily="34" charset="0"/>
                <a:hlinkClick r:id="rId6"/>
              </a:rPr>
              <a:t>https://doi.org/10.1046/J.1524-4733.2002.55150.x</a:t>
            </a:r>
            <a:endParaRPr lang="en-GB" b="0" i="0">
              <a:solidFill>
                <a:srgbClr val="333333"/>
              </a:solidFill>
              <a:effectLst/>
              <a:latin typeface="Arial" panose="020B0604020202020204" pitchFamily="34" charset="0"/>
            </a:endParaRPr>
          </a:p>
          <a:p>
            <a:pPr algn="l"/>
            <a:r>
              <a:rPr lang="en-GB" b="0" i="0">
                <a:solidFill>
                  <a:srgbClr val="333333"/>
                </a:solidFill>
                <a:effectLst/>
                <a:latin typeface="Arial" panose="020B0604020202020204" pitchFamily="34" charset="0"/>
              </a:rPr>
              <a:t>Schmidt, C. O., &amp; Kohlmann, T. (2008). When to use the odds ratio or the relative risk? </a:t>
            </a:r>
            <a:r>
              <a:rPr lang="en-GB" b="0" i="1">
                <a:solidFill>
                  <a:srgbClr val="333333"/>
                </a:solidFill>
                <a:effectLst/>
                <a:latin typeface="Arial" panose="020B0604020202020204" pitchFamily="34" charset="0"/>
              </a:rPr>
              <a:t>International Journal of Public Health; Basel</a:t>
            </a:r>
            <a:r>
              <a:rPr lang="en-GB" b="0" i="0">
                <a:solidFill>
                  <a:srgbClr val="333333"/>
                </a:solidFill>
                <a:effectLst/>
                <a:latin typeface="Arial" panose="020B0604020202020204" pitchFamily="34" charset="0"/>
              </a:rPr>
              <a:t>, </a:t>
            </a:r>
            <a:r>
              <a:rPr lang="en-GB" b="0" i="1">
                <a:solidFill>
                  <a:srgbClr val="333333"/>
                </a:solidFill>
                <a:effectLst/>
                <a:latin typeface="Arial" panose="020B0604020202020204" pitchFamily="34" charset="0"/>
              </a:rPr>
              <a:t>53</a:t>
            </a:r>
            <a:r>
              <a:rPr lang="en-GB" b="0" i="0">
                <a:solidFill>
                  <a:srgbClr val="333333"/>
                </a:solidFill>
                <a:effectLst/>
                <a:latin typeface="Arial" panose="020B0604020202020204" pitchFamily="34" charset="0"/>
              </a:rPr>
              <a:t>(3), 165–167. </a:t>
            </a:r>
            <a:r>
              <a:rPr lang="en-GB" b="0" i="0" u="none" strike="noStrike">
                <a:solidFill>
                  <a:srgbClr val="2954D1"/>
                </a:solidFill>
                <a:effectLst/>
                <a:latin typeface="Arial" panose="020B0604020202020204" pitchFamily="34" charset="0"/>
                <a:hlinkClick r:id="rId7"/>
              </a:rPr>
              <a:t>http://dx.doi.org/10.1007/s00038-008-7068-3</a:t>
            </a:r>
            <a:endParaRPr lang="en-GB" b="0" i="0">
              <a:solidFill>
                <a:srgbClr val="333333"/>
              </a:solidFill>
              <a:effectLst/>
              <a:latin typeface="Arial" panose="020B0604020202020204" pitchFamily="34" charset="0"/>
            </a:endParaRPr>
          </a:p>
          <a:p>
            <a:endParaRPr lang="en-GB"/>
          </a:p>
        </p:txBody>
      </p:sp>
    </p:spTree>
    <p:extLst>
      <p:ext uri="{BB962C8B-B14F-4D97-AF65-F5344CB8AC3E}">
        <p14:creationId xmlns:p14="http://schemas.microsoft.com/office/powerpoint/2010/main" val="72562774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2" ma:contentTypeDescription="Create a new document." ma:contentTypeScope="" ma:versionID="52f795333ace41bef08649b18825776b">
  <xsd:schema xmlns:xsd="http://www.w3.org/2001/XMLSchema" xmlns:xs="http://www.w3.org/2001/XMLSchema" xmlns:p="http://schemas.microsoft.com/office/2006/metadata/properties" xmlns:ns3="f856874f-9946-48cd-ac29-4cb76853c4c1" targetNamespace="http://schemas.microsoft.com/office/2006/metadata/properties" ma:root="true" ma:fieldsID="7a6da204620c827d4f9b8b623575ef93" ns3:_="">
    <xsd:import namespace="f856874f-9946-48cd-ac29-4cb76853c4c1"/>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3D7929B-5B4C-4CAE-8D27-458BB31CA3A8}">
  <ds:schemaRefs>
    <ds:schemaRef ds:uri="f856874f-9946-48cd-ac29-4cb76853c4c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5FC5585-51CA-4C4C-9028-AEC8FAD67B8B}">
  <ds:schemaRefs>
    <ds:schemaRef ds:uri="f856874f-9946-48cd-ac29-4cb76853c4c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2160</Words>
  <Application>Microsoft Office PowerPoint</Application>
  <PresentationFormat>On-screen Show (4:3)</PresentationFormat>
  <Paragraphs>183</Paragraphs>
  <Slides>38</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Myriad Pro</vt:lpstr>
      <vt:lpstr>Arial</vt:lpstr>
      <vt:lpstr>Calibri</vt:lpstr>
      <vt:lpstr>Palatino Linotype</vt:lpstr>
      <vt:lpstr>Wingdings</vt:lpstr>
      <vt:lpstr>20140311PresentationUWTSDTemplate</vt:lpstr>
      <vt:lpstr>  Social Epidemiology and Public Health Development      Semester 1       2021/22</vt:lpstr>
      <vt:lpstr>Learning outcomes</vt:lpstr>
      <vt:lpstr>Module Summary</vt:lpstr>
      <vt:lpstr>Aims of the Session</vt:lpstr>
      <vt:lpstr>Epidemiological statistical measurement</vt:lpstr>
      <vt:lpstr>Epidemiological statistical measurement</vt:lpstr>
      <vt:lpstr>Epidemiological statistical measurement</vt:lpstr>
      <vt:lpstr>Relative risk</vt:lpstr>
      <vt:lpstr>Relative Risk (RR)</vt:lpstr>
      <vt:lpstr>RR Interpretation</vt:lpstr>
      <vt:lpstr>Relative Risk (risk ratio)</vt:lpstr>
      <vt:lpstr>RR Interpretation</vt:lpstr>
      <vt:lpstr>Activity</vt:lpstr>
      <vt:lpstr>Activity</vt:lpstr>
      <vt:lpstr>Sample article</vt:lpstr>
      <vt:lpstr>Sample article</vt:lpstr>
      <vt:lpstr>Odd Ratio</vt:lpstr>
      <vt:lpstr>Odds Ratio (OR)</vt:lpstr>
      <vt:lpstr>Odds Ratio</vt:lpstr>
      <vt:lpstr>OR Interpretation</vt:lpstr>
      <vt:lpstr>Activity</vt:lpstr>
      <vt:lpstr>Activity</vt:lpstr>
      <vt:lpstr>Study sample</vt:lpstr>
      <vt:lpstr>2x2 Table &amp; Formulas</vt:lpstr>
      <vt:lpstr>2x2 Table &amp; Formulas</vt:lpstr>
      <vt:lpstr>Epidemiological statistics terminologies</vt:lpstr>
      <vt:lpstr>Epidemiological statistics terminologies</vt:lpstr>
      <vt:lpstr>Proportion</vt:lpstr>
      <vt:lpstr>Rate</vt:lpstr>
      <vt:lpstr>Ratio </vt:lpstr>
      <vt:lpstr>Probability </vt:lpstr>
      <vt:lpstr>Odds</vt:lpstr>
      <vt:lpstr>Other Epidemiological statistical measurement</vt:lpstr>
      <vt:lpstr>Epidemiology statistical measurement</vt:lpstr>
      <vt:lpstr>Epidemiology statistical measurement</vt:lpstr>
      <vt:lpstr>Epidemiology statistical measurement</vt:lpstr>
      <vt:lpstr>Epidemiology statistical measurement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Aishat Bakre</cp:lastModifiedBy>
  <cp:revision>2</cp:revision>
  <dcterms:created xsi:type="dcterms:W3CDTF">2015-04-14T15:21:28Z</dcterms:created>
  <dcterms:modified xsi:type="dcterms:W3CDTF">2022-11-22T09:58:36Z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