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Lst>
  <p:notesMasterIdLst>
    <p:notesMasterId r:id="rId35"/>
  </p:notesMasterIdLst>
  <p:sldIdLst>
    <p:sldId id="256" r:id="rId2"/>
    <p:sldId id="257" r:id="rId3"/>
    <p:sldId id="266" r:id="rId4"/>
    <p:sldId id="267" r:id="rId5"/>
    <p:sldId id="258" r:id="rId6"/>
    <p:sldId id="274" r:id="rId7"/>
    <p:sldId id="275" r:id="rId8"/>
    <p:sldId id="259" r:id="rId9"/>
    <p:sldId id="262" r:id="rId10"/>
    <p:sldId id="260" r:id="rId11"/>
    <p:sldId id="261" r:id="rId12"/>
    <p:sldId id="277" r:id="rId13"/>
    <p:sldId id="278" r:id="rId14"/>
    <p:sldId id="272" r:id="rId15"/>
    <p:sldId id="273" r:id="rId16"/>
    <p:sldId id="263" r:id="rId17"/>
    <p:sldId id="279" r:id="rId18"/>
    <p:sldId id="282" r:id="rId19"/>
    <p:sldId id="280" r:id="rId20"/>
    <p:sldId id="268" r:id="rId21"/>
    <p:sldId id="269" r:id="rId22"/>
    <p:sldId id="284" r:id="rId23"/>
    <p:sldId id="285" r:id="rId24"/>
    <p:sldId id="281" r:id="rId25"/>
    <p:sldId id="270" r:id="rId26"/>
    <p:sldId id="286" r:id="rId27"/>
    <p:sldId id="287" r:id="rId28"/>
    <p:sldId id="288" r:id="rId29"/>
    <p:sldId id="289" r:id="rId30"/>
    <p:sldId id="294" r:id="rId31"/>
    <p:sldId id="293" r:id="rId32"/>
    <p:sldId id="292" r:id="rId33"/>
    <p:sldId id="271"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46"/>
    <p:restoredTop sz="94733"/>
  </p:normalViewPr>
  <p:slideViewPr>
    <p:cSldViewPr snapToGrid="0" snapToObjects="1">
      <p:cViewPr varScale="1">
        <p:scale>
          <a:sx n="96" d="100"/>
          <a:sy n="96" d="100"/>
        </p:scale>
        <p:origin x="13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6.svg"/><Relationship Id="rId1" Type="http://schemas.openxmlformats.org/officeDocument/2006/relationships/image" Target="../media/image15.png"/><Relationship Id="rId6" Type="http://schemas.openxmlformats.org/officeDocument/2006/relationships/image" Target="../media/image10.svg"/><Relationship Id="rId5" Type="http://schemas.openxmlformats.org/officeDocument/2006/relationships/image" Target="../media/image17.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6EF3BD-34E5-41C8-AAC3-73A6F51678ED}" type="doc">
      <dgm:prSet loTypeId="urn:microsoft.com/office/officeart/2005/8/layout/hList1" loCatId="list" qsTypeId="urn:microsoft.com/office/officeart/2005/8/quickstyle/simple1" qsCatId="simple" csTypeId="urn:microsoft.com/office/officeart/2005/8/colors/accent0_3" csCatId="mainScheme"/>
      <dgm:spPr/>
      <dgm:t>
        <a:bodyPr/>
        <a:lstStyle/>
        <a:p>
          <a:endParaRPr lang="en-US"/>
        </a:p>
      </dgm:t>
    </dgm:pt>
    <dgm:pt modelId="{6AAEA361-B2DF-4286-99CC-DF646BBFAD16}">
      <dgm:prSet/>
      <dgm:spPr/>
      <dgm:t>
        <a:bodyPr/>
        <a:lstStyle/>
        <a:p>
          <a:r>
            <a:rPr lang="en-GB" b="1"/>
            <a:t>Two main functions in education:</a:t>
          </a:r>
          <a:endParaRPr lang="en-US"/>
        </a:p>
      </dgm:t>
    </dgm:pt>
    <dgm:pt modelId="{0F8CD48D-8E2D-48A3-BB3C-326AD02349C9}" type="parTrans" cxnId="{4D51416F-FD90-4070-813A-A3FF47EC50BB}">
      <dgm:prSet/>
      <dgm:spPr/>
      <dgm:t>
        <a:bodyPr/>
        <a:lstStyle/>
        <a:p>
          <a:endParaRPr lang="en-US"/>
        </a:p>
      </dgm:t>
    </dgm:pt>
    <dgm:pt modelId="{FC86B5B2-E74C-4D79-A6D7-7711DF647E6C}" type="sibTrans" cxnId="{4D51416F-FD90-4070-813A-A3FF47EC50BB}">
      <dgm:prSet/>
      <dgm:spPr/>
      <dgm:t>
        <a:bodyPr/>
        <a:lstStyle/>
        <a:p>
          <a:endParaRPr lang="en-US"/>
        </a:p>
      </dgm:t>
    </dgm:pt>
    <dgm:pt modelId="{0B50FA82-323F-4E42-872B-7D7F030DBCE7}">
      <dgm:prSet/>
      <dgm:spPr/>
      <dgm:t>
        <a:bodyPr/>
        <a:lstStyle/>
        <a:p>
          <a:r>
            <a:rPr lang="en-GB" b="1"/>
            <a:t>Creates social solidarity</a:t>
          </a:r>
          <a:endParaRPr lang="en-US"/>
        </a:p>
      </dgm:t>
    </dgm:pt>
    <dgm:pt modelId="{5C189733-F2E4-4C57-9CA1-390C7E3C4229}" type="parTrans" cxnId="{58026772-2FD5-4957-AA73-BB9080A29BFD}">
      <dgm:prSet/>
      <dgm:spPr/>
      <dgm:t>
        <a:bodyPr/>
        <a:lstStyle/>
        <a:p>
          <a:endParaRPr lang="en-US"/>
        </a:p>
      </dgm:t>
    </dgm:pt>
    <dgm:pt modelId="{BE16B33F-486D-4AF8-B4AE-E659647225CA}" type="sibTrans" cxnId="{58026772-2FD5-4957-AA73-BB9080A29BFD}">
      <dgm:prSet/>
      <dgm:spPr/>
      <dgm:t>
        <a:bodyPr/>
        <a:lstStyle/>
        <a:p>
          <a:endParaRPr lang="en-US"/>
        </a:p>
      </dgm:t>
    </dgm:pt>
    <dgm:pt modelId="{3F6B0318-5991-4A26-AE04-B79036166AE6}">
      <dgm:prSet/>
      <dgm:spPr/>
      <dgm:t>
        <a:bodyPr/>
        <a:lstStyle/>
        <a:p>
          <a:r>
            <a:rPr lang="en-GB"/>
            <a:t>Creating trust between members of society, we feel connected to one another. It helps lawlessness and passing on cultural values from one generation to another. It also helps society’s norms and values. </a:t>
          </a:r>
          <a:endParaRPr lang="en-US"/>
        </a:p>
      </dgm:t>
    </dgm:pt>
    <dgm:pt modelId="{59AFF364-5D84-4D86-9B4F-F34165BAA069}" type="parTrans" cxnId="{A612C87F-1092-4C5F-8AE9-E66D482DB898}">
      <dgm:prSet/>
      <dgm:spPr/>
      <dgm:t>
        <a:bodyPr/>
        <a:lstStyle/>
        <a:p>
          <a:endParaRPr lang="en-US"/>
        </a:p>
      </dgm:t>
    </dgm:pt>
    <dgm:pt modelId="{290728AE-2595-47A8-8330-A29600D4B6B4}" type="sibTrans" cxnId="{A612C87F-1092-4C5F-8AE9-E66D482DB898}">
      <dgm:prSet/>
      <dgm:spPr/>
      <dgm:t>
        <a:bodyPr/>
        <a:lstStyle/>
        <a:p>
          <a:endParaRPr lang="en-US"/>
        </a:p>
      </dgm:t>
    </dgm:pt>
    <dgm:pt modelId="{44ADBD23-4DEF-41AB-B68A-9E22B7393193}">
      <dgm:prSet/>
      <dgm:spPr/>
      <dgm:t>
        <a:bodyPr/>
        <a:lstStyle/>
        <a:p>
          <a:r>
            <a:rPr lang="en-GB"/>
            <a:t>Turns children into ‘social beings’</a:t>
          </a:r>
          <a:endParaRPr lang="en-US"/>
        </a:p>
      </dgm:t>
    </dgm:pt>
    <dgm:pt modelId="{53D018C8-96BD-46C4-A44C-0D269BC253A0}" type="parTrans" cxnId="{1CA9D7B0-B3A7-418D-8977-F5E3B3E481CC}">
      <dgm:prSet/>
      <dgm:spPr/>
      <dgm:t>
        <a:bodyPr/>
        <a:lstStyle/>
        <a:p>
          <a:endParaRPr lang="en-US"/>
        </a:p>
      </dgm:t>
    </dgm:pt>
    <dgm:pt modelId="{DA142B18-6E09-46B6-BC6F-4F582E7BBC24}" type="sibTrans" cxnId="{1CA9D7B0-B3A7-418D-8977-F5E3B3E481CC}">
      <dgm:prSet/>
      <dgm:spPr/>
      <dgm:t>
        <a:bodyPr/>
        <a:lstStyle/>
        <a:p>
          <a:endParaRPr lang="en-US"/>
        </a:p>
      </dgm:t>
    </dgm:pt>
    <dgm:pt modelId="{C68E7090-2182-2247-8FCE-E80A65F36750}" type="pres">
      <dgm:prSet presAssocID="{4D6EF3BD-34E5-41C8-AAC3-73A6F51678ED}" presName="Name0" presStyleCnt="0">
        <dgm:presLayoutVars>
          <dgm:dir/>
          <dgm:animLvl val="lvl"/>
          <dgm:resizeHandles val="exact"/>
        </dgm:presLayoutVars>
      </dgm:prSet>
      <dgm:spPr/>
    </dgm:pt>
    <dgm:pt modelId="{5F24A66F-5072-4F44-A711-193D555F1809}" type="pres">
      <dgm:prSet presAssocID="{6AAEA361-B2DF-4286-99CC-DF646BBFAD16}" presName="composite" presStyleCnt="0"/>
      <dgm:spPr/>
    </dgm:pt>
    <dgm:pt modelId="{2614719E-0174-D84A-971D-EC9C37D47965}" type="pres">
      <dgm:prSet presAssocID="{6AAEA361-B2DF-4286-99CC-DF646BBFAD16}" presName="parTx" presStyleLbl="alignNode1" presStyleIdx="0" presStyleCnt="1">
        <dgm:presLayoutVars>
          <dgm:chMax val="0"/>
          <dgm:chPref val="0"/>
          <dgm:bulletEnabled val="1"/>
        </dgm:presLayoutVars>
      </dgm:prSet>
      <dgm:spPr/>
    </dgm:pt>
    <dgm:pt modelId="{CB6A9511-E213-0B41-94B3-01DA8BF21901}" type="pres">
      <dgm:prSet presAssocID="{6AAEA361-B2DF-4286-99CC-DF646BBFAD16}" presName="desTx" presStyleLbl="alignAccFollowNode1" presStyleIdx="0" presStyleCnt="1">
        <dgm:presLayoutVars>
          <dgm:bulletEnabled val="1"/>
        </dgm:presLayoutVars>
      </dgm:prSet>
      <dgm:spPr/>
    </dgm:pt>
  </dgm:ptLst>
  <dgm:cxnLst>
    <dgm:cxn modelId="{F4AE0B30-A0E3-324F-9B67-D5E82703035C}" type="presOf" srcId="{0B50FA82-323F-4E42-872B-7D7F030DBCE7}" destId="{CB6A9511-E213-0B41-94B3-01DA8BF21901}" srcOrd="0" destOrd="0" presId="urn:microsoft.com/office/officeart/2005/8/layout/hList1"/>
    <dgm:cxn modelId="{E8FBC14E-D57C-2D4D-AB84-6D95B3A494A8}" type="presOf" srcId="{4D6EF3BD-34E5-41C8-AAC3-73A6F51678ED}" destId="{C68E7090-2182-2247-8FCE-E80A65F36750}" srcOrd="0" destOrd="0" presId="urn:microsoft.com/office/officeart/2005/8/layout/hList1"/>
    <dgm:cxn modelId="{4D51416F-FD90-4070-813A-A3FF47EC50BB}" srcId="{4D6EF3BD-34E5-41C8-AAC3-73A6F51678ED}" destId="{6AAEA361-B2DF-4286-99CC-DF646BBFAD16}" srcOrd="0" destOrd="0" parTransId="{0F8CD48D-8E2D-48A3-BB3C-326AD02349C9}" sibTransId="{FC86B5B2-E74C-4D79-A6D7-7711DF647E6C}"/>
    <dgm:cxn modelId="{58026772-2FD5-4957-AA73-BB9080A29BFD}" srcId="{6AAEA361-B2DF-4286-99CC-DF646BBFAD16}" destId="{0B50FA82-323F-4E42-872B-7D7F030DBCE7}" srcOrd="0" destOrd="0" parTransId="{5C189733-F2E4-4C57-9CA1-390C7E3C4229}" sibTransId="{BE16B33F-486D-4AF8-B4AE-E659647225CA}"/>
    <dgm:cxn modelId="{56ACA857-22E2-DE44-880F-C3CEFB0B0F31}" type="presOf" srcId="{6AAEA361-B2DF-4286-99CC-DF646BBFAD16}" destId="{2614719E-0174-D84A-971D-EC9C37D47965}" srcOrd="0" destOrd="0" presId="urn:microsoft.com/office/officeart/2005/8/layout/hList1"/>
    <dgm:cxn modelId="{A612C87F-1092-4C5F-8AE9-E66D482DB898}" srcId="{6AAEA361-B2DF-4286-99CC-DF646BBFAD16}" destId="{3F6B0318-5991-4A26-AE04-B79036166AE6}" srcOrd="1" destOrd="0" parTransId="{59AFF364-5D84-4D86-9B4F-F34165BAA069}" sibTransId="{290728AE-2595-47A8-8330-A29600D4B6B4}"/>
    <dgm:cxn modelId="{D2B38795-8FDF-AE4E-AA1C-115B7B6EEF62}" type="presOf" srcId="{3F6B0318-5991-4A26-AE04-B79036166AE6}" destId="{CB6A9511-E213-0B41-94B3-01DA8BF21901}" srcOrd="0" destOrd="1" presId="urn:microsoft.com/office/officeart/2005/8/layout/hList1"/>
    <dgm:cxn modelId="{1CA9D7B0-B3A7-418D-8977-F5E3B3E481CC}" srcId="{6AAEA361-B2DF-4286-99CC-DF646BBFAD16}" destId="{44ADBD23-4DEF-41AB-B68A-9E22B7393193}" srcOrd="2" destOrd="0" parTransId="{53D018C8-96BD-46C4-A44C-0D269BC253A0}" sibTransId="{DA142B18-6E09-46B6-BC6F-4F582E7BBC24}"/>
    <dgm:cxn modelId="{3C56EEDB-164A-C946-A3BB-D26072C3903F}" type="presOf" srcId="{44ADBD23-4DEF-41AB-B68A-9E22B7393193}" destId="{CB6A9511-E213-0B41-94B3-01DA8BF21901}" srcOrd="0" destOrd="2" presId="urn:microsoft.com/office/officeart/2005/8/layout/hList1"/>
    <dgm:cxn modelId="{F63D8277-F3EC-8241-B0B2-784B962583BC}" type="presParOf" srcId="{C68E7090-2182-2247-8FCE-E80A65F36750}" destId="{5F24A66F-5072-4F44-A711-193D555F1809}" srcOrd="0" destOrd="0" presId="urn:microsoft.com/office/officeart/2005/8/layout/hList1"/>
    <dgm:cxn modelId="{695B7087-1D51-8049-AFF9-9DE1084D74EB}" type="presParOf" srcId="{5F24A66F-5072-4F44-A711-193D555F1809}" destId="{2614719E-0174-D84A-971D-EC9C37D47965}" srcOrd="0" destOrd="0" presId="urn:microsoft.com/office/officeart/2005/8/layout/hList1"/>
    <dgm:cxn modelId="{DA6A32B1-4901-7748-91BA-AB823F36A6C2}" type="presParOf" srcId="{5F24A66F-5072-4F44-A711-193D555F1809}" destId="{CB6A9511-E213-0B41-94B3-01DA8BF2190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95E6C3-2CA2-4C12-8767-B1FF5A517AB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6D1CC6B-5BBA-46F6-8FB2-3607F679C089}">
      <dgm:prSet/>
      <dgm:spPr/>
      <dgm:t>
        <a:bodyPr/>
        <a:lstStyle/>
        <a:p>
          <a:r>
            <a:rPr lang="en-GB" dirty="0"/>
            <a:t>Pupils are being given different ‘values’ e.g. academic versus vocational</a:t>
          </a:r>
          <a:endParaRPr lang="en-US" dirty="0"/>
        </a:p>
      </dgm:t>
    </dgm:pt>
    <dgm:pt modelId="{9BBBB314-EF70-4C2C-ABA3-81EBB793D296}" type="parTrans" cxnId="{518C18C7-BFA7-4183-8625-11A48DE22AEC}">
      <dgm:prSet/>
      <dgm:spPr/>
      <dgm:t>
        <a:bodyPr/>
        <a:lstStyle/>
        <a:p>
          <a:endParaRPr lang="en-US"/>
        </a:p>
      </dgm:t>
    </dgm:pt>
    <dgm:pt modelId="{716FB136-2272-4FA2-AD16-BDD3137B2E72}" type="sibTrans" cxnId="{518C18C7-BFA7-4183-8625-11A48DE22AEC}">
      <dgm:prSet/>
      <dgm:spPr/>
      <dgm:t>
        <a:bodyPr/>
        <a:lstStyle/>
        <a:p>
          <a:endParaRPr lang="en-US"/>
        </a:p>
      </dgm:t>
    </dgm:pt>
    <dgm:pt modelId="{FE585462-4434-4FC4-A3BF-AC6226337649}">
      <dgm:prSet/>
      <dgm:spPr/>
      <dgm:t>
        <a:bodyPr/>
        <a:lstStyle/>
        <a:p>
          <a:r>
            <a:rPr lang="en-GB" dirty="0"/>
            <a:t>Different ‘experiences’ for the individual pupil in terms of the ‘enthusiasm’ and ‘behaviour’ of their peers in the group</a:t>
          </a:r>
          <a:endParaRPr lang="en-US" dirty="0"/>
        </a:p>
      </dgm:t>
    </dgm:pt>
    <dgm:pt modelId="{7E3F117E-C137-4073-AE5A-20F112EEAA8E}" type="parTrans" cxnId="{4DD19FD4-D19A-4115-B4A1-2F8F9E219146}">
      <dgm:prSet/>
      <dgm:spPr/>
      <dgm:t>
        <a:bodyPr/>
        <a:lstStyle/>
        <a:p>
          <a:endParaRPr lang="en-US"/>
        </a:p>
      </dgm:t>
    </dgm:pt>
    <dgm:pt modelId="{02ED22ED-B9F8-468F-86E9-970D34C2B02E}" type="sibTrans" cxnId="{4DD19FD4-D19A-4115-B4A1-2F8F9E219146}">
      <dgm:prSet/>
      <dgm:spPr/>
      <dgm:t>
        <a:bodyPr/>
        <a:lstStyle/>
        <a:p>
          <a:endParaRPr lang="en-US"/>
        </a:p>
      </dgm:t>
    </dgm:pt>
    <dgm:pt modelId="{BA0F6229-3239-40D5-BCF3-295375E1CCBC}">
      <dgm:prSet/>
      <dgm:spPr/>
      <dgm:t>
        <a:bodyPr/>
        <a:lstStyle/>
        <a:p>
          <a:r>
            <a:rPr lang="en-GB" dirty="0"/>
            <a:t>The ‘attitude’ of the teachers to different groups .</a:t>
          </a:r>
          <a:r>
            <a:rPr lang="en-GB" dirty="0" err="1"/>
            <a:t>e.g</a:t>
          </a:r>
          <a:r>
            <a:rPr lang="en-GB" dirty="0"/>
            <a:t> “That lot are trouble”</a:t>
          </a:r>
          <a:endParaRPr lang="en-US" dirty="0"/>
        </a:p>
      </dgm:t>
    </dgm:pt>
    <dgm:pt modelId="{F006DF0F-E638-4E67-AE78-6683A9B6D1F4}" type="parTrans" cxnId="{36D5F2F2-ABB9-482E-BB9B-97CE0F687594}">
      <dgm:prSet/>
      <dgm:spPr/>
      <dgm:t>
        <a:bodyPr/>
        <a:lstStyle/>
        <a:p>
          <a:endParaRPr lang="en-US"/>
        </a:p>
      </dgm:t>
    </dgm:pt>
    <dgm:pt modelId="{D9D8A31C-42CD-441D-AC20-845A0E1DCC12}" type="sibTrans" cxnId="{36D5F2F2-ABB9-482E-BB9B-97CE0F687594}">
      <dgm:prSet/>
      <dgm:spPr/>
      <dgm:t>
        <a:bodyPr/>
        <a:lstStyle/>
        <a:p>
          <a:endParaRPr lang="en-US"/>
        </a:p>
      </dgm:t>
    </dgm:pt>
    <dgm:pt modelId="{7BD9DD0D-F1ED-4E07-B44B-970392E39373}">
      <dgm:prSet/>
      <dgm:spPr/>
      <dgm:t>
        <a:bodyPr/>
        <a:lstStyle/>
        <a:p>
          <a:r>
            <a:rPr lang="en-GB" dirty="0"/>
            <a:t>The ‘type of work’ given</a:t>
          </a:r>
          <a:endParaRPr lang="en-US" dirty="0"/>
        </a:p>
      </dgm:t>
    </dgm:pt>
    <dgm:pt modelId="{5F5D1F75-182A-4B09-B51B-3C11E1CAA0DE}" type="parTrans" cxnId="{1D67C148-5894-4861-9059-7A0A956C45D6}">
      <dgm:prSet/>
      <dgm:spPr/>
      <dgm:t>
        <a:bodyPr/>
        <a:lstStyle/>
        <a:p>
          <a:endParaRPr lang="en-US"/>
        </a:p>
      </dgm:t>
    </dgm:pt>
    <dgm:pt modelId="{9C1BD053-5E01-4472-BA57-3B85370F6C43}" type="sibTrans" cxnId="{1D67C148-5894-4861-9059-7A0A956C45D6}">
      <dgm:prSet/>
      <dgm:spPr/>
      <dgm:t>
        <a:bodyPr/>
        <a:lstStyle/>
        <a:p>
          <a:endParaRPr lang="en-US"/>
        </a:p>
      </dgm:t>
    </dgm:pt>
    <dgm:pt modelId="{4180D219-46A8-4CE5-A941-16ACB3845477}">
      <dgm:prSet/>
      <dgm:spPr/>
      <dgm:t>
        <a:bodyPr/>
        <a:lstStyle/>
        <a:p>
          <a:r>
            <a:rPr lang="en-GB" dirty="0"/>
            <a:t>‘Expectations’ of the ‘amount’ and ‘level of work’ they need to produce</a:t>
          </a:r>
          <a:endParaRPr lang="en-US" dirty="0"/>
        </a:p>
      </dgm:t>
    </dgm:pt>
    <dgm:pt modelId="{BAF2E39F-5610-44BA-917E-C70CF59265BF}" type="parTrans" cxnId="{3D5AB842-ECFF-429F-8516-1EFCF69DB135}">
      <dgm:prSet/>
      <dgm:spPr/>
      <dgm:t>
        <a:bodyPr/>
        <a:lstStyle/>
        <a:p>
          <a:endParaRPr lang="en-US"/>
        </a:p>
      </dgm:t>
    </dgm:pt>
    <dgm:pt modelId="{9F6445DF-9E33-467B-9F17-F2ECAB7FAFD6}" type="sibTrans" cxnId="{3D5AB842-ECFF-429F-8516-1EFCF69DB135}">
      <dgm:prSet/>
      <dgm:spPr/>
      <dgm:t>
        <a:bodyPr/>
        <a:lstStyle/>
        <a:p>
          <a:endParaRPr lang="en-US"/>
        </a:p>
      </dgm:t>
    </dgm:pt>
    <dgm:pt modelId="{B00CEBB1-761D-4FEB-898F-6356B13EA9DE}" type="pres">
      <dgm:prSet presAssocID="{E095E6C3-2CA2-4C12-8767-B1FF5A517AB4}" presName="root" presStyleCnt="0">
        <dgm:presLayoutVars>
          <dgm:dir/>
          <dgm:resizeHandles val="exact"/>
        </dgm:presLayoutVars>
      </dgm:prSet>
      <dgm:spPr/>
    </dgm:pt>
    <dgm:pt modelId="{BBA89703-CE19-48BF-A310-3EC8AC12AA0D}" type="pres">
      <dgm:prSet presAssocID="{06D1CC6B-5BBA-46F6-8FB2-3607F679C089}" presName="compNode" presStyleCnt="0"/>
      <dgm:spPr/>
    </dgm:pt>
    <dgm:pt modelId="{6D7E1929-EB51-4BF9-84B3-430CCDFA48C1}" type="pres">
      <dgm:prSet presAssocID="{06D1CC6B-5BBA-46F6-8FB2-3607F679C089}" presName="bgRect" presStyleLbl="bgShp" presStyleIdx="0" presStyleCnt="5"/>
      <dgm:spPr/>
    </dgm:pt>
    <dgm:pt modelId="{CAA13BE1-CAF6-4A33-999D-EB6BD86783FE}" type="pres">
      <dgm:prSet presAssocID="{06D1CC6B-5BBA-46F6-8FB2-3607F679C08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9ECF0671-C27B-44FB-940A-ED86AD67B8DF}" type="pres">
      <dgm:prSet presAssocID="{06D1CC6B-5BBA-46F6-8FB2-3607F679C089}" presName="spaceRect" presStyleCnt="0"/>
      <dgm:spPr/>
    </dgm:pt>
    <dgm:pt modelId="{185E4EBA-87CF-44B9-95A5-0ED33A471ECF}" type="pres">
      <dgm:prSet presAssocID="{06D1CC6B-5BBA-46F6-8FB2-3607F679C089}" presName="parTx" presStyleLbl="revTx" presStyleIdx="0" presStyleCnt="5">
        <dgm:presLayoutVars>
          <dgm:chMax val="0"/>
          <dgm:chPref val="0"/>
        </dgm:presLayoutVars>
      </dgm:prSet>
      <dgm:spPr/>
    </dgm:pt>
    <dgm:pt modelId="{E064395D-6862-43A7-8BE4-D027B543DCDB}" type="pres">
      <dgm:prSet presAssocID="{716FB136-2272-4FA2-AD16-BDD3137B2E72}" presName="sibTrans" presStyleCnt="0"/>
      <dgm:spPr/>
    </dgm:pt>
    <dgm:pt modelId="{CF439228-A428-4B11-A62A-06282DF700F7}" type="pres">
      <dgm:prSet presAssocID="{FE585462-4434-4FC4-A3BF-AC6226337649}" presName="compNode" presStyleCnt="0"/>
      <dgm:spPr/>
    </dgm:pt>
    <dgm:pt modelId="{09E1838F-9BB1-4C6B-BA78-F5EF6AB1B6DA}" type="pres">
      <dgm:prSet presAssocID="{FE585462-4434-4FC4-A3BF-AC6226337649}" presName="bgRect" presStyleLbl="bgShp" presStyleIdx="1" presStyleCnt="5"/>
      <dgm:spPr/>
    </dgm:pt>
    <dgm:pt modelId="{4D9EC8A3-2D7D-43AB-98BB-4AF021412D3F}" type="pres">
      <dgm:prSet presAssocID="{FE585462-4434-4FC4-A3BF-AC622633764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fused Person"/>
        </a:ext>
      </dgm:extLst>
    </dgm:pt>
    <dgm:pt modelId="{43C167F9-8077-4B1D-88AD-B89444C63DFD}" type="pres">
      <dgm:prSet presAssocID="{FE585462-4434-4FC4-A3BF-AC6226337649}" presName="spaceRect" presStyleCnt="0"/>
      <dgm:spPr/>
    </dgm:pt>
    <dgm:pt modelId="{AD0E347C-2939-4EF2-AEE8-B4C85B63A08E}" type="pres">
      <dgm:prSet presAssocID="{FE585462-4434-4FC4-A3BF-AC6226337649}" presName="parTx" presStyleLbl="revTx" presStyleIdx="1" presStyleCnt="5">
        <dgm:presLayoutVars>
          <dgm:chMax val="0"/>
          <dgm:chPref val="0"/>
        </dgm:presLayoutVars>
      </dgm:prSet>
      <dgm:spPr/>
    </dgm:pt>
    <dgm:pt modelId="{689EAEA4-5128-4979-AC48-7659968098F5}" type="pres">
      <dgm:prSet presAssocID="{02ED22ED-B9F8-468F-86E9-970D34C2B02E}" presName="sibTrans" presStyleCnt="0"/>
      <dgm:spPr/>
    </dgm:pt>
    <dgm:pt modelId="{4FD0C4D8-839F-4422-BF57-1E51B4992F84}" type="pres">
      <dgm:prSet presAssocID="{BA0F6229-3239-40D5-BCF3-295375E1CCBC}" presName="compNode" presStyleCnt="0"/>
      <dgm:spPr/>
    </dgm:pt>
    <dgm:pt modelId="{B814AC89-0C77-4A53-9A5D-2D4DE3416D6C}" type="pres">
      <dgm:prSet presAssocID="{BA0F6229-3239-40D5-BCF3-295375E1CCBC}" presName="bgRect" presStyleLbl="bgShp" presStyleIdx="2" presStyleCnt="5"/>
      <dgm:spPr/>
    </dgm:pt>
    <dgm:pt modelId="{036D43F8-9EEC-417A-A114-3B51DDD69902}" type="pres">
      <dgm:prSet presAssocID="{BA0F6229-3239-40D5-BCF3-295375E1CCB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ning"/>
        </a:ext>
      </dgm:extLst>
    </dgm:pt>
    <dgm:pt modelId="{472FDBDE-00E8-467B-A830-939D8A627C0A}" type="pres">
      <dgm:prSet presAssocID="{BA0F6229-3239-40D5-BCF3-295375E1CCBC}" presName="spaceRect" presStyleCnt="0"/>
      <dgm:spPr/>
    </dgm:pt>
    <dgm:pt modelId="{024A3870-4AB4-4732-8AF1-ED08EF22EA7D}" type="pres">
      <dgm:prSet presAssocID="{BA0F6229-3239-40D5-BCF3-295375E1CCBC}" presName="parTx" presStyleLbl="revTx" presStyleIdx="2" presStyleCnt="5">
        <dgm:presLayoutVars>
          <dgm:chMax val="0"/>
          <dgm:chPref val="0"/>
        </dgm:presLayoutVars>
      </dgm:prSet>
      <dgm:spPr/>
    </dgm:pt>
    <dgm:pt modelId="{673C2375-C6B6-4462-957C-BEDD1452E0E4}" type="pres">
      <dgm:prSet presAssocID="{D9D8A31C-42CD-441D-AC20-845A0E1DCC12}" presName="sibTrans" presStyleCnt="0"/>
      <dgm:spPr/>
    </dgm:pt>
    <dgm:pt modelId="{545CD234-35F1-4503-8BC2-0A45756E1723}" type="pres">
      <dgm:prSet presAssocID="{7BD9DD0D-F1ED-4E07-B44B-970392E39373}" presName="compNode" presStyleCnt="0"/>
      <dgm:spPr/>
    </dgm:pt>
    <dgm:pt modelId="{122B13F2-EFF0-49CC-957D-86392D387F36}" type="pres">
      <dgm:prSet presAssocID="{7BD9DD0D-F1ED-4E07-B44B-970392E39373}" presName="bgRect" presStyleLbl="bgShp" presStyleIdx="3" presStyleCnt="5"/>
      <dgm:spPr/>
    </dgm:pt>
    <dgm:pt modelId="{805DD88E-897D-4579-BD19-98A46451D7A9}" type="pres">
      <dgm:prSet presAssocID="{7BD9DD0D-F1ED-4E07-B44B-970392E3937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riefcase"/>
        </a:ext>
      </dgm:extLst>
    </dgm:pt>
    <dgm:pt modelId="{4445D61D-1AE8-4BAD-97D9-98F015B19AAF}" type="pres">
      <dgm:prSet presAssocID="{7BD9DD0D-F1ED-4E07-B44B-970392E39373}" presName="spaceRect" presStyleCnt="0"/>
      <dgm:spPr/>
    </dgm:pt>
    <dgm:pt modelId="{F35F5F77-4333-4AA4-883B-7E00F471D003}" type="pres">
      <dgm:prSet presAssocID="{7BD9DD0D-F1ED-4E07-B44B-970392E39373}" presName="parTx" presStyleLbl="revTx" presStyleIdx="3" presStyleCnt="5">
        <dgm:presLayoutVars>
          <dgm:chMax val="0"/>
          <dgm:chPref val="0"/>
        </dgm:presLayoutVars>
      </dgm:prSet>
      <dgm:spPr/>
    </dgm:pt>
    <dgm:pt modelId="{913D2E81-3577-4389-8A5B-866A938020C0}" type="pres">
      <dgm:prSet presAssocID="{9C1BD053-5E01-4472-BA57-3B85370F6C43}" presName="sibTrans" presStyleCnt="0"/>
      <dgm:spPr/>
    </dgm:pt>
    <dgm:pt modelId="{D7055865-82E3-4CA6-9029-C1B1CF80A0EC}" type="pres">
      <dgm:prSet presAssocID="{4180D219-46A8-4CE5-A941-16ACB3845477}" presName="compNode" presStyleCnt="0"/>
      <dgm:spPr/>
    </dgm:pt>
    <dgm:pt modelId="{966D9522-CF73-4963-A7C1-0003B9A4305D}" type="pres">
      <dgm:prSet presAssocID="{4180D219-46A8-4CE5-A941-16ACB3845477}" presName="bgRect" presStyleLbl="bgShp" presStyleIdx="4" presStyleCnt="5"/>
      <dgm:spPr/>
    </dgm:pt>
    <dgm:pt modelId="{D16171E8-88B6-437C-AA41-1CA713CB683A}" type="pres">
      <dgm:prSet presAssocID="{4180D219-46A8-4CE5-A941-16ACB3845477}"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ers"/>
        </a:ext>
      </dgm:extLst>
    </dgm:pt>
    <dgm:pt modelId="{E86B5B02-AD85-47E0-BA3B-CDDAEF8F9D40}" type="pres">
      <dgm:prSet presAssocID="{4180D219-46A8-4CE5-A941-16ACB3845477}" presName="spaceRect" presStyleCnt="0"/>
      <dgm:spPr/>
    </dgm:pt>
    <dgm:pt modelId="{F8E25417-8E61-4005-865F-EB6FAA42C64A}" type="pres">
      <dgm:prSet presAssocID="{4180D219-46A8-4CE5-A941-16ACB3845477}" presName="parTx" presStyleLbl="revTx" presStyleIdx="4" presStyleCnt="5">
        <dgm:presLayoutVars>
          <dgm:chMax val="0"/>
          <dgm:chPref val="0"/>
        </dgm:presLayoutVars>
      </dgm:prSet>
      <dgm:spPr/>
    </dgm:pt>
  </dgm:ptLst>
  <dgm:cxnLst>
    <dgm:cxn modelId="{77C75802-5880-4E6C-B726-0A5A923BFF76}" type="presOf" srcId="{7BD9DD0D-F1ED-4E07-B44B-970392E39373}" destId="{F35F5F77-4333-4AA4-883B-7E00F471D003}" srcOrd="0" destOrd="0" presId="urn:microsoft.com/office/officeart/2018/2/layout/IconVerticalSolidList"/>
    <dgm:cxn modelId="{0BCE3A10-BEAC-4F04-ADB8-76C0CDC879CF}" type="presOf" srcId="{FE585462-4434-4FC4-A3BF-AC6226337649}" destId="{AD0E347C-2939-4EF2-AEE8-B4C85B63A08E}" srcOrd="0" destOrd="0" presId="urn:microsoft.com/office/officeart/2018/2/layout/IconVerticalSolidList"/>
    <dgm:cxn modelId="{3D5AB842-ECFF-429F-8516-1EFCF69DB135}" srcId="{E095E6C3-2CA2-4C12-8767-B1FF5A517AB4}" destId="{4180D219-46A8-4CE5-A941-16ACB3845477}" srcOrd="4" destOrd="0" parTransId="{BAF2E39F-5610-44BA-917E-C70CF59265BF}" sibTransId="{9F6445DF-9E33-467B-9F17-F2ECAB7FAFD6}"/>
    <dgm:cxn modelId="{1D67C148-5894-4861-9059-7A0A956C45D6}" srcId="{E095E6C3-2CA2-4C12-8767-B1FF5A517AB4}" destId="{7BD9DD0D-F1ED-4E07-B44B-970392E39373}" srcOrd="3" destOrd="0" parTransId="{5F5D1F75-182A-4B09-B51B-3C11E1CAA0DE}" sibTransId="{9C1BD053-5E01-4472-BA57-3B85370F6C43}"/>
    <dgm:cxn modelId="{EF934599-7430-4AFD-8A59-3E08D79BC23D}" type="presOf" srcId="{4180D219-46A8-4CE5-A941-16ACB3845477}" destId="{F8E25417-8E61-4005-865F-EB6FAA42C64A}" srcOrd="0" destOrd="0" presId="urn:microsoft.com/office/officeart/2018/2/layout/IconVerticalSolidList"/>
    <dgm:cxn modelId="{2AA4F3AE-FCBB-4F78-8A6B-58D23B8D2176}" type="presOf" srcId="{BA0F6229-3239-40D5-BCF3-295375E1CCBC}" destId="{024A3870-4AB4-4732-8AF1-ED08EF22EA7D}" srcOrd="0" destOrd="0" presId="urn:microsoft.com/office/officeart/2018/2/layout/IconVerticalSolidList"/>
    <dgm:cxn modelId="{518C18C7-BFA7-4183-8625-11A48DE22AEC}" srcId="{E095E6C3-2CA2-4C12-8767-B1FF5A517AB4}" destId="{06D1CC6B-5BBA-46F6-8FB2-3607F679C089}" srcOrd="0" destOrd="0" parTransId="{9BBBB314-EF70-4C2C-ABA3-81EBB793D296}" sibTransId="{716FB136-2272-4FA2-AD16-BDD3137B2E72}"/>
    <dgm:cxn modelId="{901B10CE-181A-4746-A181-D5F6EEA073BA}" type="presOf" srcId="{E095E6C3-2CA2-4C12-8767-B1FF5A517AB4}" destId="{B00CEBB1-761D-4FEB-898F-6356B13EA9DE}" srcOrd="0" destOrd="0" presId="urn:microsoft.com/office/officeart/2018/2/layout/IconVerticalSolidList"/>
    <dgm:cxn modelId="{4DD19FD4-D19A-4115-B4A1-2F8F9E219146}" srcId="{E095E6C3-2CA2-4C12-8767-B1FF5A517AB4}" destId="{FE585462-4434-4FC4-A3BF-AC6226337649}" srcOrd="1" destOrd="0" parTransId="{7E3F117E-C137-4073-AE5A-20F112EEAA8E}" sibTransId="{02ED22ED-B9F8-468F-86E9-970D34C2B02E}"/>
    <dgm:cxn modelId="{36D5F2F2-ABB9-482E-BB9B-97CE0F687594}" srcId="{E095E6C3-2CA2-4C12-8767-B1FF5A517AB4}" destId="{BA0F6229-3239-40D5-BCF3-295375E1CCBC}" srcOrd="2" destOrd="0" parTransId="{F006DF0F-E638-4E67-AE78-6683A9B6D1F4}" sibTransId="{D9D8A31C-42CD-441D-AC20-845A0E1DCC12}"/>
    <dgm:cxn modelId="{9F0106FC-F7F0-492A-96FC-4366187BFA2D}" type="presOf" srcId="{06D1CC6B-5BBA-46F6-8FB2-3607F679C089}" destId="{185E4EBA-87CF-44B9-95A5-0ED33A471ECF}" srcOrd="0" destOrd="0" presId="urn:microsoft.com/office/officeart/2018/2/layout/IconVerticalSolidList"/>
    <dgm:cxn modelId="{AE5C8090-7DEA-48EC-AB79-E713A92EEDF9}" type="presParOf" srcId="{B00CEBB1-761D-4FEB-898F-6356B13EA9DE}" destId="{BBA89703-CE19-48BF-A310-3EC8AC12AA0D}" srcOrd="0" destOrd="0" presId="urn:microsoft.com/office/officeart/2018/2/layout/IconVerticalSolidList"/>
    <dgm:cxn modelId="{E1FF1D8F-0119-4897-ABAD-BBA2BB61F5E8}" type="presParOf" srcId="{BBA89703-CE19-48BF-A310-3EC8AC12AA0D}" destId="{6D7E1929-EB51-4BF9-84B3-430CCDFA48C1}" srcOrd="0" destOrd="0" presId="urn:microsoft.com/office/officeart/2018/2/layout/IconVerticalSolidList"/>
    <dgm:cxn modelId="{679FA4FE-EB44-45E7-BD4F-62D5830F15A5}" type="presParOf" srcId="{BBA89703-CE19-48BF-A310-3EC8AC12AA0D}" destId="{CAA13BE1-CAF6-4A33-999D-EB6BD86783FE}" srcOrd="1" destOrd="0" presId="urn:microsoft.com/office/officeart/2018/2/layout/IconVerticalSolidList"/>
    <dgm:cxn modelId="{F9EA4B21-03D0-4B33-83B0-B8D6E06B1F54}" type="presParOf" srcId="{BBA89703-CE19-48BF-A310-3EC8AC12AA0D}" destId="{9ECF0671-C27B-44FB-940A-ED86AD67B8DF}" srcOrd="2" destOrd="0" presId="urn:microsoft.com/office/officeart/2018/2/layout/IconVerticalSolidList"/>
    <dgm:cxn modelId="{D3E89966-7A38-4DF8-ACA6-FA8105D9AE78}" type="presParOf" srcId="{BBA89703-CE19-48BF-A310-3EC8AC12AA0D}" destId="{185E4EBA-87CF-44B9-95A5-0ED33A471ECF}" srcOrd="3" destOrd="0" presId="urn:microsoft.com/office/officeart/2018/2/layout/IconVerticalSolidList"/>
    <dgm:cxn modelId="{9DB10DA7-7E3E-458C-BF0D-5CFFFD7585FB}" type="presParOf" srcId="{B00CEBB1-761D-4FEB-898F-6356B13EA9DE}" destId="{E064395D-6862-43A7-8BE4-D027B543DCDB}" srcOrd="1" destOrd="0" presId="urn:microsoft.com/office/officeart/2018/2/layout/IconVerticalSolidList"/>
    <dgm:cxn modelId="{D0A00B31-2CBE-4F0D-A6F1-4898D161D9D2}" type="presParOf" srcId="{B00CEBB1-761D-4FEB-898F-6356B13EA9DE}" destId="{CF439228-A428-4B11-A62A-06282DF700F7}" srcOrd="2" destOrd="0" presId="urn:microsoft.com/office/officeart/2018/2/layout/IconVerticalSolidList"/>
    <dgm:cxn modelId="{AE0E632D-3CD7-4630-8034-646509402B32}" type="presParOf" srcId="{CF439228-A428-4B11-A62A-06282DF700F7}" destId="{09E1838F-9BB1-4C6B-BA78-F5EF6AB1B6DA}" srcOrd="0" destOrd="0" presId="urn:microsoft.com/office/officeart/2018/2/layout/IconVerticalSolidList"/>
    <dgm:cxn modelId="{0600334C-266A-415A-B7CD-78097634849D}" type="presParOf" srcId="{CF439228-A428-4B11-A62A-06282DF700F7}" destId="{4D9EC8A3-2D7D-43AB-98BB-4AF021412D3F}" srcOrd="1" destOrd="0" presId="urn:microsoft.com/office/officeart/2018/2/layout/IconVerticalSolidList"/>
    <dgm:cxn modelId="{65BC1186-251B-40CB-9295-1A04648D895F}" type="presParOf" srcId="{CF439228-A428-4B11-A62A-06282DF700F7}" destId="{43C167F9-8077-4B1D-88AD-B89444C63DFD}" srcOrd="2" destOrd="0" presId="urn:microsoft.com/office/officeart/2018/2/layout/IconVerticalSolidList"/>
    <dgm:cxn modelId="{142547A1-0124-4314-AC8C-259EC69805AB}" type="presParOf" srcId="{CF439228-A428-4B11-A62A-06282DF700F7}" destId="{AD0E347C-2939-4EF2-AEE8-B4C85B63A08E}" srcOrd="3" destOrd="0" presId="urn:microsoft.com/office/officeart/2018/2/layout/IconVerticalSolidList"/>
    <dgm:cxn modelId="{42864749-448A-4390-A54B-DB9A1B0F6EF4}" type="presParOf" srcId="{B00CEBB1-761D-4FEB-898F-6356B13EA9DE}" destId="{689EAEA4-5128-4979-AC48-7659968098F5}" srcOrd="3" destOrd="0" presId="urn:microsoft.com/office/officeart/2018/2/layout/IconVerticalSolidList"/>
    <dgm:cxn modelId="{BB047070-8C49-47DF-B37C-20D8CF15FC81}" type="presParOf" srcId="{B00CEBB1-761D-4FEB-898F-6356B13EA9DE}" destId="{4FD0C4D8-839F-4422-BF57-1E51B4992F84}" srcOrd="4" destOrd="0" presId="urn:microsoft.com/office/officeart/2018/2/layout/IconVerticalSolidList"/>
    <dgm:cxn modelId="{685519B3-8561-48D5-8A7F-7A3C1D57E858}" type="presParOf" srcId="{4FD0C4D8-839F-4422-BF57-1E51B4992F84}" destId="{B814AC89-0C77-4A53-9A5D-2D4DE3416D6C}" srcOrd="0" destOrd="0" presId="urn:microsoft.com/office/officeart/2018/2/layout/IconVerticalSolidList"/>
    <dgm:cxn modelId="{A985D7C7-0E19-41F8-A28B-9AA853346251}" type="presParOf" srcId="{4FD0C4D8-839F-4422-BF57-1E51B4992F84}" destId="{036D43F8-9EEC-417A-A114-3B51DDD69902}" srcOrd="1" destOrd="0" presId="urn:microsoft.com/office/officeart/2018/2/layout/IconVerticalSolidList"/>
    <dgm:cxn modelId="{68C3AD32-E29F-4BC0-8CB2-D2795A80D048}" type="presParOf" srcId="{4FD0C4D8-839F-4422-BF57-1E51B4992F84}" destId="{472FDBDE-00E8-467B-A830-939D8A627C0A}" srcOrd="2" destOrd="0" presId="urn:microsoft.com/office/officeart/2018/2/layout/IconVerticalSolidList"/>
    <dgm:cxn modelId="{C38046FA-B69D-4ED4-A500-B45AD35F5BED}" type="presParOf" srcId="{4FD0C4D8-839F-4422-BF57-1E51B4992F84}" destId="{024A3870-4AB4-4732-8AF1-ED08EF22EA7D}" srcOrd="3" destOrd="0" presId="urn:microsoft.com/office/officeart/2018/2/layout/IconVerticalSolidList"/>
    <dgm:cxn modelId="{FF1422D0-CC3C-42E0-B2E6-40BE9EF5853D}" type="presParOf" srcId="{B00CEBB1-761D-4FEB-898F-6356B13EA9DE}" destId="{673C2375-C6B6-4462-957C-BEDD1452E0E4}" srcOrd="5" destOrd="0" presId="urn:microsoft.com/office/officeart/2018/2/layout/IconVerticalSolidList"/>
    <dgm:cxn modelId="{11A57637-5ACC-4DDA-82AF-FC61557F00C2}" type="presParOf" srcId="{B00CEBB1-761D-4FEB-898F-6356B13EA9DE}" destId="{545CD234-35F1-4503-8BC2-0A45756E1723}" srcOrd="6" destOrd="0" presId="urn:microsoft.com/office/officeart/2018/2/layout/IconVerticalSolidList"/>
    <dgm:cxn modelId="{6169EE73-9A0D-46F3-8423-F1C163E0BA2B}" type="presParOf" srcId="{545CD234-35F1-4503-8BC2-0A45756E1723}" destId="{122B13F2-EFF0-49CC-957D-86392D387F36}" srcOrd="0" destOrd="0" presId="urn:microsoft.com/office/officeart/2018/2/layout/IconVerticalSolidList"/>
    <dgm:cxn modelId="{276254D9-00E2-4F22-899E-D11E520183AC}" type="presParOf" srcId="{545CD234-35F1-4503-8BC2-0A45756E1723}" destId="{805DD88E-897D-4579-BD19-98A46451D7A9}" srcOrd="1" destOrd="0" presId="urn:microsoft.com/office/officeart/2018/2/layout/IconVerticalSolidList"/>
    <dgm:cxn modelId="{2CA80561-2CCB-41B8-9970-6F0C3C533A6D}" type="presParOf" srcId="{545CD234-35F1-4503-8BC2-0A45756E1723}" destId="{4445D61D-1AE8-4BAD-97D9-98F015B19AAF}" srcOrd="2" destOrd="0" presId="urn:microsoft.com/office/officeart/2018/2/layout/IconVerticalSolidList"/>
    <dgm:cxn modelId="{53720F06-A4B9-4CC9-9B1B-9E8AD9E92BF6}" type="presParOf" srcId="{545CD234-35F1-4503-8BC2-0A45756E1723}" destId="{F35F5F77-4333-4AA4-883B-7E00F471D003}" srcOrd="3" destOrd="0" presId="urn:microsoft.com/office/officeart/2018/2/layout/IconVerticalSolidList"/>
    <dgm:cxn modelId="{FB3CED28-6C01-4857-86C0-B79ACA0DDDEB}" type="presParOf" srcId="{B00CEBB1-761D-4FEB-898F-6356B13EA9DE}" destId="{913D2E81-3577-4389-8A5B-866A938020C0}" srcOrd="7" destOrd="0" presId="urn:microsoft.com/office/officeart/2018/2/layout/IconVerticalSolidList"/>
    <dgm:cxn modelId="{1A76238E-76A1-4A2E-BDD0-312CB01BF8A0}" type="presParOf" srcId="{B00CEBB1-761D-4FEB-898F-6356B13EA9DE}" destId="{D7055865-82E3-4CA6-9029-C1B1CF80A0EC}" srcOrd="8" destOrd="0" presId="urn:microsoft.com/office/officeart/2018/2/layout/IconVerticalSolidList"/>
    <dgm:cxn modelId="{A5ACC45E-A361-4EFE-B131-897A64B7A850}" type="presParOf" srcId="{D7055865-82E3-4CA6-9029-C1B1CF80A0EC}" destId="{966D9522-CF73-4963-A7C1-0003B9A4305D}" srcOrd="0" destOrd="0" presId="urn:microsoft.com/office/officeart/2018/2/layout/IconVerticalSolidList"/>
    <dgm:cxn modelId="{21C7E5FF-5234-40BF-A62E-6A48D88D9B0E}" type="presParOf" srcId="{D7055865-82E3-4CA6-9029-C1B1CF80A0EC}" destId="{D16171E8-88B6-437C-AA41-1CA713CB683A}" srcOrd="1" destOrd="0" presId="urn:microsoft.com/office/officeart/2018/2/layout/IconVerticalSolidList"/>
    <dgm:cxn modelId="{FDFE6826-2B9B-460B-85B4-27DEE11ECE79}" type="presParOf" srcId="{D7055865-82E3-4CA6-9029-C1B1CF80A0EC}" destId="{E86B5B02-AD85-47E0-BA3B-CDDAEF8F9D40}" srcOrd="2" destOrd="0" presId="urn:microsoft.com/office/officeart/2018/2/layout/IconVerticalSolidList"/>
    <dgm:cxn modelId="{D037162D-B976-4403-A42A-19E03F1B09B1}" type="presParOf" srcId="{D7055865-82E3-4CA6-9029-C1B1CF80A0EC}" destId="{F8E25417-8E61-4005-865F-EB6FAA42C64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14719E-0174-D84A-971D-EC9C37D47965}">
      <dsp:nvSpPr>
        <dsp:cNvPr id="0" name=""/>
        <dsp:cNvSpPr/>
      </dsp:nvSpPr>
      <dsp:spPr>
        <a:xfrm>
          <a:off x="0" y="24373"/>
          <a:ext cx="9486899" cy="748800"/>
        </a:xfrm>
        <a:prstGeom prst="rect">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en-GB" sz="2600" b="1" kern="1200"/>
            <a:t>Two main functions in education:</a:t>
          </a:r>
          <a:endParaRPr lang="en-US" sz="2600" kern="1200"/>
        </a:p>
      </dsp:txBody>
      <dsp:txXfrm>
        <a:off x="0" y="24373"/>
        <a:ext cx="9486899" cy="748800"/>
      </dsp:txXfrm>
    </dsp:sp>
    <dsp:sp modelId="{CB6A9511-E213-0B41-94B3-01DA8BF21901}">
      <dsp:nvSpPr>
        <dsp:cNvPr id="0" name=""/>
        <dsp:cNvSpPr/>
      </dsp:nvSpPr>
      <dsp:spPr>
        <a:xfrm>
          <a:off x="0" y="773174"/>
          <a:ext cx="9486899" cy="2569320"/>
        </a:xfrm>
        <a:prstGeom prst="rect">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en-GB" sz="2600" b="1" kern="1200"/>
            <a:t>Creates social solidarity</a:t>
          </a:r>
          <a:endParaRPr lang="en-US" sz="2600" kern="1200"/>
        </a:p>
        <a:p>
          <a:pPr marL="228600" lvl="1" indent="-228600" algn="l" defTabSz="1155700">
            <a:lnSpc>
              <a:spcPct val="90000"/>
            </a:lnSpc>
            <a:spcBef>
              <a:spcPct val="0"/>
            </a:spcBef>
            <a:spcAft>
              <a:spcPct val="15000"/>
            </a:spcAft>
            <a:buChar char="•"/>
          </a:pPr>
          <a:r>
            <a:rPr lang="en-GB" sz="2600" kern="1200"/>
            <a:t>Creating trust between members of society, we feel connected to one another. It helps lawlessness and passing on cultural values from one generation to another. It also helps society’s norms and values. </a:t>
          </a:r>
          <a:endParaRPr lang="en-US" sz="2600" kern="1200"/>
        </a:p>
        <a:p>
          <a:pPr marL="228600" lvl="1" indent="-228600" algn="l" defTabSz="1155700">
            <a:lnSpc>
              <a:spcPct val="90000"/>
            </a:lnSpc>
            <a:spcBef>
              <a:spcPct val="0"/>
            </a:spcBef>
            <a:spcAft>
              <a:spcPct val="15000"/>
            </a:spcAft>
            <a:buChar char="•"/>
          </a:pPr>
          <a:r>
            <a:rPr lang="en-GB" sz="2600" kern="1200"/>
            <a:t>Turns children into ‘social beings’</a:t>
          </a:r>
          <a:endParaRPr lang="en-US" sz="2600" kern="1200"/>
        </a:p>
      </dsp:txBody>
      <dsp:txXfrm>
        <a:off x="0" y="773174"/>
        <a:ext cx="9486899" cy="25693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7E1929-EB51-4BF9-84B3-430CCDFA48C1}">
      <dsp:nvSpPr>
        <dsp:cNvPr id="0" name=""/>
        <dsp:cNvSpPr/>
      </dsp:nvSpPr>
      <dsp:spPr>
        <a:xfrm>
          <a:off x="0" y="4273"/>
          <a:ext cx="6096000" cy="91032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A13BE1-CAF6-4A33-999D-EB6BD86783FE}">
      <dsp:nvSpPr>
        <dsp:cNvPr id="0" name=""/>
        <dsp:cNvSpPr/>
      </dsp:nvSpPr>
      <dsp:spPr>
        <a:xfrm>
          <a:off x="275374" y="209097"/>
          <a:ext cx="500681" cy="5006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5E4EBA-87CF-44B9-95A5-0ED33A471ECF}">
      <dsp:nvSpPr>
        <dsp:cNvPr id="0" name=""/>
        <dsp:cNvSpPr/>
      </dsp:nvSpPr>
      <dsp:spPr>
        <a:xfrm>
          <a:off x="1051430" y="4273"/>
          <a:ext cx="5044569" cy="910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343" tIns="96343" rIns="96343" bIns="96343" numCol="1" spcCol="1270" anchor="ctr" anchorCtr="0">
          <a:noAutofit/>
        </a:bodyPr>
        <a:lstStyle/>
        <a:p>
          <a:pPr marL="0" lvl="0" indent="0" algn="l" defTabSz="800100">
            <a:lnSpc>
              <a:spcPct val="90000"/>
            </a:lnSpc>
            <a:spcBef>
              <a:spcPct val="0"/>
            </a:spcBef>
            <a:spcAft>
              <a:spcPct val="35000"/>
            </a:spcAft>
            <a:buNone/>
          </a:pPr>
          <a:r>
            <a:rPr lang="en-GB" sz="1800" kern="1200" dirty="0"/>
            <a:t>Pupils are being given different ‘values’ e.g. academic versus vocational</a:t>
          </a:r>
          <a:endParaRPr lang="en-US" sz="1800" kern="1200" dirty="0"/>
        </a:p>
      </dsp:txBody>
      <dsp:txXfrm>
        <a:off x="1051430" y="4273"/>
        <a:ext cx="5044569" cy="910329"/>
      </dsp:txXfrm>
    </dsp:sp>
    <dsp:sp modelId="{09E1838F-9BB1-4C6B-BA78-F5EF6AB1B6DA}">
      <dsp:nvSpPr>
        <dsp:cNvPr id="0" name=""/>
        <dsp:cNvSpPr/>
      </dsp:nvSpPr>
      <dsp:spPr>
        <a:xfrm>
          <a:off x="0" y="1142185"/>
          <a:ext cx="6096000" cy="91032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9EC8A3-2D7D-43AB-98BB-4AF021412D3F}">
      <dsp:nvSpPr>
        <dsp:cNvPr id="0" name=""/>
        <dsp:cNvSpPr/>
      </dsp:nvSpPr>
      <dsp:spPr>
        <a:xfrm>
          <a:off x="275374" y="1347009"/>
          <a:ext cx="500681" cy="5006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0E347C-2939-4EF2-AEE8-B4C85B63A08E}">
      <dsp:nvSpPr>
        <dsp:cNvPr id="0" name=""/>
        <dsp:cNvSpPr/>
      </dsp:nvSpPr>
      <dsp:spPr>
        <a:xfrm>
          <a:off x="1051430" y="1142185"/>
          <a:ext cx="5044569" cy="910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343" tIns="96343" rIns="96343" bIns="96343" numCol="1" spcCol="1270" anchor="ctr" anchorCtr="0">
          <a:noAutofit/>
        </a:bodyPr>
        <a:lstStyle/>
        <a:p>
          <a:pPr marL="0" lvl="0" indent="0" algn="l" defTabSz="800100">
            <a:lnSpc>
              <a:spcPct val="90000"/>
            </a:lnSpc>
            <a:spcBef>
              <a:spcPct val="0"/>
            </a:spcBef>
            <a:spcAft>
              <a:spcPct val="35000"/>
            </a:spcAft>
            <a:buNone/>
          </a:pPr>
          <a:r>
            <a:rPr lang="en-GB" sz="1800" kern="1200" dirty="0"/>
            <a:t>Different ‘experiences’ for the individual pupil in terms of the ‘enthusiasm’ and ‘behaviour’ of their peers in the group</a:t>
          </a:r>
          <a:endParaRPr lang="en-US" sz="1800" kern="1200" dirty="0"/>
        </a:p>
      </dsp:txBody>
      <dsp:txXfrm>
        <a:off x="1051430" y="1142185"/>
        <a:ext cx="5044569" cy="910329"/>
      </dsp:txXfrm>
    </dsp:sp>
    <dsp:sp modelId="{B814AC89-0C77-4A53-9A5D-2D4DE3416D6C}">
      <dsp:nvSpPr>
        <dsp:cNvPr id="0" name=""/>
        <dsp:cNvSpPr/>
      </dsp:nvSpPr>
      <dsp:spPr>
        <a:xfrm>
          <a:off x="0" y="2280097"/>
          <a:ext cx="6096000" cy="91032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6D43F8-9EEC-417A-A114-3B51DDD69902}">
      <dsp:nvSpPr>
        <dsp:cNvPr id="0" name=""/>
        <dsp:cNvSpPr/>
      </dsp:nvSpPr>
      <dsp:spPr>
        <a:xfrm>
          <a:off x="275374" y="2484921"/>
          <a:ext cx="500681" cy="50068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4A3870-4AB4-4732-8AF1-ED08EF22EA7D}">
      <dsp:nvSpPr>
        <dsp:cNvPr id="0" name=""/>
        <dsp:cNvSpPr/>
      </dsp:nvSpPr>
      <dsp:spPr>
        <a:xfrm>
          <a:off x="1051430" y="2280097"/>
          <a:ext cx="5044569" cy="910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343" tIns="96343" rIns="96343" bIns="96343" numCol="1" spcCol="1270" anchor="ctr" anchorCtr="0">
          <a:noAutofit/>
        </a:bodyPr>
        <a:lstStyle/>
        <a:p>
          <a:pPr marL="0" lvl="0" indent="0" algn="l" defTabSz="800100">
            <a:lnSpc>
              <a:spcPct val="90000"/>
            </a:lnSpc>
            <a:spcBef>
              <a:spcPct val="0"/>
            </a:spcBef>
            <a:spcAft>
              <a:spcPct val="35000"/>
            </a:spcAft>
            <a:buNone/>
          </a:pPr>
          <a:r>
            <a:rPr lang="en-GB" sz="1800" kern="1200" dirty="0"/>
            <a:t>The ‘attitude’ of the teachers to different groups .</a:t>
          </a:r>
          <a:r>
            <a:rPr lang="en-GB" sz="1800" kern="1200" dirty="0" err="1"/>
            <a:t>e.g</a:t>
          </a:r>
          <a:r>
            <a:rPr lang="en-GB" sz="1800" kern="1200" dirty="0"/>
            <a:t> “That lot are trouble”</a:t>
          </a:r>
          <a:endParaRPr lang="en-US" sz="1800" kern="1200" dirty="0"/>
        </a:p>
      </dsp:txBody>
      <dsp:txXfrm>
        <a:off x="1051430" y="2280097"/>
        <a:ext cx="5044569" cy="910329"/>
      </dsp:txXfrm>
    </dsp:sp>
    <dsp:sp modelId="{122B13F2-EFF0-49CC-957D-86392D387F36}">
      <dsp:nvSpPr>
        <dsp:cNvPr id="0" name=""/>
        <dsp:cNvSpPr/>
      </dsp:nvSpPr>
      <dsp:spPr>
        <a:xfrm>
          <a:off x="0" y="3418009"/>
          <a:ext cx="6096000" cy="91032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5DD88E-897D-4579-BD19-98A46451D7A9}">
      <dsp:nvSpPr>
        <dsp:cNvPr id="0" name=""/>
        <dsp:cNvSpPr/>
      </dsp:nvSpPr>
      <dsp:spPr>
        <a:xfrm>
          <a:off x="275374" y="3622833"/>
          <a:ext cx="500681" cy="50068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35F5F77-4333-4AA4-883B-7E00F471D003}">
      <dsp:nvSpPr>
        <dsp:cNvPr id="0" name=""/>
        <dsp:cNvSpPr/>
      </dsp:nvSpPr>
      <dsp:spPr>
        <a:xfrm>
          <a:off x="1051430" y="3418009"/>
          <a:ext cx="5044569" cy="910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343" tIns="96343" rIns="96343" bIns="96343" numCol="1" spcCol="1270" anchor="ctr" anchorCtr="0">
          <a:noAutofit/>
        </a:bodyPr>
        <a:lstStyle/>
        <a:p>
          <a:pPr marL="0" lvl="0" indent="0" algn="l" defTabSz="800100">
            <a:lnSpc>
              <a:spcPct val="90000"/>
            </a:lnSpc>
            <a:spcBef>
              <a:spcPct val="0"/>
            </a:spcBef>
            <a:spcAft>
              <a:spcPct val="35000"/>
            </a:spcAft>
            <a:buNone/>
          </a:pPr>
          <a:r>
            <a:rPr lang="en-GB" sz="1800" kern="1200" dirty="0"/>
            <a:t>The ‘type of work’ given</a:t>
          </a:r>
          <a:endParaRPr lang="en-US" sz="1800" kern="1200" dirty="0"/>
        </a:p>
      </dsp:txBody>
      <dsp:txXfrm>
        <a:off x="1051430" y="3418009"/>
        <a:ext cx="5044569" cy="910329"/>
      </dsp:txXfrm>
    </dsp:sp>
    <dsp:sp modelId="{966D9522-CF73-4963-A7C1-0003B9A4305D}">
      <dsp:nvSpPr>
        <dsp:cNvPr id="0" name=""/>
        <dsp:cNvSpPr/>
      </dsp:nvSpPr>
      <dsp:spPr>
        <a:xfrm>
          <a:off x="0" y="4555921"/>
          <a:ext cx="6096000" cy="91032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6171E8-88B6-437C-AA41-1CA713CB683A}">
      <dsp:nvSpPr>
        <dsp:cNvPr id="0" name=""/>
        <dsp:cNvSpPr/>
      </dsp:nvSpPr>
      <dsp:spPr>
        <a:xfrm>
          <a:off x="275374" y="4760745"/>
          <a:ext cx="500681" cy="50068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E25417-8E61-4005-865F-EB6FAA42C64A}">
      <dsp:nvSpPr>
        <dsp:cNvPr id="0" name=""/>
        <dsp:cNvSpPr/>
      </dsp:nvSpPr>
      <dsp:spPr>
        <a:xfrm>
          <a:off x="1051430" y="4555921"/>
          <a:ext cx="5044569" cy="910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343" tIns="96343" rIns="96343" bIns="96343" numCol="1" spcCol="1270" anchor="ctr" anchorCtr="0">
          <a:noAutofit/>
        </a:bodyPr>
        <a:lstStyle/>
        <a:p>
          <a:pPr marL="0" lvl="0" indent="0" algn="l" defTabSz="800100">
            <a:lnSpc>
              <a:spcPct val="90000"/>
            </a:lnSpc>
            <a:spcBef>
              <a:spcPct val="0"/>
            </a:spcBef>
            <a:spcAft>
              <a:spcPct val="35000"/>
            </a:spcAft>
            <a:buNone/>
          </a:pPr>
          <a:r>
            <a:rPr lang="en-GB" sz="1800" kern="1200" dirty="0"/>
            <a:t>‘Expectations’ of the ‘amount’ and ‘level of work’ they need to produce</a:t>
          </a:r>
          <a:endParaRPr lang="en-US" sz="1800" kern="1200" dirty="0"/>
        </a:p>
      </dsp:txBody>
      <dsp:txXfrm>
        <a:off x="1051430" y="4555921"/>
        <a:ext cx="5044569" cy="910329"/>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6A1157-8DF5-2942-B473-C67B9AEFCD9F}" type="datetimeFigureOut">
              <a:rPr lang="en-GB" smtClean="0"/>
              <a:t>30/11/2020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1D7943-F0F2-3642-A35D-602EB31B0241}" type="slidenum">
              <a:rPr lang="en-GB" smtClean="0"/>
              <a:t>‹#›</a:t>
            </a:fld>
            <a:endParaRPr lang="en-GB"/>
          </a:p>
        </p:txBody>
      </p:sp>
    </p:spTree>
    <p:extLst>
      <p:ext uri="{BB962C8B-B14F-4D97-AF65-F5344CB8AC3E}">
        <p14:creationId xmlns:p14="http://schemas.microsoft.com/office/powerpoint/2010/main" val="2322912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82A6CD-D40D-4701-918C-28772161DBA7}" type="slidenum">
              <a:rPr lang="en-GB" smtClean="0"/>
              <a:t>32</a:t>
            </a:fld>
            <a:endParaRPr lang="en-GB"/>
          </a:p>
        </p:txBody>
      </p:sp>
    </p:spTree>
    <p:extLst>
      <p:ext uri="{BB962C8B-B14F-4D97-AF65-F5344CB8AC3E}">
        <p14:creationId xmlns:p14="http://schemas.microsoft.com/office/powerpoint/2010/main" val="34984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57C3F-0FB2-4B2E-BA6A-FEEEFF1AF7E3}"/>
              </a:ext>
            </a:extLst>
          </p:cNvPr>
          <p:cNvSpPr>
            <a:spLocks noGrp="1"/>
          </p:cNvSpPr>
          <p:nvPr>
            <p:ph type="ctrTitle"/>
          </p:nvPr>
        </p:nvSpPr>
        <p:spPr>
          <a:xfrm>
            <a:off x="2057400" y="685801"/>
            <a:ext cx="8115300" cy="3046228"/>
          </a:xfrm>
        </p:spPr>
        <p:txBody>
          <a:bodyPr anchor="b">
            <a:normAutofit/>
          </a:bodyPr>
          <a:lstStyle>
            <a:lvl1pPr algn="ctr">
              <a:defRPr sz="3600" cap="all" spc="3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08583AE9-1CC1-4572-A6E5-E97F80E47661}"/>
              </a:ext>
            </a:extLst>
          </p:cNvPr>
          <p:cNvSpPr>
            <a:spLocks noGrp="1"/>
          </p:cNvSpPr>
          <p:nvPr>
            <p:ph type="subTitle" idx="1"/>
          </p:nvPr>
        </p:nvSpPr>
        <p:spPr>
          <a:xfrm>
            <a:off x="2057400" y="4114800"/>
            <a:ext cx="8115300" cy="2057400"/>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C04DE7C-68AB-403D-B9D8-7398C292C6DA}"/>
              </a:ext>
            </a:extLst>
          </p:cNvPr>
          <p:cNvSpPr>
            <a:spLocks noGrp="1"/>
          </p:cNvSpPr>
          <p:nvPr>
            <p:ph type="dt" sz="half" idx="10"/>
          </p:nvPr>
        </p:nvSpPr>
        <p:spPr/>
        <p:txBody>
          <a:bodyPr/>
          <a:lstStyle/>
          <a:p>
            <a:fld id="{23FEA57E-7C1A-457B-A4CD-5DCEB057B502}" type="datetime1">
              <a:rPr lang="en-US" smtClean="0"/>
              <a:t>11/30/2020</a:t>
            </a:fld>
            <a:endParaRPr lang="en-US" dirty="0"/>
          </a:p>
        </p:txBody>
      </p:sp>
      <p:sp>
        <p:nvSpPr>
          <p:cNvPr id="5" name="Footer Placeholder 4">
            <a:extLst>
              <a:ext uri="{FF2B5EF4-FFF2-40B4-BE49-F238E27FC236}">
                <a16:creationId xmlns:a16="http://schemas.microsoft.com/office/drawing/2014/main" id="{51003E50-6613-4D86-AA22-43B14E7279E9}"/>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3069AB5-A56D-471F-9236-EFA981E2EA03}"/>
              </a:ext>
            </a:extLst>
          </p:cNvPr>
          <p:cNvSpPr>
            <a:spLocks noGrp="1"/>
          </p:cNvSpPr>
          <p:nvPr>
            <p:ph type="sldNum" sz="quarter" idx="12"/>
          </p:nvPr>
        </p:nvSpPr>
        <p:spPr/>
        <p:txBody>
          <a:bodyPr/>
          <a:lstStyle/>
          <a:p>
            <a:fld id="{F8E28480-1C08-4458-AD97-0283E6FFD09D}" type="slidenum">
              <a:rPr lang="en-US" smtClean="0"/>
              <a:t>‹#›</a:t>
            </a:fld>
            <a:endParaRPr lang="en-US" dirty="0"/>
          </a:p>
        </p:txBody>
      </p:sp>
    </p:spTree>
    <p:extLst>
      <p:ext uri="{BB962C8B-B14F-4D97-AF65-F5344CB8AC3E}">
        <p14:creationId xmlns:p14="http://schemas.microsoft.com/office/powerpoint/2010/main" val="3185189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9B412-EBAB-4569-B3D9-6B346BF837B2}"/>
              </a:ext>
            </a:extLst>
          </p:cNvPr>
          <p:cNvSpPr>
            <a:spLocks noGrp="1"/>
          </p:cNvSpPr>
          <p:nvPr>
            <p:ph type="title"/>
          </p:nvPr>
        </p:nvSpPr>
        <p:spPr>
          <a:xfrm>
            <a:off x="1371600" y="685800"/>
            <a:ext cx="9486900" cy="1371600"/>
          </a:xfrm>
        </p:spPr>
        <p:txBody>
          <a:bodyPr>
            <a:normAutofit/>
          </a:bodyPr>
          <a:lstStyle>
            <a:lvl1pPr algn="l">
              <a:defRPr sz="3200"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E7C8AE-B0F4-404F-BCAD-A14C18E50D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8AA9CAD-DAFB-4DE3-9C41-7FD03EA8D8DD}"/>
              </a:ext>
            </a:extLst>
          </p:cNvPr>
          <p:cNvSpPr>
            <a:spLocks noGrp="1"/>
          </p:cNvSpPr>
          <p:nvPr>
            <p:ph type="dt" sz="half" idx="10"/>
          </p:nvPr>
        </p:nvSpPr>
        <p:spPr/>
        <p:txBody>
          <a:bodyPr/>
          <a:lstStyle/>
          <a:p>
            <a:fld id="{201AF2CE-4F37-411C-A3EE-BBBE223265BF}" type="datetime1">
              <a:rPr lang="en-US" smtClean="0"/>
              <a:t>11/30/2020</a:t>
            </a:fld>
            <a:endParaRPr lang="en-US"/>
          </a:p>
        </p:txBody>
      </p:sp>
      <p:sp>
        <p:nvSpPr>
          <p:cNvPr id="5" name="Footer Placeholder 4">
            <a:extLst>
              <a:ext uri="{FF2B5EF4-FFF2-40B4-BE49-F238E27FC236}">
                <a16:creationId xmlns:a16="http://schemas.microsoft.com/office/drawing/2014/main" id="{8FCE3137-8136-46C5-AC2F-49E5F55E4C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F1AB6EF-A0B1-4706-AE44-253A6B182D48}"/>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174218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02F68-BF19-468D-B422-54B6D189FA58}"/>
              </a:ext>
            </a:extLst>
          </p:cNvPr>
          <p:cNvSpPr>
            <a:spLocks noGrp="1"/>
          </p:cNvSpPr>
          <p:nvPr>
            <p:ph type="title"/>
          </p:nvPr>
        </p:nvSpPr>
        <p:spPr>
          <a:xfrm>
            <a:off x="831850" y="1709738"/>
            <a:ext cx="10515600" cy="2774071"/>
          </a:xfrm>
        </p:spPr>
        <p:txBody>
          <a:bodyPr anchor="b">
            <a:normAutofit/>
          </a:bodyPr>
          <a:lstStyle>
            <a:lvl1pPr algn="ct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CBF7D7-84D4-4A39-B44E-9B029EEB1FE8}"/>
              </a:ext>
            </a:extLst>
          </p:cNvPr>
          <p:cNvSpPr>
            <a:spLocks noGrp="1"/>
          </p:cNvSpPr>
          <p:nvPr>
            <p:ph type="body" idx="1"/>
          </p:nvPr>
        </p:nvSpPr>
        <p:spPr>
          <a:xfrm>
            <a:off x="831850" y="4641624"/>
            <a:ext cx="10515600" cy="1448026"/>
          </a:xfrm>
        </p:spPr>
        <p:txBody>
          <a:bodyPr/>
          <a:lstStyle>
            <a:lvl1pPr marL="0" indent="0" algn="ctr">
              <a:buNone/>
              <a:defRPr sz="2400" i="1">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E29709-D243-41E8-89FA-62FA7AEB52E1}"/>
              </a:ext>
            </a:extLst>
          </p:cNvPr>
          <p:cNvSpPr>
            <a:spLocks noGrp="1"/>
          </p:cNvSpPr>
          <p:nvPr>
            <p:ph type="dt" sz="half" idx="10"/>
          </p:nvPr>
        </p:nvSpPr>
        <p:spPr/>
        <p:txBody>
          <a:bodyPr/>
          <a:lstStyle/>
          <a:p>
            <a:fld id="{C96083D4-708C-4BB5-B4FD-30CE9FA12FD5}" type="datetime1">
              <a:rPr lang="en-US" smtClean="0"/>
              <a:t>11/30/2020</a:t>
            </a:fld>
            <a:endParaRPr lang="en-US"/>
          </a:p>
        </p:txBody>
      </p:sp>
      <p:sp>
        <p:nvSpPr>
          <p:cNvPr id="5" name="Footer Placeholder 4">
            <a:extLst>
              <a:ext uri="{FF2B5EF4-FFF2-40B4-BE49-F238E27FC236}">
                <a16:creationId xmlns:a16="http://schemas.microsoft.com/office/drawing/2014/main" id="{5AAB99C0-DC2A-4133-A10D-D43A1E05BB1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98122EFD-A17E-47F5-8AC9-EFD6D813DBE7}"/>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960959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C668D-BFBE-4765-A294-8303931B57C9}"/>
              </a:ext>
            </a:extLst>
          </p:cNvPr>
          <p:cNvSpPr>
            <a:spLocks noGrp="1"/>
          </p:cNvSpPr>
          <p:nvPr>
            <p:ph type="title"/>
          </p:nvPr>
        </p:nvSpPr>
        <p:spPr>
          <a:xfrm>
            <a:off x="1346071" y="566278"/>
            <a:ext cx="9512429" cy="965458"/>
          </a:xfrm>
        </p:spPr>
        <p:txBody>
          <a:bodyPr/>
          <a:lstStyle>
            <a:lvl1pPr algn="ctr">
              <a:defRPr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B3C212-F55F-4D0D-BFA7-F00A33CAA196}"/>
              </a:ext>
            </a:extLst>
          </p:cNvPr>
          <p:cNvSpPr>
            <a:spLocks noGrp="1"/>
          </p:cNvSpPr>
          <p:nvPr>
            <p:ph sz="half" idx="1"/>
          </p:nvPr>
        </p:nvSpPr>
        <p:spPr>
          <a:xfrm>
            <a:off x="909758" y="2057400"/>
            <a:ext cx="5031521"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154BDD7-2575-4E82-887D-DCAF9EB15924}"/>
              </a:ext>
            </a:extLst>
          </p:cNvPr>
          <p:cNvSpPr>
            <a:spLocks noGrp="1"/>
          </p:cNvSpPr>
          <p:nvPr>
            <p:ph sz="half" idx="2"/>
          </p:nvPr>
        </p:nvSpPr>
        <p:spPr>
          <a:xfrm>
            <a:off x="6265408" y="2057401"/>
            <a:ext cx="5016834" cy="411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CAECC8-3C3A-4A5D-AB7A-1F99E5023D3F}"/>
              </a:ext>
            </a:extLst>
          </p:cNvPr>
          <p:cNvSpPr>
            <a:spLocks noGrp="1"/>
          </p:cNvSpPr>
          <p:nvPr>
            <p:ph type="dt" sz="half" idx="10"/>
          </p:nvPr>
        </p:nvSpPr>
        <p:spPr/>
        <p:txBody>
          <a:bodyPr/>
          <a:lstStyle/>
          <a:p>
            <a:fld id="{D0D239B2-65BC-4C2A-A62B-3EABFE9590E4}" type="datetime1">
              <a:rPr lang="en-US" smtClean="0"/>
              <a:t>11/30/2020</a:t>
            </a:fld>
            <a:endParaRPr lang="en-US"/>
          </a:p>
        </p:txBody>
      </p:sp>
      <p:sp>
        <p:nvSpPr>
          <p:cNvPr id="6" name="Footer Placeholder 5">
            <a:extLst>
              <a:ext uri="{FF2B5EF4-FFF2-40B4-BE49-F238E27FC236}">
                <a16:creationId xmlns:a16="http://schemas.microsoft.com/office/drawing/2014/main" id="{4447609B-ACA4-4323-9340-C7DB166D7A5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7409EA3-C5C7-4AC6-956A-DB9A3B4F314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040982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0CDE0-7431-4F05-AA47-F10EB46C9608}"/>
              </a:ext>
            </a:extLst>
          </p:cNvPr>
          <p:cNvSpPr>
            <a:spLocks noGrp="1"/>
          </p:cNvSpPr>
          <p:nvPr>
            <p:ph type="title"/>
          </p:nvPr>
        </p:nvSpPr>
        <p:spPr>
          <a:xfrm>
            <a:off x="839788" y="365126"/>
            <a:ext cx="10276552" cy="1149350"/>
          </a:xfrm>
        </p:spPr>
        <p:txBody>
          <a:bodyPr>
            <a:normAutofit/>
          </a:bodyPr>
          <a:lstStyle>
            <a:lvl1pPr algn="ctr">
              <a:defRPr sz="3200" cap="all" spc="3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6D9FFA7-D3EA-4CB8-A471-94235AD62592}"/>
              </a:ext>
            </a:extLst>
          </p:cNvPr>
          <p:cNvSpPr>
            <a:spLocks noGrp="1"/>
          </p:cNvSpPr>
          <p:nvPr>
            <p:ph type="body" idx="1"/>
          </p:nvPr>
        </p:nvSpPr>
        <p:spPr>
          <a:xfrm>
            <a:off x="839788" y="1681163"/>
            <a:ext cx="5157787" cy="823912"/>
          </a:xfrm>
        </p:spPr>
        <p:txBody>
          <a:bodyPr anchor="b"/>
          <a:lstStyle>
            <a:lvl1pPr marL="0" indent="0">
              <a:buNone/>
              <a:defRPr sz="2400" b="1"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5360D2-88E8-43C8-92D1-67AB23BBE2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C768F6-20A1-47A1-90FE-903135EEFD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555EC1-268F-4324-A003-3608AA0D84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55C8E4-FCB8-4E06-9C43-0ACD949A73D4}"/>
              </a:ext>
            </a:extLst>
          </p:cNvPr>
          <p:cNvSpPr>
            <a:spLocks noGrp="1"/>
          </p:cNvSpPr>
          <p:nvPr>
            <p:ph type="dt" sz="half" idx="10"/>
          </p:nvPr>
        </p:nvSpPr>
        <p:spPr/>
        <p:txBody>
          <a:bodyPr/>
          <a:lstStyle/>
          <a:p>
            <a:fld id="{85E05F5A-E4A3-476F-A89E-C2B73F2431E4}" type="datetime1">
              <a:rPr lang="en-US" smtClean="0"/>
              <a:t>11/30/2020</a:t>
            </a:fld>
            <a:endParaRPr lang="en-US"/>
          </a:p>
        </p:txBody>
      </p:sp>
      <p:sp>
        <p:nvSpPr>
          <p:cNvPr id="8" name="Footer Placeholder 7">
            <a:extLst>
              <a:ext uri="{FF2B5EF4-FFF2-40B4-BE49-F238E27FC236}">
                <a16:creationId xmlns:a16="http://schemas.microsoft.com/office/drawing/2014/main" id="{8B01C005-C973-4D82-942A-334F1D431A04}"/>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AAFB6186-6570-4DE8-8603-70B0A51DFE9C}"/>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208089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5ADD3-88C8-4B01-8CC6-808C0E416054}"/>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2634E6A-1390-4101-B78E-7592313407D7}"/>
              </a:ext>
            </a:extLst>
          </p:cNvPr>
          <p:cNvSpPr>
            <a:spLocks noGrp="1"/>
          </p:cNvSpPr>
          <p:nvPr>
            <p:ph type="dt" sz="half" idx="10"/>
          </p:nvPr>
        </p:nvSpPr>
        <p:spPr/>
        <p:txBody>
          <a:bodyPr/>
          <a:lstStyle/>
          <a:p>
            <a:fld id="{E3761515-4A26-4F31-9F61-5A10B1FABBFC}" type="datetime1">
              <a:rPr lang="en-US" smtClean="0"/>
              <a:t>11/30/2020</a:t>
            </a:fld>
            <a:endParaRPr lang="en-US"/>
          </a:p>
        </p:txBody>
      </p:sp>
      <p:sp>
        <p:nvSpPr>
          <p:cNvPr id="4" name="Footer Placeholder 3">
            <a:extLst>
              <a:ext uri="{FF2B5EF4-FFF2-40B4-BE49-F238E27FC236}">
                <a16:creationId xmlns:a16="http://schemas.microsoft.com/office/drawing/2014/main" id="{88BC7B90-4C99-4653-872A-3572A02DAE9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3B03516-4D31-49D2-9488-33C734A7A4F6}"/>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846923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0D8488-CF25-431B-A87A-AAF141BD0BBB}"/>
              </a:ext>
            </a:extLst>
          </p:cNvPr>
          <p:cNvSpPr>
            <a:spLocks noGrp="1"/>
          </p:cNvSpPr>
          <p:nvPr>
            <p:ph type="dt" sz="half" idx="10"/>
          </p:nvPr>
        </p:nvSpPr>
        <p:spPr/>
        <p:txBody>
          <a:bodyPr/>
          <a:lstStyle/>
          <a:p>
            <a:fld id="{4A75DC65-7D1F-4BAB-9695-F7E734143E14}" type="datetime1">
              <a:rPr lang="en-US" smtClean="0"/>
              <a:t>11/30/2020</a:t>
            </a:fld>
            <a:endParaRPr lang="en-US"/>
          </a:p>
        </p:txBody>
      </p:sp>
      <p:sp>
        <p:nvSpPr>
          <p:cNvPr id="3" name="Footer Placeholder 2">
            <a:extLst>
              <a:ext uri="{FF2B5EF4-FFF2-40B4-BE49-F238E27FC236}">
                <a16:creationId xmlns:a16="http://schemas.microsoft.com/office/drawing/2014/main" id="{8A2F58E5-C92D-4C64-B867-0576B1EADD06}"/>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89216797-ABEC-4FE0-AFDE-36107B96710D}"/>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241373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8F2B0-990D-418E-9D10-2464E98669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881131-AFFD-4339-9F30-D408B5105C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7C47F4-7968-4698-8BD3-A583099FA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12BC6F-3996-4B2B-B8F2-DD3A82CCF76B}"/>
              </a:ext>
            </a:extLst>
          </p:cNvPr>
          <p:cNvSpPr>
            <a:spLocks noGrp="1"/>
          </p:cNvSpPr>
          <p:nvPr>
            <p:ph type="dt" sz="half" idx="10"/>
          </p:nvPr>
        </p:nvSpPr>
        <p:spPr/>
        <p:txBody>
          <a:bodyPr/>
          <a:lstStyle/>
          <a:p>
            <a:fld id="{7E624077-BD55-4036-8E92-6558FDF3B653}" type="datetime1">
              <a:rPr lang="en-US" smtClean="0"/>
              <a:t>11/30/2020</a:t>
            </a:fld>
            <a:endParaRPr lang="en-US"/>
          </a:p>
        </p:txBody>
      </p:sp>
      <p:sp>
        <p:nvSpPr>
          <p:cNvPr id="6" name="Footer Placeholder 5">
            <a:extLst>
              <a:ext uri="{FF2B5EF4-FFF2-40B4-BE49-F238E27FC236}">
                <a16:creationId xmlns:a16="http://schemas.microsoft.com/office/drawing/2014/main" id="{EA832E66-581A-4CF2-A40A-4E24FAAC4AE4}"/>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E83B1C89-C625-4618-81A2-FB34E4DA071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985430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486F-443A-4F2D-AB1F-8B1F4C4DE7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A21213-E7FB-406A-B8CD-735AAC7AD0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4F41A03-500E-49F7-8D99-A1EAFE4D34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91523D-69E9-4EAE-A610-B3A237B75842}"/>
              </a:ext>
            </a:extLst>
          </p:cNvPr>
          <p:cNvSpPr>
            <a:spLocks noGrp="1"/>
          </p:cNvSpPr>
          <p:nvPr>
            <p:ph type="dt" sz="half" idx="10"/>
          </p:nvPr>
        </p:nvSpPr>
        <p:spPr/>
        <p:txBody>
          <a:bodyPr/>
          <a:lstStyle/>
          <a:p>
            <a:fld id="{804225F2-7107-4609-BCC2-77C63064A5E8}" type="datetime1">
              <a:rPr lang="en-US" smtClean="0"/>
              <a:t>11/30/2020</a:t>
            </a:fld>
            <a:endParaRPr lang="en-US"/>
          </a:p>
        </p:txBody>
      </p:sp>
      <p:sp>
        <p:nvSpPr>
          <p:cNvPr id="6" name="Footer Placeholder 5">
            <a:extLst>
              <a:ext uri="{FF2B5EF4-FFF2-40B4-BE49-F238E27FC236}">
                <a16:creationId xmlns:a16="http://schemas.microsoft.com/office/drawing/2014/main" id="{4EDB852F-4134-4AB5-BA87-483B1E1ADD2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34C5CB-918E-4A09-8222-D36E37B63C0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06307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2744C-12E6-455B-B646-2EA92DE0E9A2}"/>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7D71C4D-C062-4EEE-9A9A-31ADCC5C87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944DC97-C26E-407A-9E29-68C52D547BDA}"/>
              </a:ext>
            </a:extLst>
          </p:cNvPr>
          <p:cNvSpPr>
            <a:spLocks noGrp="1"/>
          </p:cNvSpPr>
          <p:nvPr>
            <p:ph type="dt" sz="half" idx="10"/>
          </p:nvPr>
        </p:nvSpPr>
        <p:spPr/>
        <p:txBody>
          <a:bodyPr/>
          <a:lstStyle/>
          <a:p>
            <a:fld id="{11789749-A4CD-447F-8298-2B7988C91CEA}" type="datetime1">
              <a:rPr lang="en-US" smtClean="0"/>
              <a:t>11/30/2020</a:t>
            </a:fld>
            <a:endParaRPr lang="en-US"/>
          </a:p>
        </p:txBody>
      </p:sp>
      <p:sp>
        <p:nvSpPr>
          <p:cNvPr id="5" name="Footer Placeholder 4">
            <a:extLst>
              <a:ext uri="{FF2B5EF4-FFF2-40B4-BE49-F238E27FC236}">
                <a16:creationId xmlns:a16="http://schemas.microsoft.com/office/drawing/2014/main" id="{E72E9353-B771-47FF-975E-72337414E0E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EA5A858-B8B2-4364-A7D0-B2E8FAE0ADD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170500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A6BABE-D80C-4F54-A03C-E1F9EBCA832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9285191-EF5B-48BE-AB5D-B7BA4C3D0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FA387A-1231-4FE3-8574-D4331A3432D2}"/>
              </a:ext>
            </a:extLst>
          </p:cNvPr>
          <p:cNvSpPr>
            <a:spLocks noGrp="1"/>
          </p:cNvSpPr>
          <p:nvPr>
            <p:ph type="dt" sz="half" idx="10"/>
          </p:nvPr>
        </p:nvSpPr>
        <p:spPr/>
        <p:txBody>
          <a:bodyPr/>
          <a:lstStyle/>
          <a:p>
            <a:fld id="{BA0444D3-C0BA-4587-A56C-581AB9F841BE}" type="datetime1">
              <a:rPr lang="en-US" smtClean="0"/>
              <a:t>11/30/2020</a:t>
            </a:fld>
            <a:endParaRPr lang="en-US"/>
          </a:p>
        </p:txBody>
      </p:sp>
      <p:sp>
        <p:nvSpPr>
          <p:cNvPr id="5" name="Footer Placeholder 4">
            <a:extLst>
              <a:ext uri="{FF2B5EF4-FFF2-40B4-BE49-F238E27FC236}">
                <a16:creationId xmlns:a16="http://schemas.microsoft.com/office/drawing/2014/main" id="{02F21559-4901-4AD3-ABE7-DF02354573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8F6C18E-B751-4E7B-9CD8-1BF44DAB80F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464565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AA0686-7BAC-45C0-BA30-0D0CBCE5CE63}"/>
              </a:ext>
            </a:extLst>
          </p:cNvPr>
          <p:cNvSpPr>
            <a:spLocks noGrp="1"/>
          </p:cNvSpPr>
          <p:nvPr>
            <p:ph type="title"/>
          </p:nvPr>
        </p:nvSpPr>
        <p:spPr>
          <a:xfrm>
            <a:off x="1371600" y="685800"/>
            <a:ext cx="9486900" cy="13716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34202DE-82CD-407D-8C68-174B0CBB57F7}"/>
              </a:ext>
            </a:extLst>
          </p:cNvPr>
          <p:cNvSpPr>
            <a:spLocks noGrp="1"/>
          </p:cNvSpPr>
          <p:nvPr>
            <p:ph type="body" idx="1"/>
          </p:nvPr>
        </p:nvSpPr>
        <p:spPr>
          <a:xfrm>
            <a:off x="1371599" y="2254103"/>
            <a:ext cx="9486901" cy="39180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4AC9D-6E1B-46D3-959F-A068A1EDBDBA}"/>
              </a:ext>
            </a:extLst>
          </p:cNvPr>
          <p:cNvSpPr>
            <a:spLocks noGrp="1"/>
          </p:cNvSpPr>
          <p:nvPr>
            <p:ph type="dt" sz="half" idx="2"/>
          </p:nvPr>
        </p:nvSpPr>
        <p:spPr>
          <a:xfrm rot="5400000">
            <a:off x="9800022" y="3223751"/>
            <a:ext cx="4114801"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fld id="{D3FE42E8-8B57-452D-A122-4DCE9AC771EF}" type="datetime1">
              <a:rPr lang="en-US" smtClean="0"/>
              <a:t>11/30/2020</a:t>
            </a:fld>
            <a:endParaRPr lang="en-US"/>
          </a:p>
        </p:txBody>
      </p:sp>
      <p:sp>
        <p:nvSpPr>
          <p:cNvPr id="5" name="Footer Placeholder 4">
            <a:extLst>
              <a:ext uri="{FF2B5EF4-FFF2-40B4-BE49-F238E27FC236}">
                <a16:creationId xmlns:a16="http://schemas.microsoft.com/office/drawing/2014/main" id="{A5FC0015-9EFB-40F8-BC00-AC2483D60905}"/>
              </a:ext>
            </a:extLst>
          </p:cNvPr>
          <p:cNvSpPr>
            <a:spLocks noGrp="1"/>
          </p:cNvSpPr>
          <p:nvPr>
            <p:ph type="ftr" sz="quarter" idx="3"/>
          </p:nvPr>
        </p:nvSpPr>
        <p:spPr>
          <a:xfrm rot="5400000">
            <a:off x="-1708136" y="3223750"/>
            <a:ext cx="4114800"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r>
              <a:rPr lang="en-US" dirty="0"/>
              <a:t>Sample Footer Text</a:t>
            </a:r>
          </a:p>
        </p:txBody>
      </p:sp>
      <p:sp>
        <p:nvSpPr>
          <p:cNvPr id="6" name="Slide Number Placeholder 5">
            <a:extLst>
              <a:ext uri="{FF2B5EF4-FFF2-40B4-BE49-F238E27FC236}">
                <a16:creationId xmlns:a16="http://schemas.microsoft.com/office/drawing/2014/main" id="{E572C732-0E3E-49E0-A72E-D4C08CB4455A}"/>
              </a:ext>
            </a:extLst>
          </p:cNvPr>
          <p:cNvSpPr>
            <a:spLocks noGrp="1"/>
          </p:cNvSpPr>
          <p:nvPr>
            <p:ph type="sldNum" sz="quarter" idx="4"/>
          </p:nvPr>
        </p:nvSpPr>
        <p:spPr>
          <a:xfrm>
            <a:off x="11116340" y="6356350"/>
            <a:ext cx="871868" cy="365125"/>
          </a:xfrm>
          <a:prstGeom prst="rect">
            <a:avLst/>
          </a:prstGeom>
        </p:spPr>
        <p:txBody>
          <a:bodyPr vert="horz" lIns="91440" tIns="45720" rIns="91440" bIns="45720" rtlCol="0" anchor="ctr"/>
          <a:lstStyle>
            <a:lvl1pPr algn="r">
              <a:defRPr sz="900" spc="300">
                <a:solidFill>
                  <a:schemeClr val="tx2">
                    <a:lumMod val="75000"/>
                    <a:lumOff val="25000"/>
                  </a:schemeClr>
                </a:solidFill>
                <a:latin typeface="+mn-lt"/>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353234890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5" r:id="rId6"/>
    <p:sldLayoutId id="2147483680" r:id="rId7"/>
    <p:sldLayoutId id="2147483681" r:id="rId8"/>
    <p:sldLayoutId id="2147483682" r:id="rId9"/>
    <p:sldLayoutId id="2147483684" r:id="rId10"/>
    <p:sldLayoutId id="2147483683" r:id="rId11"/>
  </p:sldLayoutIdLst>
  <p:hf sldNum="0" hdr="0" ftr="0" dt="0"/>
  <p:txStyles>
    <p:titleStyle>
      <a:lvl1pPr algn="l" defTabSz="914400" rtl="0" eaLnBrk="1" latinLnBrk="0" hangingPunct="1">
        <a:lnSpc>
          <a:spcPct val="90000"/>
        </a:lnSpc>
        <a:spcBef>
          <a:spcPct val="0"/>
        </a:spcBef>
        <a:buNone/>
        <a:defRPr sz="36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70000"/>
        <a:buFont typeface="Arial" panose="020B0604020202020204" pitchFamily="34" charset="0"/>
        <a:buChar char="•"/>
        <a:defRPr sz="2400" kern="1200">
          <a:solidFill>
            <a:schemeClr val="tx2"/>
          </a:solidFill>
          <a:latin typeface="+mj-lt"/>
          <a:ea typeface="+mn-ea"/>
          <a:cs typeface="+mn-cs"/>
        </a:defRPr>
      </a:lvl1pPr>
      <a:lvl2pPr marL="685800" indent="-228600" algn="l" defTabSz="914400" rtl="0" eaLnBrk="1" latinLnBrk="0" hangingPunct="1">
        <a:lnSpc>
          <a:spcPct val="100000"/>
        </a:lnSpc>
        <a:spcBef>
          <a:spcPts val="500"/>
        </a:spcBef>
        <a:buSzPct val="70000"/>
        <a:buFont typeface="Arial" panose="020B0604020202020204" pitchFamily="34" charset="0"/>
        <a:buChar char="•"/>
        <a:defRPr sz="2000" kern="1200">
          <a:solidFill>
            <a:schemeClr val="tx2"/>
          </a:solidFill>
          <a:latin typeface="+mj-lt"/>
          <a:ea typeface="+mn-ea"/>
          <a:cs typeface="+mn-cs"/>
        </a:defRPr>
      </a:lvl2pPr>
      <a:lvl3pPr marL="1143000" indent="-228600" algn="l" defTabSz="914400" rtl="0" eaLnBrk="1" latinLnBrk="0" hangingPunct="1">
        <a:lnSpc>
          <a:spcPct val="100000"/>
        </a:lnSpc>
        <a:spcBef>
          <a:spcPts val="500"/>
        </a:spcBef>
        <a:buSzPct val="70000"/>
        <a:buFont typeface="Arial" panose="020B0604020202020204" pitchFamily="34" charset="0"/>
        <a:buChar char="•"/>
        <a:defRPr sz="1800" kern="1200">
          <a:solidFill>
            <a:schemeClr val="tx2"/>
          </a:solidFill>
          <a:latin typeface="+mj-lt"/>
          <a:ea typeface="+mn-ea"/>
          <a:cs typeface="+mn-cs"/>
        </a:defRPr>
      </a:lvl3pPr>
      <a:lvl4pPr marL="16002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4pPr>
      <a:lvl5pPr marL="20574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http://t1.gstatic.com/images?q=tbn:eF19gkBZCaNNJM:http://www.phillwebb.net/topics/society/Durkheim/Durkheim2.jpg"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conservativehome.com/parliament/2016/09/the-prime-ministers-speech-on-schools-and-meritocracy-full-text.html" TargetMode="External"/><Relationship Id="rId2" Type="http://schemas.openxmlformats.org/officeDocument/2006/relationships/hyperlink" Target="http://www.shieldsgazette.com/news/anger-after-schoolgirl-excluded-from-class-for-dying-her-hair-purple-1-8117156"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11" Type="http://schemas.openxmlformats.org/officeDocument/2006/relationships/image" Target="../media/image32.png"/><Relationship Id="rId5" Type="http://schemas.openxmlformats.org/officeDocument/2006/relationships/image" Target="../media/image27.png"/><Relationship Id="rId10" Type="http://schemas.microsoft.com/office/2007/relationships/hdphoto" Target="../media/hdphoto1.wdp"/><Relationship Id="rId4" Type="http://schemas.openxmlformats.org/officeDocument/2006/relationships/image" Target="../media/image26.png"/><Relationship Id="rId9" Type="http://schemas.openxmlformats.org/officeDocument/2006/relationships/image" Target="../media/image31.png"/></Relationships>
</file>

<file path=ppt/slides/_rels/slide32.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hyperlink" Target="https://www.simplypsychology.org/saul-mcleod.html" TargetMode="External"/><Relationship Id="rId3" Type="http://schemas.openxmlformats.org/officeDocument/2006/relationships/image" Target="../media/image33.png"/><Relationship Id="rId7" Type="http://schemas.openxmlformats.org/officeDocument/2006/relationships/image" Target="../media/image36.png"/><Relationship Id="rId12" Type="http://schemas.openxmlformats.org/officeDocument/2006/relationships/hyperlink" Target="https://revisesociology.com/2015/01/27/marxist-perspective-education"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5.png"/><Relationship Id="rId11" Type="http://schemas.openxmlformats.org/officeDocument/2006/relationships/image" Target="../media/image38.png"/><Relationship Id="rId5" Type="http://schemas.openxmlformats.org/officeDocument/2006/relationships/hyperlink" Target="https://www.edglossary.org/hidden-curriculum/" TargetMode="External"/><Relationship Id="rId10" Type="http://schemas.microsoft.com/office/2007/relationships/hdphoto" Target="../media/hdphoto3.wdp"/><Relationship Id="rId4" Type="http://schemas.openxmlformats.org/officeDocument/2006/relationships/image" Target="../media/image34.png"/><Relationship Id="rId9" Type="http://schemas.openxmlformats.org/officeDocument/2006/relationships/image" Target="../media/image37.png"/><Relationship Id="rId14" Type="http://schemas.openxmlformats.org/officeDocument/2006/relationships/hyperlink" Target="https://takeabreak.co.uk/hottopics/articles/should-schools-have-unisex-toilets" TargetMode="External"/></Relationships>
</file>

<file path=ppt/slides/_rels/slide33.xml.rels><?xml version="1.0" encoding="UTF-8" standalone="yes"?>
<Relationships xmlns="http://schemas.openxmlformats.org/package/2006/relationships"><Relationship Id="rId2" Type="http://schemas.openxmlformats.org/officeDocument/2006/relationships/hyperlink" Target="https://ezproxy.uwtsd.ac.uk/login?url=http://search.ebscohost.com/login.aspx?direct=true&amp;db=s3h&amp;AN=19754378&amp;site=ehost-liv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B2D26E-FBAE-45B8-B0F6-80E4ABDEC3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3442A66-721F-4552-A3AD-3A2215F0C1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102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67EA5288-5BEB-4C44-949A-ED209FE21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700" cy="54863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1793E1-EFF5-FD4C-8C45-307381A5455B}"/>
              </a:ext>
            </a:extLst>
          </p:cNvPr>
          <p:cNvSpPr>
            <a:spLocks noGrp="1"/>
          </p:cNvSpPr>
          <p:nvPr>
            <p:ph type="ctrTitle"/>
          </p:nvPr>
        </p:nvSpPr>
        <p:spPr>
          <a:xfrm>
            <a:off x="1028699" y="920860"/>
            <a:ext cx="3390901" cy="2508139"/>
          </a:xfrm>
        </p:spPr>
        <p:txBody>
          <a:bodyPr>
            <a:normAutofit/>
          </a:bodyPr>
          <a:lstStyle/>
          <a:p>
            <a:r>
              <a:rPr lang="en-GB" sz="3200" b="1" dirty="0"/>
              <a:t>Exploring the Hidden Curriculum</a:t>
            </a:r>
          </a:p>
        </p:txBody>
      </p:sp>
      <p:sp>
        <p:nvSpPr>
          <p:cNvPr id="3" name="Subtitle 2">
            <a:extLst>
              <a:ext uri="{FF2B5EF4-FFF2-40B4-BE49-F238E27FC236}">
                <a16:creationId xmlns:a16="http://schemas.microsoft.com/office/drawing/2014/main" id="{1EB2D042-7291-4B43-BBD1-14EE03247C65}"/>
              </a:ext>
            </a:extLst>
          </p:cNvPr>
          <p:cNvSpPr>
            <a:spLocks noGrp="1"/>
          </p:cNvSpPr>
          <p:nvPr>
            <p:ph type="subTitle" idx="1"/>
          </p:nvPr>
        </p:nvSpPr>
        <p:spPr>
          <a:xfrm>
            <a:off x="1371600" y="4114800"/>
            <a:ext cx="2705100" cy="1371601"/>
          </a:xfrm>
        </p:spPr>
        <p:txBody>
          <a:bodyPr>
            <a:normAutofit/>
          </a:bodyPr>
          <a:lstStyle/>
          <a:p>
            <a:r>
              <a:rPr lang="en-GB" sz="2000" dirty="0"/>
              <a:t>SJIE 6001</a:t>
            </a:r>
          </a:p>
          <a:p>
            <a:endParaRPr lang="en-GB" sz="2000" dirty="0"/>
          </a:p>
          <a:p>
            <a:r>
              <a:rPr lang="en-GB" sz="2000" dirty="0"/>
              <a:t>Lianne Bowen</a:t>
            </a:r>
          </a:p>
        </p:txBody>
      </p:sp>
      <p:pic>
        <p:nvPicPr>
          <p:cNvPr id="4" name="Picture 3">
            <a:extLst>
              <a:ext uri="{FF2B5EF4-FFF2-40B4-BE49-F238E27FC236}">
                <a16:creationId xmlns:a16="http://schemas.microsoft.com/office/drawing/2014/main" id="{7660E28A-8C97-4A3B-82DE-3831B28C35B8}"/>
              </a:ext>
            </a:extLst>
          </p:cNvPr>
          <p:cNvPicPr>
            <a:picLocks noChangeAspect="1"/>
          </p:cNvPicPr>
          <p:nvPr/>
        </p:nvPicPr>
        <p:blipFill rotWithShape="1">
          <a:blip r:embed="rId2"/>
          <a:srcRect l="13466" r="20524" b="-1"/>
          <a:stretch/>
        </p:blipFill>
        <p:spPr>
          <a:xfrm>
            <a:off x="5410200" y="10"/>
            <a:ext cx="6781800" cy="6857990"/>
          </a:xfrm>
          <a:prstGeom prst="rect">
            <a:avLst/>
          </a:prstGeom>
        </p:spPr>
      </p:pic>
    </p:spTree>
    <p:extLst>
      <p:ext uri="{BB962C8B-B14F-4D97-AF65-F5344CB8AC3E}">
        <p14:creationId xmlns:p14="http://schemas.microsoft.com/office/powerpoint/2010/main" val="28837416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D88A92C-0BD1-4D13-9480-9CA5056B10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850E0BE-0A13-43E4-9007-A06960852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1"/>
            <a:ext cx="6118275"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CDF00B-0BD4-3348-B7F3-4694926933E5}"/>
              </a:ext>
            </a:extLst>
          </p:cNvPr>
          <p:cNvSpPr>
            <a:spLocks noGrp="1"/>
          </p:cNvSpPr>
          <p:nvPr>
            <p:ph type="title"/>
          </p:nvPr>
        </p:nvSpPr>
        <p:spPr>
          <a:xfrm>
            <a:off x="957943" y="914881"/>
            <a:ext cx="5497286" cy="964407"/>
          </a:xfrm>
        </p:spPr>
        <p:txBody>
          <a:bodyPr>
            <a:normAutofit/>
          </a:bodyPr>
          <a:lstStyle/>
          <a:p>
            <a:pPr algn="ctr"/>
            <a:r>
              <a:rPr lang="en-GB" sz="3000" b="1" spc="0" dirty="0"/>
              <a:t>The hidden curriculum</a:t>
            </a:r>
          </a:p>
        </p:txBody>
      </p:sp>
      <p:sp>
        <p:nvSpPr>
          <p:cNvPr id="3" name="Content Placeholder 2">
            <a:extLst>
              <a:ext uri="{FF2B5EF4-FFF2-40B4-BE49-F238E27FC236}">
                <a16:creationId xmlns:a16="http://schemas.microsoft.com/office/drawing/2014/main" id="{807C6582-F57B-9443-8171-7420BA09D904}"/>
              </a:ext>
            </a:extLst>
          </p:cNvPr>
          <p:cNvSpPr>
            <a:spLocks noGrp="1"/>
          </p:cNvSpPr>
          <p:nvPr>
            <p:ph idx="1"/>
          </p:nvPr>
        </p:nvSpPr>
        <p:spPr>
          <a:xfrm>
            <a:off x="1218040" y="2146570"/>
            <a:ext cx="5118965" cy="3754499"/>
          </a:xfrm>
        </p:spPr>
        <p:txBody>
          <a:bodyPr>
            <a:normAutofit/>
          </a:bodyPr>
          <a:lstStyle/>
          <a:p>
            <a:r>
              <a:rPr lang="en-US" sz="2200" dirty="0"/>
              <a:t>Many researchers have studied the hidden curriculum and its impact on students. </a:t>
            </a:r>
          </a:p>
          <a:p>
            <a:r>
              <a:rPr lang="en-US" sz="2200" dirty="0"/>
              <a:t>They understand the importance that the hidden curriculum plays in education. </a:t>
            </a:r>
          </a:p>
          <a:p>
            <a:r>
              <a:rPr lang="en-US" sz="2200" dirty="0"/>
              <a:t>They may look at the issue of the hidden curriculum in different ways, but they all agree that the hidden curriculum is a very real phenomena and that it is pervasive in the school system.</a:t>
            </a:r>
            <a:endParaRPr lang="en-GB" sz="2200" dirty="0"/>
          </a:p>
          <a:p>
            <a:endParaRPr lang="en-GB" sz="2200" dirty="0"/>
          </a:p>
        </p:txBody>
      </p:sp>
      <p:pic>
        <p:nvPicPr>
          <p:cNvPr id="5" name="Picture 4">
            <a:extLst>
              <a:ext uri="{FF2B5EF4-FFF2-40B4-BE49-F238E27FC236}">
                <a16:creationId xmlns:a16="http://schemas.microsoft.com/office/drawing/2014/main" id="{45B3B932-2EA1-4D67-AD89-F66A374F391C}"/>
              </a:ext>
            </a:extLst>
          </p:cNvPr>
          <p:cNvPicPr>
            <a:picLocks noChangeAspect="1"/>
          </p:cNvPicPr>
          <p:nvPr/>
        </p:nvPicPr>
        <p:blipFill rotWithShape="1">
          <a:blip r:embed="rId2"/>
          <a:srcRect l="15838" r="38178" b="-1"/>
          <a:stretch/>
        </p:blipFill>
        <p:spPr>
          <a:xfrm>
            <a:off x="7467600" y="10"/>
            <a:ext cx="4724400" cy="6857988"/>
          </a:xfrm>
          <a:prstGeom prst="rect">
            <a:avLst/>
          </a:prstGeom>
        </p:spPr>
      </p:pic>
    </p:spTree>
    <p:extLst>
      <p:ext uri="{BB962C8B-B14F-4D97-AF65-F5344CB8AC3E}">
        <p14:creationId xmlns:p14="http://schemas.microsoft.com/office/powerpoint/2010/main" val="3652616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18EA54-533E-3D41-AE68-AF84A182A835}"/>
              </a:ext>
            </a:extLst>
          </p:cNvPr>
          <p:cNvSpPr>
            <a:spLocks noGrp="1"/>
          </p:cNvSpPr>
          <p:nvPr>
            <p:ph type="title"/>
          </p:nvPr>
        </p:nvSpPr>
        <p:spPr>
          <a:xfrm>
            <a:off x="1371600" y="1020728"/>
            <a:ext cx="9486900" cy="996061"/>
          </a:xfrm>
        </p:spPr>
        <p:txBody>
          <a:bodyPr anchor="b">
            <a:normAutofit/>
          </a:bodyPr>
          <a:lstStyle/>
          <a:p>
            <a:pPr algn="ctr"/>
            <a:r>
              <a:rPr lang="en-GB" b="1" spc="0" dirty="0"/>
              <a:t>Cultural Capital</a:t>
            </a:r>
          </a:p>
        </p:txBody>
      </p:sp>
      <p:sp>
        <p:nvSpPr>
          <p:cNvPr id="3" name="Content Placeholder 2">
            <a:extLst>
              <a:ext uri="{FF2B5EF4-FFF2-40B4-BE49-F238E27FC236}">
                <a16:creationId xmlns:a16="http://schemas.microsoft.com/office/drawing/2014/main" id="{476C7DCF-20BF-6D41-87B1-4BD3ED5A3740}"/>
              </a:ext>
            </a:extLst>
          </p:cNvPr>
          <p:cNvSpPr>
            <a:spLocks noGrp="1"/>
          </p:cNvSpPr>
          <p:nvPr>
            <p:ph idx="1"/>
          </p:nvPr>
        </p:nvSpPr>
        <p:spPr>
          <a:xfrm>
            <a:off x="1371600" y="2200940"/>
            <a:ext cx="9486901" cy="3577854"/>
          </a:xfrm>
        </p:spPr>
        <p:txBody>
          <a:bodyPr>
            <a:normAutofit/>
          </a:bodyPr>
          <a:lstStyle/>
          <a:p>
            <a:pPr marL="57150" indent="0">
              <a:buNone/>
            </a:pPr>
            <a:r>
              <a:rPr lang="en-GB" altLang="en-US" b="1" dirty="0">
                <a:ea typeface="ＭＳ Ｐゴシック" pitchFamily="34" charset="-128"/>
              </a:rPr>
              <a:t>Bourdieu and </a:t>
            </a:r>
            <a:r>
              <a:rPr lang="en-GB" altLang="en-US" b="1" dirty="0" err="1">
                <a:ea typeface="ＭＳ Ｐゴシック" pitchFamily="34" charset="-128"/>
              </a:rPr>
              <a:t>Passeron</a:t>
            </a:r>
            <a:r>
              <a:rPr lang="en-GB" altLang="en-US" b="1" dirty="0">
                <a:ea typeface="ＭＳ Ｐゴシック" pitchFamily="34" charset="-128"/>
              </a:rPr>
              <a:t> (1977)</a:t>
            </a:r>
            <a:endParaRPr lang="en-GB" altLang="en-US" i="1" dirty="0">
              <a:ea typeface="ＭＳ Ｐゴシック" pitchFamily="34" charset="-128"/>
            </a:endParaRPr>
          </a:p>
          <a:p>
            <a:pPr marL="514350" indent="-457200"/>
            <a:r>
              <a:rPr lang="en-GB" altLang="en-US" dirty="0">
                <a:ea typeface="ＭＳ Ｐゴシック" pitchFamily="34" charset="-128"/>
              </a:rPr>
              <a:t>One main way that education ensures the reproduction of society is by the passing on of cultural values from one generation to another</a:t>
            </a:r>
          </a:p>
          <a:p>
            <a:pPr marL="514350" indent="-457200"/>
            <a:r>
              <a:rPr lang="en-GB" altLang="en-US" dirty="0">
                <a:ea typeface="ＭＳ Ｐゴシック" pitchFamily="34" charset="-128"/>
              </a:rPr>
              <a:t>Cultural capital is a set of values, characteristics and behaviours that the dominant class groups already have and that subordinate class groups must strive to acquire if they want to compete for educational success</a:t>
            </a:r>
          </a:p>
          <a:p>
            <a:endParaRPr lang="en-GB" dirty="0"/>
          </a:p>
        </p:txBody>
      </p:sp>
    </p:spTree>
    <p:extLst>
      <p:ext uri="{BB962C8B-B14F-4D97-AF65-F5344CB8AC3E}">
        <p14:creationId xmlns:p14="http://schemas.microsoft.com/office/powerpoint/2010/main" val="3846041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C7E6FB-A0C9-6745-B356-4CF98E7EF0BF}"/>
              </a:ext>
            </a:extLst>
          </p:cNvPr>
          <p:cNvSpPr>
            <a:spLocks noGrp="1"/>
          </p:cNvSpPr>
          <p:nvPr>
            <p:ph type="title"/>
          </p:nvPr>
        </p:nvSpPr>
        <p:spPr>
          <a:xfrm>
            <a:off x="1333499" y="1196169"/>
            <a:ext cx="9486901" cy="1010088"/>
          </a:xfrm>
        </p:spPr>
        <p:txBody>
          <a:bodyPr anchor="b">
            <a:normAutofit fontScale="90000"/>
          </a:bodyPr>
          <a:lstStyle/>
          <a:p>
            <a:pPr algn="ctr"/>
            <a:r>
              <a:rPr lang="en-GB" sz="3100" b="1" spc="0" dirty="0"/>
              <a:t>Critical Approaches to the hidden curriculum</a:t>
            </a:r>
            <a:br>
              <a:rPr lang="en-GB" sz="2200" dirty="0"/>
            </a:br>
            <a:endParaRPr lang="en-GB" sz="2200" dirty="0"/>
          </a:p>
        </p:txBody>
      </p:sp>
      <p:sp>
        <p:nvSpPr>
          <p:cNvPr id="3" name="Content Placeholder 2">
            <a:extLst>
              <a:ext uri="{FF2B5EF4-FFF2-40B4-BE49-F238E27FC236}">
                <a16:creationId xmlns:a16="http://schemas.microsoft.com/office/drawing/2014/main" id="{C6C235D3-21DD-A340-AC16-AC52454630D7}"/>
              </a:ext>
            </a:extLst>
          </p:cNvPr>
          <p:cNvSpPr>
            <a:spLocks noGrp="1"/>
          </p:cNvSpPr>
          <p:nvPr>
            <p:ph idx="1"/>
          </p:nvPr>
        </p:nvSpPr>
        <p:spPr>
          <a:xfrm>
            <a:off x="1371600" y="2206257"/>
            <a:ext cx="9486901" cy="3540642"/>
          </a:xfrm>
        </p:spPr>
        <p:txBody>
          <a:bodyPr>
            <a:normAutofit/>
          </a:bodyPr>
          <a:lstStyle/>
          <a:p>
            <a:r>
              <a:rPr lang="en-GB" b="1" dirty="0"/>
              <a:t>Functionalist – </a:t>
            </a:r>
            <a:r>
              <a:rPr lang="en-GB" dirty="0"/>
              <a:t>education plays a role in making sure that society ‘functions’ properly by teaching children appropriate values and behaviours </a:t>
            </a:r>
          </a:p>
          <a:p>
            <a:r>
              <a:rPr lang="en-GB" b="1" dirty="0"/>
              <a:t>Marxist – </a:t>
            </a:r>
            <a:r>
              <a:rPr lang="en-GB" dirty="0"/>
              <a:t>education allows the dominant culture (e.g. capitalism) to keep everyone in their place. It teaches the workers, women etc. to follow the rules and do as they are told.</a:t>
            </a:r>
          </a:p>
          <a:p>
            <a:endParaRPr lang="en-GB" dirty="0"/>
          </a:p>
        </p:txBody>
      </p:sp>
    </p:spTree>
    <p:extLst>
      <p:ext uri="{BB962C8B-B14F-4D97-AF65-F5344CB8AC3E}">
        <p14:creationId xmlns:p14="http://schemas.microsoft.com/office/powerpoint/2010/main" val="2763608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EB11D716-C386-4458-B509-DF66B4C0B9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E1BE3E3-58C1-4A81-90ED-54387D0F1B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781800" cy="6857999"/>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52D7F0-3EAB-8C40-9172-65D3CF74C364}"/>
              </a:ext>
            </a:extLst>
          </p:cNvPr>
          <p:cNvSpPr>
            <a:spLocks noGrp="1"/>
          </p:cNvSpPr>
          <p:nvPr>
            <p:ph type="title"/>
          </p:nvPr>
        </p:nvSpPr>
        <p:spPr>
          <a:xfrm>
            <a:off x="685800" y="412652"/>
            <a:ext cx="5410200" cy="1125415"/>
          </a:xfrm>
        </p:spPr>
        <p:txBody>
          <a:bodyPr>
            <a:normAutofit/>
          </a:bodyPr>
          <a:lstStyle/>
          <a:p>
            <a:pPr algn="ctr"/>
            <a:r>
              <a:rPr lang="en-GB" b="1" spc="0" dirty="0"/>
              <a:t>Functionalism</a:t>
            </a:r>
          </a:p>
        </p:txBody>
      </p:sp>
      <p:sp>
        <p:nvSpPr>
          <p:cNvPr id="3" name="Content Placeholder 2">
            <a:extLst>
              <a:ext uri="{FF2B5EF4-FFF2-40B4-BE49-F238E27FC236}">
                <a16:creationId xmlns:a16="http://schemas.microsoft.com/office/drawing/2014/main" id="{B43CBAC1-A3CA-9A4C-8120-A6A67632763F}"/>
              </a:ext>
            </a:extLst>
          </p:cNvPr>
          <p:cNvSpPr>
            <a:spLocks noGrp="1"/>
          </p:cNvSpPr>
          <p:nvPr>
            <p:ph idx="1"/>
          </p:nvPr>
        </p:nvSpPr>
        <p:spPr>
          <a:xfrm>
            <a:off x="685798" y="1817154"/>
            <a:ext cx="5410201" cy="4482670"/>
          </a:xfrm>
        </p:spPr>
        <p:txBody>
          <a:bodyPr>
            <a:normAutofit/>
          </a:bodyPr>
          <a:lstStyle/>
          <a:p>
            <a:r>
              <a:rPr lang="en-GB" b="1" dirty="0"/>
              <a:t>Functionalism</a:t>
            </a:r>
            <a:r>
              <a:rPr lang="en-GB" dirty="0"/>
              <a:t> is a theory that is based on the ideas of Emile Durkheim. </a:t>
            </a:r>
          </a:p>
          <a:p>
            <a:r>
              <a:rPr lang="en-GB" dirty="0"/>
              <a:t>Functional sociologists look at the structures within society in order to understand their functions for that society.</a:t>
            </a:r>
          </a:p>
          <a:p>
            <a:r>
              <a:rPr lang="en-GB" dirty="0"/>
              <a:t>Emile Durkheim was one of the founders of sociology. </a:t>
            </a:r>
          </a:p>
          <a:p>
            <a:r>
              <a:rPr lang="en-GB" dirty="0"/>
              <a:t>His ideas became the basis of functionalism. </a:t>
            </a:r>
          </a:p>
        </p:txBody>
      </p:sp>
      <p:pic>
        <p:nvPicPr>
          <p:cNvPr id="4" name="ipfeF19gkBZCaNNJM:">
            <a:extLst>
              <a:ext uri="{FF2B5EF4-FFF2-40B4-BE49-F238E27FC236}">
                <a16:creationId xmlns:a16="http://schemas.microsoft.com/office/drawing/2014/main" id="{971AD855-6615-5440-88CC-0CDBC25209DD}"/>
              </a:ext>
            </a:extLst>
          </p:cNvPr>
          <p:cNvPicPr/>
          <p:nvPr/>
        </p:nvPicPr>
        <p:blipFill rotWithShape="1">
          <a:blip r:embed="rId2" r:link="rId3">
            <a:extLst>
              <a:ext uri="{28A0092B-C50C-407E-A947-70E740481C1C}">
                <a14:useLocalDpi xmlns:a14="http://schemas.microsoft.com/office/drawing/2010/main" val="0"/>
              </a:ext>
            </a:extLst>
          </a:blip>
          <a:srcRect l="5198" r="-1" b="-1"/>
          <a:stretch>
            <a:fillRect/>
          </a:stretch>
        </p:blipFill>
        <p:spPr bwMode="auto">
          <a:xfrm>
            <a:off x="7467600" y="685800"/>
            <a:ext cx="4038600" cy="5486400"/>
          </a:xfrm>
          <a:prstGeom prst="rect">
            <a:avLst/>
          </a:prstGeom>
          <a:noFill/>
        </p:spPr>
      </p:pic>
    </p:spTree>
    <p:extLst>
      <p:ext uri="{BB962C8B-B14F-4D97-AF65-F5344CB8AC3E}">
        <p14:creationId xmlns:p14="http://schemas.microsoft.com/office/powerpoint/2010/main" val="335592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A345A9C-E07D-45D3-A710-DDECB3F99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999" cy="6857999"/>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F09C18AC-EFAA-4C60-A84E-ECED43E3EC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3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438538-2E77-FE4D-8FB7-90F1E3CD4CCB}"/>
              </a:ext>
            </a:extLst>
          </p:cNvPr>
          <p:cNvSpPr>
            <a:spLocks noGrp="1"/>
          </p:cNvSpPr>
          <p:nvPr>
            <p:ph type="title"/>
          </p:nvPr>
        </p:nvSpPr>
        <p:spPr>
          <a:xfrm>
            <a:off x="1371600" y="1073834"/>
            <a:ext cx="9486900" cy="900332"/>
          </a:xfrm>
        </p:spPr>
        <p:txBody>
          <a:bodyPr anchor="ctr">
            <a:normAutofit/>
          </a:bodyPr>
          <a:lstStyle/>
          <a:p>
            <a:pPr algn="ctr"/>
            <a:r>
              <a:rPr lang="en-GB" b="1" spc="0" dirty="0"/>
              <a:t>Functionalism</a:t>
            </a:r>
            <a:endParaRPr lang="en-GB" b="1" spc="0"/>
          </a:p>
        </p:txBody>
      </p:sp>
      <p:graphicFrame>
        <p:nvGraphicFramePr>
          <p:cNvPr id="5" name="Content Placeholder 2">
            <a:extLst>
              <a:ext uri="{FF2B5EF4-FFF2-40B4-BE49-F238E27FC236}">
                <a16:creationId xmlns:a16="http://schemas.microsoft.com/office/drawing/2014/main" id="{9EBD4DAB-516F-43C6-B602-930C24279455}"/>
              </a:ext>
            </a:extLst>
          </p:cNvPr>
          <p:cNvGraphicFramePr>
            <a:graphicFrameLocks noGrp="1"/>
          </p:cNvGraphicFramePr>
          <p:nvPr>
            <p:ph idx="1"/>
            <p:extLst>
              <p:ext uri="{D42A27DB-BD31-4B8C-83A1-F6EECF244321}">
                <p14:modId xmlns:p14="http://schemas.microsoft.com/office/powerpoint/2010/main" val="4082060192"/>
              </p:ext>
            </p:extLst>
          </p:nvPr>
        </p:nvGraphicFramePr>
        <p:xfrm>
          <a:off x="1371600" y="2236763"/>
          <a:ext cx="9486900" cy="33668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299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FA129D-6AE0-4C17-930E-57CC500723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724400" cy="5486401"/>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03D97E-DDC1-E544-AEB3-97DCEE4EBBC1}"/>
              </a:ext>
            </a:extLst>
          </p:cNvPr>
          <p:cNvSpPr>
            <a:spLocks noGrp="1"/>
          </p:cNvSpPr>
          <p:nvPr>
            <p:ph type="title"/>
          </p:nvPr>
        </p:nvSpPr>
        <p:spPr>
          <a:xfrm>
            <a:off x="1371600" y="1371600"/>
            <a:ext cx="3390900" cy="4114800"/>
          </a:xfrm>
        </p:spPr>
        <p:txBody>
          <a:bodyPr anchor="ctr">
            <a:normAutofit/>
          </a:bodyPr>
          <a:lstStyle/>
          <a:p>
            <a:pPr algn="ctr"/>
            <a:r>
              <a:rPr lang="en-GB" sz="3000" b="1" spc="0">
                <a:solidFill>
                  <a:schemeClr val="bg2"/>
                </a:solidFill>
              </a:rPr>
              <a:t>Functionalism</a:t>
            </a:r>
            <a:endParaRPr lang="en-GB" sz="3000">
              <a:solidFill>
                <a:schemeClr val="bg2"/>
              </a:solidFill>
            </a:endParaRPr>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798"/>
            <a:ext cx="6096000" cy="5486401"/>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7D800A3-164B-A240-9F95-0F038C99B685}"/>
              </a:ext>
            </a:extLst>
          </p:cNvPr>
          <p:cNvSpPr>
            <a:spLocks noGrp="1"/>
          </p:cNvSpPr>
          <p:nvPr>
            <p:ph idx="1"/>
          </p:nvPr>
        </p:nvSpPr>
        <p:spPr>
          <a:xfrm>
            <a:off x="6018027" y="1281224"/>
            <a:ext cx="4970722" cy="4359348"/>
          </a:xfrm>
        </p:spPr>
        <p:txBody>
          <a:bodyPr anchor="ctr">
            <a:normAutofit/>
          </a:bodyPr>
          <a:lstStyle/>
          <a:p>
            <a:pPr lvl="1">
              <a:lnSpc>
                <a:spcPct val="90000"/>
              </a:lnSpc>
            </a:pPr>
            <a:r>
              <a:rPr lang="en-GB"/>
              <a:t>Functionalists believe that babies are born </a:t>
            </a:r>
            <a:r>
              <a:rPr lang="en-US"/>
              <a:t>with a blank slate and then they go through a socialization process. So they learn to behave and what is expected of them . </a:t>
            </a:r>
          </a:p>
          <a:p>
            <a:pPr lvl="1">
              <a:lnSpc>
                <a:spcPct val="90000"/>
              </a:lnSpc>
            </a:pPr>
            <a:r>
              <a:rPr lang="en-US"/>
              <a:t>School is seen as a miniature society; it has its own rules and does things in its own way. This is a practice the wider society in later life for children. </a:t>
            </a:r>
            <a:endParaRPr lang="en-GB"/>
          </a:p>
          <a:p>
            <a:pPr lvl="1">
              <a:lnSpc>
                <a:spcPct val="90000"/>
              </a:lnSpc>
            </a:pPr>
            <a:endParaRPr lang="en-GB" b="1"/>
          </a:p>
          <a:p>
            <a:pPr marL="0" indent="0">
              <a:lnSpc>
                <a:spcPct val="90000"/>
              </a:lnSpc>
              <a:buNone/>
            </a:pPr>
            <a:r>
              <a:rPr lang="en-GB" b="1"/>
              <a:t>2. Specialist Skills</a:t>
            </a:r>
          </a:p>
          <a:p>
            <a:pPr lvl="1">
              <a:lnSpc>
                <a:spcPct val="90000"/>
              </a:lnSpc>
            </a:pPr>
            <a:r>
              <a:rPr lang="en-US"/>
              <a:t> Children need specialist skills to get a job in the future. </a:t>
            </a:r>
            <a:endParaRPr lang="en-GB"/>
          </a:p>
          <a:p>
            <a:pPr marL="457200" lvl="1" indent="0">
              <a:lnSpc>
                <a:spcPct val="90000"/>
              </a:lnSpc>
              <a:buNone/>
            </a:pPr>
            <a:endParaRPr lang="en-GB" b="1"/>
          </a:p>
        </p:txBody>
      </p:sp>
    </p:spTree>
    <p:extLst>
      <p:ext uri="{BB962C8B-B14F-4D97-AF65-F5344CB8AC3E}">
        <p14:creationId xmlns:p14="http://schemas.microsoft.com/office/powerpoint/2010/main" val="2535911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2B77CF-044C-D24A-AB08-016664AAA190}"/>
              </a:ext>
            </a:extLst>
          </p:cNvPr>
          <p:cNvSpPr>
            <a:spLocks noGrp="1"/>
          </p:cNvSpPr>
          <p:nvPr>
            <p:ph type="title"/>
          </p:nvPr>
        </p:nvSpPr>
        <p:spPr>
          <a:xfrm>
            <a:off x="1371599" y="1010097"/>
            <a:ext cx="9486901" cy="1010088"/>
          </a:xfrm>
        </p:spPr>
        <p:txBody>
          <a:bodyPr anchor="b">
            <a:normAutofit/>
          </a:bodyPr>
          <a:lstStyle/>
          <a:p>
            <a:pPr algn="ctr"/>
            <a:r>
              <a:rPr lang="en-GB" b="1" spc="0" dirty="0"/>
              <a:t>Functionalism</a:t>
            </a:r>
          </a:p>
        </p:txBody>
      </p:sp>
      <p:sp>
        <p:nvSpPr>
          <p:cNvPr id="3" name="Content Placeholder 2">
            <a:extLst>
              <a:ext uri="{FF2B5EF4-FFF2-40B4-BE49-F238E27FC236}">
                <a16:creationId xmlns:a16="http://schemas.microsoft.com/office/drawing/2014/main" id="{3EE25C6D-3126-6F48-8870-8F682CEB5EF3}"/>
              </a:ext>
            </a:extLst>
          </p:cNvPr>
          <p:cNvSpPr>
            <a:spLocks noGrp="1"/>
          </p:cNvSpPr>
          <p:nvPr>
            <p:ph idx="1"/>
          </p:nvPr>
        </p:nvSpPr>
        <p:spPr>
          <a:xfrm>
            <a:off x="1371600" y="2206257"/>
            <a:ext cx="9486901" cy="3540642"/>
          </a:xfrm>
        </p:spPr>
        <p:txBody>
          <a:bodyPr>
            <a:normAutofit/>
          </a:bodyPr>
          <a:lstStyle/>
          <a:p>
            <a:r>
              <a:rPr lang="en-GB" sz="2800" dirty="0"/>
              <a:t>Functionalists say that society is based on shared norms and values. </a:t>
            </a:r>
          </a:p>
          <a:p>
            <a:r>
              <a:rPr lang="en-GB" sz="2800" dirty="0"/>
              <a:t>They believe that we need schools to help us feel part of society</a:t>
            </a:r>
          </a:p>
          <a:p>
            <a:r>
              <a:rPr lang="en-GB" sz="2800" dirty="0"/>
              <a:t>We learn social rules and social roles in schools</a:t>
            </a:r>
          </a:p>
          <a:p>
            <a:r>
              <a:rPr lang="en-GB" sz="2800" dirty="0"/>
              <a:t>Schools sort out people for the most appropriate jobs for their skills and abilities. </a:t>
            </a:r>
          </a:p>
        </p:txBody>
      </p:sp>
    </p:spTree>
    <p:extLst>
      <p:ext uri="{BB962C8B-B14F-4D97-AF65-F5344CB8AC3E}">
        <p14:creationId xmlns:p14="http://schemas.microsoft.com/office/powerpoint/2010/main" val="3411717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BAAB11-2118-1E48-95AE-2CA6D14B4FAE}"/>
              </a:ext>
            </a:extLst>
          </p:cNvPr>
          <p:cNvSpPr>
            <a:spLocks noGrp="1"/>
          </p:cNvSpPr>
          <p:nvPr>
            <p:ph type="title"/>
          </p:nvPr>
        </p:nvSpPr>
        <p:spPr>
          <a:xfrm>
            <a:off x="1371599" y="1010097"/>
            <a:ext cx="9486901" cy="1010088"/>
          </a:xfrm>
        </p:spPr>
        <p:txBody>
          <a:bodyPr anchor="b">
            <a:normAutofit/>
          </a:bodyPr>
          <a:lstStyle/>
          <a:p>
            <a:pPr algn="ctr"/>
            <a:r>
              <a:rPr lang="en-GB" b="1" spc="0" dirty="0"/>
              <a:t>Functionalism</a:t>
            </a:r>
          </a:p>
        </p:txBody>
      </p:sp>
      <p:sp>
        <p:nvSpPr>
          <p:cNvPr id="3" name="Content Placeholder 2">
            <a:extLst>
              <a:ext uri="{FF2B5EF4-FFF2-40B4-BE49-F238E27FC236}">
                <a16:creationId xmlns:a16="http://schemas.microsoft.com/office/drawing/2014/main" id="{12272629-A9DB-AE46-A3D8-9BDF55456D83}"/>
              </a:ext>
            </a:extLst>
          </p:cNvPr>
          <p:cNvSpPr>
            <a:spLocks noGrp="1"/>
          </p:cNvSpPr>
          <p:nvPr>
            <p:ph idx="1"/>
          </p:nvPr>
        </p:nvSpPr>
        <p:spPr>
          <a:xfrm>
            <a:off x="1371600" y="2206257"/>
            <a:ext cx="9486901" cy="3540642"/>
          </a:xfrm>
        </p:spPr>
        <p:txBody>
          <a:bodyPr>
            <a:normAutofit/>
          </a:bodyPr>
          <a:lstStyle/>
          <a:p>
            <a:pPr lvl="0"/>
            <a:r>
              <a:rPr lang="en-US" dirty="0"/>
              <a:t>Functionalists see the hidden curriculum as a positive part of school life.</a:t>
            </a:r>
          </a:p>
          <a:p>
            <a:pPr lvl="0"/>
            <a:r>
              <a:rPr lang="en-US" dirty="0"/>
              <a:t>This is because it is a form of secondary </a:t>
            </a:r>
            <a:r>
              <a:rPr lang="en-US" dirty="0" err="1"/>
              <a:t>socialisation</a:t>
            </a:r>
            <a:r>
              <a:rPr lang="en-US" dirty="0"/>
              <a:t> whereby children learn universalistic values and these values prepare children to integrate into wider society especially the world of work. </a:t>
            </a:r>
          </a:p>
          <a:p>
            <a:pPr lvl="0"/>
            <a:r>
              <a:rPr lang="en-US" dirty="0"/>
              <a:t>Functionalists do not look in detail at individual social </a:t>
            </a:r>
            <a:r>
              <a:rPr lang="en-US" dirty="0" err="1"/>
              <a:t>behaviour</a:t>
            </a:r>
            <a:r>
              <a:rPr lang="en-US" dirty="0"/>
              <a:t> because they believe that the causes of human </a:t>
            </a:r>
            <a:r>
              <a:rPr lang="en-US" dirty="0" err="1"/>
              <a:t>behaviour</a:t>
            </a:r>
            <a:r>
              <a:rPr lang="en-US" dirty="0"/>
              <a:t> are to be found by looking at the larger and wider picture of the way in which societies are </a:t>
            </a:r>
            <a:r>
              <a:rPr lang="en-US" dirty="0" err="1"/>
              <a:t>organised</a:t>
            </a:r>
            <a:r>
              <a:rPr lang="en-US" dirty="0"/>
              <a:t> institutionally.</a:t>
            </a:r>
            <a:endParaRPr lang="en-GB" dirty="0"/>
          </a:p>
          <a:p>
            <a:endParaRPr lang="en-GB" dirty="0"/>
          </a:p>
        </p:txBody>
      </p:sp>
    </p:spTree>
    <p:extLst>
      <p:ext uri="{BB962C8B-B14F-4D97-AF65-F5344CB8AC3E}">
        <p14:creationId xmlns:p14="http://schemas.microsoft.com/office/powerpoint/2010/main" val="2802279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68B132-B196-4F45-A336-78E2B571D55C}"/>
              </a:ext>
            </a:extLst>
          </p:cNvPr>
          <p:cNvSpPr>
            <a:spLocks noGrp="1"/>
          </p:cNvSpPr>
          <p:nvPr>
            <p:ph type="title"/>
          </p:nvPr>
        </p:nvSpPr>
        <p:spPr>
          <a:xfrm>
            <a:off x="1371600" y="1020728"/>
            <a:ext cx="9486900" cy="996061"/>
          </a:xfrm>
        </p:spPr>
        <p:txBody>
          <a:bodyPr anchor="b">
            <a:normAutofit/>
          </a:bodyPr>
          <a:lstStyle/>
          <a:p>
            <a:pPr algn="ctr"/>
            <a:r>
              <a:rPr lang="en-GB" b="1" spc="0" dirty="0"/>
              <a:t>What is Meritocracy?</a:t>
            </a:r>
          </a:p>
        </p:txBody>
      </p:sp>
      <p:sp>
        <p:nvSpPr>
          <p:cNvPr id="3" name="Content Placeholder 2">
            <a:extLst>
              <a:ext uri="{FF2B5EF4-FFF2-40B4-BE49-F238E27FC236}">
                <a16:creationId xmlns:a16="http://schemas.microsoft.com/office/drawing/2014/main" id="{6CCBBD0A-82E5-9648-8291-E9A4E76962E8}"/>
              </a:ext>
            </a:extLst>
          </p:cNvPr>
          <p:cNvSpPr>
            <a:spLocks noGrp="1"/>
          </p:cNvSpPr>
          <p:nvPr>
            <p:ph idx="1"/>
          </p:nvPr>
        </p:nvSpPr>
        <p:spPr>
          <a:xfrm>
            <a:off x="1371600" y="2200940"/>
            <a:ext cx="9486901" cy="3577854"/>
          </a:xfrm>
        </p:spPr>
        <p:txBody>
          <a:bodyPr>
            <a:normAutofit/>
          </a:bodyPr>
          <a:lstStyle/>
          <a:p>
            <a:pPr lvl="0"/>
            <a:r>
              <a:rPr lang="en-GB" dirty="0"/>
              <a:t>Functionalist say the education system acts as a </a:t>
            </a:r>
            <a:r>
              <a:rPr lang="en-GB" b="1" dirty="0"/>
              <a:t>ladder of opportunity </a:t>
            </a:r>
            <a:r>
              <a:rPr lang="en-GB" dirty="0"/>
              <a:t>for people to achieve the best that they can, according to their ability. </a:t>
            </a:r>
          </a:p>
          <a:p>
            <a:pPr lvl="0"/>
            <a:r>
              <a:rPr lang="en-GB" dirty="0"/>
              <a:t>The best people go on to gain the best jobs and become the leaders of their society. </a:t>
            </a:r>
          </a:p>
          <a:p>
            <a:pPr lvl="0"/>
            <a:r>
              <a:rPr lang="en-GB" dirty="0"/>
              <a:t>This belief is known as </a:t>
            </a:r>
            <a:r>
              <a:rPr lang="en-GB" b="1" dirty="0"/>
              <a:t>meritocracy. </a:t>
            </a:r>
            <a:endParaRPr lang="en-GB" dirty="0"/>
          </a:p>
        </p:txBody>
      </p:sp>
    </p:spTree>
    <p:extLst>
      <p:ext uri="{BB962C8B-B14F-4D97-AF65-F5344CB8AC3E}">
        <p14:creationId xmlns:p14="http://schemas.microsoft.com/office/powerpoint/2010/main" val="16335334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72">
            <a:extLst>
              <a:ext uri="{FF2B5EF4-FFF2-40B4-BE49-F238E27FC236}">
                <a16:creationId xmlns:a16="http://schemas.microsoft.com/office/drawing/2014/main" id="{10EE8294-4110-44EB-8577-6CA8DF797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7C45E44A-48F0-452E-94AB-C02C0355C6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6700" y="685800"/>
            <a:ext cx="74295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B5F017-F96B-6C47-BE3B-AB1D9A0D70CF}"/>
              </a:ext>
            </a:extLst>
          </p:cNvPr>
          <p:cNvSpPr>
            <a:spLocks noGrp="1"/>
          </p:cNvSpPr>
          <p:nvPr>
            <p:ph type="title"/>
          </p:nvPr>
        </p:nvSpPr>
        <p:spPr>
          <a:xfrm>
            <a:off x="4762500" y="942449"/>
            <a:ext cx="6096000" cy="936840"/>
          </a:xfrm>
        </p:spPr>
        <p:txBody>
          <a:bodyPr>
            <a:normAutofit/>
          </a:bodyPr>
          <a:lstStyle/>
          <a:p>
            <a:pPr algn="ctr"/>
            <a:r>
              <a:rPr lang="en-GB" b="1" spc="0" dirty="0"/>
              <a:t>Talcott Parsons</a:t>
            </a:r>
          </a:p>
        </p:txBody>
      </p:sp>
      <p:pic>
        <p:nvPicPr>
          <p:cNvPr id="1026" name="Picture 2" descr="Talcott Parsons | American Sociological Association">
            <a:extLst>
              <a:ext uri="{FF2B5EF4-FFF2-40B4-BE49-F238E27FC236}">
                <a16:creationId xmlns:a16="http://schemas.microsoft.com/office/drawing/2014/main" id="{850C5616-1FC1-174E-B871-EF7D42E5868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489" r="11209" b="-1"/>
          <a:stretch/>
        </p:blipFill>
        <p:spPr bwMode="auto">
          <a:xfrm>
            <a:off x="1" y="10"/>
            <a:ext cx="3390899"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0" name="Content Placeholder 1029">
            <a:extLst>
              <a:ext uri="{FF2B5EF4-FFF2-40B4-BE49-F238E27FC236}">
                <a16:creationId xmlns:a16="http://schemas.microsoft.com/office/drawing/2014/main" id="{C5DEFD8D-F74A-4F43-A4AE-94F6FD457AE6}"/>
              </a:ext>
            </a:extLst>
          </p:cNvPr>
          <p:cNvSpPr>
            <a:spLocks noGrp="1"/>
          </p:cNvSpPr>
          <p:nvPr>
            <p:ph idx="1"/>
          </p:nvPr>
        </p:nvSpPr>
        <p:spPr>
          <a:xfrm>
            <a:off x="4269774" y="1879289"/>
            <a:ext cx="7043352" cy="4036262"/>
          </a:xfrm>
        </p:spPr>
        <p:txBody>
          <a:bodyPr>
            <a:normAutofit lnSpcReduction="10000"/>
          </a:bodyPr>
          <a:lstStyle/>
          <a:p>
            <a:pPr lvl="0"/>
            <a:r>
              <a:rPr lang="en-GB" dirty="0"/>
              <a:t>Is a well-known American theorist. </a:t>
            </a:r>
          </a:p>
          <a:p>
            <a:pPr lvl="0"/>
            <a:r>
              <a:rPr lang="en-GB" dirty="0"/>
              <a:t>He developed </a:t>
            </a:r>
            <a:r>
              <a:rPr lang="en-GB" b="1" dirty="0"/>
              <a:t>Structural-Functionalist theory</a:t>
            </a:r>
            <a:r>
              <a:rPr lang="en-GB" dirty="0"/>
              <a:t>. </a:t>
            </a:r>
          </a:p>
          <a:p>
            <a:pPr lvl="0"/>
            <a:r>
              <a:rPr lang="en-GB" dirty="0"/>
              <a:t>Parsons suggests schools are an agency of </a:t>
            </a:r>
            <a:r>
              <a:rPr lang="en-GB" b="1" dirty="0"/>
              <a:t>secondary socialisation</a:t>
            </a:r>
            <a:r>
              <a:rPr lang="en-GB" dirty="0"/>
              <a:t>. </a:t>
            </a:r>
          </a:p>
          <a:p>
            <a:pPr lvl="0"/>
            <a:r>
              <a:rPr lang="en-GB" dirty="0"/>
              <a:t>They train children to accept the norms and values of wider society. </a:t>
            </a:r>
          </a:p>
          <a:p>
            <a:pPr lvl="0"/>
            <a:r>
              <a:rPr lang="en-GB" dirty="0"/>
              <a:t>They act to select which children will be trained for the top jobs in society. </a:t>
            </a:r>
          </a:p>
          <a:p>
            <a:pPr lvl="0"/>
            <a:r>
              <a:rPr lang="en-GB" dirty="0"/>
              <a:t>They teach children that the system is fair and equal to all.</a:t>
            </a:r>
          </a:p>
          <a:p>
            <a:endParaRPr lang="en-US" dirty="0"/>
          </a:p>
        </p:txBody>
      </p:sp>
    </p:spTree>
    <p:extLst>
      <p:ext uri="{BB962C8B-B14F-4D97-AF65-F5344CB8AC3E}">
        <p14:creationId xmlns:p14="http://schemas.microsoft.com/office/powerpoint/2010/main" val="3377700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9" name="Rectangle 138">
            <a:extLst>
              <a:ext uri="{FF2B5EF4-FFF2-40B4-BE49-F238E27FC236}">
                <a16:creationId xmlns:a16="http://schemas.microsoft.com/office/drawing/2014/main" id="{C6771E30-A604-493B-BC4C-1AA7665919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B5F017-F96B-6C47-BE3B-AB1D9A0D70CF}"/>
              </a:ext>
            </a:extLst>
          </p:cNvPr>
          <p:cNvSpPr>
            <a:spLocks noGrp="1"/>
          </p:cNvSpPr>
          <p:nvPr>
            <p:ph type="title"/>
          </p:nvPr>
        </p:nvSpPr>
        <p:spPr>
          <a:xfrm>
            <a:off x="5410200" y="496047"/>
            <a:ext cx="6119904" cy="1027953"/>
          </a:xfrm>
        </p:spPr>
        <p:txBody>
          <a:bodyPr>
            <a:normAutofit/>
          </a:bodyPr>
          <a:lstStyle/>
          <a:p>
            <a:pPr algn="ctr"/>
            <a:r>
              <a:rPr lang="en-GB" b="1" spc="0" dirty="0"/>
              <a:t>Talcott Parsons</a:t>
            </a:r>
          </a:p>
        </p:txBody>
      </p:sp>
      <p:sp>
        <p:nvSpPr>
          <p:cNvPr id="141" name="Rectangle 140">
            <a:extLst>
              <a:ext uri="{FF2B5EF4-FFF2-40B4-BE49-F238E27FC236}">
                <a16:creationId xmlns:a16="http://schemas.microsoft.com/office/drawing/2014/main" id="{913EDF91-3802-4360-909F-A0509363D4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762500" cy="6857999"/>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alcott Parsons | American Sociological Association">
            <a:extLst>
              <a:ext uri="{FF2B5EF4-FFF2-40B4-BE49-F238E27FC236}">
                <a16:creationId xmlns:a16="http://schemas.microsoft.com/office/drawing/2014/main" id="{850C5616-1FC1-174E-B871-EF7D42E5868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201" r="1924" b="2"/>
          <a:stretch/>
        </p:blipFill>
        <p:spPr bwMode="auto">
          <a:xfrm>
            <a:off x="685800" y="685800"/>
            <a:ext cx="3390900" cy="5486400"/>
          </a:xfrm>
          <a:prstGeom prst="rect">
            <a:avLst/>
          </a:prstGeom>
          <a:noFill/>
          <a:extLst>
            <a:ext uri="{909E8E84-426E-40DD-AFC4-6F175D3DCCD1}">
              <a14:hiddenFill xmlns:a14="http://schemas.microsoft.com/office/drawing/2010/main">
                <a:solidFill>
                  <a:srgbClr val="FFFFFF"/>
                </a:solidFill>
              </a14:hiddenFill>
            </a:ext>
          </a:extLst>
        </p:spPr>
      </p:pic>
      <p:sp>
        <p:nvSpPr>
          <p:cNvPr id="1030" name="Content Placeholder 1029">
            <a:extLst>
              <a:ext uri="{FF2B5EF4-FFF2-40B4-BE49-F238E27FC236}">
                <a16:creationId xmlns:a16="http://schemas.microsoft.com/office/drawing/2014/main" id="{C5DEFD8D-F74A-4F43-A4AE-94F6FD457AE6}"/>
              </a:ext>
            </a:extLst>
          </p:cNvPr>
          <p:cNvSpPr>
            <a:spLocks noGrp="1"/>
          </p:cNvSpPr>
          <p:nvPr>
            <p:ph idx="1"/>
          </p:nvPr>
        </p:nvSpPr>
        <p:spPr>
          <a:xfrm>
            <a:off x="5364126" y="1817153"/>
            <a:ext cx="6165978" cy="4471451"/>
          </a:xfrm>
        </p:spPr>
        <p:txBody>
          <a:bodyPr>
            <a:normAutofit/>
          </a:bodyPr>
          <a:lstStyle/>
          <a:p>
            <a:pPr>
              <a:lnSpc>
                <a:spcPct val="90000"/>
              </a:lnSpc>
            </a:pPr>
            <a:r>
              <a:rPr lang="en-US" dirty="0"/>
              <a:t>Viewed educational practices from the functionalist perspective.</a:t>
            </a:r>
          </a:p>
          <a:p>
            <a:pPr>
              <a:lnSpc>
                <a:spcPct val="90000"/>
              </a:lnSpc>
            </a:pPr>
            <a:r>
              <a:rPr lang="en-US" dirty="0"/>
              <a:t>The majority of his work focused on the general theoretical system for the analysis of society, and attempts to explain social structures such as schools as institutions that have evolved to fill social needs</a:t>
            </a:r>
            <a:r>
              <a:rPr lang="en-GB" dirty="0"/>
              <a:t> </a:t>
            </a:r>
          </a:p>
          <a:p>
            <a:pPr>
              <a:lnSpc>
                <a:spcPct val="90000"/>
              </a:lnSpc>
            </a:pPr>
            <a:r>
              <a:rPr lang="en-GB" dirty="0"/>
              <a:t>For example; </a:t>
            </a:r>
            <a:r>
              <a:rPr lang="en-US" dirty="0"/>
              <a:t>one of the fundamental goals of education is to impart culture across the generations; hence, education serves to establish certain values and ideals in students as they move through the school system. </a:t>
            </a:r>
          </a:p>
        </p:txBody>
      </p:sp>
    </p:spTree>
    <p:extLst>
      <p:ext uri="{BB962C8B-B14F-4D97-AF65-F5344CB8AC3E}">
        <p14:creationId xmlns:p14="http://schemas.microsoft.com/office/powerpoint/2010/main" val="1617027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9" name="Rectangle 138">
            <a:extLst>
              <a:ext uri="{FF2B5EF4-FFF2-40B4-BE49-F238E27FC236}">
                <a16:creationId xmlns:a16="http://schemas.microsoft.com/office/drawing/2014/main" id="{EB11D716-C386-4458-B509-DF66B4C0B9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DE1BE3E3-58C1-4A81-90ED-54387D0F1B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781800" cy="6857999"/>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B5F017-F96B-6C47-BE3B-AB1D9A0D70CF}"/>
              </a:ext>
            </a:extLst>
          </p:cNvPr>
          <p:cNvSpPr>
            <a:spLocks noGrp="1"/>
          </p:cNvSpPr>
          <p:nvPr>
            <p:ph type="title"/>
          </p:nvPr>
        </p:nvSpPr>
        <p:spPr>
          <a:xfrm>
            <a:off x="685800" y="412652"/>
            <a:ext cx="5410200" cy="1125415"/>
          </a:xfrm>
        </p:spPr>
        <p:txBody>
          <a:bodyPr>
            <a:normAutofit/>
          </a:bodyPr>
          <a:lstStyle/>
          <a:p>
            <a:pPr algn="ctr"/>
            <a:r>
              <a:rPr lang="en-GB" b="1" spc="0" dirty="0"/>
              <a:t>Talcott Parsons</a:t>
            </a:r>
          </a:p>
        </p:txBody>
      </p:sp>
      <p:sp>
        <p:nvSpPr>
          <p:cNvPr id="1030" name="Content Placeholder 1029">
            <a:extLst>
              <a:ext uri="{FF2B5EF4-FFF2-40B4-BE49-F238E27FC236}">
                <a16:creationId xmlns:a16="http://schemas.microsoft.com/office/drawing/2014/main" id="{C5DEFD8D-F74A-4F43-A4AE-94F6FD457AE6}"/>
              </a:ext>
            </a:extLst>
          </p:cNvPr>
          <p:cNvSpPr>
            <a:spLocks noGrp="1"/>
          </p:cNvSpPr>
          <p:nvPr>
            <p:ph idx="1"/>
          </p:nvPr>
        </p:nvSpPr>
        <p:spPr>
          <a:xfrm>
            <a:off x="685798" y="1817154"/>
            <a:ext cx="5410201" cy="4482670"/>
          </a:xfrm>
        </p:spPr>
        <p:txBody>
          <a:bodyPr>
            <a:normAutofit/>
          </a:bodyPr>
          <a:lstStyle/>
          <a:p>
            <a:r>
              <a:rPr lang="en-US" dirty="0"/>
              <a:t>Talcott Parsons taught that education is like a bridge between the family and wider society preparing us for our adult roles in society. </a:t>
            </a:r>
            <a:endParaRPr lang="en-GB" dirty="0"/>
          </a:p>
          <a:p>
            <a:endParaRPr lang="en-US" dirty="0"/>
          </a:p>
        </p:txBody>
      </p:sp>
      <p:pic>
        <p:nvPicPr>
          <p:cNvPr id="1026" name="Picture 2" descr="Talcott Parsons | American Sociological Association">
            <a:extLst>
              <a:ext uri="{FF2B5EF4-FFF2-40B4-BE49-F238E27FC236}">
                <a16:creationId xmlns:a16="http://schemas.microsoft.com/office/drawing/2014/main" id="{850C5616-1FC1-174E-B871-EF7D42E5868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9599"/>
          <a:stretch/>
        </p:blipFill>
        <p:spPr bwMode="auto">
          <a:xfrm>
            <a:off x="7467600" y="685800"/>
            <a:ext cx="4038600" cy="548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45068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D9C8D-26FC-164C-8751-61C9F3FC31B6}"/>
              </a:ext>
            </a:extLst>
          </p:cNvPr>
          <p:cNvSpPr>
            <a:spLocks noGrp="1"/>
          </p:cNvSpPr>
          <p:nvPr>
            <p:ph type="title"/>
          </p:nvPr>
        </p:nvSpPr>
        <p:spPr>
          <a:xfrm>
            <a:off x="797442" y="1371600"/>
            <a:ext cx="3870251" cy="4114800"/>
          </a:xfrm>
        </p:spPr>
        <p:txBody>
          <a:bodyPr anchor="ctr">
            <a:normAutofit/>
          </a:bodyPr>
          <a:lstStyle/>
          <a:p>
            <a:pPr algn="ctr"/>
            <a:r>
              <a:rPr lang="en-GB" b="1" spc="0">
                <a:solidFill>
                  <a:schemeClr val="bg1"/>
                </a:solidFill>
              </a:rPr>
              <a:t>The strengths of Functionalism</a:t>
            </a:r>
          </a:p>
        </p:txBody>
      </p:sp>
      <p:sp>
        <p:nvSpPr>
          <p:cNvPr id="3" name="Content Placeholder 2">
            <a:extLst>
              <a:ext uri="{FF2B5EF4-FFF2-40B4-BE49-F238E27FC236}">
                <a16:creationId xmlns:a16="http://schemas.microsoft.com/office/drawing/2014/main" id="{5A24AF73-475E-0742-BE3A-885C46F69203}"/>
              </a:ext>
            </a:extLst>
          </p:cNvPr>
          <p:cNvSpPr>
            <a:spLocks noGrp="1"/>
          </p:cNvSpPr>
          <p:nvPr>
            <p:ph idx="1"/>
          </p:nvPr>
        </p:nvSpPr>
        <p:spPr>
          <a:xfrm>
            <a:off x="6096000" y="568842"/>
            <a:ext cx="5426845" cy="5773479"/>
          </a:xfrm>
        </p:spPr>
        <p:txBody>
          <a:bodyPr anchor="ctr">
            <a:normAutofit/>
          </a:bodyPr>
          <a:lstStyle/>
          <a:p>
            <a:pPr lvl="0"/>
            <a:r>
              <a:rPr lang="en-GB"/>
              <a:t>It points to links between and within social institutions in society</a:t>
            </a:r>
          </a:p>
          <a:p>
            <a:pPr lvl="0"/>
            <a:r>
              <a:rPr lang="en-GB"/>
              <a:t>It emphasises the importance of socialisation within schools</a:t>
            </a:r>
          </a:p>
          <a:p>
            <a:pPr lvl="0"/>
            <a:r>
              <a:rPr lang="en-GB"/>
              <a:t>It influences New Right thinking and research</a:t>
            </a:r>
          </a:p>
          <a:p>
            <a:pPr marL="0" indent="0">
              <a:buNone/>
            </a:pPr>
            <a:endParaRPr lang="en-GB"/>
          </a:p>
          <a:p>
            <a:pPr marL="0" indent="0">
              <a:buNone/>
            </a:pPr>
            <a:endParaRPr lang="en-GB" dirty="0"/>
          </a:p>
        </p:txBody>
      </p:sp>
    </p:spTree>
    <p:extLst>
      <p:ext uri="{BB962C8B-B14F-4D97-AF65-F5344CB8AC3E}">
        <p14:creationId xmlns:p14="http://schemas.microsoft.com/office/powerpoint/2010/main" val="1275619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B8F75B-C884-4D2B-AE54-13C07B581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ACC67B-41A7-8F43-8201-60D9ACCF0757}"/>
              </a:ext>
            </a:extLst>
          </p:cNvPr>
          <p:cNvSpPr>
            <a:spLocks noGrp="1"/>
          </p:cNvSpPr>
          <p:nvPr>
            <p:ph type="title"/>
          </p:nvPr>
        </p:nvSpPr>
        <p:spPr>
          <a:xfrm>
            <a:off x="776177" y="568842"/>
            <a:ext cx="3880229" cy="5709684"/>
          </a:xfrm>
        </p:spPr>
        <p:txBody>
          <a:bodyPr anchor="ctr">
            <a:normAutofit/>
          </a:bodyPr>
          <a:lstStyle/>
          <a:p>
            <a:pPr algn="ctr"/>
            <a:r>
              <a:rPr lang="en-GB" sz="3100" b="1" spc="0" dirty="0"/>
              <a:t>The Weaknesses of Functionalism</a:t>
            </a:r>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8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4E3BFEC-50FC-5C47-8B6A-851C8C12F2E5}"/>
              </a:ext>
            </a:extLst>
          </p:cNvPr>
          <p:cNvSpPr>
            <a:spLocks noGrp="1"/>
          </p:cNvSpPr>
          <p:nvPr>
            <p:ph idx="1"/>
          </p:nvPr>
        </p:nvSpPr>
        <p:spPr>
          <a:xfrm>
            <a:off x="6096000" y="568842"/>
            <a:ext cx="5426846" cy="5709684"/>
          </a:xfrm>
        </p:spPr>
        <p:txBody>
          <a:bodyPr anchor="ctr">
            <a:normAutofit/>
          </a:bodyPr>
          <a:lstStyle/>
          <a:p>
            <a:pPr lvl="0"/>
            <a:r>
              <a:rPr lang="en-GB" dirty="0"/>
              <a:t>It justifies inequality</a:t>
            </a:r>
          </a:p>
          <a:p>
            <a:pPr lvl="0"/>
            <a:r>
              <a:rPr lang="en-GB" dirty="0"/>
              <a:t>There is little supporting evidence</a:t>
            </a:r>
          </a:p>
          <a:p>
            <a:pPr lvl="0"/>
            <a:r>
              <a:rPr lang="en-GB" dirty="0"/>
              <a:t>People do not all share norms and values</a:t>
            </a:r>
          </a:p>
          <a:p>
            <a:pPr lvl="0"/>
            <a:r>
              <a:rPr lang="en-GB" dirty="0"/>
              <a:t>It ignores structural inequalities such as racism, sexism and social class</a:t>
            </a:r>
          </a:p>
          <a:p>
            <a:endParaRPr lang="en-GB" dirty="0"/>
          </a:p>
        </p:txBody>
      </p:sp>
    </p:spTree>
    <p:extLst>
      <p:ext uri="{BB962C8B-B14F-4D97-AF65-F5344CB8AC3E}">
        <p14:creationId xmlns:p14="http://schemas.microsoft.com/office/powerpoint/2010/main" val="11137092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081A5A-B504-8F47-A70B-71E6794FF035}"/>
              </a:ext>
            </a:extLst>
          </p:cNvPr>
          <p:cNvSpPr>
            <a:spLocks noGrp="1"/>
          </p:cNvSpPr>
          <p:nvPr>
            <p:ph type="title"/>
          </p:nvPr>
        </p:nvSpPr>
        <p:spPr>
          <a:xfrm>
            <a:off x="1371600" y="1020728"/>
            <a:ext cx="9486900" cy="996061"/>
          </a:xfrm>
        </p:spPr>
        <p:txBody>
          <a:bodyPr anchor="b">
            <a:normAutofit/>
          </a:bodyPr>
          <a:lstStyle/>
          <a:p>
            <a:pPr algn="ctr"/>
            <a:r>
              <a:rPr lang="en-GB" b="1" spc="0"/>
              <a:t>Examples of ‘functionalism’</a:t>
            </a:r>
            <a:br>
              <a:rPr lang="en-GB" b="1"/>
            </a:br>
            <a:endParaRPr lang="en-GB"/>
          </a:p>
        </p:txBody>
      </p:sp>
      <p:sp>
        <p:nvSpPr>
          <p:cNvPr id="3" name="Content Placeholder 2">
            <a:extLst>
              <a:ext uri="{FF2B5EF4-FFF2-40B4-BE49-F238E27FC236}">
                <a16:creationId xmlns:a16="http://schemas.microsoft.com/office/drawing/2014/main" id="{BA6F3EC8-6E33-8744-9651-9002E904F25A}"/>
              </a:ext>
            </a:extLst>
          </p:cNvPr>
          <p:cNvSpPr>
            <a:spLocks noGrp="1"/>
          </p:cNvSpPr>
          <p:nvPr>
            <p:ph idx="1"/>
          </p:nvPr>
        </p:nvSpPr>
        <p:spPr>
          <a:xfrm>
            <a:off x="1371600" y="2200940"/>
            <a:ext cx="9486901" cy="3577854"/>
          </a:xfrm>
        </p:spPr>
        <p:txBody>
          <a:bodyPr>
            <a:normAutofit/>
          </a:bodyPr>
          <a:lstStyle/>
          <a:p>
            <a:r>
              <a:rPr lang="en-GB" b="1" dirty="0"/>
              <a:t>‘Anger after schoolgirl excluded from class for dying her hair purple’</a:t>
            </a:r>
            <a:br>
              <a:rPr lang="en-GB"/>
            </a:br>
            <a:br>
              <a:rPr lang="en-GB"/>
            </a:br>
            <a:r>
              <a:rPr lang="en-GB"/>
              <a:t>Read more at: </a:t>
            </a:r>
            <a:r>
              <a:rPr lang="en-GB">
                <a:hlinkClick r:id="rId2"/>
              </a:rPr>
              <a:t>http://www.shieldsgazette.com/news/anger-after-schoolgirl-excluded-from-class-for-dying-her-hair-purple-1-8117156</a:t>
            </a:r>
            <a:r>
              <a:rPr lang="en-GB"/>
              <a:t> </a:t>
            </a:r>
          </a:p>
          <a:p>
            <a:r>
              <a:rPr lang="en-GB" b="1" dirty="0"/>
              <a:t>The Prime Minister’s speech on schools and meritocracy</a:t>
            </a:r>
          </a:p>
          <a:p>
            <a:endParaRPr lang="en-GB" b="1" dirty="0"/>
          </a:p>
          <a:p>
            <a:r>
              <a:rPr lang="en-GB">
                <a:hlinkClick r:id="rId3"/>
              </a:rPr>
              <a:t>http://www.conservativehome.com/parliament/2016/09/the-prime-ministers-speech-on-schools-and-meritocracy-full-text.html</a:t>
            </a:r>
            <a:r>
              <a:rPr lang="en-GB"/>
              <a:t> </a:t>
            </a:r>
          </a:p>
          <a:p>
            <a:endParaRPr lang="en-GB" dirty="0"/>
          </a:p>
          <a:p>
            <a:endParaRPr lang="en-GB" dirty="0"/>
          </a:p>
        </p:txBody>
      </p:sp>
    </p:spTree>
    <p:extLst>
      <p:ext uri="{BB962C8B-B14F-4D97-AF65-F5344CB8AC3E}">
        <p14:creationId xmlns:p14="http://schemas.microsoft.com/office/powerpoint/2010/main" val="18922774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34C27EA-18ED-4CFA-8823-6BCBAC02D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699"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2DBBAC-FF19-784A-B049-E8CF2F8FA69C}"/>
              </a:ext>
            </a:extLst>
          </p:cNvPr>
          <p:cNvSpPr>
            <a:spLocks noGrp="1"/>
          </p:cNvSpPr>
          <p:nvPr>
            <p:ph type="title"/>
          </p:nvPr>
        </p:nvSpPr>
        <p:spPr>
          <a:xfrm>
            <a:off x="1371600" y="1371600"/>
            <a:ext cx="2705100" cy="4114800"/>
          </a:xfrm>
        </p:spPr>
        <p:txBody>
          <a:bodyPr anchor="ctr">
            <a:normAutofit/>
          </a:bodyPr>
          <a:lstStyle/>
          <a:p>
            <a:pPr algn="ctr"/>
            <a:r>
              <a:rPr lang="en-GB">
                <a:solidFill>
                  <a:schemeClr val="bg2"/>
                </a:solidFill>
              </a:rPr>
              <a:t>Marxism</a:t>
            </a:r>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8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88AA88E-471F-5C44-BBB7-917CD0E5420B}"/>
              </a:ext>
            </a:extLst>
          </p:cNvPr>
          <p:cNvSpPr>
            <a:spLocks noGrp="1"/>
          </p:cNvSpPr>
          <p:nvPr>
            <p:ph idx="1"/>
          </p:nvPr>
        </p:nvSpPr>
        <p:spPr>
          <a:xfrm>
            <a:off x="6096000" y="600740"/>
            <a:ext cx="5410200" cy="5667153"/>
          </a:xfrm>
        </p:spPr>
        <p:txBody>
          <a:bodyPr anchor="ctr">
            <a:normAutofit/>
          </a:bodyPr>
          <a:lstStyle/>
          <a:p>
            <a:r>
              <a:rPr lang="en-GB" dirty="0"/>
              <a:t>It is based on the ideas of Karl Marx from the 19th century, who believed a society evolved through several stages, the most important of which were feudalism, capitalism, and finally socialism. </a:t>
            </a:r>
          </a:p>
          <a:p>
            <a:r>
              <a:rPr lang="en-GB" dirty="0"/>
              <a:t>19th century Europe was a capitalist society where the rich upper class called the bourgeoisie were a minority of the population. And the poor lower class, called the proletariat, were the majority.</a:t>
            </a:r>
          </a:p>
          <a:p>
            <a:endParaRPr lang="en-GB" dirty="0"/>
          </a:p>
        </p:txBody>
      </p:sp>
    </p:spTree>
    <p:extLst>
      <p:ext uri="{BB962C8B-B14F-4D97-AF65-F5344CB8AC3E}">
        <p14:creationId xmlns:p14="http://schemas.microsoft.com/office/powerpoint/2010/main" val="4122798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464B39-27EE-654A-A3FC-5704E922DFA3}"/>
              </a:ext>
            </a:extLst>
          </p:cNvPr>
          <p:cNvSpPr>
            <a:spLocks noGrp="1"/>
          </p:cNvSpPr>
          <p:nvPr>
            <p:ph type="title"/>
          </p:nvPr>
        </p:nvSpPr>
        <p:spPr>
          <a:xfrm>
            <a:off x="1371599" y="1010097"/>
            <a:ext cx="9486901" cy="1010088"/>
          </a:xfrm>
        </p:spPr>
        <p:txBody>
          <a:bodyPr anchor="b">
            <a:normAutofit/>
          </a:bodyPr>
          <a:lstStyle/>
          <a:p>
            <a:pPr algn="ctr"/>
            <a:r>
              <a:rPr lang="en-GB" b="1" spc="0" dirty="0"/>
              <a:t>Marxism</a:t>
            </a:r>
          </a:p>
        </p:txBody>
      </p:sp>
      <p:sp>
        <p:nvSpPr>
          <p:cNvPr id="3" name="Content Placeholder 2">
            <a:extLst>
              <a:ext uri="{FF2B5EF4-FFF2-40B4-BE49-F238E27FC236}">
                <a16:creationId xmlns:a16="http://schemas.microsoft.com/office/drawing/2014/main" id="{F3C0277A-1A27-D34A-B692-E45852A18713}"/>
              </a:ext>
            </a:extLst>
          </p:cNvPr>
          <p:cNvSpPr>
            <a:spLocks noGrp="1"/>
          </p:cNvSpPr>
          <p:nvPr>
            <p:ph idx="1"/>
          </p:nvPr>
        </p:nvSpPr>
        <p:spPr>
          <a:xfrm>
            <a:off x="1371600" y="2206257"/>
            <a:ext cx="9486901" cy="3540642"/>
          </a:xfrm>
        </p:spPr>
        <p:txBody>
          <a:bodyPr>
            <a:normAutofit/>
          </a:bodyPr>
          <a:lstStyle/>
          <a:p>
            <a:r>
              <a:rPr lang="en-GB" altLang="en-US" sz="2200" dirty="0"/>
              <a:t>Education reproduces the inequalities and social relations of production of Capitalist Society.</a:t>
            </a:r>
          </a:p>
          <a:p>
            <a:r>
              <a:rPr lang="en-GB" altLang="en-US" sz="2200" dirty="0"/>
              <a:t>Education serves to legitimate these inequalities under the guise of Meritocracy.</a:t>
            </a:r>
          </a:p>
          <a:p>
            <a:r>
              <a:rPr lang="en-GB" sz="2200" dirty="0"/>
              <a:t>Education socialises working class children into accepting their subordinate status to the middle class. </a:t>
            </a:r>
          </a:p>
          <a:p>
            <a:pPr>
              <a:defRPr/>
            </a:pPr>
            <a:r>
              <a:rPr lang="en-GB" sz="2200" dirty="0"/>
              <a:t>Education conveys the ideology of the ruling class. </a:t>
            </a:r>
          </a:p>
          <a:p>
            <a:pPr>
              <a:defRPr/>
            </a:pPr>
            <a:r>
              <a:rPr lang="en-GB" sz="2200" dirty="0"/>
              <a:t>Education prepares individuals for the world of work, in order to accept their position in a capitalist society.</a:t>
            </a:r>
          </a:p>
          <a:p>
            <a:endParaRPr lang="en-GB" sz="2200" dirty="0"/>
          </a:p>
          <a:p>
            <a:endParaRPr lang="en-GB" sz="2200" dirty="0"/>
          </a:p>
        </p:txBody>
      </p:sp>
    </p:spTree>
    <p:extLst>
      <p:ext uri="{BB962C8B-B14F-4D97-AF65-F5344CB8AC3E}">
        <p14:creationId xmlns:p14="http://schemas.microsoft.com/office/powerpoint/2010/main" val="36156158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0ABBD6-EB58-1048-880E-069A9EF9105F}"/>
              </a:ext>
            </a:extLst>
          </p:cNvPr>
          <p:cNvSpPr>
            <a:spLocks noGrp="1"/>
          </p:cNvSpPr>
          <p:nvPr>
            <p:ph type="title"/>
          </p:nvPr>
        </p:nvSpPr>
        <p:spPr>
          <a:xfrm>
            <a:off x="1371599" y="1010097"/>
            <a:ext cx="9486901" cy="1010088"/>
          </a:xfrm>
        </p:spPr>
        <p:txBody>
          <a:bodyPr anchor="b">
            <a:normAutofit/>
          </a:bodyPr>
          <a:lstStyle/>
          <a:p>
            <a:pPr algn="ctr"/>
            <a:r>
              <a:rPr lang="en-GB" b="1" spc="0" dirty="0"/>
              <a:t>Bowles and Gintis (1976)</a:t>
            </a:r>
          </a:p>
        </p:txBody>
      </p:sp>
      <p:sp>
        <p:nvSpPr>
          <p:cNvPr id="3" name="Content Placeholder 2">
            <a:extLst>
              <a:ext uri="{FF2B5EF4-FFF2-40B4-BE49-F238E27FC236}">
                <a16:creationId xmlns:a16="http://schemas.microsoft.com/office/drawing/2014/main" id="{7115D312-6BEA-AF4D-81CD-6DD0178C6D59}"/>
              </a:ext>
            </a:extLst>
          </p:cNvPr>
          <p:cNvSpPr>
            <a:spLocks noGrp="1"/>
          </p:cNvSpPr>
          <p:nvPr>
            <p:ph idx="1"/>
          </p:nvPr>
        </p:nvSpPr>
        <p:spPr>
          <a:xfrm>
            <a:off x="1371600" y="2206257"/>
            <a:ext cx="9486901" cy="3540642"/>
          </a:xfrm>
        </p:spPr>
        <p:txBody>
          <a:bodyPr>
            <a:normAutofit lnSpcReduction="10000"/>
          </a:bodyPr>
          <a:lstStyle/>
          <a:p>
            <a:pPr lvl="0">
              <a:lnSpc>
                <a:spcPct val="90000"/>
              </a:lnSpc>
            </a:pPr>
            <a:r>
              <a:rPr lang="en-GB" dirty="0"/>
              <a:t>Bowles and Gintis view the hidden curriculum from a Marxist perspective. </a:t>
            </a:r>
          </a:p>
          <a:p>
            <a:pPr lvl="0">
              <a:lnSpc>
                <a:spcPct val="90000"/>
              </a:lnSpc>
            </a:pPr>
            <a:r>
              <a:rPr lang="en-GB" dirty="0"/>
              <a:t>In their book Schooling in Capitalist America written in 1976, they wrote that all school does is produce a hard-working disciplined workforce, so education is about getting people (especially the working class) ready for the world of work. </a:t>
            </a:r>
            <a:endParaRPr lang="en-US" dirty="0"/>
          </a:p>
          <a:p>
            <a:pPr>
              <a:lnSpc>
                <a:spcPct val="90000"/>
              </a:lnSpc>
            </a:pPr>
            <a:r>
              <a:rPr lang="en-US" dirty="0"/>
              <a:t>They said that capitalism needs a workforce of demoralized individuals willing to accept hard work, low pay and follow orders from above. </a:t>
            </a:r>
            <a:endParaRPr lang="en-GB" dirty="0"/>
          </a:p>
          <a:p>
            <a:pPr>
              <a:lnSpc>
                <a:spcPct val="90000"/>
              </a:lnSpc>
            </a:pPr>
            <a:r>
              <a:rPr lang="en-US" dirty="0"/>
              <a:t>They also stated that education, in the way we tend to understand it, such as learning subjects is a secondary role of schools, they believe that social inequalities are reproduced by the hidden curriculum.</a:t>
            </a:r>
            <a:endParaRPr lang="en-GB" dirty="0"/>
          </a:p>
          <a:p>
            <a:pPr>
              <a:lnSpc>
                <a:spcPct val="90000"/>
              </a:lnSpc>
            </a:pPr>
            <a:endParaRPr lang="en-GB" dirty="0"/>
          </a:p>
        </p:txBody>
      </p:sp>
    </p:spTree>
    <p:extLst>
      <p:ext uri="{BB962C8B-B14F-4D97-AF65-F5344CB8AC3E}">
        <p14:creationId xmlns:p14="http://schemas.microsoft.com/office/powerpoint/2010/main" val="29741076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061C44-AB70-9446-A074-9EF2BC995275}"/>
              </a:ext>
            </a:extLst>
          </p:cNvPr>
          <p:cNvSpPr>
            <a:spLocks noGrp="1"/>
          </p:cNvSpPr>
          <p:nvPr>
            <p:ph type="title"/>
          </p:nvPr>
        </p:nvSpPr>
        <p:spPr>
          <a:xfrm>
            <a:off x="1333499" y="1520457"/>
            <a:ext cx="9486901" cy="1010088"/>
          </a:xfrm>
        </p:spPr>
        <p:txBody>
          <a:bodyPr anchor="b">
            <a:normAutofit fontScale="90000"/>
          </a:bodyPr>
          <a:lstStyle/>
          <a:p>
            <a:pPr algn="ctr"/>
            <a:r>
              <a:rPr lang="en-GB" altLang="en-US" b="1" spc="0" dirty="0">
                <a:ea typeface="ＭＳ Ｐゴシック" pitchFamily="34" charset="-128"/>
              </a:rPr>
              <a:t>Bowles &amp; Gintis (1976) </a:t>
            </a:r>
            <a:br>
              <a:rPr lang="en-GB" altLang="en-US" b="1" dirty="0">
                <a:ea typeface="ＭＳ Ｐゴシック" pitchFamily="34" charset="-128"/>
              </a:rPr>
            </a:br>
            <a:br>
              <a:rPr lang="en-GB" b="1" dirty="0"/>
            </a:br>
            <a:endParaRPr lang="en-GB" dirty="0"/>
          </a:p>
        </p:txBody>
      </p:sp>
      <p:sp>
        <p:nvSpPr>
          <p:cNvPr id="3" name="Content Placeholder 2">
            <a:extLst>
              <a:ext uri="{FF2B5EF4-FFF2-40B4-BE49-F238E27FC236}">
                <a16:creationId xmlns:a16="http://schemas.microsoft.com/office/drawing/2014/main" id="{183273E2-F6E6-BF4F-903B-1806EFA2A3E1}"/>
              </a:ext>
            </a:extLst>
          </p:cNvPr>
          <p:cNvSpPr>
            <a:spLocks noGrp="1"/>
          </p:cNvSpPr>
          <p:nvPr>
            <p:ph idx="1"/>
          </p:nvPr>
        </p:nvSpPr>
        <p:spPr>
          <a:xfrm>
            <a:off x="1371600" y="2206257"/>
            <a:ext cx="9486901" cy="3540642"/>
          </a:xfrm>
        </p:spPr>
        <p:txBody>
          <a:bodyPr>
            <a:normAutofit/>
          </a:bodyPr>
          <a:lstStyle/>
          <a:p>
            <a:pPr marL="514350" indent="-457200"/>
            <a:r>
              <a:rPr lang="en-GB" altLang="en-US" dirty="0">
                <a:ea typeface="ＭＳ Ｐゴシック" pitchFamily="34" charset="-128"/>
              </a:rPr>
              <a:t>Noticed in their study that the prevalent practices in school include:</a:t>
            </a:r>
          </a:p>
          <a:p>
            <a:pPr lvl="2">
              <a:spcBef>
                <a:spcPts val="0"/>
              </a:spcBef>
            </a:pPr>
            <a:r>
              <a:rPr lang="en-GB" altLang="en-US" dirty="0">
                <a:ea typeface="ＭＳ Ｐゴシック" pitchFamily="34" charset="-128"/>
              </a:rPr>
              <a:t>Uniform, Time keeping, Seating in classrooms, Rules for corridor movement</a:t>
            </a:r>
          </a:p>
          <a:p>
            <a:pPr marL="457200" indent="-457200"/>
            <a:r>
              <a:rPr lang="en-GB" altLang="en-US" dirty="0">
                <a:ea typeface="ＭＳ Ｐゴシック" pitchFamily="34" charset="-128"/>
              </a:rPr>
              <a:t>40+ years since Bowles and Gintis’ 1976 study but the rituals and routines still prevail in schools today</a:t>
            </a:r>
          </a:p>
          <a:p>
            <a:pPr marL="457200" indent="-457200"/>
            <a:r>
              <a:rPr lang="en-GB" altLang="en-US" dirty="0">
                <a:ea typeface="ＭＳ Ｐゴシック" pitchFamily="34" charset="-128"/>
              </a:rPr>
              <a:t>In addition further forms of control are now exercised through the organisation of pupils into groups</a:t>
            </a:r>
          </a:p>
          <a:p>
            <a:endParaRPr lang="en-GB" dirty="0"/>
          </a:p>
        </p:txBody>
      </p:sp>
    </p:spTree>
    <p:extLst>
      <p:ext uri="{BB962C8B-B14F-4D97-AF65-F5344CB8AC3E}">
        <p14:creationId xmlns:p14="http://schemas.microsoft.com/office/powerpoint/2010/main" val="12522399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E00E3E0-07DA-4A53-8D2F-59983E1449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62500" cy="6857999"/>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A636F6-2844-F04B-87C0-09D00C2BFD15}"/>
              </a:ext>
            </a:extLst>
          </p:cNvPr>
          <p:cNvSpPr>
            <a:spLocks noGrp="1"/>
          </p:cNvSpPr>
          <p:nvPr>
            <p:ph type="title"/>
          </p:nvPr>
        </p:nvSpPr>
        <p:spPr>
          <a:xfrm>
            <a:off x="685800" y="701040"/>
            <a:ext cx="3390900" cy="5486400"/>
          </a:xfrm>
        </p:spPr>
        <p:txBody>
          <a:bodyPr anchor="ctr">
            <a:normAutofit/>
          </a:bodyPr>
          <a:lstStyle/>
          <a:p>
            <a:pPr algn="ctr"/>
            <a:r>
              <a:rPr lang="en-GB" b="1" spc="0" dirty="0"/>
              <a:t>Effects of Grouping</a:t>
            </a:r>
          </a:p>
        </p:txBody>
      </p:sp>
      <p:graphicFrame>
        <p:nvGraphicFramePr>
          <p:cNvPr id="5" name="Content Placeholder 2">
            <a:extLst>
              <a:ext uri="{FF2B5EF4-FFF2-40B4-BE49-F238E27FC236}">
                <a16:creationId xmlns:a16="http://schemas.microsoft.com/office/drawing/2014/main" id="{52AA18E5-6705-4A5D-A8AF-3725D19CE267}"/>
              </a:ext>
            </a:extLst>
          </p:cNvPr>
          <p:cNvGraphicFramePr>
            <a:graphicFrameLocks noGrp="1"/>
          </p:cNvGraphicFramePr>
          <p:nvPr>
            <p:ph idx="1"/>
            <p:extLst>
              <p:ext uri="{D42A27DB-BD31-4B8C-83A1-F6EECF244321}">
                <p14:modId xmlns:p14="http://schemas.microsoft.com/office/powerpoint/2010/main" val="3755203537"/>
              </p:ext>
            </p:extLst>
          </p:nvPr>
        </p:nvGraphicFramePr>
        <p:xfrm>
          <a:off x="5410200" y="701675"/>
          <a:ext cx="6096000" cy="5470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29642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A9C90F-AA3E-EA47-856F-E2F1DE9EB848}"/>
              </a:ext>
            </a:extLst>
          </p:cNvPr>
          <p:cNvSpPr>
            <a:spLocks noGrp="1"/>
          </p:cNvSpPr>
          <p:nvPr>
            <p:ph type="title"/>
          </p:nvPr>
        </p:nvSpPr>
        <p:spPr>
          <a:xfrm>
            <a:off x="797442" y="1371600"/>
            <a:ext cx="3870251" cy="4114800"/>
          </a:xfrm>
        </p:spPr>
        <p:txBody>
          <a:bodyPr anchor="ctr">
            <a:normAutofit/>
          </a:bodyPr>
          <a:lstStyle/>
          <a:p>
            <a:pPr algn="ctr"/>
            <a:r>
              <a:rPr lang="en-GB" b="1" spc="0" dirty="0">
                <a:solidFill>
                  <a:schemeClr val="bg1"/>
                </a:solidFill>
              </a:rPr>
              <a:t>Marxist Strengths</a:t>
            </a:r>
          </a:p>
        </p:txBody>
      </p:sp>
      <p:sp>
        <p:nvSpPr>
          <p:cNvPr id="3" name="Content Placeholder 2">
            <a:extLst>
              <a:ext uri="{FF2B5EF4-FFF2-40B4-BE49-F238E27FC236}">
                <a16:creationId xmlns:a16="http://schemas.microsoft.com/office/drawing/2014/main" id="{5EEC15B6-DE4B-0D47-9E6B-4E42DCCB6382}"/>
              </a:ext>
            </a:extLst>
          </p:cNvPr>
          <p:cNvSpPr>
            <a:spLocks noGrp="1"/>
          </p:cNvSpPr>
          <p:nvPr>
            <p:ph idx="1"/>
          </p:nvPr>
        </p:nvSpPr>
        <p:spPr>
          <a:xfrm>
            <a:off x="6096000" y="568842"/>
            <a:ext cx="5426845" cy="5773479"/>
          </a:xfrm>
        </p:spPr>
        <p:txBody>
          <a:bodyPr anchor="ctr">
            <a:normAutofit/>
          </a:bodyPr>
          <a:lstStyle/>
          <a:p>
            <a:pPr marL="406400" indent="-342900">
              <a:buClr>
                <a:schemeClr val="tx1"/>
              </a:buClr>
            </a:pPr>
            <a:r>
              <a:rPr lang="en-GB" altLang="en-US" dirty="0"/>
              <a:t>It points out how ideology is transmitted within schools via the hidden curriculum.</a:t>
            </a:r>
          </a:p>
          <a:p>
            <a:pPr marL="406400" indent="-342900">
              <a:buClr>
                <a:schemeClr val="tx1"/>
              </a:buClr>
            </a:pPr>
            <a:r>
              <a:rPr lang="en-GB" altLang="en-US" dirty="0"/>
              <a:t>It recognises conflict of interest in schools; not everyone shares values.</a:t>
            </a:r>
          </a:p>
          <a:p>
            <a:pPr marL="406400" indent="-342900">
              <a:buClr>
                <a:schemeClr val="tx1"/>
              </a:buClr>
            </a:pPr>
            <a:r>
              <a:rPr lang="en-GB" altLang="en-US" dirty="0"/>
              <a:t>It points out the inequalities of both opportunity and outcome in the system</a:t>
            </a:r>
          </a:p>
          <a:p>
            <a:endParaRPr lang="en-GB" dirty="0"/>
          </a:p>
        </p:txBody>
      </p:sp>
    </p:spTree>
    <p:extLst>
      <p:ext uri="{BB962C8B-B14F-4D97-AF65-F5344CB8AC3E}">
        <p14:creationId xmlns:p14="http://schemas.microsoft.com/office/powerpoint/2010/main" val="19514701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BC959F-CAB6-4E23-81DE-E0BBF2B7E0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767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0CF051-2884-A94B-9C8F-4B154453AD1F}"/>
              </a:ext>
            </a:extLst>
          </p:cNvPr>
          <p:cNvSpPr>
            <a:spLocks noGrp="1"/>
          </p:cNvSpPr>
          <p:nvPr>
            <p:ph type="title"/>
          </p:nvPr>
        </p:nvSpPr>
        <p:spPr>
          <a:xfrm>
            <a:off x="685800" y="1371600"/>
            <a:ext cx="2742028" cy="4114800"/>
          </a:xfrm>
        </p:spPr>
        <p:txBody>
          <a:bodyPr anchor="ctr">
            <a:normAutofit/>
          </a:bodyPr>
          <a:lstStyle/>
          <a:p>
            <a:pPr algn="ctr"/>
            <a:r>
              <a:rPr lang="en-GB" sz="3000" b="1" spc="0" dirty="0">
                <a:solidFill>
                  <a:schemeClr val="bg2"/>
                </a:solidFill>
              </a:rPr>
              <a:t>Marxist weaknesses</a:t>
            </a:r>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2500" y="685800"/>
            <a:ext cx="67437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F51D1EE-2971-D74F-90AB-63FBB0E8F997}"/>
              </a:ext>
            </a:extLst>
          </p:cNvPr>
          <p:cNvSpPr>
            <a:spLocks noGrp="1"/>
          </p:cNvSpPr>
          <p:nvPr>
            <p:ph idx="1"/>
          </p:nvPr>
        </p:nvSpPr>
        <p:spPr>
          <a:xfrm>
            <a:off x="5310963" y="1270591"/>
            <a:ext cx="5631357" cy="4364666"/>
          </a:xfrm>
        </p:spPr>
        <p:txBody>
          <a:bodyPr anchor="ctr">
            <a:normAutofit/>
          </a:bodyPr>
          <a:lstStyle/>
          <a:p>
            <a:pPr>
              <a:buClr>
                <a:schemeClr val="tx1"/>
              </a:buClr>
            </a:pPr>
            <a:r>
              <a:rPr lang="en-GB" altLang="en-US" sz="2000" dirty="0"/>
              <a:t>It assumes teachers are unaware of class dynamics and are all middle class agents</a:t>
            </a:r>
          </a:p>
          <a:p>
            <a:pPr>
              <a:buClr>
                <a:schemeClr val="tx1"/>
              </a:buClr>
            </a:pPr>
            <a:r>
              <a:rPr lang="en-GB" altLang="en-US" sz="2000" dirty="0"/>
              <a:t>Many working class children do succeed in the education system</a:t>
            </a:r>
          </a:p>
          <a:p>
            <a:pPr>
              <a:buClr>
                <a:schemeClr val="tx1"/>
              </a:buClr>
            </a:pPr>
            <a:r>
              <a:rPr lang="en-GB" altLang="en-US" sz="2000" dirty="0"/>
              <a:t>It overemphasises class and ignores other structural inequalities: ethnicity and gender</a:t>
            </a:r>
          </a:p>
          <a:p>
            <a:endParaRPr lang="en-GB" sz="2000" dirty="0"/>
          </a:p>
        </p:txBody>
      </p:sp>
    </p:spTree>
    <p:extLst>
      <p:ext uri="{BB962C8B-B14F-4D97-AF65-F5344CB8AC3E}">
        <p14:creationId xmlns:p14="http://schemas.microsoft.com/office/powerpoint/2010/main" val="35337225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832AAA-3101-BA4A-81E4-D855E87F9ABB}"/>
              </a:ext>
            </a:extLst>
          </p:cNvPr>
          <p:cNvSpPr>
            <a:spLocks noGrp="1"/>
          </p:cNvSpPr>
          <p:nvPr>
            <p:ph type="title"/>
          </p:nvPr>
        </p:nvSpPr>
        <p:spPr>
          <a:xfrm>
            <a:off x="1371600" y="1020728"/>
            <a:ext cx="9486900" cy="996061"/>
          </a:xfrm>
        </p:spPr>
        <p:txBody>
          <a:bodyPr anchor="b">
            <a:normAutofit/>
          </a:bodyPr>
          <a:lstStyle/>
          <a:p>
            <a:pPr algn="ctr"/>
            <a:r>
              <a:rPr lang="en-GB" b="1" spc="0" dirty="0"/>
              <a:t>Summary of Marxism</a:t>
            </a:r>
          </a:p>
        </p:txBody>
      </p:sp>
      <p:sp>
        <p:nvSpPr>
          <p:cNvPr id="3" name="Content Placeholder 2">
            <a:extLst>
              <a:ext uri="{FF2B5EF4-FFF2-40B4-BE49-F238E27FC236}">
                <a16:creationId xmlns:a16="http://schemas.microsoft.com/office/drawing/2014/main" id="{F4BFC79C-B783-C340-8F4A-60B36F37DDFF}"/>
              </a:ext>
            </a:extLst>
          </p:cNvPr>
          <p:cNvSpPr>
            <a:spLocks noGrp="1"/>
          </p:cNvSpPr>
          <p:nvPr>
            <p:ph idx="1"/>
          </p:nvPr>
        </p:nvSpPr>
        <p:spPr>
          <a:xfrm>
            <a:off x="1371600" y="2200940"/>
            <a:ext cx="9486901" cy="3577854"/>
          </a:xfrm>
        </p:spPr>
        <p:txBody>
          <a:bodyPr>
            <a:normAutofit/>
          </a:bodyPr>
          <a:lstStyle/>
          <a:p>
            <a:r>
              <a:rPr lang="en-US" dirty="0"/>
              <a:t>Schooling prepares working class pupils for working class lives /roles</a:t>
            </a:r>
            <a:endParaRPr lang="en-GB" dirty="0"/>
          </a:p>
          <a:p>
            <a:r>
              <a:rPr lang="en-US" dirty="0"/>
              <a:t>It prepares students to be exploited</a:t>
            </a:r>
            <a:endParaRPr lang="en-GB" dirty="0"/>
          </a:p>
          <a:p>
            <a:r>
              <a:rPr lang="en-US" dirty="0"/>
              <a:t>It creates class inequalities </a:t>
            </a:r>
            <a:endParaRPr lang="en-GB" dirty="0"/>
          </a:p>
          <a:p>
            <a:r>
              <a:rPr lang="en-US" dirty="0"/>
              <a:t>It upholds bourgeois rule.</a:t>
            </a:r>
            <a:endParaRPr lang="en-GB" dirty="0"/>
          </a:p>
        </p:txBody>
      </p:sp>
    </p:spTree>
    <p:extLst>
      <p:ext uri="{BB962C8B-B14F-4D97-AF65-F5344CB8AC3E}">
        <p14:creationId xmlns:p14="http://schemas.microsoft.com/office/powerpoint/2010/main" val="21394482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D88A92C-0BD1-4D13-9480-9CA5056B10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850E0BE-0A13-43E4-9007-A06960852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1"/>
            <a:ext cx="6118275"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A25D06-CECE-C049-9F30-8257652A0E16}"/>
              </a:ext>
            </a:extLst>
          </p:cNvPr>
          <p:cNvSpPr>
            <a:spLocks noGrp="1"/>
          </p:cNvSpPr>
          <p:nvPr>
            <p:ph type="title"/>
          </p:nvPr>
        </p:nvSpPr>
        <p:spPr>
          <a:xfrm>
            <a:off x="1050389" y="914881"/>
            <a:ext cx="5212188" cy="964407"/>
          </a:xfrm>
        </p:spPr>
        <p:txBody>
          <a:bodyPr>
            <a:normAutofit/>
          </a:bodyPr>
          <a:lstStyle/>
          <a:p>
            <a:pPr algn="ctr"/>
            <a:r>
              <a:rPr lang="en-GB" sz="2200" b="1" spc="0"/>
              <a:t>The truly ‘Hidden’ curriculum</a:t>
            </a:r>
            <a:br>
              <a:rPr lang="en-GB" sz="2200" b="1"/>
            </a:br>
            <a:endParaRPr lang="en-GB" sz="2200"/>
          </a:p>
        </p:txBody>
      </p:sp>
      <p:sp>
        <p:nvSpPr>
          <p:cNvPr id="3" name="Content Placeholder 2">
            <a:extLst>
              <a:ext uri="{FF2B5EF4-FFF2-40B4-BE49-F238E27FC236}">
                <a16:creationId xmlns:a16="http://schemas.microsoft.com/office/drawing/2014/main" id="{37EADA76-1B48-D04B-9B9D-521D49E56F98}"/>
              </a:ext>
            </a:extLst>
          </p:cNvPr>
          <p:cNvSpPr>
            <a:spLocks noGrp="1"/>
          </p:cNvSpPr>
          <p:nvPr>
            <p:ph idx="1"/>
          </p:nvPr>
        </p:nvSpPr>
        <p:spPr>
          <a:xfrm>
            <a:off x="1218040" y="2146570"/>
            <a:ext cx="5118965" cy="3754499"/>
          </a:xfrm>
        </p:spPr>
        <p:txBody>
          <a:bodyPr>
            <a:normAutofit/>
          </a:bodyPr>
          <a:lstStyle/>
          <a:p>
            <a:pPr marL="457200" indent="-457200">
              <a:lnSpc>
                <a:spcPct val="90000"/>
              </a:lnSpc>
              <a:spcBef>
                <a:spcPts val="600"/>
              </a:spcBef>
              <a:spcAft>
                <a:spcPts val="600"/>
              </a:spcAft>
            </a:pPr>
            <a:r>
              <a:rPr lang="en-GB" altLang="en-US" sz="2200" dirty="0">
                <a:ea typeface="ＭＳ Ｐゴシック" pitchFamily="34" charset="-128"/>
              </a:rPr>
              <a:t>Pupils learn how to survive on the corridors and in unsupervised areas such as the toilets</a:t>
            </a:r>
          </a:p>
          <a:p>
            <a:pPr marL="457200" indent="-457200">
              <a:lnSpc>
                <a:spcPct val="90000"/>
              </a:lnSpc>
              <a:spcBef>
                <a:spcPts val="600"/>
              </a:spcBef>
              <a:spcAft>
                <a:spcPts val="600"/>
              </a:spcAft>
            </a:pPr>
            <a:r>
              <a:rPr lang="en-GB" altLang="en-US" sz="2200" dirty="0">
                <a:ea typeface="ＭＳ Ｐゴシック" pitchFamily="34" charset="-128"/>
              </a:rPr>
              <a:t>They are aware of the pecking order that goes unnoticed by the official school system</a:t>
            </a:r>
          </a:p>
          <a:p>
            <a:pPr marL="457200" indent="-457200">
              <a:lnSpc>
                <a:spcPct val="90000"/>
              </a:lnSpc>
              <a:spcBef>
                <a:spcPts val="600"/>
              </a:spcBef>
              <a:spcAft>
                <a:spcPts val="600"/>
              </a:spcAft>
            </a:pPr>
            <a:r>
              <a:rPr lang="en-GB" altLang="en-US" sz="2200" dirty="0">
                <a:ea typeface="ＭＳ Ｐゴシック" pitchFamily="34" charset="-128"/>
              </a:rPr>
              <a:t>An unofficial process of learning that these pupils go through the school is a preparation for, and reflects, the communities that they will live in</a:t>
            </a:r>
          </a:p>
          <a:p>
            <a:pPr>
              <a:lnSpc>
                <a:spcPct val="90000"/>
              </a:lnSpc>
            </a:pPr>
            <a:endParaRPr lang="en-GB" sz="2200" dirty="0"/>
          </a:p>
        </p:txBody>
      </p:sp>
      <p:pic>
        <p:nvPicPr>
          <p:cNvPr id="5" name="Picture 4">
            <a:extLst>
              <a:ext uri="{FF2B5EF4-FFF2-40B4-BE49-F238E27FC236}">
                <a16:creationId xmlns:a16="http://schemas.microsoft.com/office/drawing/2014/main" id="{28F47C03-A17F-4478-AF7D-1FE1D92AEFB5}"/>
              </a:ext>
            </a:extLst>
          </p:cNvPr>
          <p:cNvPicPr>
            <a:picLocks noChangeAspect="1"/>
          </p:cNvPicPr>
          <p:nvPr/>
        </p:nvPicPr>
        <p:blipFill rotWithShape="1">
          <a:blip r:embed="rId2"/>
          <a:srcRect l="25855" r="22479"/>
          <a:stretch/>
        </p:blipFill>
        <p:spPr>
          <a:xfrm>
            <a:off x="7467600" y="10"/>
            <a:ext cx="4724400" cy="6857988"/>
          </a:xfrm>
          <a:prstGeom prst="rect">
            <a:avLst/>
          </a:prstGeom>
        </p:spPr>
      </p:pic>
    </p:spTree>
    <p:extLst>
      <p:ext uri="{BB962C8B-B14F-4D97-AF65-F5344CB8AC3E}">
        <p14:creationId xmlns:p14="http://schemas.microsoft.com/office/powerpoint/2010/main" val="12093541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434486-4080-A34D-8BC4-6653D1C0DE86}"/>
              </a:ext>
            </a:extLst>
          </p:cNvPr>
          <p:cNvSpPr>
            <a:spLocks noGrp="1"/>
          </p:cNvSpPr>
          <p:nvPr>
            <p:ph type="title"/>
          </p:nvPr>
        </p:nvSpPr>
        <p:spPr>
          <a:xfrm>
            <a:off x="1371599" y="1010097"/>
            <a:ext cx="9486901" cy="1010088"/>
          </a:xfrm>
        </p:spPr>
        <p:txBody>
          <a:bodyPr anchor="b">
            <a:normAutofit/>
          </a:bodyPr>
          <a:lstStyle/>
          <a:p>
            <a:pPr algn="ctr"/>
            <a:r>
              <a:rPr lang="en-GB" b="1" spc="0" dirty="0"/>
              <a:t>Learning Outcomes</a:t>
            </a:r>
            <a:endParaRPr lang="en-GB" spc="0" dirty="0"/>
          </a:p>
        </p:txBody>
      </p:sp>
      <p:sp>
        <p:nvSpPr>
          <p:cNvPr id="3" name="Content Placeholder 2">
            <a:extLst>
              <a:ext uri="{FF2B5EF4-FFF2-40B4-BE49-F238E27FC236}">
                <a16:creationId xmlns:a16="http://schemas.microsoft.com/office/drawing/2014/main" id="{80CDE61C-5342-8145-9207-9A9143AAAFE8}"/>
              </a:ext>
            </a:extLst>
          </p:cNvPr>
          <p:cNvSpPr>
            <a:spLocks noGrp="1"/>
          </p:cNvSpPr>
          <p:nvPr>
            <p:ph idx="1"/>
          </p:nvPr>
        </p:nvSpPr>
        <p:spPr>
          <a:xfrm>
            <a:off x="1371600" y="2206257"/>
            <a:ext cx="9486901" cy="3540642"/>
          </a:xfrm>
        </p:spPr>
        <p:txBody>
          <a:bodyPr>
            <a:normAutofit/>
          </a:bodyPr>
          <a:lstStyle/>
          <a:p>
            <a:r>
              <a:rPr lang="en-GB" dirty="0"/>
              <a:t>Critically evaluate the approaches adopted to deliver the ‘Hidden Curriculum’ within a range of different educational settings.</a:t>
            </a:r>
          </a:p>
          <a:p>
            <a:r>
              <a:rPr lang="en-GB"/>
              <a:t>Critically analyse and discuss the elements that comprise of the ‘Hidden Curriculum’ in your setting and the potential impact on the attitudes of the learners. </a:t>
            </a:r>
          </a:p>
          <a:p>
            <a:r>
              <a:rPr lang="en-GB"/>
              <a:t>Organise your knowledge and learning through the use of a range of information sources, including ICT and present their work at the appropriate level</a:t>
            </a:r>
          </a:p>
          <a:p>
            <a:endParaRPr lang="en-GB" dirty="0"/>
          </a:p>
        </p:txBody>
      </p:sp>
    </p:spTree>
    <p:extLst>
      <p:ext uri="{BB962C8B-B14F-4D97-AF65-F5344CB8AC3E}">
        <p14:creationId xmlns:p14="http://schemas.microsoft.com/office/powerpoint/2010/main" val="2755686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EE8294-4110-44EB-8577-6CA8DF797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C45E44A-48F0-452E-94AB-C02C0355C6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6700" y="685800"/>
            <a:ext cx="74295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306B1F-154E-784D-83F9-8D7D302CA239}"/>
              </a:ext>
            </a:extLst>
          </p:cNvPr>
          <p:cNvSpPr>
            <a:spLocks noGrp="1"/>
          </p:cNvSpPr>
          <p:nvPr>
            <p:ph type="title"/>
          </p:nvPr>
        </p:nvSpPr>
        <p:spPr>
          <a:xfrm>
            <a:off x="4762500" y="942449"/>
            <a:ext cx="6096000" cy="936840"/>
          </a:xfrm>
        </p:spPr>
        <p:txBody>
          <a:bodyPr>
            <a:normAutofit/>
          </a:bodyPr>
          <a:lstStyle/>
          <a:p>
            <a:pPr algn="ctr"/>
            <a:r>
              <a:rPr lang="en-GB" b="1" spc="0" dirty="0"/>
              <a:t>Assessment 1</a:t>
            </a:r>
          </a:p>
        </p:txBody>
      </p:sp>
      <p:pic>
        <p:nvPicPr>
          <p:cNvPr id="5" name="Picture 4">
            <a:extLst>
              <a:ext uri="{FF2B5EF4-FFF2-40B4-BE49-F238E27FC236}">
                <a16:creationId xmlns:a16="http://schemas.microsoft.com/office/drawing/2014/main" id="{AF582AE2-8F4A-424E-919A-67909A513DEB}"/>
              </a:ext>
            </a:extLst>
          </p:cNvPr>
          <p:cNvPicPr>
            <a:picLocks noChangeAspect="1"/>
          </p:cNvPicPr>
          <p:nvPr/>
        </p:nvPicPr>
        <p:blipFill rotWithShape="1">
          <a:blip r:embed="rId2"/>
          <a:srcRect l="66087" r="3753" b="2"/>
          <a:stretch/>
        </p:blipFill>
        <p:spPr>
          <a:xfrm>
            <a:off x="1" y="10"/>
            <a:ext cx="3390899" cy="6857990"/>
          </a:xfrm>
          <a:prstGeom prst="rect">
            <a:avLst/>
          </a:prstGeom>
        </p:spPr>
      </p:pic>
      <p:sp>
        <p:nvSpPr>
          <p:cNvPr id="3" name="Content Placeholder 2">
            <a:extLst>
              <a:ext uri="{FF2B5EF4-FFF2-40B4-BE49-F238E27FC236}">
                <a16:creationId xmlns:a16="http://schemas.microsoft.com/office/drawing/2014/main" id="{AF261949-D095-6940-82A3-E75F4948D515}"/>
              </a:ext>
            </a:extLst>
          </p:cNvPr>
          <p:cNvSpPr>
            <a:spLocks noGrp="1"/>
          </p:cNvSpPr>
          <p:nvPr>
            <p:ph idx="1"/>
          </p:nvPr>
        </p:nvSpPr>
        <p:spPr>
          <a:xfrm>
            <a:off x="4672977" y="2135938"/>
            <a:ext cx="6247233" cy="3535585"/>
          </a:xfrm>
        </p:spPr>
        <p:txBody>
          <a:bodyPr>
            <a:normAutofit/>
          </a:bodyPr>
          <a:lstStyle/>
          <a:p>
            <a:pPr>
              <a:lnSpc>
                <a:spcPct val="90000"/>
              </a:lnSpc>
            </a:pPr>
            <a:r>
              <a:rPr lang="en-GB" sz="2200" b="1"/>
              <a:t>Assessment Component 1 - 60% </a:t>
            </a:r>
          </a:p>
          <a:p>
            <a:pPr>
              <a:lnSpc>
                <a:spcPct val="90000"/>
              </a:lnSpc>
            </a:pPr>
            <a:r>
              <a:rPr lang="en-GB" sz="2200"/>
              <a:t>Submission Date: 10.01.2021 23:59pm</a:t>
            </a:r>
          </a:p>
          <a:p>
            <a:pPr>
              <a:lnSpc>
                <a:spcPct val="90000"/>
              </a:lnSpc>
            </a:pPr>
            <a:r>
              <a:rPr lang="en-US" sz="2200"/>
              <a:t>Academic Poster (3500 words equivalent) </a:t>
            </a:r>
            <a:endParaRPr lang="en-GB" sz="2200"/>
          </a:p>
          <a:p>
            <a:pPr>
              <a:lnSpc>
                <a:spcPct val="90000"/>
              </a:lnSpc>
            </a:pPr>
            <a:r>
              <a:rPr lang="en-GB" sz="2200"/>
              <a:t>Create an academic poster which critically analyses the aspects of the Hidden Curriculum in your chosen setting. You should ensure that you refer to theoretical perspectives of the Hidden Curriculum and demonstrate an understanding of what messages the Hidden Curriculum is giving to children and their families.</a:t>
            </a:r>
          </a:p>
          <a:p>
            <a:pPr>
              <a:lnSpc>
                <a:spcPct val="90000"/>
              </a:lnSpc>
            </a:pPr>
            <a:endParaRPr lang="en-GB" sz="2200"/>
          </a:p>
        </p:txBody>
      </p:sp>
    </p:spTree>
    <p:extLst>
      <p:ext uri="{BB962C8B-B14F-4D97-AF65-F5344CB8AC3E}">
        <p14:creationId xmlns:p14="http://schemas.microsoft.com/office/powerpoint/2010/main" val="10796175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EE8294-4110-44EB-8577-6CA8DF797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C45E44A-48F0-452E-94AB-C02C0355C6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6700" y="685800"/>
            <a:ext cx="74295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306B1F-154E-784D-83F9-8D7D302CA239}"/>
              </a:ext>
            </a:extLst>
          </p:cNvPr>
          <p:cNvSpPr>
            <a:spLocks noGrp="1"/>
          </p:cNvSpPr>
          <p:nvPr>
            <p:ph type="title"/>
          </p:nvPr>
        </p:nvSpPr>
        <p:spPr>
          <a:xfrm>
            <a:off x="4762500" y="942449"/>
            <a:ext cx="6096000" cy="936840"/>
          </a:xfrm>
        </p:spPr>
        <p:txBody>
          <a:bodyPr>
            <a:normAutofit/>
          </a:bodyPr>
          <a:lstStyle/>
          <a:p>
            <a:pPr algn="ctr"/>
            <a:r>
              <a:rPr lang="en-GB" b="1" spc="0" dirty="0"/>
              <a:t>Assessment 2</a:t>
            </a:r>
          </a:p>
        </p:txBody>
      </p:sp>
      <p:pic>
        <p:nvPicPr>
          <p:cNvPr id="5" name="Picture 4">
            <a:extLst>
              <a:ext uri="{FF2B5EF4-FFF2-40B4-BE49-F238E27FC236}">
                <a16:creationId xmlns:a16="http://schemas.microsoft.com/office/drawing/2014/main" id="{AF582AE2-8F4A-424E-919A-67909A513DEB}"/>
              </a:ext>
            </a:extLst>
          </p:cNvPr>
          <p:cNvPicPr>
            <a:picLocks noChangeAspect="1"/>
          </p:cNvPicPr>
          <p:nvPr/>
        </p:nvPicPr>
        <p:blipFill rotWithShape="1">
          <a:blip r:embed="rId2"/>
          <a:srcRect l="66087" r="3753" b="2"/>
          <a:stretch/>
        </p:blipFill>
        <p:spPr>
          <a:xfrm>
            <a:off x="1" y="10"/>
            <a:ext cx="3390899" cy="6857990"/>
          </a:xfrm>
          <a:prstGeom prst="rect">
            <a:avLst/>
          </a:prstGeom>
        </p:spPr>
      </p:pic>
      <p:sp>
        <p:nvSpPr>
          <p:cNvPr id="3" name="Content Placeholder 2">
            <a:extLst>
              <a:ext uri="{FF2B5EF4-FFF2-40B4-BE49-F238E27FC236}">
                <a16:creationId xmlns:a16="http://schemas.microsoft.com/office/drawing/2014/main" id="{AF261949-D095-6940-82A3-E75F4948D515}"/>
              </a:ext>
            </a:extLst>
          </p:cNvPr>
          <p:cNvSpPr>
            <a:spLocks noGrp="1"/>
          </p:cNvSpPr>
          <p:nvPr>
            <p:ph idx="1"/>
          </p:nvPr>
        </p:nvSpPr>
        <p:spPr>
          <a:xfrm>
            <a:off x="4672977" y="2135938"/>
            <a:ext cx="6247233" cy="3535585"/>
          </a:xfrm>
        </p:spPr>
        <p:txBody>
          <a:bodyPr>
            <a:normAutofit/>
          </a:bodyPr>
          <a:lstStyle/>
          <a:p>
            <a:pPr>
              <a:lnSpc>
                <a:spcPct val="90000"/>
              </a:lnSpc>
            </a:pPr>
            <a:r>
              <a:rPr lang="en-GB" sz="2200" b="1" dirty="0"/>
              <a:t>Assessment Component 1 - 40% </a:t>
            </a:r>
          </a:p>
          <a:p>
            <a:pPr>
              <a:lnSpc>
                <a:spcPct val="90000"/>
              </a:lnSpc>
            </a:pPr>
            <a:r>
              <a:rPr lang="en-GB" sz="2200" dirty="0"/>
              <a:t>Submission Date: TBC</a:t>
            </a:r>
          </a:p>
          <a:p>
            <a:r>
              <a:rPr lang="en-US" sz="2000" dirty="0">
                <a:solidFill>
                  <a:prstClr val="black"/>
                </a:solidFill>
              </a:rPr>
              <a:t>Individual presentation: 10 minutes per person</a:t>
            </a:r>
            <a:endParaRPr lang="en-GB" sz="2000" dirty="0">
              <a:solidFill>
                <a:prstClr val="black"/>
              </a:solidFill>
            </a:endParaRPr>
          </a:p>
          <a:p>
            <a:r>
              <a:rPr lang="en-GB" sz="2000" dirty="0">
                <a:solidFill>
                  <a:prstClr val="black"/>
                </a:solidFill>
              </a:rPr>
              <a:t>Give a 10-minute presentation in which you expand on the key arguments set out in your poster.</a:t>
            </a:r>
          </a:p>
          <a:p>
            <a:pPr marL="0" indent="0">
              <a:lnSpc>
                <a:spcPct val="90000"/>
              </a:lnSpc>
              <a:buNone/>
            </a:pPr>
            <a:endParaRPr lang="en-GB" sz="2200" dirty="0"/>
          </a:p>
        </p:txBody>
      </p:sp>
    </p:spTree>
    <p:extLst>
      <p:ext uri="{BB962C8B-B14F-4D97-AF65-F5344CB8AC3E}">
        <p14:creationId xmlns:p14="http://schemas.microsoft.com/office/powerpoint/2010/main" val="40610840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9651E-CA4C-5141-B447-D18C2F0F61C6}"/>
              </a:ext>
            </a:extLst>
          </p:cNvPr>
          <p:cNvSpPr>
            <a:spLocks noGrp="1"/>
          </p:cNvSpPr>
          <p:nvPr>
            <p:ph type="title"/>
          </p:nvPr>
        </p:nvSpPr>
        <p:spPr/>
        <p:txBody>
          <a:bodyPr/>
          <a:lstStyle/>
          <a:p>
            <a:endParaRPr lang="en-GB" dirty="0"/>
          </a:p>
        </p:txBody>
      </p:sp>
      <p:pic>
        <p:nvPicPr>
          <p:cNvPr id="5" name="Content Placeholder 4" descr="Diagram&#10;&#10;Description automatically generated">
            <a:extLst>
              <a:ext uri="{FF2B5EF4-FFF2-40B4-BE49-F238E27FC236}">
                <a16:creationId xmlns:a16="http://schemas.microsoft.com/office/drawing/2014/main" id="{0D26EA7A-5452-6146-8647-17E26DD5C7B0}"/>
              </a:ext>
            </a:extLst>
          </p:cNvPr>
          <p:cNvPicPr>
            <a:picLocks noGrp="1" noChangeAspect="1"/>
          </p:cNvPicPr>
          <p:nvPr>
            <p:ph idx="1"/>
          </p:nvPr>
        </p:nvPicPr>
        <p:blipFill>
          <a:blip r:embed="rId2"/>
          <a:stretch>
            <a:fillRect/>
          </a:stretch>
        </p:blipFill>
        <p:spPr>
          <a:xfrm>
            <a:off x="1012371" y="162339"/>
            <a:ext cx="9938657" cy="6533322"/>
          </a:xfrm>
        </p:spPr>
      </p:pic>
    </p:spTree>
    <p:extLst>
      <p:ext uri="{BB962C8B-B14F-4D97-AF65-F5344CB8AC3E}">
        <p14:creationId xmlns:p14="http://schemas.microsoft.com/office/powerpoint/2010/main" val="41485771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1B4B13FB-ECD0-4A5F-B4B4-2C51AC8C65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39001">
            <a:off x="5900696" y="2792543"/>
            <a:ext cx="1706185" cy="1601866"/>
          </a:xfrm>
          <a:prstGeom prst="rect">
            <a:avLst/>
          </a:prstGeom>
          <a:ln w="38100">
            <a:solidFill>
              <a:schemeClr val="tx1"/>
            </a:solidFill>
          </a:ln>
        </p:spPr>
      </p:pic>
      <p:sp>
        <p:nvSpPr>
          <p:cNvPr id="23" name="Rectangle: Rounded Corners 22">
            <a:extLst>
              <a:ext uri="{FF2B5EF4-FFF2-40B4-BE49-F238E27FC236}">
                <a16:creationId xmlns:a16="http://schemas.microsoft.com/office/drawing/2014/main" id="{A77E1306-79EC-44BD-9090-8FFABC9CE55F}"/>
              </a:ext>
            </a:extLst>
          </p:cNvPr>
          <p:cNvSpPr/>
          <p:nvPr/>
        </p:nvSpPr>
        <p:spPr>
          <a:xfrm rot="1195808">
            <a:off x="9955569" y="1953725"/>
            <a:ext cx="1710408" cy="1899602"/>
          </a:xfrm>
          <a:prstGeom prst="roundRect">
            <a:avLst/>
          </a:prstGeom>
          <a:solidFill>
            <a:schemeClr val="accent4">
              <a:lumMod val="40000"/>
              <a:lumOff val="6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1400" b="1" dirty="0">
                <a:solidFill>
                  <a:schemeClr val="tx1"/>
                </a:solidFill>
              </a:rPr>
              <a:t>Discussion</a:t>
            </a:r>
          </a:p>
          <a:p>
            <a:pPr marL="285750" indent="-285750" algn="ctr">
              <a:buFont typeface="Arial" panose="020B0604020202020204" pitchFamily="34" charset="0"/>
              <a:buChar char="•"/>
            </a:pPr>
            <a:r>
              <a:rPr lang="en-GB" sz="1400" b="1" dirty="0">
                <a:solidFill>
                  <a:schemeClr val="tx1"/>
                </a:solidFill>
              </a:rPr>
              <a:t>Storytelling</a:t>
            </a:r>
          </a:p>
          <a:p>
            <a:pPr marL="285750" indent="-285750" algn="ctr">
              <a:buFont typeface="Arial" panose="020B0604020202020204" pitchFamily="34" charset="0"/>
              <a:buChar char="•"/>
            </a:pPr>
            <a:r>
              <a:rPr lang="en-GB" sz="1400" b="1" dirty="0">
                <a:solidFill>
                  <a:schemeClr val="tx1"/>
                </a:solidFill>
              </a:rPr>
              <a:t>Research</a:t>
            </a:r>
          </a:p>
          <a:p>
            <a:pPr marL="285750" indent="-285750" algn="ctr">
              <a:buFont typeface="Arial" panose="020B0604020202020204" pitchFamily="34" charset="0"/>
              <a:buChar char="•"/>
            </a:pPr>
            <a:r>
              <a:rPr lang="en-GB" sz="1400" b="1" dirty="0">
                <a:solidFill>
                  <a:schemeClr val="tx1"/>
                </a:solidFill>
              </a:rPr>
              <a:t>Training </a:t>
            </a:r>
          </a:p>
        </p:txBody>
      </p:sp>
      <p:sp>
        <p:nvSpPr>
          <p:cNvPr id="15" name="TextBox 14">
            <a:extLst>
              <a:ext uri="{FF2B5EF4-FFF2-40B4-BE49-F238E27FC236}">
                <a16:creationId xmlns:a16="http://schemas.microsoft.com/office/drawing/2014/main" id="{64519284-9363-4B80-ACDA-CC64B989F9B6}"/>
              </a:ext>
            </a:extLst>
          </p:cNvPr>
          <p:cNvSpPr txBox="1"/>
          <p:nvPr/>
        </p:nvSpPr>
        <p:spPr>
          <a:xfrm>
            <a:off x="3284805" y="1473593"/>
            <a:ext cx="6569613" cy="646331"/>
          </a:xfrm>
          <a:prstGeom prst="rect">
            <a:avLst/>
          </a:prstGeom>
          <a:solidFill>
            <a:schemeClr val="bg1"/>
          </a:solidFill>
          <a:ln w="25400">
            <a:solidFill>
              <a:schemeClr val="tx1"/>
            </a:solidFill>
          </a:ln>
        </p:spPr>
        <p:txBody>
          <a:bodyPr wrap="square" rtlCol="0">
            <a:spAutoFit/>
          </a:bodyPr>
          <a:lstStyle/>
          <a:p>
            <a:r>
              <a:rPr lang="en-GB" b="1" dirty="0"/>
              <a:t>The unofficial, unintended, unwritten values and perspectives that pupils learn at school. </a:t>
            </a:r>
          </a:p>
        </p:txBody>
      </p:sp>
      <p:sp>
        <p:nvSpPr>
          <p:cNvPr id="16" name="TextBox 15">
            <a:extLst>
              <a:ext uri="{FF2B5EF4-FFF2-40B4-BE49-F238E27FC236}">
                <a16:creationId xmlns:a16="http://schemas.microsoft.com/office/drawing/2014/main" id="{0EC6FA3C-786D-4D71-9440-FA9FEA934FB4}"/>
              </a:ext>
            </a:extLst>
          </p:cNvPr>
          <p:cNvSpPr txBox="1"/>
          <p:nvPr/>
        </p:nvSpPr>
        <p:spPr>
          <a:xfrm>
            <a:off x="3284805" y="2214883"/>
            <a:ext cx="6569613" cy="646331"/>
          </a:xfrm>
          <a:prstGeom prst="rect">
            <a:avLst/>
          </a:prstGeom>
          <a:solidFill>
            <a:schemeClr val="bg1"/>
          </a:solidFill>
          <a:ln w="34925">
            <a:solidFill>
              <a:schemeClr val="tx1"/>
            </a:solidFill>
          </a:ln>
        </p:spPr>
        <p:txBody>
          <a:bodyPr wrap="square" rtlCol="0">
            <a:spAutoFit/>
          </a:bodyPr>
          <a:lstStyle/>
          <a:p>
            <a:r>
              <a:rPr lang="en-GB" b="1" dirty="0"/>
              <a:t>Allows changes in attitudes, beliefs and values of pupils which are communicated through social and cultural messages.</a:t>
            </a:r>
          </a:p>
        </p:txBody>
      </p:sp>
      <p:sp>
        <p:nvSpPr>
          <p:cNvPr id="18" name="Rectangle: Rounded Corners 17">
            <a:extLst>
              <a:ext uri="{FF2B5EF4-FFF2-40B4-BE49-F238E27FC236}">
                <a16:creationId xmlns:a16="http://schemas.microsoft.com/office/drawing/2014/main" id="{470275F2-7D20-43F6-AEA8-09CC775D3188}"/>
              </a:ext>
            </a:extLst>
          </p:cNvPr>
          <p:cNvSpPr/>
          <p:nvPr/>
        </p:nvSpPr>
        <p:spPr>
          <a:xfrm>
            <a:off x="3573194" y="63304"/>
            <a:ext cx="5992837" cy="1315330"/>
          </a:xfrm>
          <a:prstGeom prst="roundRect">
            <a:avLst/>
          </a:prstGeom>
          <a:pattFill prst="diagBrick">
            <a:fgClr>
              <a:srgbClr val="00B050"/>
            </a:fgClr>
            <a:bgClr>
              <a:schemeClr val="bg1"/>
            </a:bgClr>
          </a:patt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05887973-DCF0-44A4-884D-79C149D82037}"/>
              </a:ext>
            </a:extLst>
          </p:cNvPr>
          <p:cNvSpPr/>
          <p:nvPr/>
        </p:nvSpPr>
        <p:spPr>
          <a:xfrm>
            <a:off x="4304714" y="63305"/>
            <a:ext cx="4360984" cy="1227406"/>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Arial Black" panose="020B0A04020102020204" pitchFamily="34" charset="0"/>
              </a:rPr>
              <a:t>The Hidden Curriculum</a:t>
            </a:r>
          </a:p>
          <a:p>
            <a:pPr algn="ctr"/>
            <a:endParaRPr lang="en-GB" dirty="0"/>
          </a:p>
        </p:txBody>
      </p:sp>
      <p:sp>
        <p:nvSpPr>
          <p:cNvPr id="19" name="Scroll: Horizontal 18">
            <a:extLst>
              <a:ext uri="{FF2B5EF4-FFF2-40B4-BE49-F238E27FC236}">
                <a16:creationId xmlns:a16="http://schemas.microsoft.com/office/drawing/2014/main" id="{B7758D29-565A-497A-A9EA-A195A4474B48}"/>
              </a:ext>
            </a:extLst>
          </p:cNvPr>
          <p:cNvSpPr/>
          <p:nvPr/>
        </p:nvSpPr>
        <p:spPr>
          <a:xfrm rot="636041">
            <a:off x="9871859" y="-122137"/>
            <a:ext cx="2139849" cy="2158614"/>
          </a:xfrm>
          <a:prstGeom prst="horizontalScroll">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i="1" dirty="0">
                <a:solidFill>
                  <a:schemeClr val="tx1"/>
                </a:solidFill>
              </a:rPr>
              <a:t>Education is the process of learning and developing knowledge, skills, values and beliefs.</a:t>
            </a:r>
          </a:p>
        </p:txBody>
      </p:sp>
      <p:sp>
        <p:nvSpPr>
          <p:cNvPr id="20" name="TextBox 19">
            <a:extLst>
              <a:ext uri="{FF2B5EF4-FFF2-40B4-BE49-F238E27FC236}">
                <a16:creationId xmlns:a16="http://schemas.microsoft.com/office/drawing/2014/main" id="{D700AD82-C85C-4207-B5DF-0627F50B04CB}"/>
              </a:ext>
            </a:extLst>
          </p:cNvPr>
          <p:cNvSpPr txBox="1"/>
          <p:nvPr/>
        </p:nvSpPr>
        <p:spPr>
          <a:xfrm>
            <a:off x="9979954" y="1612092"/>
            <a:ext cx="1780638" cy="646331"/>
          </a:xfrm>
          <a:prstGeom prst="rect">
            <a:avLst/>
          </a:prstGeom>
          <a:pattFill prst="diagBrick">
            <a:fgClr>
              <a:srgbClr val="00B050"/>
            </a:fgClr>
            <a:bgClr>
              <a:schemeClr val="bg1"/>
            </a:bgClr>
          </a:pattFill>
          <a:ln w="44450">
            <a:solidFill>
              <a:schemeClr val="tx1"/>
            </a:solidFill>
          </a:ln>
        </p:spPr>
        <p:txBody>
          <a:bodyPr wrap="square" rtlCol="0">
            <a:spAutoFit/>
          </a:bodyPr>
          <a:lstStyle/>
          <a:p>
            <a:pPr algn="ctr"/>
            <a:r>
              <a:rPr lang="en-GB" b="1" dirty="0"/>
              <a:t>  Educational Methods </a:t>
            </a:r>
          </a:p>
        </p:txBody>
      </p:sp>
      <p:sp>
        <p:nvSpPr>
          <p:cNvPr id="21" name="Arrow: Down 20">
            <a:extLst>
              <a:ext uri="{FF2B5EF4-FFF2-40B4-BE49-F238E27FC236}">
                <a16:creationId xmlns:a16="http://schemas.microsoft.com/office/drawing/2014/main" id="{42DCC95A-59F9-4FB3-90E3-1B9902B3E1D7}"/>
              </a:ext>
            </a:extLst>
          </p:cNvPr>
          <p:cNvSpPr/>
          <p:nvPr/>
        </p:nvSpPr>
        <p:spPr>
          <a:xfrm rot="1062722">
            <a:off x="11356277" y="2053531"/>
            <a:ext cx="393896" cy="511240"/>
          </a:xfrm>
          <a:prstGeom prst="downArrow">
            <a:avLst>
              <a:gd name="adj1" fmla="val 58062"/>
              <a:gd name="adj2" fmla="val 50000"/>
            </a:avLst>
          </a:prstGeom>
          <a:solidFill>
            <a:srgbClr val="00B050"/>
          </a:solid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F0C3852B-E049-45DF-AE7F-15F44B46BE0E}"/>
              </a:ext>
            </a:extLst>
          </p:cNvPr>
          <p:cNvSpPr/>
          <p:nvPr/>
        </p:nvSpPr>
        <p:spPr>
          <a:xfrm>
            <a:off x="7973139" y="2810300"/>
            <a:ext cx="2033855" cy="646331"/>
          </a:xfrm>
          <a:prstGeom prst="rect">
            <a:avLst/>
          </a:prstGeom>
          <a:pattFill prst="diagBrick">
            <a:fgClr>
              <a:srgbClr val="00B050"/>
            </a:fgClr>
            <a:bgClr>
              <a:schemeClr val="bg1"/>
            </a:bgClr>
          </a:pattFill>
          <a:ln w="539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haroni" panose="02010803020104030203" pitchFamily="2" charset="-79"/>
                <a:cs typeface="Aharoni" panose="02010803020104030203" pitchFamily="2" charset="-79"/>
              </a:rPr>
              <a:t>Educational Theorists</a:t>
            </a:r>
          </a:p>
        </p:txBody>
      </p:sp>
      <p:sp>
        <p:nvSpPr>
          <p:cNvPr id="32" name="Rectangle: Rounded Corners 31">
            <a:extLst>
              <a:ext uri="{FF2B5EF4-FFF2-40B4-BE49-F238E27FC236}">
                <a16:creationId xmlns:a16="http://schemas.microsoft.com/office/drawing/2014/main" id="{EDDC6753-6363-40AA-9673-ED54A2E18F8A}"/>
              </a:ext>
            </a:extLst>
          </p:cNvPr>
          <p:cNvSpPr/>
          <p:nvPr/>
        </p:nvSpPr>
        <p:spPr>
          <a:xfrm>
            <a:off x="7322290" y="3403414"/>
            <a:ext cx="1644846" cy="630540"/>
          </a:xfrm>
          <a:prstGeom prst="roundRect">
            <a:avLst/>
          </a:prstGeom>
          <a:solidFill>
            <a:srgbClr val="E8F268"/>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haroni" panose="02010803020104030203" pitchFamily="2" charset="-79"/>
                <a:cs typeface="Aharoni" panose="02010803020104030203" pitchFamily="2" charset="-79"/>
              </a:rPr>
              <a:t>Bruner – Spiral Curriculum</a:t>
            </a:r>
          </a:p>
        </p:txBody>
      </p:sp>
      <p:sp>
        <p:nvSpPr>
          <p:cNvPr id="34" name="Rectangle: Rounded Corners 33">
            <a:extLst>
              <a:ext uri="{FF2B5EF4-FFF2-40B4-BE49-F238E27FC236}">
                <a16:creationId xmlns:a16="http://schemas.microsoft.com/office/drawing/2014/main" id="{DF971900-3FB8-4D1A-A917-39C496FCD6EC}"/>
              </a:ext>
            </a:extLst>
          </p:cNvPr>
          <p:cNvSpPr/>
          <p:nvPr/>
        </p:nvSpPr>
        <p:spPr>
          <a:xfrm>
            <a:off x="8967136" y="3390837"/>
            <a:ext cx="1531715" cy="630541"/>
          </a:xfrm>
          <a:prstGeom prst="roundRect">
            <a:avLst/>
          </a:prstGeom>
          <a:solidFill>
            <a:srgbClr val="E8F268"/>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Aharoni" panose="02010803020104030203" pitchFamily="2" charset="-79"/>
                <a:cs typeface="Aharoni" panose="02010803020104030203" pitchFamily="2" charset="-79"/>
              </a:rPr>
              <a:t>Skinner – Operant Conditioning </a:t>
            </a:r>
          </a:p>
        </p:txBody>
      </p:sp>
      <p:sp>
        <p:nvSpPr>
          <p:cNvPr id="33" name="Rectangle 32">
            <a:extLst>
              <a:ext uri="{FF2B5EF4-FFF2-40B4-BE49-F238E27FC236}">
                <a16:creationId xmlns:a16="http://schemas.microsoft.com/office/drawing/2014/main" id="{FC141046-530B-403F-9E02-47BD6A0A7D39}"/>
              </a:ext>
            </a:extLst>
          </p:cNvPr>
          <p:cNvSpPr/>
          <p:nvPr/>
        </p:nvSpPr>
        <p:spPr>
          <a:xfrm>
            <a:off x="6788358" y="4239663"/>
            <a:ext cx="2102424" cy="1401482"/>
          </a:xfrm>
          <a:prstGeom prst="rect">
            <a:avLst/>
          </a:prstGeom>
          <a:solidFill>
            <a:schemeClr val="accent4"/>
          </a:solidFill>
          <a:ln w="444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latin typeface="Aharoni" panose="02010803020104030203" pitchFamily="2" charset="-79"/>
                <a:cs typeface="Aharoni" panose="02010803020104030203" pitchFamily="2" charset="-79"/>
              </a:rPr>
              <a:t>Ensuring teaching and learning experiences are allowing students to construct meaningful understanding to the new knowledge they have learned</a:t>
            </a:r>
          </a:p>
        </p:txBody>
      </p:sp>
      <p:sp>
        <p:nvSpPr>
          <p:cNvPr id="29" name="Arrow: Down 28">
            <a:extLst>
              <a:ext uri="{FF2B5EF4-FFF2-40B4-BE49-F238E27FC236}">
                <a16:creationId xmlns:a16="http://schemas.microsoft.com/office/drawing/2014/main" id="{8B0E5BC1-C5AE-416B-BDC5-299E175047E3}"/>
              </a:ext>
            </a:extLst>
          </p:cNvPr>
          <p:cNvSpPr/>
          <p:nvPr/>
        </p:nvSpPr>
        <p:spPr>
          <a:xfrm rot="19793971">
            <a:off x="7335549" y="3769809"/>
            <a:ext cx="532374" cy="562738"/>
          </a:xfrm>
          <a:prstGeom prst="downArrow">
            <a:avLst/>
          </a:prstGeom>
          <a:solidFill>
            <a:srgbClr val="00B050"/>
          </a:solid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04BFAD14-4C6F-43E4-9303-57689AC88802}"/>
              </a:ext>
            </a:extLst>
          </p:cNvPr>
          <p:cNvSpPr/>
          <p:nvPr/>
        </p:nvSpPr>
        <p:spPr>
          <a:xfrm>
            <a:off x="9086236" y="4239633"/>
            <a:ext cx="1784037" cy="732859"/>
          </a:xfrm>
          <a:prstGeom prst="rect">
            <a:avLst/>
          </a:prstGeom>
          <a:solidFill>
            <a:schemeClr val="accent4">
              <a:lumMod val="75000"/>
            </a:schemeClr>
          </a:solidFill>
          <a:ln w="444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Aharoni" panose="02010803020104030203" pitchFamily="2" charset="-79"/>
                <a:cs typeface="Aharoni" panose="02010803020104030203" pitchFamily="2" charset="-79"/>
              </a:rPr>
              <a:t>Children learn through rewards and positive reinforcers</a:t>
            </a:r>
          </a:p>
        </p:txBody>
      </p:sp>
      <p:sp>
        <p:nvSpPr>
          <p:cNvPr id="35" name="Arrow: Down 34">
            <a:extLst>
              <a:ext uri="{FF2B5EF4-FFF2-40B4-BE49-F238E27FC236}">
                <a16:creationId xmlns:a16="http://schemas.microsoft.com/office/drawing/2014/main" id="{4A30CD7B-D8D5-4DF1-AC46-FCE6A7576A4D}"/>
              </a:ext>
            </a:extLst>
          </p:cNvPr>
          <p:cNvSpPr/>
          <p:nvPr/>
        </p:nvSpPr>
        <p:spPr>
          <a:xfrm rot="20239669">
            <a:off x="10212963" y="3714344"/>
            <a:ext cx="506437" cy="520319"/>
          </a:xfrm>
          <a:prstGeom prst="downArrow">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CBFD0BBB-CA17-4608-B694-A87434A8B7BC}"/>
              </a:ext>
            </a:extLst>
          </p:cNvPr>
          <p:cNvSpPr/>
          <p:nvPr/>
        </p:nvSpPr>
        <p:spPr>
          <a:xfrm>
            <a:off x="9183961" y="5030688"/>
            <a:ext cx="1784037" cy="951345"/>
          </a:xfrm>
          <a:prstGeom prst="rect">
            <a:avLst/>
          </a:prstGeom>
          <a:solidFill>
            <a:schemeClr val="accent4">
              <a:lumMod val="75000"/>
            </a:schemeClr>
          </a:solidFill>
          <a:ln w="444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Aharoni" panose="02010803020104030203" pitchFamily="2" charset="-79"/>
                <a:cs typeface="Aharoni" panose="02010803020104030203" pitchFamily="2" charset="-79"/>
              </a:rPr>
              <a:t>Learning should be broken down into smaller learning steps to overcome a pupils fear of failure</a:t>
            </a:r>
          </a:p>
        </p:txBody>
      </p:sp>
      <p:sp>
        <p:nvSpPr>
          <p:cNvPr id="43" name="Rectangle 42">
            <a:extLst>
              <a:ext uri="{FF2B5EF4-FFF2-40B4-BE49-F238E27FC236}">
                <a16:creationId xmlns:a16="http://schemas.microsoft.com/office/drawing/2014/main" id="{6D195698-555E-4F53-9FA7-0359EEFB3CDF}"/>
              </a:ext>
            </a:extLst>
          </p:cNvPr>
          <p:cNvSpPr/>
          <p:nvPr/>
        </p:nvSpPr>
        <p:spPr>
          <a:xfrm>
            <a:off x="5805088" y="5384407"/>
            <a:ext cx="1628425" cy="760855"/>
          </a:xfrm>
          <a:prstGeom prst="rect">
            <a:avLst/>
          </a:prstGeom>
          <a:solidFill>
            <a:srgbClr val="E8EC4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Aharoni" panose="02010803020104030203" pitchFamily="2" charset="-79"/>
                <a:cs typeface="Aharoni" panose="02010803020104030203" pitchFamily="2" charset="-79"/>
              </a:rPr>
              <a:t>Children's intellectual ability develops in stages </a:t>
            </a:r>
          </a:p>
        </p:txBody>
      </p:sp>
      <p:sp>
        <p:nvSpPr>
          <p:cNvPr id="44" name="Rectangle 43">
            <a:extLst>
              <a:ext uri="{FF2B5EF4-FFF2-40B4-BE49-F238E27FC236}">
                <a16:creationId xmlns:a16="http://schemas.microsoft.com/office/drawing/2014/main" id="{769A74D1-4639-4131-A3A6-5D33956ED157}"/>
              </a:ext>
            </a:extLst>
          </p:cNvPr>
          <p:cNvSpPr/>
          <p:nvPr/>
        </p:nvSpPr>
        <p:spPr>
          <a:xfrm>
            <a:off x="7410845" y="5658274"/>
            <a:ext cx="1644846" cy="1151307"/>
          </a:xfrm>
          <a:prstGeom prst="rect">
            <a:avLst/>
          </a:prstGeom>
          <a:solidFill>
            <a:srgbClr val="E8EC40"/>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Aharoni" panose="02010803020104030203" pitchFamily="2" charset="-79"/>
                <a:cs typeface="Aharoni" panose="02010803020104030203" pitchFamily="2" charset="-79"/>
              </a:rPr>
              <a:t>Children need to learn principles, concepts and structure of ideas rather than memorising data</a:t>
            </a:r>
          </a:p>
        </p:txBody>
      </p:sp>
      <p:sp>
        <p:nvSpPr>
          <p:cNvPr id="45" name="Rectangle 44">
            <a:extLst>
              <a:ext uri="{FF2B5EF4-FFF2-40B4-BE49-F238E27FC236}">
                <a16:creationId xmlns:a16="http://schemas.microsoft.com/office/drawing/2014/main" id="{568FD40E-FD2A-4C63-8D4A-CF9144241A8B}"/>
              </a:ext>
            </a:extLst>
          </p:cNvPr>
          <p:cNvSpPr/>
          <p:nvPr/>
        </p:nvSpPr>
        <p:spPr>
          <a:xfrm>
            <a:off x="5280567" y="6061836"/>
            <a:ext cx="2300124" cy="732859"/>
          </a:xfrm>
          <a:prstGeom prst="rect">
            <a:avLst/>
          </a:prstGeom>
          <a:solidFill>
            <a:schemeClr val="accent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Aharoni" panose="02010803020104030203" pitchFamily="2" charset="-79"/>
                <a:cs typeface="Aharoni" panose="02010803020104030203" pitchFamily="2" charset="-79"/>
              </a:rPr>
              <a:t>Spiral Curriculum: Ideas are repeated. Learning opportunities are organised from simple to complex.</a:t>
            </a:r>
          </a:p>
        </p:txBody>
      </p:sp>
      <p:sp>
        <p:nvSpPr>
          <p:cNvPr id="47" name="Rectangle 46">
            <a:extLst>
              <a:ext uri="{FF2B5EF4-FFF2-40B4-BE49-F238E27FC236}">
                <a16:creationId xmlns:a16="http://schemas.microsoft.com/office/drawing/2014/main" id="{852332D8-8A41-4EB7-8F96-15544FD12091}"/>
              </a:ext>
            </a:extLst>
          </p:cNvPr>
          <p:cNvSpPr/>
          <p:nvPr/>
        </p:nvSpPr>
        <p:spPr>
          <a:xfrm>
            <a:off x="9643600" y="6040230"/>
            <a:ext cx="1552585" cy="732858"/>
          </a:xfrm>
          <a:prstGeom prst="rect">
            <a:avLst/>
          </a:prstGeom>
          <a:solidFill>
            <a:schemeClr val="accent4">
              <a:lumMod val="75000"/>
            </a:schemeClr>
          </a:solidFill>
          <a:ln w="444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Aharoni" panose="02010803020104030203" pitchFamily="2" charset="-79"/>
                <a:cs typeface="Aharoni" panose="02010803020104030203" pitchFamily="2" charset="-79"/>
              </a:rPr>
              <a:t>Association between behaviours and consequence</a:t>
            </a:r>
          </a:p>
        </p:txBody>
      </p:sp>
      <p:sp>
        <p:nvSpPr>
          <p:cNvPr id="39" name="Rectangle 38">
            <a:extLst>
              <a:ext uri="{FF2B5EF4-FFF2-40B4-BE49-F238E27FC236}">
                <a16:creationId xmlns:a16="http://schemas.microsoft.com/office/drawing/2014/main" id="{26A4E720-EFDD-4C0B-A87B-4DD921C18C30}"/>
              </a:ext>
            </a:extLst>
          </p:cNvPr>
          <p:cNvSpPr/>
          <p:nvPr/>
        </p:nvSpPr>
        <p:spPr>
          <a:xfrm>
            <a:off x="11065723" y="3634591"/>
            <a:ext cx="1008185" cy="2200662"/>
          </a:xfrm>
          <a:prstGeom prst="rect">
            <a:avLst/>
          </a:prstGeom>
          <a:solidFill>
            <a:schemeClr val="bg1"/>
          </a:solid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u="sng" dirty="0">
                <a:solidFill>
                  <a:schemeClr val="tx1"/>
                </a:solidFill>
                <a:latin typeface="Aharoni" panose="02010803020104030203" pitchFamily="2" charset="-79"/>
                <a:cs typeface="Aharoni" panose="02010803020104030203" pitchFamily="2" charset="-79"/>
              </a:rPr>
              <a:t>Reducing</a:t>
            </a:r>
            <a:r>
              <a:rPr lang="en-GB" sz="1400" dirty="0">
                <a:solidFill>
                  <a:schemeClr val="tx1"/>
                </a:solidFill>
                <a:latin typeface="Aharoni" panose="02010803020104030203" pitchFamily="2" charset="-79"/>
                <a:cs typeface="Aharoni" panose="02010803020104030203" pitchFamily="2" charset="-79"/>
              </a:rPr>
              <a:t> risks has a </a:t>
            </a:r>
            <a:r>
              <a:rPr lang="en-GB" sz="1400" b="1" u="sng" dirty="0">
                <a:solidFill>
                  <a:schemeClr val="tx1"/>
                </a:solidFill>
                <a:latin typeface="Aharoni" panose="02010803020104030203" pitchFamily="2" charset="-79"/>
                <a:cs typeface="Aharoni" panose="02010803020104030203" pitchFamily="2" charset="-79"/>
              </a:rPr>
              <a:t>negative</a:t>
            </a:r>
            <a:r>
              <a:rPr lang="en-GB" sz="1400" dirty="0">
                <a:solidFill>
                  <a:schemeClr val="tx1"/>
                </a:solidFill>
                <a:latin typeface="Aharoni" panose="02010803020104030203" pitchFamily="2" charset="-79"/>
                <a:cs typeface="Aharoni" panose="02010803020104030203" pitchFamily="2" charset="-79"/>
              </a:rPr>
              <a:t> effect on </a:t>
            </a:r>
            <a:r>
              <a:rPr lang="en-GB" sz="1400" b="1" u="sng" dirty="0">
                <a:solidFill>
                  <a:schemeClr val="tx1"/>
                </a:solidFill>
                <a:latin typeface="Aharoni" panose="02010803020104030203" pitchFamily="2" charset="-79"/>
                <a:cs typeface="Aharoni" panose="02010803020104030203" pitchFamily="2" charset="-79"/>
              </a:rPr>
              <a:t>learning</a:t>
            </a:r>
          </a:p>
        </p:txBody>
      </p:sp>
      <p:cxnSp>
        <p:nvCxnSpPr>
          <p:cNvPr id="51" name="Straight Arrow Connector 50">
            <a:extLst>
              <a:ext uri="{FF2B5EF4-FFF2-40B4-BE49-F238E27FC236}">
                <a16:creationId xmlns:a16="http://schemas.microsoft.com/office/drawing/2014/main" id="{DB00DF19-78BD-4810-8652-DC850AB316A2}"/>
              </a:ext>
            </a:extLst>
          </p:cNvPr>
          <p:cNvCxnSpPr>
            <a:cxnSpLocks/>
          </p:cNvCxnSpPr>
          <p:nvPr/>
        </p:nvCxnSpPr>
        <p:spPr>
          <a:xfrm flipV="1">
            <a:off x="10941783" y="4440249"/>
            <a:ext cx="165069" cy="747246"/>
          </a:xfrm>
          <a:prstGeom prst="straightConnector1">
            <a:avLst/>
          </a:prstGeom>
          <a:ln w="952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5" name="Oval 54">
            <a:extLst>
              <a:ext uri="{FF2B5EF4-FFF2-40B4-BE49-F238E27FC236}">
                <a16:creationId xmlns:a16="http://schemas.microsoft.com/office/drawing/2014/main" id="{63B831A2-1604-4A09-84D2-429FA573C7C1}"/>
              </a:ext>
            </a:extLst>
          </p:cNvPr>
          <p:cNvSpPr/>
          <p:nvPr/>
        </p:nvSpPr>
        <p:spPr>
          <a:xfrm rot="20187669">
            <a:off x="131241" y="5844651"/>
            <a:ext cx="1657905" cy="914245"/>
          </a:xfrm>
          <a:prstGeom prst="ellipse">
            <a:avLst/>
          </a:prstGeom>
          <a:pattFill prst="diagBrick">
            <a:fgClr>
              <a:srgbClr val="00B050"/>
            </a:fgClr>
            <a:bgClr>
              <a:schemeClr val="bg1"/>
            </a:bgClr>
          </a:pattFill>
          <a:ln w="508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haroni" panose="02010803020104030203" pitchFamily="2" charset="-79"/>
                <a:cs typeface="Aharoni" panose="02010803020104030203" pitchFamily="2" charset="-79"/>
              </a:rPr>
              <a:t>Pupil Voice In Special Education</a:t>
            </a:r>
          </a:p>
        </p:txBody>
      </p:sp>
      <p:sp>
        <p:nvSpPr>
          <p:cNvPr id="56" name="Arrow: Down 55">
            <a:extLst>
              <a:ext uri="{FF2B5EF4-FFF2-40B4-BE49-F238E27FC236}">
                <a16:creationId xmlns:a16="http://schemas.microsoft.com/office/drawing/2014/main" id="{6D8724A4-8EDB-4433-AB94-05FA879F6382}"/>
              </a:ext>
            </a:extLst>
          </p:cNvPr>
          <p:cNvSpPr/>
          <p:nvPr/>
        </p:nvSpPr>
        <p:spPr>
          <a:xfrm rot="9155363">
            <a:off x="318913" y="5625362"/>
            <a:ext cx="337624" cy="486677"/>
          </a:xfrm>
          <a:prstGeom prst="downArrow">
            <a:avLst/>
          </a:prstGeom>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a:extLst>
              <a:ext uri="{FF2B5EF4-FFF2-40B4-BE49-F238E27FC236}">
                <a16:creationId xmlns:a16="http://schemas.microsoft.com/office/drawing/2014/main" id="{7CBD0DF6-39BE-4A42-A28D-07B4C02A9DD8}"/>
              </a:ext>
            </a:extLst>
          </p:cNvPr>
          <p:cNvSpPr txBox="1"/>
          <p:nvPr/>
        </p:nvSpPr>
        <p:spPr>
          <a:xfrm>
            <a:off x="-67765" y="4937978"/>
            <a:ext cx="1161361" cy="767170"/>
          </a:xfrm>
          <a:prstGeom prst="rect">
            <a:avLst/>
          </a:prstGeom>
          <a:noFill/>
        </p:spPr>
        <p:txBody>
          <a:bodyPr wrap="square" rtlCol="0">
            <a:spAutoFit/>
          </a:bodyPr>
          <a:lstStyle/>
          <a:p>
            <a:r>
              <a:rPr lang="en-GB" sz="1400" b="1" dirty="0">
                <a:latin typeface="Aharoni" panose="02010803020104030203" pitchFamily="2" charset="-79"/>
                <a:cs typeface="Aharoni" panose="02010803020104030203" pitchFamily="2" charset="-79"/>
              </a:rPr>
              <a:t>Rights Respecting School</a:t>
            </a:r>
          </a:p>
        </p:txBody>
      </p:sp>
      <p:sp>
        <p:nvSpPr>
          <p:cNvPr id="58" name="Arrow: Down 57">
            <a:extLst>
              <a:ext uri="{FF2B5EF4-FFF2-40B4-BE49-F238E27FC236}">
                <a16:creationId xmlns:a16="http://schemas.microsoft.com/office/drawing/2014/main" id="{9252203D-6A51-463B-BF2B-DF2CA65D4799}"/>
              </a:ext>
            </a:extLst>
          </p:cNvPr>
          <p:cNvSpPr/>
          <p:nvPr/>
        </p:nvSpPr>
        <p:spPr>
          <a:xfrm rot="11569412">
            <a:off x="986876" y="5492889"/>
            <a:ext cx="307412" cy="407741"/>
          </a:xfrm>
          <a:prstGeom prst="downArrow">
            <a:avLst/>
          </a:prstGeom>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TextBox 58">
            <a:extLst>
              <a:ext uri="{FF2B5EF4-FFF2-40B4-BE49-F238E27FC236}">
                <a16:creationId xmlns:a16="http://schemas.microsoft.com/office/drawing/2014/main" id="{88B64DC5-82D2-4155-9978-63002C596126}"/>
              </a:ext>
            </a:extLst>
          </p:cNvPr>
          <p:cNvSpPr txBox="1"/>
          <p:nvPr/>
        </p:nvSpPr>
        <p:spPr>
          <a:xfrm>
            <a:off x="1845549" y="6156447"/>
            <a:ext cx="1473472" cy="523220"/>
          </a:xfrm>
          <a:prstGeom prst="rect">
            <a:avLst/>
          </a:prstGeom>
          <a:noFill/>
        </p:spPr>
        <p:txBody>
          <a:bodyPr wrap="square" rtlCol="0">
            <a:spAutoFit/>
          </a:bodyPr>
          <a:lstStyle/>
          <a:p>
            <a:r>
              <a:rPr lang="en-GB" sz="1400" dirty="0">
                <a:latin typeface="Aharoni" panose="02010803020104030203" pitchFamily="2" charset="-79"/>
                <a:cs typeface="Aharoni" panose="02010803020104030203" pitchFamily="2" charset="-79"/>
              </a:rPr>
              <a:t>School</a:t>
            </a:r>
          </a:p>
          <a:p>
            <a:r>
              <a:rPr lang="en-GB" sz="1400" dirty="0">
                <a:latin typeface="Aharoni" panose="02010803020104030203" pitchFamily="2" charset="-79"/>
                <a:cs typeface="Aharoni" panose="02010803020104030203" pitchFamily="2" charset="-79"/>
              </a:rPr>
              <a:t> Council</a:t>
            </a:r>
          </a:p>
        </p:txBody>
      </p:sp>
      <p:sp>
        <p:nvSpPr>
          <p:cNvPr id="60" name="Arrow: Up 59">
            <a:extLst>
              <a:ext uri="{FF2B5EF4-FFF2-40B4-BE49-F238E27FC236}">
                <a16:creationId xmlns:a16="http://schemas.microsoft.com/office/drawing/2014/main" id="{6570B6DF-64B5-4908-AC69-EC3B710F2716}"/>
              </a:ext>
            </a:extLst>
          </p:cNvPr>
          <p:cNvSpPr/>
          <p:nvPr/>
        </p:nvSpPr>
        <p:spPr>
          <a:xfrm rot="3916936">
            <a:off x="1629257" y="5842193"/>
            <a:ext cx="338820" cy="505108"/>
          </a:xfrm>
          <a:prstGeom prst="upArrow">
            <a:avLst/>
          </a:prstGeom>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521C0E5-B8AC-46A8-8A52-376868966E93}"/>
              </a:ext>
            </a:extLst>
          </p:cNvPr>
          <p:cNvSpPr txBox="1"/>
          <p:nvPr/>
        </p:nvSpPr>
        <p:spPr>
          <a:xfrm>
            <a:off x="1399459" y="5341237"/>
            <a:ext cx="1323965" cy="523220"/>
          </a:xfrm>
          <a:prstGeom prst="rect">
            <a:avLst/>
          </a:prstGeom>
          <a:noFill/>
        </p:spPr>
        <p:txBody>
          <a:bodyPr wrap="square" rtlCol="0">
            <a:spAutoFit/>
          </a:bodyPr>
          <a:lstStyle/>
          <a:p>
            <a:r>
              <a:rPr lang="en-GB" sz="1400" dirty="0">
                <a:latin typeface="Aharoni" panose="02010803020104030203" pitchFamily="2" charset="-79"/>
                <a:cs typeface="Aharoni" panose="02010803020104030203" pitchFamily="2" charset="-79"/>
              </a:rPr>
              <a:t>Independent Living Skills</a:t>
            </a:r>
          </a:p>
        </p:txBody>
      </p:sp>
      <p:sp>
        <p:nvSpPr>
          <p:cNvPr id="62" name="Arrow: Up 61">
            <a:extLst>
              <a:ext uri="{FF2B5EF4-FFF2-40B4-BE49-F238E27FC236}">
                <a16:creationId xmlns:a16="http://schemas.microsoft.com/office/drawing/2014/main" id="{3E2E11C9-48B4-4A3B-8EEA-218184F5365E}"/>
              </a:ext>
            </a:extLst>
          </p:cNvPr>
          <p:cNvSpPr/>
          <p:nvPr/>
        </p:nvSpPr>
        <p:spPr>
          <a:xfrm rot="6471320">
            <a:off x="1507385" y="6263959"/>
            <a:ext cx="350615" cy="461123"/>
          </a:xfrm>
          <a:prstGeom prst="upArrow">
            <a:avLst/>
          </a:prstGeom>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TextBox 62">
            <a:extLst>
              <a:ext uri="{FF2B5EF4-FFF2-40B4-BE49-F238E27FC236}">
                <a16:creationId xmlns:a16="http://schemas.microsoft.com/office/drawing/2014/main" id="{8E21A302-C638-49DB-86BC-CCDA22A55745}"/>
              </a:ext>
            </a:extLst>
          </p:cNvPr>
          <p:cNvSpPr txBox="1"/>
          <p:nvPr/>
        </p:nvSpPr>
        <p:spPr>
          <a:xfrm>
            <a:off x="877550" y="4967647"/>
            <a:ext cx="1171313" cy="523220"/>
          </a:xfrm>
          <a:prstGeom prst="rect">
            <a:avLst/>
          </a:prstGeom>
          <a:noFill/>
        </p:spPr>
        <p:txBody>
          <a:bodyPr wrap="square" rtlCol="0">
            <a:spAutoFit/>
          </a:bodyPr>
          <a:lstStyle/>
          <a:p>
            <a:r>
              <a:rPr lang="en-GB" sz="1400" dirty="0">
                <a:latin typeface="Aharoni" panose="02010803020104030203" pitchFamily="2" charset="-79"/>
                <a:cs typeface="Aharoni" panose="02010803020104030203" pitchFamily="2" charset="-79"/>
              </a:rPr>
              <a:t>Enterprise Activities</a:t>
            </a:r>
          </a:p>
        </p:txBody>
      </p:sp>
      <p:sp>
        <p:nvSpPr>
          <p:cNvPr id="64" name="Rectangle 63">
            <a:extLst>
              <a:ext uri="{FF2B5EF4-FFF2-40B4-BE49-F238E27FC236}">
                <a16:creationId xmlns:a16="http://schemas.microsoft.com/office/drawing/2014/main" id="{896A6D0F-BF03-4F85-98C5-B5FB191E28E2}"/>
              </a:ext>
            </a:extLst>
          </p:cNvPr>
          <p:cNvSpPr/>
          <p:nvPr/>
        </p:nvSpPr>
        <p:spPr>
          <a:xfrm>
            <a:off x="29521" y="52356"/>
            <a:ext cx="3209134" cy="3403622"/>
          </a:xfrm>
          <a:prstGeom prst="rect">
            <a:avLst/>
          </a:prstGeom>
          <a:solidFill>
            <a:srgbClr val="92D050"/>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4491FF13-DB2F-49F7-A6B6-E86AED7F060E}"/>
              </a:ext>
            </a:extLst>
          </p:cNvPr>
          <p:cNvSpPr txBox="1"/>
          <p:nvPr/>
        </p:nvSpPr>
        <p:spPr>
          <a:xfrm>
            <a:off x="56371" y="607838"/>
            <a:ext cx="1468892" cy="3231654"/>
          </a:xfrm>
          <a:prstGeom prst="rect">
            <a:avLst/>
          </a:prstGeom>
          <a:noFill/>
        </p:spPr>
        <p:txBody>
          <a:bodyPr wrap="square" rtlCol="0">
            <a:spAutoFit/>
          </a:bodyPr>
          <a:lstStyle/>
          <a:p>
            <a:r>
              <a:rPr lang="en-GB" sz="1200" b="1" u="sng" dirty="0">
                <a:latin typeface="Aharoni" panose="02010803020104030203" pitchFamily="2" charset="-79"/>
                <a:cs typeface="Aharoni" panose="02010803020104030203" pitchFamily="2" charset="-79"/>
              </a:rPr>
              <a:t>Functionalist</a:t>
            </a:r>
          </a:p>
          <a:p>
            <a:pPr marL="171450" indent="-171450">
              <a:buFont typeface="Arial" panose="020B0604020202020204" pitchFamily="34" charset="0"/>
              <a:buChar char="•"/>
            </a:pPr>
            <a:r>
              <a:rPr lang="en-GB" sz="1200" dirty="0">
                <a:latin typeface="Aharoni" panose="02010803020104030203" pitchFamily="2" charset="-79"/>
                <a:cs typeface="Aharoni" panose="02010803020104030203" pitchFamily="2" charset="-79"/>
              </a:rPr>
              <a:t>Positive Function.</a:t>
            </a:r>
          </a:p>
          <a:p>
            <a:pPr marL="171450" indent="-171450">
              <a:buFont typeface="Arial" panose="020B0604020202020204" pitchFamily="34" charset="0"/>
              <a:buChar char="•"/>
            </a:pPr>
            <a:r>
              <a:rPr lang="en-GB" sz="1200" dirty="0">
                <a:latin typeface="Aharoni" panose="02010803020104030203" pitchFamily="2" charset="-79"/>
                <a:cs typeface="Aharoni" panose="02010803020104030203" pitchFamily="2" charset="-79"/>
              </a:rPr>
              <a:t>Teaching Skills For Work.</a:t>
            </a:r>
          </a:p>
          <a:p>
            <a:pPr marL="171450" indent="-171450">
              <a:buFont typeface="Arial" panose="020B0604020202020204" pitchFamily="34" charset="0"/>
              <a:buChar char="•"/>
            </a:pPr>
            <a:r>
              <a:rPr lang="en-GB" sz="1200" dirty="0">
                <a:latin typeface="Aharoni" panose="02010803020104030203" pitchFamily="2" charset="-79"/>
                <a:cs typeface="Aharoni" panose="02010803020104030203" pitchFamily="2" charset="-79"/>
              </a:rPr>
              <a:t>Teaching Core Values.</a:t>
            </a:r>
          </a:p>
          <a:p>
            <a:pPr marL="171450" indent="-171450">
              <a:buFont typeface="Arial" panose="020B0604020202020204" pitchFamily="34" charset="0"/>
              <a:buChar char="•"/>
            </a:pPr>
            <a:r>
              <a:rPr lang="en-GB" sz="1200" dirty="0">
                <a:latin typeface="Aharoni" panose="02010803020104030203" pitchFamily="2" charset="-79"/>
                <a:cs typeface="Aharoni" panose="02010803020104030203" pitchFamily="2" charset="-79"/>
              </a:rPr>
              <a:t>Social Norms &amp; Beliefs Transmitted Through Classroom Structure &amp; Social Relationships. </a:t>
            </a:r>
          </a:p>
          <a:p>
            <a:pPr marL="171450" indent="-171450">
              <a:buFont typeface="Arial" panose="020B0604020202020204" pitchFamily="34" charset="0"/>
              <a:buChar char="•"/>
            </a:pPr>
            <a:endParaRPr lang="en-GB" sz="1200" dirty="0">
              <a:latin typeface="Aharoni" panose="02010803020104030203" pitchFamily="2" charset="-79"/>
              <a:cs typeface="Aharoni" panose="02010803020104030203" pitchFamily="2" charset="-79"/>
            </a:endParaRPr>
          </a:p>
          <a:p>
            <a:pPr marL="171450" indent="-171450">
              <a:buFont typeface="Arial" panose="020B0604020202020204" pitchFamily="34" charset="0"/>
              <a:buChar char="•"/>
            </a:pPr>
            <a:endParaRPr lang="en-GB" sz="1200" dirty="0">
              <a:latin typeface="Aharoni" panose="02010803020104030203" pitchFamily="2" charset="-79"/>
              <a:cs typeface="Aharoni" panose="02010803020104030203" pitchFamily="2" charset="-79"/>
            </a:endParaRPr>
          </a:p>
        </p:txBody>
      </p:sp>
      <p:sp>
        <p:nvSpPr>
          <p:cNvPr id="67" name="TextBox 66">
            <a:extLst>
              <a:ext uri="{FF2B5EF4-FFF2-40B4-BE49-F238E27FC236}">
                <a16:creationId xmlns:a16="http://schemas.microsoft.com/office/drawing/2014/main" id="{97CDC630-08C6-4150-ACD8-1ACA92120D45}"/>
              </a:ext>
            </a:extLst>
          </p:cNvPr>
          <p:cNvSpPr txBox="1"/>
          <p:nvPr/>
        </p:nvSpPr>
        <p:spPr>
          <a:xfrm>
            <a:off x="1990992" y="551681"/>
            <a:ext cx="941408" cy="276999"/>
          </a:xfrm>
          <a:prstGeom prst="rect">
            <a:avLst/>
          </a:prstGeom>
          <a:noFill/>
        </p:spPr>
        <p:txBody>
          <a:bodyPr wrap="square" rtlCol="0">
            <a:spAutoFit/>
          </a:bodyPr>
          <a:lstStyle/>
          <a:p>
            <a:r>
              <a:rPr lang="en-GB" sz="1200" b="1" u="sng" dirty="0">
                <a:latin typeface="Aharoni" panose="02010803020104030203" pitchFamily="2" charset="-79"/>
                <a:cs typeface="Aharoni" panose="02010803020104030203" pitchFamily="2" charset="-79"/>
              </a:rPr>
              <a:t>Marxist</a:t>
            </a:r>
          </a:p>
        </p:txBody>
      </p:sp>
      <p:sp>
        <p:nvSpPr>
          <p:cNvPr id="68" name="TextBox 67">
            <a:extLst>
              <a:ext uri="{FF2B5EF4-FFF2-40B4-BE49-F238E27FC236}">
                <a16:creationId xmlns:a16="http://schemas.microsoft.com/office/drawing/2014/main" id="{3C09EE89-9B74-479E-B724-DA48B84167B7}"/>
              </a:ext>
            </a:extLst>
          </p:cNvPr>
          <p:cNvSpPr txBox="1"/>
          <p:nvPr/>
        </p:nvSpPr>
        <p:spPr>
          <a:xfrm>
            <a:off x="1784763" y="834263"/>
            <a:ext cx="1328353" cy="1754326"/>
          </a:xfrm>
          <a:prstGeom prst="rect">
            <a:avLst/>
          </a:prstGeom>
          <a:noFill/>
        </p:spPr>
        <p:txBody>
          <a:bodyPr wrap="square" rtlCol="0">
            <a:spAutoFit/>
          </a:bodyPr>
          <a:lstStyle/>
          <a:p>
            <a:pPr marL="171450" indent="-171450">
              <a:buFont typeface="Arial" panose="020B0604020202020204" pitchFamily="34" charset="0"/>
              <a:buChar char="•"/>
            </a:pPr>
            <a:r>
              <a:rPr lang="en-GB" sz="1200" dirty="0">
                <a:latin typeface="Aharoni" panose="02010803020104030203" pitchFamily="2" charset="-79"/>
                <a:cs typeface="Aharoni" panose="02010803020104030203" pitchFamily="2" charset="-79"/>
              </a:rPr>
              <a:t>Broadly Constructivist &amp; Critique.</a:t>
            </a:r>
          </a:p>
          <a:p>
            <a:pPr marL="171450" indent="-171450">
              <a:buFont typeface="Arial" panose="020B0604020202020204" pitchFamily="34" charset="0"/>
              <a:buChar char="•"/>
            </a:pPr>
            <a:r>
              <a:rPr lang="en-GB" sz="1200" dirty="0">
                <a:latin typeface="Aharoni" panose="02010803020104030203" pitchFamily="2" charset="-79"/>
                <a:cs typeface="Aharoni" panose="02010803020104030203" pitchFamily="2" charset="-79"/>
              </a:rPr>
              <a:t>Student </a:t>
            </a:r>
            <a:r>
              <a:rPr lang="en-GB" sz="1200" dirty="0" err="1">
                <a:latin typeface="Aharoni" panose="02010803020104030203" pitchFamily="2" charset="-79"/>
                <a:cs typeface="Aharoni" panose="02010803020104030203" pitchFamily="2" charset="-79"/>
              </a:rPr>
              <a:t>Centered</a:t>
            </a:r>
            <a:r>
              <a:rPr lang="en-GB" sz="1200" dirty="0">
                <a:latin typeface="Aharoni" panose="02010803020104030203" pitchFamily="2" charset="-79"/>
                <a:cs typeface="Aharoni" panose="02010803020104030203" pitchFamily="2" charset="-79"/>
              </a:rPr>
              <a:t>.</a:t>
            </a:r>
          </a:p>
          <a:p>
            <a:pPr marL="171450" indent="-171450">
              <a:buFont typeface="Arial" panose="020B0604020202020204" pitchFamily="34" charset="0"/>
              <a:buChar char="•"/>
            </a:pPr>
            <a:r>
              <a:rPr lang="en-GB" sz="1200" dirty="0">
                <a:latin typeface="Aharoni" panose="02010803020104030203" pitchFamily="2" charset="-79"/>
                <a:cs typeface="Aharoni" panose="02010803020104030203" pitchFamily="2" charset="-79"/>
              </a:rPr>
              <a:t>Pupils Obey Authority.</a:t>
            </a:r>
          </a:p>
          <a:p>
            <a:pPr marL="171450" indent="-171450">
              <a:buFont typeface="Arial" panose="020B0604020202020204" pitchFamily="34" charset="0"/>
              <a:buChar char="•"/>
            </a:pPr>
            <a:endParaRPr lang="en-GB" sz="1200" dirty="0">
              <a:latin typeface="Aharoni" panose="02010803020104030203" pitchFamily="2" charset="-79"/>
              <a:cs typeface="Aharoni" panose="02010803020104030203" pitchFamily="2" charset="-79"/>
            </a:endParaRPr>
          </a:p>
          <a:p>
            <a:pPr marL="171450" indent="-171450">
              <a:buFont typeface="Arial" panose="020B0604020202020204" pitchFamily="34" charset="0"/>
              <a:buChar char="•"/>
            </a:pPr>
            <a:endParaRPr lang="en-GB" sz="1200" dirty="0">
              <a:latin typeface="Aharoni" panose="02010803020104030203" pitchFamily="2" charset="-79"/>
              <a:cs typeface="Aharoni" panose="02010803020104030203" pitchFamily="2" charset="-79"/>
            </a:endParaRPr>
          </a:p>
        </p:txBody>
      </p:sp>
      <p:sp>
        <p:nvSpPr>
          <p:cNvPr id="65" name="TextBox 64">
            <a:extLst>
              <a:ext uri="{FF2B5EF4-FFF2-40B4-BE49-F238E27FC236}">
                <a16:creationId xmlns:a16="http://schemas.microsoft.com/office/drawing/2014/main" id="{69996501-B3FB-41C2-975C-14A3847A959E}"/>
              </a:ext>
            </a:extLst>
          </p:cNvPr>
          <p:cNvSpPr txBox="1"/>
          <p:nvPr/>
        </p:nvSpPr>
        <p:spPr>
          <a:xfrm>
            <a:off x="238075" y="-21047"/>
            <a:ext cx="2601759" cy="584775"/>
          </a:xfrm>
          <a:prstGeom prst="rect">
            <a:avLst/>
          </a:prstGeom>
          <a:pattFill prst="diagBrick">
            <a:fgClr>
              <a:srgbClr val="00B050"/>
            </a:fgClr>
            <a:bgClr>
              <a:schemeClr val="bg1"/>
            </a:bgClr>
          </a:pattFill>
          <a:ln w="47625">
            <a:solidFill>
              <a:schemeClr val="tx1"/>
            </a:solidFill>
          </a:ln>
        </p:spPr>
        <p:txBody>
          <a:bodyPr wrap="square" rtlCol="0">
            <a:spAutoFit/>
          </a:bodyPr>
          <a:lstStyle/>
          <a:p>
            <a:pPr algn="ctr"/>
            <a:r>
              <a:rPr lang="en-GB" sz="1600" b="1" u="sng" dirty="0">
                <a:latin typeface="Aharoni" panose="02010803020104030203" pitchFamily="2" charset="-79"/>
                <a:cs typeface="Aharoni" panose="02010803020104030203" pitchFamily="2" charset="-79"/>
              </a:rPr>
              <a:t>Perspectives Of Education</a:t>
            </a:r>
          </a:p>
        </p:txBody>
      </p:sp>
      <p:sp>
        <p:nvSpPr>
          <p:cNvPr id="2" name="Rectangle 1">
            <a:extLst>
              <a:ext uri="{FF2B5EF4-FFF2-40B4-BE49-F238E27FC236}">
                <a16:creationId xmlns:a16="http://schemas.microsoft.com/office/drawing/2014/main" id="{CC96BE90-A8BD-4CAE-92B9-7CA1754D836E}"/>
              </a:ext>
            </a:extLst>
          </p:cNvPr>
          <p:cNvSpPr/>
          <p:nvPr/>
        </p:nvSpPr>
        <p:spPr>
          <a:xfrm>
            <a:off x="1477198" y="2223665"/>
            <a:ext cx="1752917" cy="701442"/>
          </a:xfrm>
          <a:prstGeom prst="rect">
            <a:avLst/>
          </a:prstGeom>
          <a:pattFill prst="diagBrick">
            <a:fgClr>
              <a:srgbClr val="00B050"/>
            </a:fgClr>
            <a:bgClr>
              <a:schemeClr val="bg1"/>
            </a:bgClr>
          </a:pattFill>
          <a:ln w="508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Aharoni" panose="02010803020104030203" pitchFamily="2" charset="-79"/>
                <a:cs typeface="Aharoni" panose="02010803020104030203" pitchFamily="2" charset="-79"/>
              </a:rPr>
              <a:t>Divergent Thinking In The Classroom </a:t>
            </a:r>
            <a:endParaRPr lang="en-GB" sz="1600" b="1" dirty="0">
              <a:solidFill>
                <a:schemeClr val="tx1"/>
              </a:solidFill>
              <a:latin typeface="Aharoni" panose="02010803020104030203" pitchFamily="2" charset="-79"/>
              <a:cs typeface="Aharoni" panose="02010803020104030203" pitchFamily="2" charset="-79"/>
            </a:endParaRPr>
          </a:p>
        </p:txBody>
      </p:sp>
      <p:sp>
        <p:nvSpPr>
          <p:cNvPr id="8" name="Arrow: Down 7">
            <a:extLst>
              <a:ext uri="{FF2B5EF4-FFF2-40B4-BE49-F238E27FC236}">
                <a16:creationId xmlns:a16="http://schemas.microsoft.com/office/drawing/2014/main" id="{C5F821A6-7180-45B0-99A9-C9941E553712}"/>
              </a:ext>
            </a:extLst>
          </p:cNvPr>
          <p:cNvSpPr/>
          <p:nvPr/>
        </p:nvSpPr>
        <p:spPr>
          <a:xfrm rot="3272797">
            <a:off x="1332903" y="2781753"/>
            <a:ext cx="419749" cy="1182652"/>
          </a:xfrm>
          <a:prstGeom prst="downArrow">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Down 9">
            <a:extLst>
              <a:ext uri="{FF2B5EF4-FFF2-40B4-BE49-F238E27FC236}">
                <a16:creationId xmlns:a16="http://schemas.microsoft.com/office/drawing/2014/main" id="{3DE59916-D6B0-44BB-80D6-A5243C0F9904}"/>
              </a:ext>
            </a:extLst>
          </p:cNvPr>
          <p:cNvSpPr/>
          <p:nvPr/>
        </p:nvSpPr>
        <p:spPr>
          <a:xfrm rot="2289839">
            <a:off x="1449779" y="3209510"/>
            <a:ext cx="446748" cy="987874"/>
          </a:xfrm>
          <a:prstGeom prst="downArrow">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E2D838E2-705F-45FF-B7D1-CAB40A62C1E3}"/>
              </a:ext>
            </a:extLst>
          </p:cNvPr>
          <p:cNvSpPr/>
          <p:nvPr/>
        </p:nvSpPr>
        <p:spPr>
          <a:xfrm>
            <a:off x="2041679" y="3114188"/>
            <a:ext cx="392957" cy="795396"/>
          </a:xfrm>
          <a:prstGeom prst="downArrow">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7370675F-3F48-43F2-B4D2-1BC7F408DE33}"/>
              </a:ext>
            </a:extLst>
          </p:cNvPr>
          <p:cNvSpPr/>
          <p:nvPr/>
        </p:nvSpPr>
        <p:spPr>
          <a:xfrm flipV="1">
            <a:off x="131160" y="3506109"/>
            <a:ext cx="682491" cy="531505"/>
          </a:xfrm>
          <a:prstGeom prst="ellipse">
            <a:avLst/>
          </a:prstGeom>
          <a:solidFill>
            <a:srgbClr val="E8F268"/>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A9076E48-67B4-4F9A-94DC-469C13E0F0BF}"/>
              </a:ext>
            </a:extLst>
          </p:cNvPr>
          <p:cNvSpPr txBox="1"/>
          <p:nvPr/>
        </p:nvSpPr>
        <p:spPr>
          <a:xfrm>
            <a:off x="178914" y="3614261"/>
            <a:ext cx="800735" cy="338554"/>
          </a:xfrm>
          <a:prstGeom prst="rect">
            <a:avLst/>
          </a:prstGeom>
          <a:noFill/>
        </p:spPr>
        <p:txBody>
          <a:bodyPr wrap="square" rtlCol="0">
            <a:spAutoFit/>
          </a:bodyPr>
          <a:lstStyle/>
          <a:p>
            <a:r>
              <a:rPr lang="en-US" sz="1600" b="1" dirty="0">
                <a:latin typeface="Aharoni" panose="02010803020104030203" pitchFamily="2" charset="-79"/>
                <a:cs typeface="Aharoni" panose="02010803020104030203" pitchFamily="2" charset="-79"/>
              </a:rPr>
              <a:t>Play</a:t>
            </a:r>
            <a:endParaRPr lang="en-GB" sz="1600" b="1" dirty="0">
              <a:latin typeface="Aharoni" panose="02010803020104030203" pitchFamily="2" charset="-79"/>
              <a:cs typeface="Aharoni" panose="02010803020104030203" pitchFamily="2" charset="-79"/>
            </a:endParaRPr>
          </a:p>
        </p:txBody>
      </p:sp>
      <p:sp>
        <p:nvSpPr>
          <p:cNvPr id="17" name="Oval 16">
            <a:extLst>
              <a:ext uri="{FF2B5EF4-FFF2-40B4-BE49-F238E27FC236}">
                <a16:creationId xmlns:a16="http://schemas.microsoft.com/office/drawing/2014/main" id="{95E4F445-A305-4CCA-85F7-7C7102D1DE29}"/>
              </a:ext>
            </a:extLst>
          </p:cNvPr>
          <p:cNvSpPr/>
          <p:nvPr/>
        </p:nvSpPr>
        <p:spPr>
          <a:xfrm>
            <a:off x="240905" y="4087959"/>
            <a:ext cx="1264906" cy="676766"/>
          </a:xfrm>
          <a:prstGeom prst="ellipse">
            <a:avLst/>
          </a:prstGeom>
          <a:solidFill>
            <a:srgbClr val="E8F268"/>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C1215017-8175-408C-80BB-B1C40E1A3837}"/>
              </a:ext>
            </a:extLst>
          </p:cNvPr>
          <p:cNvSpPr/>
          <p:nvPr/>
        </p:nvSpPr>
        <p:spPr>
          <a:xfrm>
            <a:off x="1498413" y="3928449"/>
            <a:ext cx="1284976" cy="709439"/>
          </a:xfrm>
          <a:prstGeom prst="ellipse">
            <a:avLst/>
          </a:prstGeom>
          <a:solidFill>
            <a:srgbClr val="E8F268"/>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202E7D79-05F9-4889-9EB0-41E4FA4EEC77}"/>
              </a:ext>
            </a:extLst>
          </p:cNvPr>
          <p:cNvSpPr txBox="1"/>
          <p:nvPr/>
        </p:nvSpPr>
        <p:spPr>
          <a:xfrm>
            <a:off x="1568168" y="3976005"/>
            <a:ext cx="1217365" cy="523220"/>
          </a:xfrm>
          <a:prstGeom prst="rect">
            <a:avLst/>
          </a:prstGeom>
          <a:noFill/>
        </p:spPr>
        <p:txBody>
          <a:bodyPr wrap="square" rtlCol="0">
            <a:spAutoFit/>
          </a:bodyPr>
          <a:lstStyle/>
          <a:p>
            <a:r>
              <a:rPr lang="en-US" sz="1400" b="1" dirty="0">
                <a:latin typeface="Aharoni" panose="02010803020104030203" pitchFamily="2" charset="-79"/>
                <a:cs typeface="Aharoni" panose="02010803020104030203" pitchFamily="2" charset="-79"/>
              </a:rPr>
              <a:t>Creative Risk Taking</a:t>
            </a:r>
            <a:endParaRPr lang="en-GB" sz="1400" b="1" dirty="0">
              <a:latin typeface="Aharoni" panose="02010803020104030203" pitchFamily="2" charset="-79"/>
              <a:cs typeface="Aharoni" panose="02010803020104030203" pitchFamily="2" charset="-79"/>
            </a:endParaRPr>
          </a:p>
        </p:txBody>
      </p:sp>
      <p:sp>
        <p:nvSpPr>
          <p:cNvPr id="24" name="Arrow: Down 23">
            <a:extLst>
              <a:ext uri="{FF2B5EF4-FFF2-40B4-BE49-F238E27FC236}">
                <a16:creationId xmlns:a16="http://schemas.microsoft.com/office/drawing/2014/main" id="{5E17B923-FE06-4EB0-A671-E2554427DC03}"/>
              </a:ext>
            </a:extLst>
          </p:cNvPr>
          <p:cNvSpPr/>
          <p:nvPr/>
        </p:nvSpPr>
        <p:spPr>
          <a:xfrm rot="19986479">
            <a:off x="2453199" y="2984718"/>
            <a:ext cx="391183" cy="834471"/>
          </a:xfrm>
          <a:prstGeom prst="downArrow">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TextBox 26">
            <a:extLst>
              <a:ext uri="{FF2B5EF4-FFF2-40B4-BE49-F238E27FC236}">
                <a16:creationId xmlns:a16="http://schemas.microsoft.com/office/drawing/2014/main" id="{0DF24C69-974C-4CF0-BB83-CB1C45157B06}"/>
              </a:ext>
            </a:extLst>
          </p:cNvPr>
          <p:cNvSpPr txBox="1"/>
          <p:nvPr/>
        </p:nvSpPr>
        <p:spPr>
          <a:xfrm>
            <a:off x="386759" y="4150704"/>
            <a:ext cx="1166276" cy="523220"/>
          </a:xfrm>
          <a:prstGeom prst="rect">
            <a:avLst/>
          </a:prstGeom>
          <a:noFill/>
        </p:spPr>
        <p:txBody>
          <a:bodyPr wrap="square" rtlCol="0">
            <a:spAutoFit/>
          </a:bodyPr>
          <a:lstStyle/>
          <a:p>
            <a:r>
              <a:rPr lang="en-US" sz="1400" b="1" dirty="0">
                <a:latin typeface="Aharoni" panose="02010803020104030203" pitchFamily="2" charset="-79"/>
                <a:cs typeface="Aharoni" panose="02010803020104030203" pitchFamily="2" charset="-79"/>
              </a:rPr>
              <a:t>Creative Constraint</a:t>
            </a:r>
            <a:endParaRPr lang="en-GB" sz="1400" b="1" dirty="0">
              <a:latin typeface="Aharoni" panose="02010803020104030203" pitchFamily="2" charset="-79"/>
              <a:cs typeface="Aharoni" panose="02010803020104030203" pitchFamily="2" charset="-79"/>
            </a:endParaRPr>
          </a:p>
        </p:txBody>
      </p:sp>
      <p:sp>
        <p:nvSpPr>
          <p:cNvPr id="30" name="Rectangle 29">
            <a:extLst>
              <a:ext uri="{FF2B5EF4-FFF2-40B4-BE49-F238E27FC236}">
                <a16:creationId xmlns:a16="http://schemas.microsoft.com/office/drawing/2014/main" id="{EFF9A834-BA37-444E-8B85-4873FCD5D7A0}"/>
              </a:ext>
            </a:extLst>
          </p:cNvPr>
          <p:cNvSpPr/>
          <p:nvPr/>
        </p:nvSpPr>
        <p:spPr>
          <a:xfrm>
            <a:off x="3298432" y="2901732"/>
            <a:ext cx="1935385" cy="540757"/>
          </a:xfrm>
          <a:prstGeom prst="rect">
            <a:avLst/>
          </a:prstGeom>
          <a:pattFill prst="diagBrick">
            <a:fgClr>
              <a:srgbClr val="00B050"/>
            </a:fgClr>
            <a:bgClr>
              <a:schemeClr val="bg1"/>
            </a:bgClr>
          </a:pattFill>
          <a:ln w="508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Aharoni" panose="02010803020104030203" pitchFamily="2" charset="-79"/>
                <a:cs typeface="Aharoni" panose="02010803020104030203" pitchFamily="2" charset="-79"/>
              </a:rPr>
              <a:t>New Curriculum in Wales 2022</a:t>
            </a:r>
            <a:endParaRPr lang="en-GB" sz="1600" b="1" dirty="0">
              <a:solidFill>
                <a:schemeClr val="tx1"/>
              </a:solidFill>
              <a:latin typeface="Aharoni" panose="02010803020104030203" pitchFamily="2" charset="-79"/>
              <a:cs typeface="Aharoni" panose="02010803020104030203" pitchFamily="2" charset="-79"/>
            </a:endParaRPr>
          </a:p>
        </p:txBody>
      </p:sp>
      <p:sp>
        <p:nvSpPr>
          <p:cNvPr id="41" name="TextBox 40">
            <a:extLst>
              <a:ext uri="{FF2B5EF4-FFF2-40B4-BE49-F238E27FC236}">
                <a16:creationId xmlns:a16="http://schemas.microsoft.com/office/drawing/2014/main" id="{36B6D568-BF01-4975-9ABD-9BD9B0111684}"/>
              </a:ext>
            </a:extLst>
          </p:cNvPr>
          <p:cNvSpPr txBox="1"/>
          <p:nvPr/>
        </p:nvSpPr>
        <p:spPr>
          <a:xfrm>
            <a:off x="3627659" y="3468585"/>
            <a:ext cx="2349248" cy="1815882"/>
          </a:xfrm>
          <a:prstGeom prst="rect">
            <a:avLst/>
          </a:prstGeom>
          <a:solidFill>
            <a:srgbClr val="00B050"/>
          </a:solidFill>
          <a:ln w="38100">
            <a:solidFill>
              <a:schemeClr val="tx1"/>
            </a:solidFill>
          </a:ln>
        </p:spPr>
        <p:txBody>
          <a:bodyPr wrap="square" rtlCol="0">
            <a:spAutoFit/>
          </a:bodyPr>
          <a:lstStyle/>
          <a:p>
            <a:pPr marL="285750" indent="-285750">
              <a:buFont typeface="Arial" panose="020B0604020202020204" pitchFamily="34" charset="0"/>
              <a:buChar char="•"/>
            </a:pPr>
            <a:r>
              <a:rPr lang="en-US" sz="1400" b="1" dirty="0">
                <a:latin typeface="Aharoni" panose="02010803020104030203" pitchFamily="2" charset="-79"/>
                <a:cs typeface="Aharoni" panose="02010803020104030203" pitchFamily="2" charset="-79"/>
              </a:rPr>
              <a:t>Broader Holistic Approach.</a:t>
            </a:r>
          </a:p>
          <a:p>
            <a:pPr marL="285750" indent="-285750">
              <a:buFont typeface="Arial" panose="020B0604020202020204" pitchFamily="34" charset="0"/>
              <a:buChar char="•"/>
            </a:pPr>
            <a:r>
              <a:rPr lang="en-US" sz="1400" b="1" dirty="0">
                <a:latin typeface="Aharoni" panose="02010803020104030203" pitchFamily="2" charset="-79"/>
                <a:cs typeface="Aharoni" panose="02010803020104030203" pitchFamily="2" charset="-79"/>
              </a:rPr>
              <a:t>Help Learners To See Relevance of Their Study in Their Daily Lives.</a:t>
            </a:r>
          </a:p>
          <a:p>
            <a:pPr marL="285750" indent="-285750">
              <a:buFont typeface="Arial" panose="020B0604020202020204" pitchFamily="34" charset="0"/>
              <a:buChar char="•"/>
            </a:pPr>
            <a:r>
              <a:rPr lang="en-US" sz="1400" b="1" dirty="0">
                <a:latin typeface="Aharoni" panose="02010803020104030203" pitchFamily="2" charset="-79"/>
                <a:cs typeface="Aharoni" panose="02010803020104030203" pitchFamily="2" charset="-79"/>
              </a:rPr>
              <a:t>Focus on Learners Development. </a:t>
            </a:r>
            <a:endParaRPr lang="en-GB" sz="1400" b="1" dirty="0">
              <a:latin typeface="Aharoni" panose="02010803020104030203" pitchFamily="2" charset="-79"/>
              <a:cs typeface="Aharoni" panose="02010803020104030203" pitchFamily="2" charset="-79"/>
            </a:endParaRPr>
          </a:p>
        </p:txBody>
      </p:sp>
      <p:sp>
        <p:nvSpPr>
          <p:cNvPr id="25" name="Oval 24">
            <a:extLst>
              <a:ext uri="{FF2B5EF4-FFF2-40B4-BE49-F238E27FC236}">
                <a16:creationId xmlns:a16="http://schemas.microsoft.com/office/drawing/2014/main" id="{9AC3DB13-5198-4E00-8F29-126E6D043B20}"/>
              </a:ext>
            </a:extLst>
          </p:cNvPr>
          <p:cNvSpPr/>
          <p:nvPr/>
        </p:nvSpPr>
        <p:spPr>
          <a:xfrm rot="20588590">
            <a:off x="2499649" y="3742733"/>
            <a:ext cx="1193178" cy="627814"/>
          </a:xfrm>
          <a:prstGeom prst="ellipse">
            <a:avLst/>
          </a:prstGeom>
          <a:solidFill>
            <a:srgbClr val="E8F268"/>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413B5DEB-A53A-4F8A-89E4-74C7465C7568}"/>
              </a:ext>
            </a:extLst>
          </p:cNvPr>
          <p:cNvSpPr txBox="1"/>
          <p:nvPr/>
        </p:nvSpPr>
        <p:spPr>
          <a:xfrm rot="19278439">
            <a:off x="2609384" y="3681259"/>
            <a:ext cx="1160818" cy="523220"/>
          </a:xfrm>
          <a:prstGeom prst="rect">
            <a:avLst/>
          </a:prstGeom>
          <a:noFill/>
        </p:spPr>
        <p:txBody>
          <a:bodyPr wrap="square" rtlCol="0">
            <a:spAutoFit/>
          </a:bodyPr>
          <a:lstStyle/>
          <a:p>
            <a:r>
              <a:rPr lang="en-US" sz="1400" b="1" dirty="0">
                <a:latin typeface="Aharoni" panose="02010803020104030203" pitchFamily="2" charset="-79"/>
                <a:cs typeface="Aharoni" panose="02010803020104030203" pitchFamily="2" charset="-79"/>
              </a:rPr>
              <a:t>Chase </a:t>
            </a:r>
            <a:r>
              <a:rPr lang="en-US" sz="1400" b="1" dirty="0" err="1">
                <a:latin typeface="Aharoni" panose="02010803020104030203" pitchFamily="2" charset="-79"/>
                <a:cs typeface="Aharoni" panose="02010803020104030203" pitchFamily="2" charset="-79"/>
              </a:rPr>
              <a:t>Curiousity</a:t>
            </a:r>
            <a:r>
              <a:rPr lang="en-US" sz="1400" b="1" dirty="0">
                <a:latin typeface="Aharoni" panose="02010803020104030203" pitchFamily="2" charset="-79"/>
                <a:cs typeface="Aharoni" panose="02010803020104030203" pitchFamily="2" charset="-79"/>
              </a:rPr>
              <a:t> </a:t>
            </a:r>
            <a:endParaRPr lang="en-GB" sz="1400" b="1" dirty="0">
              <a:latin typeface="Aharoni" panose="02010803020104030203" pitchFamily="2" charset="-79"/>
              <a:cs typeface="Aharoni" panose="02010803020104030203" pitchFamily="2" charset="-79"/>
            </a:endParaRPr>
          </a:p>
        </p:txBody>
      </p:sp>
      <p:sp>
        <p:nvSpPr>
          <p:cNvPr id="42" name="Arrow: Curved Left 41">
            <a:extLst>
              <a:ext uri="{FF2B5EF4-FFF2-40B4-BE49-F238E27FC236}">
                <a16:creationId xmlns:a16="http://schemas.microsoft.com/office/drawing/2014/main" id="{68251290-ECE1-4D74-A086-4A8A681762D2}"/>
              </a:ext>
            </a:extLst>
          </p:cNvPr>
          <p:cNvSpPr/>
          <p:nvPr/>
        </p:nvSpPr>
        <p:spPr>
          <a:xfrm rot="17771329">
            <a:off x="5140371" y="2982937"/>
            <a:ext cx="571271" cy="481826"/>
          </a:xfrm>
          <a:prstGeom prst="curvedLeftArrow">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3" name="Rectangle 52">
            <a:extLst>
              <a:ext uri="{FF2B5EF4-FFF2-40B4-BE49-F238E27FC236}">
                <a16:creationId xmlns:a16="http://schemas.microsoft.com/office/drawing/2014/main" id="{753B9A1C-BB4C-4D78-8D82-7572188D5948}"/>
              </a:ext>
            </a:extLst>
          </p:cNvPr>
          <p:cNvSpPr/>
          <p:nvPr/>
        </p:nvSpPr>
        <p:spPr>
          <a:xfrm>
            <a:off x="3829371" y="5228603"/>
            <a:ext cx="1884428" cy="818347"/>
          </a:xfrm>
          <a:prstGeom prst="rect">
            <a:avLst/>
          </a:prstGeom>
          <a:solidFill>
            <a:schemeClr val="accent6">
              <a:lumMod val="60000"/>
              <a:lumOff val="40000"/>
            </a:schemeClr>
          </a:solidFill>
          <a:ln w="476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gn="ctr">
              <a:buFont typeface="Arial" panose="020B0604020202020204" pitchFamily="34" charset="0"/>
              <a:buChar char="•"/>
            </a:pPr>
            <a:r>
              <a:rPr lang="en-US" sz="1200" dirty="0">
                <a:solidFill>
                  <a:schemeClr val="tx1"/>
                </a:solidFill>
                <a:latin typeface="Aharoni" panose="02010803020104030203" pitchFamily="2" charset="-79"/>
                <a:cs typeface="Aharoni" panose="02010803020104030203" pitchFamily="2" charset="-79"/>
              </a:rPr>
              <a:t>Welsh Baccalaureate</a:t>
            </a:r>
          </a:p>
          <a:p>
            <a:pPr marL="171450" indent="-171450" algn="ctr">
              <a:buFont typeface="Arial" panose="020B0604020202020204" pitchFamily="34" charset="0"/>
              <a:buChar char="•"/>
            </a:pPr>
            <a:r>
              <a:rPr lang="en-US" sz="1200" dirty="0">
                <a:solidFill>
                  <a:schemeClr val="tx1"/>
                </a:solidFill>
                <a:latin typeface="Aharoni" panose="02010803020104030203" pitchFamily="2" charset="-79"/>
                <a:cs typeface="Aharoni" panose="02010803020104030203" pitchFamily="2" charset="-79"/>
              </a:rPr>
              <a:t>Curriculum </a:t>
            </a:r>
            <a:r>
              <a:rPr lang="en-US" sz="1200" dirty="0" err="1">
                <a:solidFill>
                  <a:schemeClr val="tx1"/>
                </a:solidFill>
                <a:latin typeface="Aharoni" panose="02010803020104030203" pitchFamily="2" charset="-79"/>
                <a:cs typeface="Aharoni" panose="02010803020104030203" pitchFamily="2" charset="-79"/>
              </a:rPr>
              <a:t>Cymraeg</a:t>
            </a:r>
            <a:endParaRPr lang="en-US" sz="1200" dirty="0">
              <a:solidFill>
                <a:schemeClr val="tx1"/>
              </a:solidFill>
              <a:latin typeface="Aharoni" panose="02010803020104030203" pitchFamily="2" charset="-79"/>
              <a:cs typeface="Aharoni" panose="02010803020104030203" pitchFamily="2" charset="-79"/>
            </a:endParaRPr>
          </a:p>
          <a:p>
            <a:pPr marL="171450" indent="-171450" algn="ctr">
              <a:buFont typeface="Arial" panose="020B0604020202020204" pitchFamily="34" charset="0"/>
              <a:buChar char="•"/>
            </a:pPr>
            <a:r>
              <a:rPr lang="en-US" sz="1200" dirty="0">
                <a:solidFill>
                  <a:schemeClr val="tx1"/>
                </a:solidFill>
                <a:latin typeface="Aharoni" panose="02010803020104030203" pitchFamily="2" charset="-79"/>
                <a:cs typeface="Aharoni" panose="02010803020104030203" pitchFamily="2" charset="-79"/>
              </a:rPr>
              <a:t>Health &amp; Well-being</a:t>
            </a:r>
          </a:p>
          <a:p>
            <a:pPr marL="171450" indent="-171450" algn="ctr">
              <a:buFont typeface="Arial" panose="020B0604020202020204" pitchFamily="34" charset="0"/>
              <a:buChar char="•"/>
            </a:pPr>
            <a:r>
              <a:rPr lang="en-US" sz="1200" dirty="0">
                <a:solidFill>
                  <a:schemeClr val="tx1"/>
                </a:solidFill>
                <a:latin typeface="Aharoni" panose="02010803020104030203" pitchFamily="2" charset="-79"/>
                <a:cs typeface="Aharoni" panose="02010803020104030203" pitchFamily="2" charset="-79"/>
              </a:rPr>
              <a:t>Expressive Arts</a:t>
            </a:r>
            <a:endParaRPr lang="en-GB" sz="1200" dirty="0">
              <a:solidFill>
                <a:schemeClr val="tx1"/>
              </a:solidFill>
              <a:latin typeface="Aharoni" panose="02010803020104030203" pitchFamily="2" charset="-79"/>
              <a:cs typeface="Aharoni" panose="02010803020104030203" pitchFamily="2" charset="-79"/>
            </a:endParaRPr>
          </a:p>
        </p:txBody>
      </p:sp>
      <p:sp>
        <p:nvSpPr>
          <p:cNvPr id="54" name="Arrow: Curved Left 53">
            <a:extLst>
              <a:ext uri="{FF2B5EF4-FFF2-40B4-BE49-F238E27FC236}">
                <a16:creationId xmlns:a16="http://schemas.microsoft.com/office/drawing/2014/main" id="{7C40362D-BDF6-426E-83C4-DFFE888F6CE1}"/>
              </a:ext>
            </a:extLst>
          </p:cNvPr>
          <p:cNvSpPr/>
          <p:nvPr/>
        </p:nvSpPr>
        <p:spPr>
          <a:xfrm>
            <a:off x="5612238" y="4782587"/>
            <a:ext cx="611714" cy="586934"/>
          </a:xfrm>
          <a:prstGeom prst="curvedLeftArrow">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 name="Rectangle 68">
            <a:extLst>
              <a:ext uri="{FF2B5EF4-FFF2-40B4-BE49-F238E27FC236}">
                <a16:creationId xmlns:a16="http://schemas.microsoft.com/office/drawing/2014/main" id="{A826648B-8379-4773-B9D7-6F41E6C3CEE2}"/>
              </a:ext>
            </a:extLst>
          </p:cNvPr>
          <p:cNvSpPr/>
          <p:nvPr/>
        </p:nvSpPr>
        <p:spPr>
          <a:xfrm>
            <a:off x="1811641" y="4544319"/>
            <a:ext cx="1541289" cy="498406"/>
          </a:xfrm>
          <a:prstGeom prst="rect">
            <a:avLst/>
          </a:prstGeom>
          <a:pattFill prst="diagBrick">
            <a:fgClr>
              <a:srgbClr val="00B050"/>
            </a:fgClr>
            <a:bgClr>
              <a:schemeClr val="bg1"/>
            </a:bgClr>
          </a:pattFill>
          <a:ln w="476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Aharoni" panose="02010803020104030203" pitchFamily="2" charset="-79"/>
                <a:cs typeface="Aharoni" panose="02010803020104030203" pitchFamily="2" charset="-79"/>
              </a:rPr>
              <a:t>Curriculum </a:t>
            </a:r>
            <a:r>
              <a:rPr lang="en-GB" sz="1400">
                <a:solidFill>
                  <a:schemeClr val="tx1"/>
                </a:solidFill>
                <a:latin typeface="Aharoni" panose="02010803020104030203" pitchFamily="2" charset="-79"/>
                <a:cs typeface="Aharoni" panose="02010803020104030203" pitchFamily="2" charset="-79"/>
              </a:rPr>
              <a:t>in 1980’s</a:t>
            </a:r>
            <a:endParaRPr lang="en-GB" sz="1400" dirty="0">
              <a:solidFill>
                <a:schemeClr val="tx1"/>
              </a:solidFill>
              <a:latin typeface="Aharoni" panose="02010803020104030203" pitchFamily="2" charset="-79"/>
              <a:cs typeface="Aharoni" panose="02010803020104030203" pitchFamily="2" charset="-79"/>
            </a:endParaRPr>
          </a:p>
        </p:txBody>
      </p:sp>
      <p:sp>
        <p:nvSpPr>
          <p:cNvPr id="71" name="TextBox 70">
            <a:extLst>
              <a:ext uri="{FF2B5EF4-FFF2-40B4-BE49-F238E27FC236}">
                <a16:creationId xmlns:a16="http://schemas.microsoft.com/office/drawing/2014/main" id="{97D95229-70A1-43A4-979D-F6203B9BEDDA}"/>
              </a:ext>
            </a:extLst>
          </p:cNvPr>
          <p:cNvSpPr txBox="1"/>
          <p:nvPr/>
        </p:nvSpPr>
        <p:spPr>
          <a:xfrm>
            <a:off x="2618025" y="5041659"/>
            <a:ext cx="1285657" cy="1600438"/>
          </a:xfrm>
          <a:prstGeom prst="rect">
            <a:avLst/>
          </a:prstGeom>
          <a:solidFill>
            <a:schemeClr val="accent2">
              <a:lumMod val="60000"/>
              <a:lumOff val="40000"/>
            </a:schemeClr>
          </a:solidFill>
          <a:ln w="34925">
            <a:solidFill>
              <a:schemeClr val="tx1"/>
            </a:solidFill>
          </a:ln>
        </p:spPr>
        <p:txBody>
          <a:bodyPr wrap="square" rtlCol="0">
            <a:spAutoFit/>
          </a:bodyPr>
          <a:lstStyle/>
          <a:p>
            <a:r>
              <a:rPr lang="en-GB" sz="1400" u="sng" dirty="0">
                <a:latin typeface="Aharoni" panose="02010803020104030203" pitchFamily="2" charset="-79"/>
                <a:cs typeface="Aharoni" panose="02010803020104030203" pitchFamily="2" charset="-79"/>
              </a:rPr>
              <a:t>Core subject focus </a:t>
            </a:r>
            <a:r>
              <a:rPr lang="en-GB" sz="1400" dirty="0">
                <a:latin typeface="Aharoni" panose="02010803020104030203" pitchFamily="2" charset="-79"/>
                <a:cs typeface="Aharoni" panose="02010803020104030203" pitchFamily="2" charset="-79"/>
              </a:rPr>
              <a:t>: MFL</a:t>
            </a:r>
          </a:p>
          <a:p>
            <a:r>
              <a:rPr lang="en-GB" sz="1400" dirty="0">
                <a:latin typeface="Aharoni" panose="02010803020104030203" pitchFamily="2" charset="-79"/>
                <a:cs typeface="Aharoni" panose="02010803020104030203" pitchFamily="2" charset="-79"/>
              </a:rPr>
              <a:t>Mathematics, Science, English, R.E, P.E</a:t>
            </a:r>
          </a:p>
          <a:p>
            <a:endParaRPr lang="en-GB" sz="1400" dirty="0">
              <a:latin typeface="Aharoni" panose="02010803020104030203" pitchFamily="2" charset="-79"/>
              <a:cs typeface="Aharoni" panose="02010803020104030203" pitchFamily="2" charset="-79"/>
            </a:endParaRPr>
          </a:p>
        </p:txBody>
      </p:sp>
      <p:sp>
        <p:nvSpPr>
          <p:cNvPr id="70" name="Arrow: Down 69">
            <a:extLst>
              <a:ext uri="{FF2B5EF4-FFF2-40B4-BE49-F238E27FC236}">
                <a16:creationId xmlns:a16="http://schemas.microsoft.com/office/drawing/2014/main" id="{8F155068-537B-4086-83BE-83A2069A38B5}"/>
              </a:ext>
            </a:extLst>
          </p:cNvPr>
          <p:cNvSpPr/>
          <p:nvPr/>
        </p:nvSpPr>
        <p:spPr>
          <a:xfrm rot="19984061">
            <a:off x="2914177" y="4776296"/>
            <a:ext cx="313150" cy="403256"/>
          </a:xfrm>
          <a:prstGeom prst="downArrow">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3" name="Rectangle 72">
            <a:extLst>
              <a:ext uri="{FF2B5EF4-FFF2-40B4-BE49-F238E27FC236}">
                <a16:creationId xmlns:a16="http://schemas.microsoft.com/office/drawing/2014/main" id="{D1E7A6AC-6DA2-4C97-8A86-6455960119E6}"/>
              </a:ext>
            </a:extLst>
          </p:cNvPr>
          <p:cNvSpPr/>
          <p:nvPr/>
        </p:nvSpPr>
        <p:spPr>
          <a:xfrm>
            <a:off x="4140046" y="6096015"/>
            <a:ext cx="1243193" cy="698680"/>
          </a:xfrm>
          <a:prstGeom prst="rect">
            <a:avLst/>
          </a:prstGeom>
          <a:solidFill>
            <a:schemeClr val="accent2">
              <a:lumMod val="60000"/>
              <a:lumOff val="40000"/>
            </a:schemeClr>
          </a:solid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Aharoni" panose="02010803020104030203" pitchFamily="2" charset="-79"/>
                <a:cs typeface="Aharoni" panose="02010803020104030203" pitchFamily="2" charset="-79"/>
              </a:rPr>
              <a:t>Preparation for working life</a:t>
            </a:r>
          </a:p>
        </p:txBody>
      </p:sp>
      <p:sp>
        <p:nvSpPr>
          <p:cNvPr id="76" name="Arrow: Bent-Up 75">
            <a:extLst>
              <a:ext uri="{FF2B5EF4-FFF2-40B4-BE49-F238E27FC236}">
                <a16:creationId xmlns:a16="http://schemas.microsoft.com/office/drawing/2014/main" id="{D6D94479-8155-4823-9C3B-47BF8070409F}"/>
              </a:ext>
            </a:extLst>
          </p:cNvPr>
          <p:cNvSpPr/>
          <p:nvPr/>
        </p:nvSpPr>
        <p:spPr>
          <a:xfrm rot="5400000">
            <a:off x="3733260" y="6151361"/>
            <a:ext cx="512387" cy="630518"/>
          </a:xfrm>
          <a:prstGeom prst="bentUpArrow">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26925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744543C-E752-4A44-BD8D-6124A8286F26}"/>
              </a:ext>
            </a:extLst>
          </p:cNvPr>
          <p:cNvSpPr/>
          <p:nvPr/>
        </p:nvSpPr>
        <p:spPr>
          <a:xfrm>
            <a:off x="1365700" y="2519711"/>
            <a:ext cx="4130407" cy="262058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55" dirty="0"/>
          </a:p>
        </p:txBody>
      </p:sp>
      <p:sp>
        <p:nvSpPr>
          <p:cNvPr id="82" name="Rectangle: Rounded Corners 81">
            <a:extLst>
              <a:ext uri="{FF2B5EF4-FFF2-40B4-BE49-F238E27FC236}">
                <a16:creationId xmlns:a16="http://schemas.microsoft.com/office/drawing/2014/main" id="{1C9E06A1-E7A9-49A2-B1DC-817D1C3EBC9D}"/>
              </a:ext>
            </a:extLst>
          </p:cNvPr>
          <p:cNvSpPr/>
          <p:nvPr/>
        </p:nvSpPr>
        <p:spPr>
          <a:xfrm>
            <a:off x="3858920" y="5201903"/>
            <a:ext cx="1641966" cy="1555305"/>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55" dirty="0"/>
          </a:p>
        </p:txBody>
      </p:sp>
      <p:sp>
        <p:nvSpPr>
          <p:cNvPr id="80" name="Rectangle: Rounded Corners 79">
            <a:extLst>
              <a:ext uri="{FF2B5EF4-FFF2-40B4-BE49-F238E27FC236}">
                <a16:creationId xmlns:a16="http://schemas.microsoft.com/office/drawing/2014/main" id="{E00B5C3C-DF34-4B9D-94DC-C2C93E5A5C0D}"/>
              </a:ext>
            </a:extLst>
          </p:cNvPr>
          <p:cNvSpPr/>
          <p:nvPr/>
        </p:nvSpPr>
        <p:spPr>
          <a:xfrm>
            <a:off x="5945149" y="5148555"/>
            <a:ext cx="2494127" cy="16340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55" dirty="0"/>
          </a:p>
        </p:txBody>
      </p:sp>
      <p:grpSp>
        <p:nvGrpSpPr>
          <p:cNvPr id="6" name="Group 5">
            <a:extLst>
              <a:ext uri="{FF2B5EF4-FFF2-40B4-BE49-F238E27FC236}">
                <a16:creationId xmlns:a16="http://schemas.microsoft.com/office/drawing/2014/main" id="{0886EF5E-BFA6-4129-9CC7-1DF156BC1833}"/>
              </a:ext>
            </a:extLst>
          </p:cNvPr>
          <p:cNvGrpSpPr/>
          <p:nvPr/>
        </p:nvGrpSpPr>
        <p:grpSpPr>
          <a:xfrm>
            <a:off x="1297674" y="5173975"/>
            <a:ext cx="2456421" cy="1583233"/>
            <a:chOff x="146413" y="6792588"/>
            <a:chExt cx="3829628" cy="2468304"/>
          </a:xfrm>
        </p:grpSpPr>
        <p:sp>
          <p:nvSpPr>
            <p:cNvPr id="32" name="Rectangle: Rounded Corners 31">
              <a:extLst>
                <a:ext uri="{FF2B5EF4-FFF2-40B4-BE49-F238E27FC236}">
                  <a16:creationId xmlns:a16="http://schemas.microsoft.com/office/drawing/2014/main" id="{776356BC-2CC5-4EF2-AD21-D7C25B4483BE}"/>
                </a:ext>
              </a:extLst>
            </p:cNvPr>
            <p:cNvSpPr/>
            <p:nvPr/>
          </p:nvSpPr>
          <p:spPr>
            <a:xfrm>
              <a:off x="146413" y="6792588"/>
              <a:ext cx="3829628" cy="2468304"/>
            </a:xfrm>
            <a:prstGeom prst="roundRect">
              <a:avLst/>
            </a:prstGeom>
            <a:solidFill>
              <a:schemeClr val="accent1">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55"/>
            </a:p>
          </p:txBody>
        </p:sp>
        <p:grpSp>
          <p:nvGrpSpPr>
            <p:cNvPr id="31" name="Group 30">
              <a:extLst>
                <a:ext uri="{FF2B5EF4-FFF2-40B4-BE49-F238E27FC236}">
                  <a16:creationId xmlns:a16="http://schemas.microsoft.com/office/drawing/2014/main" id="{A7508FD1-DC1F-45A2-BF7F-61E5F83DA7C2}"/>
                </a:ext>
              </a:extLst>
            </p:cNvPr>
            <p:cNvGrpSpPr/>
            <p:nvPr/>
          </p:nvGrpSpPr>
          <p:grpSpPr>
            <a:xfrm>
              <a:off x="318110" y="6996692"/>
              <a:ext cx="3470943" cy="1887137"/>
              <a:chOff x="3886953" y="6929238"/>
              <a:chExt cx="3737934" cy="2056974"/>
            </a:xfrm>
            <a:solidFill>
              <a:schemeClr val="accent1">
                <a:lumMod val="60000"/>
                <a:lumOff val="40000"/>
              </a:schemeClr>
            </a:solidFill>
          </p:grpSpPr>
          <p:grpSp>
            <p:nvGrpSpPr>
              <p:cNvPr id="30" name="Group 29">
                <a:extLst>
                  <a:ext uri="{FF2B5EF4-FFF2-40B4-BE49-F238E27FC236}">
                    <a16:creationId xmlns:a16="http://schemas.microsoft.com/office/drawing/2014/main" id="{7401ED04-F334-45B8-AA37-212531B1BD1F}"/>
                  </a:ext>
                </a:extLst>
              </p:cNvPr>
              <p:cNvGrpSpPr/>
              <p:nvPr/>
            </p:nvGrpSpPr>
            <p:grpSpPr>
              <a:xfrm>
                <a:off x="3886953" y="6929238"/>
                <a:ext cx="3737934" cy="2024811"/>
                <a:chOff x="3874502" y="6898748"/>
                <a:chExt cx="3737934" cy="2024811"/>
              </a:xfrm>
              <a:grpFill/>
            </p:grpSpPr>
            <p:pic>
              <p:nvPicPr>
                <p:cNvPr id="21" name="Picture 20">
                  <a:extLst>
                    <a:ext uri="{FF2B5EF4-FFF2-40B4-BE49-F238E27FC236}">
                      <a16:creationId xmlns:a16="http://schemas.microsoft.com/office/drawing/2014/main" id="{A648C2E4-89A8-4E85-B433-108B426648FB}"/>
                    </a:ext>
                  </a:extLst>
                </p:cNvPr>
                <p:cNvPicPr>
                  <a:picLocks noChangeAspect="1"/>
                </p:cNvPicPr>
                <p:nvPr/>
              </p:nvPicPr>
              <p:blipFill>
                <a:blip r:embed="rId2"/>
                <a:stretch>
                  <a:fillRect/>
                </a:stretch>
              </p:blipFill>
              <p:spPr>
                <a:xfrm>
                  <a:off x="3874502" y="6898748"/>
                  <a:ext cx="3737934" cy="2024811"/>
                </a:xfrm>
                <a:prstGeom prst="rect">
                  <a:avLst/>
                </a:prstGeom>
                <a:grpFill/>
                <a:ln>
                  <a:solidFill>
                    <a:schemeClr val="tx1"/>
                  </a:solidFill>
                </a:ln>
              </p:spPr>
            </p:pic>
            <p:sp>
              <p:nvSpPr>
                <p:cNvPr id="23" name="TextBox 22">
                  <a:extLst>
                    <a:ext uri="{FF2B5EF4-FFF2-40B4-BE49-F238E27FC236}">
                      <a16:creationId xmlns:a16="http://schemas.microsoft.com/office/drawing/2014/main" id="{F00EFC3D-D176-4A86-A01A-E4C397D3A81B}"/>
                    </a:ext>
                  </a:extLst>
                </p:cNvPr>
                <p:cNvSpPr txBox="1"/>
                <p:nvPr/>
              </p:nvSpPr>
              <p:spPr>
                <a:xfrm>
                  <a:off x="4243754" y="6909831"/>
                  <a:ext cx="2999431" cy="559627"/>
                </a:xfrm>
                <a:prstGeom prst="rect">
                  <a:avLst/>
                </a:prstGeom>
                <a:grpFill/>
                <a:ln>
                  <a:solidFill>
                    <a:schemeClr val="tx1"/>
                  </a:solidFill>
                </a:ln>
              </p:spPr>
              <p:txBody>
                <a:bodyPr wrap="square" rtlCol="0">
                  <a:spAutoFit/>
                </a:bodyPr>
                <a:lstStyle/>
                <a:p>
                  <a:r>
                    <a:rPr lang="en-GB" sz="770" b="1" dirty="0">
                      <a:latin typeface="Times New Roman" panose="02020603050405020304" pitchFamily="18" charset="0"/>
                      <a:cs typeface="Times New Roman" panose="02020603050405020304" pitchFamily="18" charset="0"/>
                    </a:rPr>
                    <a:t>Welsh Government Successful Futures</a:t>
                  </a:r>
                </a:p>
              </p:txBody>
            </p:sp>
          </p:grpSp>
          <p:sp>
            <p:nvSpPr>
              <p:cNvPr id="26" name="TextBox 25">
                <a:extLst>
                  <a:ext uri="{FF2B5EF4-FFF2-40B4-BE49-F238E27FC236}">
                    <a16:creationId xmlns:a16="http://schemas.microsoft.com/office/drawing/2014/main" id="{A9693A87-37CB-4CFD-BD23-94A88D0B50F4}"/>
                  </a:ext>
                </a:extLst>
              </p:cNvPr>
              <p:cNvSpPr txBox="1"/>
              <p:nvPr/>
            </p:nvSpPr>
            <p:spPr>
              <a:xfrm>
                <a:off x="5499013" y="7287283"/>
                <a:ext cx="2124032" cy="1698929"/>
              </a:xfrm>
              <a:prstGeom prst="rect">
                <a:avLst/>
              </a:prstGeom>
              <a:grpFill/>
              <a:ln>
                <a:noFill/>
              </a:ln>
            </p:spPr>
            <p:txBody>
              <a:bodyPr wrap="square" rtlCol="0">
                <a:spAutoFit/>
              </a:bodyPr>
              <a:lstStyle/>
              <a:p>
                <a:pPr marL="183280" indent="-183280">
                  <a:buFont typeface="Arial" panose="020B0604020202020204" pitchFamily="34" charset="0"/>
                  <a:buChar char="•"/>
                </a:pPr>
                <a:r>
                  <a:rPr lang="en-GB" sz="513" dirty="0">
                    <a:latin typeface="Times New Roman" panose="02020603050405020304" pitchFamily="18" charset="0"/>
                    <a:cs typeface="Times New Roman" panose="02020603050405020304" pitchFamily="18" charset="0"/>
                  </a:rPr>
                  <a:t>Ambition capable learners</a:t>
                </a:r>
              </a:p>
              <a:p>
                <a:pPr marL="183280" indent="-183280">
                  <a:buFont typeface="Arial" panose="020B0604020202020204" pitchFamily="34" charset="0"/>
                  <a:buChar char="•"/>
                </a:pPr>
                <a:r>
                  <a:rPr lang="en-GB" sz="513" dirty="0">
                    <a:latin typeface="Times New Roman" panose="02020603050405020304" pitchFamily="18" charset="0"/>
                    <a:cs typeface="Times New Roman" panose="02020603050405020304" pitchFamily="18" charset="0"/>
                  </a:rPr>
                  <a:t>Health confident individuals.</a:t>
                </a:r>
              </a:p>
              <a:p>
                <a:pPr marL="183280" indent="-183280">
                  <a:buFont typeface="Arial" panose="020B0604020202020204" pitchFamily="34" charset="0"/>
                  <a:buChar char="•"/>
                </a:pPr>
                <a:r>
                  <a:rPr lang="en-GB" sz="513" dirty="0">
                    <a:latin typeface="Times New Roman" panose="02020603050405020304" pitchFamily="18" charset="0"/>
                    <a:cs typeface="Times New Roman" panose="02020603050405020304" pitchFamily="18" charset="0"/>
                  </a:rPr>
                  <a:t>Enterprising, creative contributors</a:t>
                </a:r>
              </a:p>
              <a:p>
                <a:pPr marL="183280" indent="-183280">
                  <a:buFont typeface="Arial" panose="020B0604020202020204" pitchFamily="34" charset="0"/>
                  <a:buChar char="•"/>
                </a:pPr>
                <a:r>
                  <a:rPr lang="en-GB" sz="513" dirty="0">
                    <a:latin typeface="Times New Roman" panose="02020603050405020304" pitchFamily="18" charset="0"/>
                    <a:cs typeface="Times New Roman" panose="02020603050405020304" pitchFamily="18" charset="0"/>
                  </a:rPr>
                  <a:t>Ethical informed citizens</a:t>
                </a:r>
              </a:p>
              <a:p>
                <a:r>
                  <a:rPr lang="en-GB" sz="641" dirty="0">
                    <a:latin typeface="Times New Roman" panose="02020603050405020304" pitchFamily="18" charset="0"/>
                    <a:cs typeface="Times New Roman" panose="02020603050405020304" pitchFamily="18" charset="0"/>
                  </a:rPr>
                  <a:t> So that pupil:- are ready to learn</a:t>
                </a:r>
              </a:p>
              <a:p>
                <a:r>
                  <a:rPr lang="en-GB" sz="641" dirty="0">
                    <a:latin typeface="Times New Roman" panose="02020603050405020304" pitchFamily="18" charset="0"/>
                    <a:cs typeface="Times New Roman" panose="02020603050405020304" pitchFamily="18" charset="0"/>
                  </a:rPr>
                  <a:t> and become valued and respected members of society.  Who will  contribute to the country with a positive working life  (Welsh Government, 2015).</a:t>
                </a:r>
              </a:p>
            </p:txBody>
          </p:sp>
        </p:grpSp>
      </p:grpSp>
      <p:sp>
        <p:nvSpPr>
          <p:cNvPr id="13" name="Rectangle: Rounded Corners 12">
            <a:extLst>
              <a:ext uri="{FF2B5EF4-FFF2-40B4-BE49-F238E27FC236}">
                <a16:creationId xmlns:a16="http://schemas.microsoft.com/office/drawing/2014/main" id="{CBD638B3-005F-483F-960F-B55051506763}"/>
              </a:ext>
            </a:extLst>
          </p:cNvPr>
          <p:cNvSpPr/>
          <p:nvPr/>
        </p:nvSpPr>
        <p:spPr>
          <a:xfrm>
            <a:off x="8501580" y="5494172"/>
            <a:ext cx="2394461" cy="1288105"/>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55"/>
          </a:p>
        </p:txBody>
      </p:sp>
      <p:sp>
        <p:nvSpPr>
          <p:cNvPr id="3" name="Rectangle: Rounded Corners 2">
            <a:extLst>
              <a:ext uri="{FF2B5EF4-FFF2-40B4-BE49-F238E27FC236}">
                <a16:creationId xmlns:a16="http://schemas.microsoft.com/office/drawing/2014/main" id="{BF00E747-DAE8-40EF-816F-42B2E245484B}"/>
              </a:ext>
            </a:extLst>
          </p:cNvPr>
          <p:cNvSpPr/>
          <p:nvPr/>
        </p:nvSpPr>
        <p:spPr>
          <a:xfrm>
            <a:off x="1365701" y="654380"/>
            <a:ext cx="2272192" cy="1779725"/>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770" b="1" dirty="0">
                <a:solidFill>
                  <a:schemeClr val="tx1"/>
                </a:solidFill>
                <a:latin typeface="Times New Roman" panose="02020603050405020304" pitchFamily="18" charset="0"/>
                <a:cs typeface="Times New Roman" panose="02020603050405020304" pitchFamily="18" charset="0"/>
              </a:rPr>
              <a:t>Definitions of the Hidden Curriculum</a:t>
            </a:r>
            <a:endParaRPr lang="en-GB" sz="641" dirty="0">
              <a:solidFill>
                <a:schemeClr val="tx1"/>
              </a:solidFill>
              <a:latin typeface="Times New Roman" panose="02020603050405020304" pitchFamily="18" charset="0"/>
              <a:cs typeface="Times New Roman" panose="02020603050405020304" pitchFamily="18" charset="0"/>
            </a:endParaRPr>
          </a:p>
          <a:p>
            <a:endParaRPr lang="en-GB" sz="641" dirty="0">
              <a:solidFill>
                <a:schemeClr val="tx1"/>
              </a:solidFill>
              <a:latin typeface="Times New Roman" panose="02020603050405020304" pitchFamily="18" charset="0"/>
              <a:cs typeface="Times New Roman" panose="02020603050405020304" pitchFamily="18" charset="0"/>
            </a:endParaRPr>
          </a:p>
          <a:p>
            <a:r>
              <a:rPr lang="en-GB" sz="641" dirty="0">
                <a:solidFill>
                  <a:schemeClr val="tx1"/>
                </a:solidFill>
                <a:latin typeface="Times New Roman" panose="02020603050405020304" pitchFamily="18" charset="0"/>
                <a:cs typeface="Times New Roman" panose="02020603050405020304" pitchFamily="18" charset="0"/>
              </a:rPr>
              <a:t>The hidden curriculum as those unstated norms, values,</a:t>
            </a:r>
          </a:p>
          <a:p>
            <a:r>
              <a:rPr lang="en-GB" sz="641" dirty="0">
                <a:solidFill>
                  <a:schemeClr val="tx1"/>
                </a:solidFill>
                <a:latin typeface="Times New Roman" panose="02020603050405020304" pitchFamily="18" charset="0"/>
                <a:cs typeface="Times New Roman" panose="02020603050405020304" pitchFamily="18" charset="0"/>
              </a:rPr>
              <a:t> and beliefs embedded in and transmitted to students</a:t>
            </a:r>
          </a:p>
          <a:p>
            <a:r>
              <a:rPr lang="en-GB" sz="641" dirty="0">
                <a:solidFill>
                  <a:schemeClr val="tx1"/>
                </a:solidFill>
                <a:latin typeface="Times New Roman" panose="02020603050405020304" pitchFamily="18" charset="0"/>
                <a:cs typeface="Times New Roman" panose="02020603050405020304" pitchFamily="18" charset="0"/>
              </a:rPr>
              <a:t> through the underlying rules that structure the routines   </a:t>
            </a:r>
          </a:p>
          <a:p>
            <a:r>
              <a:rPr lang="en-GB" sz="641" dirty="0">
                <a:solidFill>
                  <a:schemeClr val="tx1"/>
                </a:solidFill>
                <a:latin typeface="Times New Roman" panose="02020603050405020304" pitchFamily="18" charset="0"/>
                <a:cs typeface="Times New Roman" panose="02020603050405020304" pitchFamily="18" charset="0"/>
              </a:rPr>
              <a:t> and social relationships in school and classroom Henry Giroux (1983)</a:t>
            </a:r>
          </a:p>
          <a:p>
            <a:r>
              <a:rPr lang="en-GB" sz="641" dirty="0">
                <a:solidFill>
                  <a:schemeClr val="tx1"/>
                </a:solidFill>
                <a:latin typeface="Times New Roman" panose="02020603050405020304" pitchFamily="18" charset="0"/>
                <a:cs typeface="Times New Roman" panose="02020603050405020304" pitchFamily="18" charset="0"/>
              </a:rPr>
              <a:t>    </a:t>
            </a:r>
          </a:p>
          <a:p>
            <a:r>
              <a:rPr lang="en-GB" sz="641" dirty="0">
                <a:solidFill>
                  <a:schemeClr val="tx1"/>
                </a:solidFill>
                <a:latin typeface="Times New Roman" panose="02020603050405020304" pitchFamily="18" charset="0"/>
                <a:cs typeface="Times New Roman" panose="02020603050405020304" pitchFamily="18" charset="0"/>
              </a:rPr>
              <a:t>Emphasized that hidden curriculum involves various</a:t>
            </a:r>
          </a:p>
          <a:p>
            <a:r>
              <a:rPr lang="en-GB" sz="641" dirty="0">
                <a:solidFill>
                  <a:schemeClr val="tx1"/>
                </a:solidFill>
                <a:latin typeface="Times New Roman" panose="02020603050405020304" pitchFamily="18" charset="0"/>
                <a:cs typeface="Times New Roman" panose="02020603050405020304" pitchFamily="18" charset="0"/>
              </a:rPr>
              <a:t>interests, cultural forms, struggles, agreements, and  compromises Michael Apple (1982) </a:t>
            </a:r>
          </a:p>
          <a:p>
            <a:r>
              <a:rPr lang="en-GB" sz="513" dirty="0">
                <a:solidFill>
                  <a:schemeClr val="tx1"/>
                </a:solidFill>
                <a:latin typeface="Times New Roman" panose="02020603050405020304" pitchFamily="18" charset="0"/>
                <a:cs typeface="Times New Roman" panose="02020603050405020304" pitchFamily="18" charset="0"/>
              </a:rPr>
              <a:t>Source (</a:t>
            </a:r>
            <a:r>
              <a:rPr lang="en-GB" sz="513" dirty="0" err="1">
                <a:solidFill>
                  <a:schemeClr val="tx1"/>
                </a:solidFill>
                <a:latin typeface="Times New Roman" panose="02020603050405020304" pitchFamily="18" charset="0"/>
                <a:cs typeface="Times New Roman" panose="02020603050405020304" pitchFamily="18" charset="0"/>
              </a:rPr>
              <a:t>Kentli</a:t>
            </a:r>
            <a:r>
              <a:rPr lang="en-GB" sz="513" dirty="0">
                <a:solidFill>
                  <a:schemeClr val="tx1"/>
                </a:solidFill>
                <a:latin typeface="Times New Roman" panose="02020603050405020304" pitchFamily="18" charset="0"/>
                <a:cs typeface="Times New Roman" panose="02020603050405020304" pitchFamily="18" charset="0"/>
              </a:rPr>
              <a:t> 2009).</a:t>
            </a:r>
          </a:p>
          <a:p>
            <a:endParaRPr lang="en-GB" sz="641" dirty="0">
              <a:solidFill>
                <a:schemeClr val="tx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E59E5973-C99D-49DE-AE10-090FF5BB589A}"/>
              </a:ext>
            </a:extLst>
          </p:cNvPr>
          <p:cNvSpPr/>
          <p:nvPr/>
        </p:nvSpPr>
        <p:spPr>
          <a:xfrm>
            <a:off x="8365887" y="650745"/>
            <a:ext cx="2529876" cy="3435994"/>
          </a:xfrm>
          <a:prstGeom prst="roundRect">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770" b="1" dirty="0">
                <a:solidFill>
                  <a:schemeClr val="tx1"/>
                </a:solidFill>
                <a:latin typeface="Times New Roman" panose="02020603050405020304" pitchFamily="18" charset="0"/>
                <a:cs typeface="Times New Roman" panose="02020603050405020304" pitchFamily="18" charset="0"/>
              </a:rPr>
              <a:t>FUNCTIONALIST OR MARXIST – What are the theories in today’s schools?</a:t>
            </a:r>
          </a:p>
          <a:p>
            <a:endParaRPr lang="en-GB" sz="641" dirty="0">
              <a:solidFill>
                <a:schemeClr val="bg1"/>
              </a:solidFill>
              <a:latin typeface="Times New Roman" panose="02020603050405020304" pitchFamily="18" charset="0"/>
              <a:cs typeface="Times New Roman" panose="02020603050405020304" pitchFamily="18" charset="0"/>
            </a:endParaRPr>
          </a:p>
          <a:p>
            <a:r>
              <a:rPr lang="en-GB" sz="770" dirty="0">
                <a:solidFill>
                  <a:schemeClr val="tx1"/>
                </a:solidFill>
                <a:latin typeface="Times New Roman" panose="02020603050405020304" pitchFamily="18" charset="0"/>
                <a:cs typeface="Times New Roman" panose="02020603050405020304" pitchFamily="18" charset="0"/>
              </a:rPr>
              <a:t>Functionalist theory has an emphasis on positive aspects of schools such as socialisation: the learning of skills and attitudes in school.  Emile Durkheim views are that functionalist’s education helps maintain society by socialising young people into values of achievement, competition and equality of opportunity. (</a:t>
            </a:r>
            <a:r>
              <a:rPr lang="en-GB" sz="770" dirty="0" err="1">
                <a:solidFill>
                  <a:schemeClr val="tx1"/>
                </a:solidFill>
                <a:latin typeface="Times New Roman" panose="02020603050405020304" pitchFamily="18" charset="0"/>
                <a:cs typeface="Times New Roman" panose="02020603050405020304" pitchFamily="18" charset="0"/>
              </a:rPr>
              <a:t>Trueman</a:t>
            </a:r>
            <a:r>
              <a:rPr lang="en-GB" sz="770" dirty="0">
                <a:solidFill>
                  <a:schemeClr val="tx1"/>
                </a:solidFill>
                <a:latin typeface="Times New Roman" panose="02020603050405020304" pitchFamily="18" charset="0"/>
                <a:cs typeface="Times New Roman" panose="02020603050405020304" pitchFamily="18" charset="0"/>
              </a:rPr>
              <a:t>, 2015)</a:t>
            </a:r>
          </a:p>
          <a:p>
            <a:r>
              <a:rPr lang="en-GB" sz="770" dirty="0">
                <a:solidFill>
                  <a:schemeClr val="tx1"/>
                </a:solidFill>
                <a:latin typeface="Times New Roman" panose="02020603050405020304" pitchFamily="18" charset="0"/>
                <a:cs typeface="Times New Roman" panose="02020603050405020304" pitchFamily="18" charset="0"/>
              </a:rPr>
              <a:t>Functionalist sociologist support the traditional gender roles as these are assumed to be the norm in society.      (Thompson, 2008).  Functionalist believe this prepares children for their adult and working life.</a:t>
            </a:r>
          </a:p>
          <a:p>
            <a:pPr algn="ctr"/>
            <a:r>
              <a:rPr lang="en-GB" sz="770" dirty="0">
                <a:solidFill>
                  <a:schemeClr val="tx1"/>
                </a:solidFill>
                <a:latin typeface="Times New Roman" panose="02020603050405020304" pitchFamily="18" charset="0"/>
                <a:cs typeface="Times New Roman" panose="02020603050405020304" pitchFamily="18" charset="0"/>
              </a:rPr>
              <a:t>OR</a:t>
            </a:r>
          </a:p>
          <a:p>
            <a:endParaRPr lang="en-GB" sz="770" dirty="0">
              <a:solidFill>
                <a:schemeClr val="tx1"/>
              </a:solidFill>
              <a:latin typeface="Times New Roman" panose="02020603050405020304" pitchFamily="18" charset="0"/>
              <a:cs typeface="Times New Roman" panose="02020603050405020304" pitchFamily="18" charset="0"/>
            </a:endParaRPr>
          </a:p>
          <a:p>
            <a:r>
              <a:rPr lang="en-GB" sz="770" dirty="0">
                <a:solidFill>
                  <a:schemeClr val="tx1"/>
                </a:solidFill>
                <a:latin typeface="Times New Roman" panose="02020603050405020304" pitchFamily="18" charset="0"/>
                <a:cs typeface="Times New Roman" panose="02020603050405020304" pitchFamily="18" charset="0"/>
              </a:rPr>
              <a:t>The Marxist view on educational achievement is greatly influenced by social class background.   Middle class parents strive to provide the support and equipment to ensure that their children have a positive experience of school and have a high attainment than children from a working-class background (Revise Sociology, 2016).</a:t>
            </a:r>
          </a:p>
          <a:p>
            <a:r>
              <a:rPr lang="en-GB" sz="770" dirty="0">
                <a:solidFill>
                  <a:schemeClr val="tx1"/>
                </a:solidFill>
                <a:latin typeface="Times New Roman" panose="02020603050405020304" pitchFamily="18" charset="0"/>
                <a:cs typeface="Times New Roman" panose="02020603050405020304" pitchFamily="18" charset="0"/>
              </a:rPr>
              <a:t>However, Marxists argue the hidden curriculum produces a unequal and unjust environment for children to learn and the overall view is to steer them to be part of the work force of the country (Thompson, 2008). </a:t>
            </a:r>
          </a:p>
        </p:txBody>
      </p:sp>
      <p:sp>
        <p:nvSpPr>
          <p:cNvPr id="48" name="Flowchart: Alternate Process 47">
            <a:extLst>
              <a:ext uri="{FF2B5EF4-FFF2-40B4-BE49-F238E27FC236}">
                <a16:creationId xmlns:a16="http://schemas.microsoft.com/office/drawing/2014/main" id="{DAD7507A-3698-4840-B825-67DA9AAAB8FC}"/>
              </a:ext>
            </a:extLst>
          </p:cNvPr>
          <p:cNvSpPr/>
          <p:nvPr/>
        </p:nvSpPr>
        <p:spPr>
          <a:xfrm>
            <a:off x="1365700" y="26090"/>
            <a:ext cx="9467969" cy="592247"/>
          </a:xfrm>
          <a:prstGeom prst="flowChartAlternateProcess">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52" b="1" dirty="0">
                <a:solidFill>
                  <a:schemeClr val="tx1"/>
                </a:solidFill>
                <a:latin typeface="Times New Roman" panose="02020603050405020304" pitchFamily="18" charset="0"/>
                <a:cs typeface="Times New Roman" panose="02020603050405020304" pitchFamily="18" charset="0"/>
              </a:rPr>
              <a:t>Exploring the Hidden Curriculum.</a:t>
            </a:r>
          </a:p>
        </p:txBody>
      </p:sp>
      <p:pic>
        <p:nvPicPr>
          <p:cNvPr id="99" name="Picture 98">
            <a:extLst>
              <a:ext uri="{FF2B5EF4-FFF2-40B4-BE49-F238E27FC236}">
                <a16:creationId xmlns:a16="http://schemas.microsoft.com/office/drawing/2014/main" id="{8D050A74-517C-46AC-BBE5-0254D58D5C43}"/>
              </a:ext>
            </a:extLst>
          </p:cNvPr>
          <p:cNvPicPr>
            <a:picLocks noChangeAspect="1"/>
          </p:cNvPicPr>
          <p:nvPr/>
        </p:nvPicPr>
        <p:blipFill>
          <a:blip r:embed="rId3"/>
          <a:stretch>
            <a:fillRect/>
          </a:stretch>
        </p:blipFill>
        <p:spPr>
          <a:xfrm>
            <a:off x="3336998" y="51798"/>
            <a:ext cx="577870" cy="541016"/>
          </a:xfrm>
          <a:prstGeom prst="rect">
            <a:avLst/>
          </a:prstGeom>
        </p:spPr>
      </p:pic>
      <p:pic>
        <p:nvPicPr>
          <p:cNvPr id="100" name="Picture 99">
            <a:extLst>
              <a:ext uri="{FF2B5EF4-FFF2-40B4-BE49-F238E27FC236}">
                <a16:creationId xmlns:a16="http://schemas.microsoft.com/office/drawing/2014/main" id="{1B284953-0887-4E44-A72B-2C6BCA3D61F1}"/>
              </a:ext>
            </a:extLst>
          </p:cNvPr>
          <p:cNvPicPr>
            <a:picLocks noChangeAspect="1"/>
          </p:cNvPicPr>
          <p:nvPr/>
        </p:nvPicPr>
        <p:blipFill>
          <a:blip r:embed="rId4"/>
          <a:stretch>
            <a:fillRect/>
          </a:stretch>
        </p:blipFill>
        <p:spPr>
          <a:xfrm>
            <a:off x="8642477" y="49259"/>
            <a:ext cx="574839" cy="543555"/>
          </a:xfrm>
          <a:prstGeom prst="rect">
            <a:avLst/>
          </a:prstGeom>
        </p:spPr>
      </p:pic>
      <p:sp>
        <p:nvSpPr>
          <p:cNvPr id="107" name="TextBox 106">
            <a:extLst>
              <a:ext uri="{FF2B5EF4-FFF2-40B4-BE49-F238E27FC236}">
                <a16:creationId xmlns:a16="http://schemas.microsoft.com/office/drawing/2014/main" id="{8D4BAFED-7BF3-431D-9103-39AD08F4357B}"/>
              </a:ext>
            </a:extLst>
          </p:cNvPr>
          <p:cNvSpPr txBox="1"/>
          <p:nvPr/>
        </p:nvSpPr>
        <p:spPr>
          <a:xfrm>
            <a:off x="8619193" y="497631"/>
            <a:ext cx="666630" cy="250197"/>
          </a:xfrm>
          <a:prstGeom prst="rect">
            <a:avLst/>
          </a:prstGeom>
          <a:noFill/>
        </p:spPr>
        <p:txBody>
          <a:bodyPr wrap="square" rtlCol="0">
            <a:spAutoFit/>
          </a:bodyPr>
          <a:lstStyle/>
          <a:p>
            <a:r>
              <a:rPr lang="en-GB" sz="513" dirty="0">
                <a:latin typeface="Times New Roman" panose="02020603050405020304" pitchFamily="18" charset="0"/>
                <a:cs typeface="Times New Roman" panose="02020603050405020304" pitchFamily="18" charset="0"/>
              </a:rPr>
              <a:t>Shutter stock (2018)</a:t>
            </a:r>
          </a:p>
        </p:txBody>
      </p:sp>
      <p:sp>
        <p:nvSpPr>
          <p:cNvPr id="109" name="TextBox 108">
            <a:extLst>
              <a:ext uri="{FF2B5EF4-FFF2-40B4-BE49-F238E27FC236}">
                <a16:creationId xmlns:a16="http://schemas.microsoft.com/office/drawing/2014/main" id="{5031CB34-5702-4F3B-B1F5-51DA5965B54D}"/>
              </a:ext>
            </a:extLst>
          </p:cNvPr>
          <p:cNvSpPr txBox="1"/>
          <p:nvPr/>
        </p:nvSpPr>
        <p:spPr>
          <a:xfrm>
            <a:off x="3280186" y="497631"/>
            <a:ext cx="689092" cy="250197"/>
          </a:xfrm>
          <a:prstGeom prst="rect">
            <a:avLst/>
          </a:prstGeom>
          <a:noFill/>
        </p:spPr>
        <p:txBody>
          <a:bodyPr wrap="square" rtlCol="0">
            <a:spAutoFit/>
          </a:bodyPr>
          <a:lstStyle/>
          <a:p>
            <a:r>
              <a:rPr lang="en-GB" sz="513" dirty="0">
                <a:latin typeface="Times New Roman" panose="02020603050405020304" pitchFamily="18" charset="0"/>
                <a:cs typeface="Times New Roman" panose="02020603050405020304" pitchFamily="18" charset="0"/>
              </a:rPr>
              <a:t>Shutter Stock (2018)</a:t>
            </a:r>
          </a:p>
        </p:txBody>
      </p:sp>
      <p:grpSp>
        <p:nvGrpSpPr>
          <p:cNvPr id="112" name="Group 111">
            <a:extLst>
              <a:ext uri="{FF2B5EF4-FFF2-40B4-BE49-F238E27FC236}">
                <a16:creationId xmlns:a16="http://schemas.microsoft.com/office/drawing/2014/main" id="{55B2DB47-B54B-4910-993B-05D42F52C660}"/>
              </a:ext>
            </a:extLst>
          </p:cNvPr>
          <p:cNvGrpSpPr/>
          <p:nvPr/>
        </p:nvGrpSpPr>
        <p:grpSpPr>
          <a:xfrm>
            <a:off x="5983844" y="681121"/>
            <a:ext cx="2345974" cy="1787366"/>
            <a:chOff x="9942889" y="5024633"/>
            <a:chExt cx="4863459" cy="4347419"/>
          </a:xfrm>
          <a:solidFill>
            <a:schemeClr val="accent1">
              <a:lumMod val="60000"/>
              <a:lumOff val="40000"/>
            </a:schemeClr>
          </a:solidFill>
        </p:grpSpPr>
        <p:sp>
          <p:nvSpPr>
            <p:cNvPr id="94" name="Rectangle: Rounded Corners 93">
              <a:extLst>
                <a:ext uri="{FF2B5EF4-FFF2-40B4-BE49-F238E27FC236}">
                  <a16:creationId xmlns:a16="http://schemas.microsoft.com/office/drawing/2014/main" id="{A1C42A52-AB87-4C45-B189-91F6637780DB}"/>
                </a:ext>
              </a:extLst>
            </p:cNvPr>
            <p:cNvSpPr/>
            <p:nvPr/>
          </p:nvSpPr>
          <p:spPr>
            <a:xfrm>
              <a:off x="9942889" y="5024633"/>
              <a:ext cx="4863459" cy="4347419"/>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55" dirty="0"/>
            </a:p>
          </p:txBody>
        </p:sp>
        <p:sp>
          <p:nvSpPr>
            <p:cNvPr id="96" name="TextBox 95">
              <a:extLst>
                <a:ext uri="{FF2B5EF4-FFF2-40B4-BE49-F238E27FC236}">
                  <a16:creationId xmlns:a16="http://schemas.microsoft.com/office/drawing/2014/main" id="{F4606026-6870-453E-A697-298DF85A6D98}"/>
                </a:ext>
              </a:extLst>
            </p:cNvPr>
            <p:cNvSpPr txBox="1"/>
            <p:nvPr/>
          </p:nvSpPr>
          <p:spPr>
            <a:xfrm>
              <a:off x="10406679" y="5305409"/>
              <a:ext cx="4355898" cy="2481943"/>
            </a:xfrm>
            <a:prstGeom prst="rect">
              <a:avLst/>
            </a:prstGeom>
            <a:grpFill/>
          </p:spPr>
          <p:txBody>
            <a:bodyPr wrap="square" rtlCol="0">
              <a:spAutoFit/>
            </a:bodyPr>
            <a:lstStyle/>
            <a:p>
              <a:r>
                <a:rPr lang="en-GB" sz="770" b="1" dirty="0">
                  <a:latin typeface="Times New Roman" panose="02020603050405020304" pitchFamily="18" charset="0"/>
                  <a:cs typeface="Times New Roman" panose="02020603050405020304" pitchFamily="18" charset="0"/>
                </a:rPr>
                <a:t>What is the Hidden Curriculum?</a:t>
              </a:r>
            </a:p>
            <a:p>
              <a:endParaRPr lang="en-GB" sz="1283" b="1" dirty="0">
                <a:latin typeface="Times New Roman" panose="02020603050405020304" pitchFamily="18" charset="0"/>
                <a:cs typeface="Times New Roman" panose="02020603050405020304" pitchFamily="18" charset="0"/>
              </a:endParaRPr>
            </a:p>
            <a:p>
              <a:endParaRPr lang="en-GB" sz="770" b="1" dirty="0">
                <a:latin typeface="Times New Roman" panose="02020603050405020304" pitchFamily="18" charset="0"/>
                <a:cs typeface="Times New Roman" panose="02020603050405020304" pitchFamily="18" charset="0"/>
              </a:endParaRPr>
            </a:p>
            <a:p>
              <a:endParaRPr lang="en-GB" sz="1283" b="1" dirty="0">
                <a:latin typeface="Times New Roman" panose="02020603050405020304" pitchFamily="18" charset="0"/>
                <a:cs typeface="Times New Roman" panose="02020603050405020304" pitchFamily="18" charset="0"/>
              </a:endParaRPr>
            </a:p>
            <a:p>
              <a:pPr marL="219936" indent="-219936">
                <a:buFont typeface="Arial" panose="020B0604020202020204" pitchFamily="34" charset="0"/>
                <a:buChar char="•"/>
              </a:pPr>
              <a:endParaRPr lang="en-GB" sz="770" dirty="0">
                <a:latin typeface="Times New Roman" panose="02020603050405020304" pitchFamily="18" charset="0"/>
                <a:cs typeface="Times New Roman" panose="02020603050405020304" pitchFamily="18" charset="0"/>
              </a:endParaRPr>
            </a:p>
            <a:p>
              <a:endParaRPr lang="en-GB" sz="1155" b="1" dirty="0">
                <a:latin typeface="Times New Roman" panose="02020603050405020304" pitchFamily="18" charset="0"/>
                <a:cs typeface="Times New Roman" panose="02020603050405020304" pitchFamily="18" charset="0"/>
              </a:endParaRPr>
            </a:p>
          </p:txBody>
        </p:sp>
        <p:pic>
          <p:nvPicPr>
            <p:cNvPr id="97" name="Picture 96">
              <a:extLst>
                <a:ext uri="{FF2B5EF4-FFF2-40B4-BE49-F238E27FC236}">
                  <a16:creationId xmlns:a16="http://schemas.microsoft.com/office/drawing/2014/main" id="{63D94962-410F-4B91-BCF9-A2B2AABD09E7}"/>
                </a:ext>
              </a:extLst>
            </p:cNvPr>
            <p:cNvPicPr>
              <a:picLocks noChangeAspect="1"/>
            </p:cNvPicPr>
            <p:nvPr/>
          </p:nvPicPr>
          <p:blipFill>
            <a:blip r:embed="rId5"/>
            <a:stretch>
              <a:fillRect/>
            </a:stretch>
          </p:blipFill>
          <p:spPr>
            <a:xfrm>
              <a:off x="10444822" y="5757279"/>
              <a:ext cx="3889124" cy="2768724"/>
            </a:xfrm>
            <a:prstGeom prst="rect">
              <a:avLst/>
            </a:prstGeom>
            <a:grpFill/>
          </p:spPr>
        </p:pic>
        <p:sp>
          <p:nvSpPr>
            <p:cNvPr id="111" name="TextBox 110">
              <a:extLst>
                <a:ext uri="{FF2B5EF4-FFF2-40B4-BE49-F238E27FC236}">
                  <a16:creationId xmlns:a16="http://schemas.microsoft.com/office/drawing/2014/main" id="{6A93AB89-6205-41EE-9DCC-EB2A05CD5E97}"/>
                </a:ext>
              </a:extLst>
            </p:cNvPr>
            <p:cNvSpPr txBox="1"/>
            <p:nvPr/>
          </p:nvSpPr>
          <p:spPr>
            <a:xfrm>
              <a:off x="10563368" y="6058720"/>
              <a:ext cx="3443197" cy="2623241"/>
            </a:xfrm>
            <a:prstGeom prst="rect">
              <a:avLst/>
            </a:prstGeom>
            <a:noFill/>
          </p:spPr>
          <p:txBody>
            <a:bodyPr wrap="square" rtlCol="0">
              <a:spAutoFit/>
            </a:bodyPr>
            <a:lstStyle/>
            <a:p>
              <a:r>
                <a:rPr lang="en-GB" sz="641" dirty="0">
                  <a:latin typeface="Times New Roman" panose="02020603050405020304" pitchFamily="18" charset="0"/>
                  <a:cs typeface="Times New Roman" panose="02020603050405020304" pitchFamily="18" charset="0"/>
                </a:rPr>
                <a:t>The Hidden Curriculum is all that pupils are taught  unofficially throughout their school life  </a:t>
              </a:r>
            </a:p>
            <a:p>
              <a:endParaRPr lang="en-GB" sz="641" dirty="0">
                <a:latin typeface="Times New Roman" panose="02020603050405020304" pitchFamily="18" charset="0"/>
                <a:cs typeface="Times New Roman" panose="02020603050405020304" pitchFamily="18" charset="0"/>
              </a:endParaRPr>
            </a:p>
            <a:p>
              <a:r>
                <a:rPr lang="en-GB" sz="641" dirty="0">
                  <a:latin typeface="Times New Roman" panose="02020603050405020304" pitchFamily="18" charset="0"/>
                  <a:cs typeface="Times New Roman" panose="02020603050405020304" pitchFamily="18" charset="0"/>
                </a:rPr>
                <a:t>Bowles and Gintis suggest that schools are developing students which conform to authority, wear uniform and be trained in boredom.  This study was 30 years ago but ritual and routines are still at the forefront of modern schools today. (Bartlett, 2012)</a:t>
              </a:r>
            </a:p>
          </p:txBody>
        </p:sp>
      </p:grpSp>
      <p:grpSp>
        <p:nvGrpSpPr>
          <p:cNvPr id="40" name="Group 39">
            <a:extLst>
              <a:ext uri="{FF2B5EF4-FFF2-40B4-BE49-F238E27FC236}">
                <a16:creationId xmlns:a16="http://schemas.microsoft.com/office/drawing/2014/main" id="{5AB321DE-E359-46F0-83CE-986F18FF8B10}"/>
              </a:ext>
            </a:extLst>
          </p:cNvPr>
          <p:cNvGrpSpPr/>
          <p:nvPr/>
        </p:nvGrpSpPr>
        <p:grpSpPr>
          <a:xfrm>
            <a:off x="5550589" y="2481829"/>
            <a:ext cx="1434965" cy="2894483"/>
            <a:chOff x="11082703" y="-1240381"/>
            <a:chExt cx="2317135" cy="7593031"/>
          </a:xfrm>
        </p:grpSpPr>
        <p:sp>
          <p:nvSpPr>
            <p:cNvPr id="2" name="Rectangle: Rounded Corners 1">
              <a:extLst>
                <a:ext uri="{FF2B5EF4-FFF2-40B4-BE49-F238E27FC236}">
                  <a16:creationId xmlns:a16="http://schemas.microsoft.com/office/drawing/2014/main" id="{6B275809-E7A3-4CE2-A476-5A548935CC42}"/>
                </a:ext>
              </a:extLst>
            </p:cNvPr>
            <p:cNvSpPr/>
            <p:nvPr/>
          </p:nvSpPr>
          <p:spPr>
            <a:xfrm>
              <a:off x="11082703" y="-1240381"/>
              <a:ext cx="2317135" cy="6734739"/>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55"/>
            </a:p>
          </p:txBody>
        </p:sp>
        <p:sp>
          <p:nvSpPr>
            <p:cNvPr id="124" name="TextBox 123">
              <a:extLst>
                <a:ext uri="{FF2B5EF4-FFF2-40B4-BE49-F238E27FC236}">
                  <a16:creationId xmlns:a16="http://schemas.microsoft.com/office/drawing/2014/main" id="{CE237634-CCAD-4F03-9F02-3350B9798322}"/>
                </a:ext>
              </a:extLst>
            </p:cNvPr>
            <p:cNvSpPr txBox="1"/>
            <p:nvPr/>
          </p:nvSpPr>
          <p:spPr>
            <a:xfrm>
              <a:off x="11147696" y="-1185953"/>
              <a:ext cx="2124929" cy="7538603"/>
            </a:xfrm>
            <a:prstGeom prst="rect">
              <a:avLst/>
            </a:prstGeom>
            <a:noFill/>
          </p:spPr>
          <p:txBody>
            <a:bodyPr wrap="square" rtlCol="0">
              <a:spAutoFit/>
            </a:bodyPr>
            <a:lstStyle/>
            <a:p>
              <a:pPr algn="ctr"/>
              <a:r>
                <a:rPr lang="en-GB" sz="1539" b="1" dirty="0">
                  <a:latin typeface="Times New Roman" panose="02020603050405020304" pitchFamily="18" charset="0"/>
                  <a:cs typeface="Times New Roman" panose="02020603050405020304" pitchFamily="18" charset="0"/>
                </a:rPr>
                <a:t>Class 1/2/3  </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Streaming introduced in 1980’s.</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Place in society.	</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Affect on behaviours and attitude to teacher.</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Reaching expectation of the class.</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Higher level teaching for higher level pupils</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High achieving pupils tend to have status positions within the school.</a:t>
              </a:r>
            </a:p>
            <a:p>
              <a:r>
                <a:rPr lang="en-GB" sz="641" dirty="0">
                  <a:latin typeface="Times New Roman" panose="02020603050405020304" pitchFamily="18" charset="0"/>
                  <a:cs typeface="Times New Roman" panose="02020603050405020304" pitchFamily="18" charset="0"/>
                </a:rPr>
                <a:t>      (Bartlett, 2012).</a:t>
              </a:r>
            </a:p>
            <a:p>
              <a:r>
                <a:rPr lang="en-GB" sz="641" dirty="0">
                  <a:latin typeface="Times New Roman" panose="02020603050405020304" pitchFamily="18" charset="0"/>
                  <a:cs typeface="Times New Roman" panose="02020603050405020304" pitchFamily="18" charset="0"/>
                </a:rPr>
                <a:t>.Dr Roberts-Holmes study suggests      that </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Streaming from an early age can  affect their development and well-being.</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Awareness of which set they are in can affect self-esteem.</a:t>
              </a:r>
            </a:p>
            <a:p>
              <a:r>
                <a:rPr lang="en-GB" sz="641" dirty="0">
                  <a:latin typeface="Times New Roman" panose="02020603050405020304" pitchFamily="18" charset="0"/>
                  <a:cs typeface="Times New Roman" panose="02020603050405020304" pitchFamily="18" charset="0"/>
                </a:rPr>
                <a:t>Dr Robert-Holmes suggest move to a Scandinavian model of education would benefit children (Roberts-Holmes, 2018)</a:t>
              </a:r>
            </a:p>
            <a:p>
              <a:pPr algn="ctr"/>
              <a:endParaRPr lang="en-GB" sz="1155" dirty="0">
                <a:latin typeface="Times New Roman" panose="02020603050405020304" pitchFamily="18" charset="0"/>
                <a:cs typeface="Times New Roman" panose="02020603050405020304" pitchFamily="18" charset="0"/>
              </a:endParaRPr>
            </a:p>
          </p:txBody>
        </p:sp>
      </p:grpSp>
      <p:sp>
        <p:nvSpPr>
          <p:cNvPr id="9" name="Rectangle 8">
            <a:extLst>
              <a:ext uri="{FF2B5EF4-FFF2-40B4-BE49-F238E27FC236}">
                <a16:creationId xmlns:a16="http://schemas.microsoft.com/office/drawing/2014/main" id="{DB15FC66-85CA-4F43-B600-8EF5A6373770}"/>
              </a:ext>
            </a:extLst>
          </p:cNvPr>
          <p:cNvSpPr/>
          <p:nvPr/>
        </p:nvSpPr>
        <p:spPr>
          <a:xfrm>
            <a:off x="8526343" y="5565377"/>
            <a:ext cx="2307326" cy="1099147"/>
          </a:xfrm>
          <a:prstGeom prst="rect">
            <a:avLst/>
          </a:prstGeom>
        </p:spPr>
        <p:txBody>
          <a:bodyPr wrap="square">
            <a:spAutoFit/>
          </a:bodyPr>
          <a:lstStyle/>
          <a:p>
            <a:pPr algn="ctr"/>
            <a:r>
              <a:rPr lang="en-GB" sz="898" b="1" dirty="0">
                <a:latin typeface="Times New Roman" panose="02020603050405020304" pitchFamily="18" charset="0"/>
                <a:cs typeface="Times New Roman" panose="02020603050405020304" pitchFamily="18" charset="0"/>
              </a:rPr>
              <a:t>Bruner 1915-2016</a:t>
            </a:r>
          </a:p>
          <a:p>
            <a:r>
              <a:rPr lang="en-GB" sz="898" dirty="0">
                <a:latin typeface="Times New Roman" panose="02020603050405020304" pitchFamily="18" charset="0"/>
                <a:cs typeface="Times New Roman" panose="02020603050405020304" pitchFamily="18" charset="0"/>
              </a:rPr>
              <a:t>Supported work of Piaget and Vygotsky.</a:t>
            </a:r>
          </a:p>
          <a:p>
            <a:r>
              <a:rPr lang="en-GB" sz="898" dirty="0">
                <a:latin typeface="Times New Roman" panose="02020603050405020304" pitchFamily="18" charset="0"/>
                <a:cs typeface="Times New Roman" panose="02020603050405020304" pitchFamily="18" charset="0"/>
              </a:rPr>
              <a:t>Curriculum theory should not focus on the  memorisation of facts.</a:t>
            </a:r>
          </a:p>
          <a:p>
            <a:r>
              <a:rPr lang="en-GB" sz="898" dirty="0">
                <a:latin typeface="Times New Roman" panose="02020603050405020304" pitchFamily="18" charset="0"/>
                <a:cs typeface="Times New Roman" panose="02020603050405020304" pitchFamily="18" charset="0"/>
              </a:rPr>
              <a:t>Developed the concept of ‘spiralling’ in learning. Understand new facts or concepts by referring to previous education</a:t>
            </a:r>
            <a:r>
              <a:rPr lang="en-GB" sz="1155" dirty="0">
                <a:latin typeface="Times New Roman" panose="02020603050405020304" pitchFamily="18" charset="0"/>
                <a:cs typeface="Times New Roman" panose="02020603050405020304" pitchFamily="18" charset="0"/>
              </a:rPr>
              <a:t>.</a:t>
            </a:r>
          </a:p>
        </p:txBody>
      </p:sp>
      <p:grpSp>
        <p:nvGrpSpPr>
          <p:cNvPr id="20" name="Group 19">
            <a:extLst>
              <a:ext uri="{FF2B5EF4-FFF2-40B4-BE49-F238E27FC236}">
                <a16:creationId xmlns:a16="http://schemas.microsoft.com/office/drawing/2014/main" id="{40E611E9-84DA-413B-BE46-E5AAC84F4A4A}"/>
              </a:ext>
            </a:extLst>
          </p:cNvPr>
          <p:cNvGrpSpPr/>
          <p:nvPr/>
        </p:nvGrpSpPr>
        <p:grpSpPr>
          <a:xfrm>
            <a:off x="3709269" y="670610"/>
            <a:ext cx="2235879" cy="1797178"/>
            <a:chOff x="244198" y="3667734"/>
            <a:chExt cx="3319031" cy="2919239"/>
          </a:xfrm>
        </p:grpSpPr>
        <p:sp>
          <p:nvSpPr>
            <p:cNvPr id="19" name="Rectangle: Rounded Corners 18">
              <a:extLst>
                <a:ext uri="{FF2B5EF4-FFF2-40B4-BE49-F238E27FC236}">
                  <a16:creationId xmlns:a16="http://schemas.microsoft.com/office/drawing/2014/main" id="{3D8B7CF1-58B8-437A-957A-95000AFD1DA3}"/>
                </a:ext>
              </a:extLst>
            </p:cNvPr>
            <p:cNvSpPr/>
            <p:nvPr/>
          </p:nvSpPr>
          <p:spPr>
            <a:xfrm>
              <a:off x="244198" y="3667734"/>
              <a:ext cx="3319031" cy="2919239"/>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55" b="1">
                <a:latin typeface="Times New Roman" panose="02020603050405020304" pitchFamily="18" charset="0"/>
                <a:cs typeface="Times New Roman" panose="02020603050405020304" pitchFamily="18" charset="0"/>
              </a:endParaRPr>
            </a:p>
          </p:txBody>
        </p:sp>
        <p:pic>
          <p:nvPicPr>
            <p:cNvPr id="18" name="Picture 17">
              <a:extLst>
                <a:ext uri="{FF2B5EF4-FFF2-40B4-BE49-F238E27FC236}">
                  <a16:creationId xmlns:a16="http://schemas.microsoft.com/office/drawing/2014/main" id="{122E0819-99F8-4F30-8A3B-C31B2B617699}"/>
                </a:ext>
              </a:extLst>
            </p:cNvPr>
            <p:cNvPicPr>
              <a:picLocks noChangeAspect="1"/>
            </p:cNvPicPr>
            <p:nvPr/>
          </p:nvPicPr>
          <p:blipFill>
            <a:blip r:embed="rId6"/>
            <a:stretch>
              <a:fillRect/>
            </a:stretch>
          </p:blipFill>
          <p:spPr>
            <a:xfrm>
              <a:off x="408755" y="3752073"/>
              <a:ext cx="3054476" cy="2656398"/>
            </a:xfrm>
            <a:prstGeom prst="rect">
              <a:avLst/>
            </a:prstGeom>
          </p:spPr>
        </p:pic>
      </p:grpSp>
      <p:sp>
        <p:nvSpPr>
          <p:cNvPr id="22" name="Rectangle: Rounded Corners 21">
            <a:extLst>
              <a:ext uri="{FF2B5EF4-FFF2-40B4-BE49-F238E27FC236}">
                <a16:creationId xmlns:a16="http://schemas.microsoft.com/office/drawing/2014/main" id="{53995B54-4A89-4913-A9D1-918129DAF363}"/>
              </a:ext>
            </a:extLst>
          </p:cNvPr>
          <p:cNvSpPr/>
          <p:nvPr/>
        </p:nvSpPr>
        <p:spPr>
          <a:xfrm>
            <a:off x="7032613" y="2483743"/>
            <a:ext cx="1297205" cy="2554290"/>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55" b="1" dirty="0">
              <a:solidFill>
                <a:schemeClr val="tx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2221F717-8F76-4980-B0EE-156BBDFB224A}"/>
              </a:ext>
            </a:extLst>
          </p:cNvPr>
          <p:cNvSpPr txBox="1"/>
          <p:nvPr/>
        </p:nvSpPr>
        <p:spPr>
          <a:xfrm>
            <a:off x="7062676" y="2583923"/>
            <a:ext cx="1177657" cy="2301527"/>
          </a:xfrm>
          <a:prstGeom prst="rect">
            <a:avLst/>
          </a:prstGeom>
          <a:noFill/>
        </p:spPr>
        <p:txBody>
          <a:bodyPr wrap="square" rtlCol="0">
            <a:spAutoFit/>
          </a:bodyPr>
          <a:lstStyle/>
          <a:p>
            <a:pPr algn="ctr"/>
            <a:r>
              <a:rPr lang="en-GB" sz="1539" b="1" dirty="0">
                <a:latin typeface="Times New Roman" panose="02020603050405020304" pitchFamily="18" charset="0"/>
                <a:cs typeface="Times New Roman" panose="02020603050405020304" pitchFamily="18" charset="0"/>
              </a:rPr>
              <a:t>Gender</a:t>
            </a:r>
          </a:p>
          <a:p>
            <a:pPr marL="109968" indent="-109968">
              <a:buFont typeface="Arial" panose="020B0604020202020204" pitchFamily="34" charset="0"/>
              <a:buChar char="•"/>
            </a:pPr>
            <a:endParaRPr lang="en-GB" sz="641" dirty="0">
              <a:latin typeface="Times New Roman" panose="02020603050405020304" pitchFamily="18" charset="0"/>
              <a:cs typeface="Times New Roman" panose="02020603050405020304" pitchFamily="18" charset="0"/>
            </a:endParaRP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.The education structure reflects traditional gender roles.</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Boys encouraged to study mathematics and science.</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Female teachers in secondary schools tend to teach the lower grades.</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Male teachers tend to teach mathematics and science.</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Pupils are aware of gender hierarchy.</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Boys tend to have higher levels of praise.</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Girls tend to receive positive responses for be compliant within school. (</a:t>
            </a:r>
            <a:r>
              <a:rPr lang="en-GB" sz="641" dirty="0" err="1">
                <a:latin typeface="Times New Roman" panose="02020603050405020304" pitchFamily="18" charset="0"/>
                <a:cs typeface="Times New Roman" panose="02020603050405020304" pitchFamily="18" charset="0"/>
              </a:rPr>
              <a:t>Paludi</a:t>
            </a:r>
            <a:r>
              <a:rPr lang="en-GB" sz="641" dirty="0">
                <a:latin typeface="Times New Roman" panose="02020603050405020304" pitchFamily="18" charset="0"/>
                <a:cs typeface="Times New Roman" panose="02020603050405020304" pitchFamily="18" charset="0"/>
              </a:rPr>
              <a:t>, 2004)</a:t>
            </a:r>
          </a:p>
        </p:txBody>
      </p:sp>
      <p:grpSp>
        <p:nvGrpSpPr>
          <p:cNvPr id="17" name="Group 16">
            <a:extLst>
              <a:ext uri="{FF2B5EF4-FFF2-40B4-BE49-F238E27FC236}">
                <a16:creationId xmlns:a16="http://schemas.microsoft.com/office/drawing/2014/main" id="{45D504E2-DC16-4882-8B2C-1C86EA95F717}"/>
              </a:ext>
            </a:extLst>
          </p:cNvPr>
          <p:cNvGrpSpPr/>
          <p:nvPr/>
        </p:nvGrpSpPr>
        <p:grpSpPr>
          <a:xfrm>
            <a:off x="8481395" y="4241088"/>
            <a:ext cx="2394327" cy="1138423"/>
            <a:chOff x="5144056" y="5236319"/>
            <a:chExt cx="4535106" cy="2273644"/>
          </a:xfrm>
        </p:grpSpPr>
        <p:sp>
          <p:nvSpPr>
            <p:cNvPr id="16" name="Rectangle: Rounded Corners 15">
              <a:extLst>
                <a:ext uri="{FF2B5EF4-FFF2-40B4-BE49-F238E27FC236}">
                  <a16:creationId xmlns:a16="http://schemas.microsoft.com/office/drawing/2014/main" id="{85C77136-73D9-4F78-8136-C35A381E56F7}"/>
                </a:ext>
              </a:extLst>
            </p:cNvPr>
            <p:cNvSpPr/>
            <p:nvPr/>
          </p:nvSpPr>
          <p:spPr>
            <a:xfrm>
              <a:off x="5144056" y="5236319"/>
              <a:ext cx="4535106" cy="2273644"/>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55" dirty="0"/>
            </a:p>
          </p:txBody>
        </p:sp>
        <p:sp>
          <p:nvSpPr>
            <p:cNvPr id="15" name="Rectangle 14">
              <a:extLst>
                <a:ext uri="{FF2B5EF4-FFF2-40B4-BE49-F238E27FC236}">
                  <a16:creationId xmlns:a16="http://schemas.microsoft.com/office/drawing/2014/main" id="{0AB0AE8F-1472-445E-8E68-3975D92A4388}"/>
                </a:ext>
              </a:extLst>
            </p:cNvPr>
            <p:cNvSpPr/>
            <p:nvPr/>
          </p:nvSpPr>
          <p:spPr>
            <a:xfrm>
              <a:off x="5283513" y="5564221"/>
              <a:ext cx="3779837" cy="1643264"/>
            </a:xfrm>
            <a:prstGeom prst="rect">
              <a:avLst/>
            </a:prstGeom>
          </p:spPr>
          <p:txBody>
            <a:bodyPr wrap="square">
              <a:spAutoFit/>
            </a:bodyPr>
            <a:lstStyle/>
            <a:p>
              <a:pPr algn="ctr"/>
              <a:r>
                <a:rPr lang="en-GB" sz="898" b="1" dirty="0">
                  <a:latin typeface="Times New Roman" panose="02020603050405020304" pitchFamily="18" charset="0"/>
                  <a:cs typeface="Times New Roman" panose="02020603050405020304" pitchFamily="18" charset="0"/>
                </a:rPr>
                <a:t>Skinner 1904-1990</a:t>
              </a:r>
            </a:p>
            <a:p>
              <a:r>
                <a:rPr lang="en-GB" sz="898" dirty="0">
                  <a:latin typeface="Times New Roman" panose="02020603050405020304" pitchFamily="18" charset="0"/>
                  <a:cs typeface="Times New Roman" panose="02020603050405020304" pitchFamily="18" charset="0"/>
                </a:rPr>
                <a:t>Behavioural engineering.                 </a:t>
              </a:r>
            </a:p>
            <a:p>
              <a:r>
                <a:rPr lang="en-GB" sz="898" dirty="0">
                  <a:latin typeface="Times New Roman" panose="02020603050405020304" pitchFamily="18" charset="0"/>
                  <a:cs typeface="Times New Roman" panose="02020603050405020304" pitchFamily="18" charset="0"/>
                </a:rPr>
                <a:t>Process of ‘operant conditioning’.</a:t>
              </a:r>
            </a:p>
            <a:p>
              <a:r>
                <a:rPr lang="en-GB" sz="898" dirty="0">
                  <a:latin typeface="Times New Roman" panose="02020603050405020304" pitchFamily="18" charset="0"/>
                  <a:cs typeface="Times New Roman" panose="02020603050405020304" pitchFamily="18" charset="0"/>
                </a:rPr>
                <a:t>External rewards rewarded for ‘right responses</a:t>
              </a:r>
              <a:r>
                <a:rPr lang="en-GB" sz="1155" dirty="0"/>
                <a:t>.</a:t>
              </a:r>
            </a:p>
          </p:txBody>
        </p:sp>
      </p:grpSp>
      <p:pic>
        <p:nvPicPr>
          <p:cNvPr id="5" name="Picture 4">
            <a:extLst>
              <a:ext uri="{FF2B5EF4-FFF2-40B4-BE49-F238E27FC236}">
                <a16:creationId xmlns:a16="http://schemas.microsoft.com/office/drawing/2014/main" id="{7B69FFDB-44F6-41CA-82C7-F9D42A4F2889}"/>
              </a:ext>
            </a:extLst>
          </p:cNvPr>
          <p:cNvPicPr>
            <a:picLocks noChangeAspect="1"/>
          </p:cNvPicPr>
          <p:nvPr/>
        </p:nvPicPr>
        <p:blipFill>
          <a:blip r:embed="rId7"/>
          <a:stretch>
            <a:fillRect/>
          </a:stretch>
        </p:blipFill>
        <p:spPr>
          <a:xfrm>
            <a:off x="10274811" y="4221229"/>
            <a:ext cx="670156" cy="739482"/>
          </a:xfrm>
          <a:prstGeom prst="rect">
            <a:avLst/>
          </a:prstGeom>
        </p:spPr>
      </p:pic>
      <p:sp>
        <p:nvSpPr>
          <p:cNvPr id="51" name="Thought Bubble: Cloud 50">
            <a:extLst>
              <a:ext uri="{FF2B5EF4-FFF2-40B4-BE49-F238E27FC236}">
                <a16:creationId xmlns:a16="http://schemas.microsoft.com/office/drawing/2014/main" id="{69786E80-BEB2-4E9E-98FA-78803290375B}"/>
              </a:ext>
            </a:extLst>
          </p:cNvPr>
          <p:cNvSpPr/>
          <p:nvPr/>
        </p:nvSpPr>
        <p:spPr>
          <a:xfrm flipH="1">
            <a:off x="5028861" y="4978168"/>
            <a:ext cx="1067139" cy="1223939"/>
          </a:xfrm>
          <a:prstGeom prst="cloudCallou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41" dirty="0">
                <a:latin typeface="Times New Roman" panose="02020603050405020304" pitchFamily="18" charset="0"/>
                <a:cs typeface="Times New Roman" panose="02020603050405020304" pitchFamily="18" charset="0"/>
              </a:rPr>
              <a:t>“Schools teach exactly what they are intended to teach and they do it well: how to be a good Egyptian and remain in your place in the pyramid.” (</a:t>
            </a:r>
            <a:r>
              <a:rPr lang="en-GB" sz="641" dirty="0" err="1">
                <a:latin typeface="Times New Roman" panose="02020603050405020304" pitchFamily="18" charset="0"/>
                <a:cs typeface="Times New Roman" panose="02020603050405020304" pitchFamily="18" charset="0"/>
              </a:rPr>
              <a:t>Gatto</a:t>
            </a:r>
            <a:r>
              <a:rPr lang="en-GB" sz="641" dirty="0">
                <a:latin typeface="Times New Roman" panose="02020603050405020304" pitchFamily="18" charset="0"/>
                <a:cs typeface="Times New Roman" panose="02020603050405020304" pitchFamily="18" charset="0"/>
              </a:rPr>
              <a:t>, 2013)</a:t>
            </a:r>
          </a:p>
        </p:txBody>
      </p:sp>
      <p:sp>
        <p:nvSpPr>
          <p:cNvPr id="68" name="TextBox 67">
            <a:extLst>
              <a:ext uri="{FF2B5EF4-FFF2-40B4-BE49-F238E27FC236}">
                <a16:creationId xmlns:a16="http://schemas.microsoft.com/office/drawing/2014/main" id="{6C4EC7CF-2B7E-4CCD-9A71-E1D737A4A5B5}"/>
              </a:ext>
            </a:extLst>
          </p:cNvPr>
          <p:cNvSpPr txBox="1"/>
          <p:nvPr/>
        </p:nvSpPr>
        <p:spPr>
          <a:xfrm>
            <a:off x="7189837" y="6646183"/>
            <a:ext cx="1061321" cy="171265"/>
          </a:xfrm>
          <a:prstGeom prst="rect">
            <a:avLst/>
          </a:prstGeom>
          <a:noFill/>
        </p:spPr>
        <p:txBody>
          <a:bodyPr wrap="square" rtlCol="0">
            <a:spAutoFit/>
          </a:bodyPr>
          <a:lstStyle/>
          <a:p>
            <a:r>
              <a:rPr lang="en-GB" sz="513" dirty="0">
                <a:latin typeface="Times New Roman" panose="02020603050405020304" pitchFamily="18" charset="0"/>
                <a:cs typeface="Times New Roman" panose="02020603050405020304" pitchFamily="18" charset="0"/>
              </a:rPr>
              <a:t>Revise Sociology.com (2017)</a:t>
            </a:r>
          </a:p>
        </p:txBody>
      </p:sp>
      <p:pic>
        <p:nvPicPr>
          <p:cNvPr id="75" name="Picture 74">
            <a:extLst>
              <a:ext uri="{FF2B5EF4-FFF2-40B4-BE49-F238E27FC236}">
                <a16:creationId xmlns:a16="http://schemas.microsoft.com/office/drawing/2014/main" id="{14ADDA31-18EC-42DA-9A4B-A3B17A08CCCB}"/>
              </a:ext>
            </a:extLst>
          </p:cNvPr>
          <p:cNvPicPr>
            <a:picLocks noChangeAspect="1"/>
          </p:cNvPicPr>
          <p:nvPr/>
        </p:nvPicPr>
        <p:blipFill>
          <a:blip r:embed="rId8"/>
          <a:stretch>
            <a:fillRect/>
          </a:stretch>
        </p:blipFill>
        <p:spPr>
          <a:xfrm>
            <a:off x="10305004" y="5148555"/>
            <a:ext cx="657088" cy="726255"/>
          </a:xfrm>
          <a:prstGeom prst="rect">
            <a:avLst/>
          </a:prstGeom>
        </p:spPr>
      </p:pic>
      <p:sp>
        <p:nvSpPr>
          <p:cNvPr id="83" name="TextBox 82">
            <a:extLst>
              <a:ext uri="{FF2B5EF4-FFF2-40B4-BE49-F238E27FC236}">
                <a16:creationId xmlns:a16="http://schemas.microsoft.com/office/drawing/2014/main" id="{AB88481F-1183-4812-B0F9-44D06FC3A433}"/>
              </a:ext>
            </a:extLst>
          </p:cNvPr>
          <p:cNvSpPr txBox="1"/>
          <p:nvPr/>
        </p:nvSpPr>
        <p:spPr>
          <a:xfrm>
            <a:off x="3917951" y="5287467"/>
            <a:ext cx="1464679" cy="1474121"/>
          </a:xfrm>
          <a:prstGeom prst="rect">
            <a:avLst/>
          </a:prstGeom>
          <a:noFill/>
        </p:spPr>
        <p:txBody>
          <a:bodyPr wrap="square" rtlCol="0">
            <a:spAutoFit/>
          </a:bodyPr>
          <a:lstStyle/>
          <a:p>
            <a:r>
              <a:rPr lang="en-GB" sz="898" b="1" dirty="0">
                <a:latin typeface="Times New Roman" panose="02020603050405020304" pitchFamily="18" charset="0"/>
                <a:cs typeface="Times New Roman" panose="02020603050405020304" pitchFamily="18" charset="0"/>
              </a:rPr>
              <a:t>Messages to pupils and parents</a:t>
            </a:r>
            <a:r>
              <a:rPr lang="en-GB" sz="898" dirty="0">
                <a:latin typeface="Times New Roman" panose="02020603050405020304" pitchFamily="18" charset="0"/>
                <a:cs typeface="Times New Roman" panose="02020603050405020304" pitchFamily="18" charset="0"/>
              </a:rPr>
              <a:t>.</a:t>
            </a:r>
          </a:p>
          <a:p>
            <a:r>
              <a:rPr lang="en-GB" sz="898" dirty="0">
                <a:latin typeface="Times New Roman" panose="02020603050405020304" pitchFamily="18" charset="0"/>
                <a:cs typeface="Times New Roman" panose="02020603050405020304" pitchFamily="18" charset="0"/>
              </a:rPr>
              <a:t>Education is designed to produce a compliant workforce.</a:t>
            </a:r>
          </a:p>
          <a:p>
            <a:r>
              <a:rPr lang="en-GB" sz="898" dirty="0">
                <a:latin typeface="Times New Roman" panose="02020603050405020304" pitchFamily="18" charset="0"/>
                <a:cs typeface="Times New Roman" panose="02020603050405020304" pitchFamily="18" charset="0"/>
              </a:rPr>
              <a:t>Promotion of morals and values.</a:t>
            </a:r>
          </a:p>
          <a:p>
            <a:r>
              <a:rPr lang="en-GB" sz="898" dirty="0">
                <a:latin typeface="Times New Roman" panose="02020603050405020304" pitchFamily="18" charset="0"/>
                <a:cs typeface="Times New Roman" panose="02020603050405020304" pitchFamily="18" charset="0"/>
              </a:rPr>
              <a:t>Education helps keep the country economically competitive (Moore 2000). </a:t>
            </a:r>
          </a:p>
        </p:txBody>
      </p:sp>
      <p:pic>
        <p:nvPicPr>
          <p:cNvPr id="14" name="Picture 13">
            <a:extLst>
              <a:ext uri="{FF2B5EF4-FFF2-40B4-BE49-F238E27FC236}">
                <a16:creationId xmlns:a16="http://schemas.microsoft.com/office/drawing/2014/main" id="{2F643A9A-C301-45FD-8E11-E4AF0843A01D}"/>
              </a:ext>
            </a:extLst>
          </p:cNvPr>
          <p:cNvPicPr>
            <a:picLocks noChangeAspect="1"/>
          </p:cNvPicPr>
          <p:nvPr/>
        </p:nvPicPr>
        <p:blipFill>
          <a:blip r:embed="rId9">
            <a:duotone>
              <a:schemeClr val="accent1">
                <a:shade val="45000"/>
                <a:satMod val="135000"/>
              </a:schemeClr>
              <a:prstClr val="white"/>
            </a:duotone>
            <a:extLst>
              <a:ext uri="{BEBA8EAE-BF5A-486C-A8C5-ECC9F3942E4B}">
                <a14:imgProps xmlns:a14="http://schemas.microsoft.com/office/drawing/2010/main">
                  <a14:imgLayer r:embed="rId10">
                    <a14:imgEffect>
                      <a14:saturation sat="12000"/>
                    </a14:imgEffect>
                  </a14:imgLayer>
                </a14:imgProps>
              </a:ext>
            </a:extLst>
          </a:blip>
          <a:stretch>
            <a:fillRect/>
          </a:stretch>
        </p:blipFill>
        <p:spPr>
          <a:xfrm>
            <a:off x="1537412" y="2693733"/>
            <a:ext cx="3786984" cy="2282226"/>
          </a:xfrm>
          <a:prstGeom prst="rect">
            <a:avLst/>
          </a:prstGeom>
          <a:effectLst>
            <a:glow rad="101600">
              <a:schemeClr val="accent1">
                <a:alpha val="98000"/>
              </a:schemeClr>
            </a:glow>
            <a:outerShdw dist="50800" dir="5400000" algn="ctr" rotWithShape="0">
              <a:srgbClr val="000000"/>
            </a:outerShdw>
            <a:softEdge rad="736600"/>
          </a:effectLst>
        </p:spPr>
      </p:pic>
      <p:sp>
        <p:nvSpPr>
          <p:cNvPr id="24" name="TextBox 23">
            <a:extLst>
              <a:ext uri="{FF2B5EF4-FFF2-40B4-BE49-F238E27FC236}">
                <a16:creationId xmlns:a16="http://schemas.microsoft.com/office/drawing/2014/main" id="{87989424-B7D7-470D-822E-3A79778077C4}"/>
              </a:ext>
            </a:extLst>
          </p:cNvPr>
          <p:cNvSpPr txBox="1"/>
          <p:nvPr/>
        </p:nvSpPr>
        <p:spPr>
          <a:xfrm>
            <a:off x="1641398" y="2886048"/>
            <a:ext cx="3515764" cy="329193"/>
          </a:xfrm>
          <a:prstGeom prst="rect">
            <a:avLst/>
          </a:prstGeom>
          <a:noFill/>
        </p:spPr>
        <p:txBody>
          <a:bodyPr wrap="square" rtlCol="0">
            <a:spAutoFit/>
          </a:bodyPr>
          <a:lstStyle/>
          <a:p>
            <a:endParaRPr lang="en-GB" sz="1539" b="1" dirty="0">
              <a:latin typeface="Times New Roman" panose="02020603050405020304" pitchFamily="18" charset="0"/>
              <a:cs typeface="Times New Roman" panose="02020603050405020304" pitchFamily="18" charset="0"/>
            </a:endParaRPr>
          </a:p>
        </p:txBody>
      </p:sp>
      <p:sp>
        <p:nvSpPr>
          <p:cNvPr id="25" name="TextBox 24">
            <a:extLst>
              <a:ext uri="{FF2B5EF4-FFF2-40B4-BE49-F238E27FC236}">
                <a16:creationId xmlns:a16="http://schemas.microsoft.com/office/drawing/2014/main" id="{52BE872C-D799-49E8-BDC9-EAD266DEFB93}"/>
              </a:ext>
            </a:extLst>
          </p:cNvPr>
          <p:cNvSpPr txBox="1"/>
          <p:nvPr/>
        </p:nvSpPr>
        <p:spPr>
          <a:xfrm>
            <a:off x="1705073" y="2858911"/>
            <a:ext cx="3515764" cy="2913746"/>
          </a:xfrm>
          <a:prstGeom prst="rect">
            <a:avLst/>
          </a:prstGeom>
          <a:noFill/>
        </p:spPr>
        <p:txBody>
          <a:bodyPr wrap="square" rtlCol="0">
            <a:spAutoFit/>
          </a:bodyPr>
          <a:lstStyle/>
          <a:p>
            <a:r>
              <a:rPr lang="en-GB" sz="1539" b="1" dirty="0">
                <a:latin typeface="Times New Roman" panose="02020603050405020304" pitchFamily="18" charset="0"/>
                <a:cs typeface="Times New Roman" panose="02020603050405020304" pitchFamily="18" charset="0"/>
              </a:rPr>
              <a:t>Is education the same as way back then?</a:t>
            </a:r>
          </a:p>
          <a:p>
            <a:endParaRPr lang="en-GB" sz="641" dirty="0">
              <a:latin typeface="Times New Roman" panose="02020603050405020304" pitchFamily="18" charset="0"/>
              <a:cs typeface="Times New Roman" panose="02020603050405020304" pitchFamily="18" charset="0"/>
            </a:endParaRP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Schools today tend to have the same floor plan of corridors classrooms.</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Children are educated by age.</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Teachers tend to teach one subject mainly females teaching lower classes.  </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Schools divided into departments.</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Schools have assemblies.</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Schools are standardised through assessments and examinations.</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The teaching tends to comprise of listening to the teacher from standard material.</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Children do not have choice on what they learn.</a:t>
            </a:r>
          </a:p>
          <a:p>
            <a:pPr marL="109968" indent="-109968">
              <a:buFont typeface="Arial" panose="020B0604020202020204" pitchFamily="34" charset="0"/>
              <a:buChar char="•"/>
            </a:pPr>
            <a:r>
              <a:rPr lang="en-GB" sz="641" dirty="0">
                <a:latin typeface="Times New Roman" panose="02020603050405020304" pitchFamily="18" charset="0"/>
                <a:cs typeface="Times New Roman" panose="02020603050405020304" pitchFamily="18" charset="0"/>
              </a:rPr>
              <a:t>Worksheets are now digital. (Shaw, 2018)</a:t>
            </a:r>
          </a:p>
          <a:p>
            <a:pPr marL="109968" indent="-109968">
              <a:buFont typeface="Arial" panose="020B0604020202020204" pitchFamily="34" charset="0"/>
              <a:buChar char="•"/>
            </a:pPr>
            <a:endParaRPr lang="en-GB" sz="641" dirty="0">
              <a:latin typeface="Times New Roman" panose="02020603050405020304" pitchFamily="18" charset="0"/>
              <a:cs typeface="Times New Roman" panose="02020603050405020304" pitchFamily="18" charset="0"/>
            </a:endParaRPr>
          </a:p>
          <a:p>
            <a:r>
              <a:rPr lang="en-GB" sz="1283" dirty="0">
                <a:latin typeface="Times New Roman" panose="02020603050405020304" pitchFamily="18" charset="0"/>
                <a:cs typeface="Times New Roman" panose="02020603050405020304" pitchFamily="18" charset="0"/>
              </a:rPr>
              <a:t>In reality no difference than the 1940’s, regarding aspects of the hidden curriculum.</a:t>
            </a:r>
          </a:p>
          <a:p>
            <a:r>
              <a:rPr lang="en-GB" sz="898" dirty="0">
                <a:latin typeface="Times New Roman" panose="02020603050405020304" pitchFamily="18" charset="0"/>
                <a:cs typeface="Times New Roman" panose="02020603050405020304" pitchFamily="18" charset="0"/>
              </a:rPr>
              <a:t>“Everybody is a genius.  But if you judge a fish by its ability to climb a tree, it will live its whole life believing that it is stupid” (Einstein, 1898).</a:t>
            </a:r>
          </a:p>
          <a:p>
            <a:r>
              <a:rPr lang="en-GB" sz="641" dirty="0">
                <a:latin typeface="Times New Roman" panose="02020603050405020304" pitchFamily="18" charset="0"/>
                <a:cs typeface="Times New Roman" panose="02020603050405020304" pitchFamily="18" charset="0"/>
              </a:rPr>
              <a:t>(Duryeapa.com, 2018)</a:t>
            </a:r>
          </a:p>
          <a:p>
            <a:endParaRPr lang="en-GB" sz="641" dirty="0">
              <a:latin typeface="Times New Roman" panose="02020603050405020304" pitchFamily="18" charset="0"/>
              <a:cs typeface="Times New Roman" panose="02020603050405020304" pitchFamily="18" charset="0"/>
            </a:endParaRPr>
          </a:p>
          <a:p>
            <a:endParaRPr lang="en-GB" sz="641" dirty="0">
              <a:latin typeface="Times New Roman" panose="02020603050405020304" pitchFamily="18" charset="0"/>
              <a:cs typeface="Times New Roman" panose="02020603050405020304" pitchFamily="18" charset="0"/>
            </a:endParaRPr>
          </a:p>
          <a:p>
            <a:endParaRPr lang="en-GB" sz="641" dirty="0">
              <a:latin typeface="Times New Roman" panose="02020603050405020304" pitchFamily="18" charset="0"/>
              <a:cs typeface="Times New Roman" panose="02020603050405020304" pitchFamily="18" charset="0"/>
            </a:endParaRPr>
          </a:p>
          <a:p>
            <a:endParaRPr lang="en-GB" sz="641" dirty="0">
              <a:latin typeface="Times New Roman" panose="02020603050405020304" pitchFamily="18" charset="0"/>
              <a:cs typeface="Times New Roman" panose="02020603050405020304" pitchFamily="18" charset="0"/>
            </a:endParaRPr>
          </a:p>
          <a:p>
            <a:endParaRPr lang="en-GB" sz="641" b="1" dirty="0">
              <a:latin typeface="Times New Roman" panose="02020603050405020304" pitchFamily="18" charset="0"/>
              <a:cs typeface="Times New Roman" panose="02020603050405020304" pitchFamily="18" charset="0"/>
            </a:endParaRPr>
          </a:p>
        </p:txBody>
      </p:sp>
      <p:pic>
        <p:nvPicPr>
          <p:cNvPr id="64" name="Picture 63">
            <a:extLst>
              <a:ext uri="{FF2B5EF4-FFF2-40B4-BE49-F238E27FC236}">
                <a16:creationId xmlns:a16="http://schemas.microsoft.com/office/drawing/2014/main" id="{A3249C6D-4336-4C2A-9F7F-F0D3FB222B4A}"/>
              </a:ext>
            </a:extLst>
          </p:cNvPr>
          <p:cNvPicPr>
            <a:picLocks noChangeAspect="1"/>
          </p:cNvPicPr>
          <p:nvPr/>
        </p:nvPicPr>
        <p:blipFill>
          <a:blip r:embed="rId11"/>
          <a:stretch>
            <a:fillRect/>
          </a:stretch>
        </p:blipFill>
        <p:spPr>
          <a:xfrm>
            <a:off x="6096000" y="5279578"/>
            <a:ext cx="2196988" cy="1302943"/>
          </a:xfrm>
          <a:prstGeom prst="rect">
            <a:avLst/>
          </a:prstGeom>
        </p:spPr>
      </p:pic>
    </p:spTree>
    <p:extLst>
      <p:ext uri="{BB962C8B-B14F-4D97-AF65-F5344CB8AC3E}">
        <p14:creationId xmlns:p14="http://schemas.microsoft.com/office/powerpoint/2010/main" val="3066003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Bent Arrow 20"/>
          <p:cNvSpPr/>
          <p:nvPr/>
        </p:nvSpPr>
        <p:spPr>
          <a:xfrm>
            <a:off x="4653607" y="223568"/>
            <a:ext cx="213028" cy="4236561"/>
          </a:xfrm>
          <a:prstGeom prst="bentArrow">
            <a:avLst>
              <a:gd name="adj1" fmla="val 25000"/>
              <a:gd name="adj2" fmla="val 27941"/>
              <a:gd name="adj3" fmla="val 25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23" name="Picture 8" descr="Image result for bowles &amp; gintis theo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56925">
            <a:off x="10346122" y="4470965"/>
            <a:ext cx="1658297" cy="1027039"/>
          </a:xfrm>
          <a:prstGeom prst="rect">
            <a:avLst/>
          </a:prstGeom>
          <a:noFill/>
          <a:extLst>
            <a:ext uri="{909E8E84-426E-40DD-AFC4-6F175D3DCCD1}">
              <a14:hiddenFill xmlns:a14="http://schemas.microsoft.com/office/drawing/2010/main">
                <a:solidFill>
                  <a:srgbClr val="FFFFFF"/>
                </a:solidFill>
              </a14:hiddenFill>
            </a:ext>
          </a:extLst>
        </p:spPr>
      </p:pic>
      <p:cxnSp>
        <p:nvCxnSpPr>
          <p:cNvPr id="30" name="Elbow Connector 29"/>
          <p:cNvCxnSpPr/>
          <p:nvPr/>
        </p:nvCxnSpPr>
        <p:spPr>
          <a:xfrm flipV="1">
            <a:off x="2659671" y="2636780"/>
            <a:ext cx="6904799" cy="1707157"/>
          </a:xfrm>
          <a:prstGeom prst="bentConnector3">
            <a:avLst>
              <a:gd name="adj1" fmla="val 13492"/>
            </a:avLst>
          </a:prstGeom>
          <a:ln w="28575">
            <a:solidFill>
              <a:srgbClr val="FFCCFF"/>
            </a:solidFill>
            <a:tailEnd type="triangle"/>
          </a:ln>
        </p:spPr>
        <p:style>
          <a:lnRef idx="1">
            <a:schemeClr val="accent3"/>
          </a:lnRef>
          <a:fillRef idx="0">
            <a:schemeClr val="accent3"/>
          </a:fillRef>
          <a:effectRef idx="0">
            <a:schemeClr val="accent3"/>
          </a:effectRef>
          <a:fontRef idx="minor">
            <a:schemeClr val="tx1"/>
          </a:fontRef>
        </p:style>
      </p:cxnSp>
      <p:cxnSp>
        <p:nvCxnSpPr>
          <p:cNvPr id="26" name="Straight Arrow Connector 25"/>
          <p:cNvCxnSpPr/>
          <p:nvPr/>
        </p:nvCxnSpPr>
        <p:spPr>
          <a:xfrm flipH="1" flipV="1">
            <a:off x="7479957" y="1434897"/>
            <a:ext cx="1909284" cy="2022460"/>
          </a:xfrm>
          <a:prstGeom prst="straightConnector1">
            <a:avLst/>
          </a:prstGeom>
          <a:ln w="19050">
            <a:solidFill>
              <a:srgbClr val="CC0099"/>
            </a:solidFill>
            <a:tailEnd type="triangle"/>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a:blip r:embed="rId4"/>
          <a:stretch>
            <a:fillRect/>
          </a:stretch>
        </p:blipFill>
        <p:spPr>
          <a:xfrm rot="20033412">
            <a:off x="76703" y="2548519"/>
            <a:ext cx="2324066" cy="1301477"/>
          </a:xfrm>
          <a:prstGeom prst="rect">
            <a:avLst/>
          </a:prstGeom>
          <a:noFill/>
          <a:ln>
            <a:noFill/>
          </a:ln>
          <a:scene3d>
            <a:camera prst="orthographicFront"/>
            <a:lightRig rig="threePt" dir="t"/>
          </a:scene3d>
          <a:sp3d prstMaterial="translucentPowder"/>
        </p:spPr>
      </p:pic>
      <p:sp>
        <p:nvSpPr>
          <p:cNvPr id="2" name="Title 1"/>
          <p:cNvSpPr>
            <a:spLocks noGrp="1"/>
          </p:cNvSpPr>
          <p:nvPr>
            <p:ph type="ctrTitle"/>
          </p:nvPr>
        </p:nvSpPr>
        <p:spPr>
          <a:xfrm>
            <a:off x="1797534" y="2645556"/>
            <a:ext cx="7766936" cy="741560"/>
          </a:xfrm>
        </p:spPr>
        <p:txBody>
          <a:bodyPr/>
          <a:lstStyle/>
          <a:p>
            <a:r>
              <a:rPr lang="en-GB" dirty="0">
                <a:solidFill>
                  <a:srgbClr val="7030A0"/>
                </a:solidFill>
              </a:rPr>
              <a:t>The Hidden Curriculum</a:t>
            </a:r>
          </a:p>
        </p:txBody>
      </p:sp>
      <p:sp>
        <p:nvSpPr>
          <p:cNvPr id="3" name="Subtitle 2"/>
          <p:cNvSpPr>
            <a:spLocks noGrp="1"/>
          </p:cNvSpPr>
          <p:nvPr>
            <p:ph type="subTitle" idx="1"/>
          </p:nvPr>
        </p:nvSpPr>
        <p:spPr>
          <a:xfrm>
            <a:off x="5123796" y="3263258"/>
            <a:ext cx="3993549" cy="834204"/>
          </a:xfrm>
        </p:spPr>
        <p:txBody>
          <a:bodyPr>
            <a:normAutofit fontScale="85000" lnSpcReduction="10000"/>
          </a:bodyPr>
          <a:lstStyle/>
          <a:p>
            <a:pPr algn="just"/>
            <a:r>
              <a:rPr lang="en-GB" sz="1200" b="1" dirty="0">
                <a:solidFill>
                  <a:schemeClr val="accent2">
                    <a:lumMod val="75000"/>
                  </a:schemeClr>
                </a:solidFill>
              </a:rPr>
              <a:t>A hidden curriculum is a side effect of schooling, which are learned but not openly intended" such as the transmission of norms, values, and beliefs conveyed in the classroom and the social environment.</a:t>
            </a:r>
          </a:p>
          <a:p>
            <a:pPr algn="just"/>
            <a:r>
              <a:rPr lang="en-GB" sz="900" b="1" dirty="0">
                <a:solidFill>
                  <a:schemeClr val="accent2">
                    <a:lumMod val="75000"/>
                  </a:schemeClr>
                </a:solidFill>
                <a:hlinkClick r:id="rId5"/>
              </a:rPr>
              <a:t>https://www.edglossary.org/hidden-curriculum/</a:t>
            </a:r>
            <a:r>
              <a:rPr lang="en-GB" sz="900" b="1" dirty="0">
                <a:solidFill>
                  <a:schemeClr val="accent2">
                    <a:lumMod val="75000"/>
                  </a:schemeClr>
                </a:solidFill>
              </a:rPr>
              <a:t> </a:t>
            </a:r>
          </a:p>
        </p:txBody>
      </p:sp>
      <p:sp>
        <p:nvSpPr>
          <p:cNvPr id="4" name="TextBox 3"/>
          <p:cNvSpPr txBox="1"/>
          <p:nvPr/>
        </p:nvSpPr>
        <p:spPr>
          <a:xfrm>
            <a:off x="234637" y="4504180"/>
            <a:ext cx="3782015" cy="2277547"/>
          </a:xfrm>
          <a:prstGeom prst="rect">
            <a:avLst/>
          </a:prstGeom>
          <a:noFill/>
        </p:spPr>
        <p:txBody>
          <a:bodyPr wrap="square" rtlCol="0">
            <a:spAutoFit/>
          </a:bodyPr>
          <a:lstStyle/>
          <a:p>
            <a:r>
              <a:rPr lang="en-GB" i="1" u="sng" dirty="0"/>
              <a:t>Functionalist</a:t>
            </a:r>
          </a:p>
          <a:p>
            <a:pPr marL="285750" indent="-285750">
              <a:buFont typeface="Wingdings" panose="05000000000000000000" pitchFamily="2" charset="2"/>
              <a:buChar char="v"/>
            </a:pPr>
            <a:r>
              <a:rPr lang="en-GB" sz="1400" dirty="0">
                <a:latin typeface="Bradley Hand ITC" panose="03070402050302030203" pitchFamily="66" charset="0"/>
              </a:rPr>
              <a:t>Education plays a role in making sure that society functions properly by teaching children appropriate values and behaviours</a:t>
            </a:r>
          </a:p>
          <a:p>
            <a:r>
              <a:rPr lang="en-GB" i="1" u="sng" dirty="0"/>
              <a:t>Marxist</a:t>
            </a:r>
          </a:p>
          <a:p>
            <a:pPr marL="285750" indent="-285750">
              <a:buFont typeface="Wingdings" panose="05000000000000000000" pitchFamily="2" charset="2"/>
              <a:buChar char="v"/>
            </a:pPr>
            <a:r>
              <a:rPr lang="en-GB" sz="1400" dirty="0">
                <a:latin typeface="Bradley Hand ITC" panose="03070402050302030203" pitchFamily="66" charset="0"/>
              </a:rPr>
              <a:t>Education allows the dominant culture (e.g. capitalism) to keep everyone in their place. It teaches the workers, women etc. to follow the rules and do as they are told.</a:t>
            </a:r>
          </a:p>
          <a:p>
            <a:r>
              <a:rPr lang="en-GB" sz="800" dirty="0">
                <a:latin typeface="Bradley Hand ITC" panose="03070402050302030203" pitchFamily="66" charset="0"/>
              </a:rPr>
              <a:t>Comparison of Marxist and Functionalism</a:t>
            </a:r>
          </a:p>
        </p:txBody>
      </p:sp>
      <p:sp>
        <p:nvSpPr>
          <p:cNvPr id="5" name="TextBox 4"/>
          <p:cNvSpPr txBox="1"/>
          <p:nvPr/>
        </p:nvSpPr>
        <p:spPr>
          <a:xfrm>
            <a:off x="9588843" y="162532"/>
            <a:ext cx="2516471" cy="1892826"/>
          </a:xfrm>
          <a:prstGeom prst="rect">
            <a:avLst/>
          </a:prstGeom>
          <a:noFill/>
        </p:spPr>
        <p:txBody>
          <a:bodyPr wrap="square" rtlCol="0">
            <a:spAutoFit/>
          </a:bodyPr>
          <a:lstStyle/>
          <a:p>
            <a:r>
              <a:rPr lang="en-GB" i="1" u="sng" dirty="0"/>
              <a:t>Values</a:t>
            </a:r>
            <a:r>
              <a:rPr lang="en-GB" dirty="0"/>
              <a:t>  </a:t>
            </a:r>
          </a:p>
          <a:p>
            <a:r>
              <a:rPr lang="en-GB" dirty="0"/>
              <a:t>Traditional Values and under class values</a:t>
            </a:r>
          </a:p>
          <a:p>
            <a:pPr marL="285750" indent="-285750">
              <a:buFont typeface="Wingdings" panose="05000000000000000000" pitchFamily="2" charset="2"/>
              <a:buChar char="v"/>
            </a:pPr>
            <a:r>
              <a:rPr lang="en-GB" dirty="0"/>
              <a:t>Punctuality  </a:t>
            </a:r>
          </a:p>
          <a:p>
            <a:pPr marL="285750" indent="-285750">
              <a:buFont typeface="Wingdings" panose="05000000000000000000" pitchFamily="2" charset="2"/>
              <a:buChar char="v"/>
            </a:pPr>
            <a:r>
              <a:rPr lang="en-GB" dirty="0"/>
              <a:t>Attendance   </a:t>
            </a:r>
          </a:p>
          <a:p>
            <a:pPr marL="285750" indent="-285750">
              <a:buFont typeface="Wingdings" panose="05000000000000000000" pitchFamily="2" charset="2"/>
              <a:buChar char="v"/>
            </a:pPr>
            <a:r>
              <a:rPr lang="en-GB" dirty="0"/>
              <a:t>Attainment  </a:t>
            </a:r>
          </a:p>
          <a:p>
            <a:r>
              <a:rPr lang="en-GB" sz="800" dirty="0" err="1"/>
              <a:t>Strade</a:t>
            </a:r>
            <a:r>
              <a:rPr lang="en-GB" sz="800" dirty="0"/>
              <a:t> School policies, 2018</a:t>
            </a:r>
          </a:p>
        </p:txBody>
      </p:sp>
      <p:sp>
        <p:nvSpPr>
          <p:cNvPr id="6" name="TextBox 5"/>
          <p:cNvSpPr txBox="1"/>
          <p:nvPr/>
        </p:nvSpPr>
        <p:spPr>
          <a:xfrm>
            <a:off x="4785609" y="96934"/>
            <a:ext cx="3427897" cy="2585323"/>
          </a:xfrm>
          <a:prstGeom prst="rect">
            <a:avLst/>
          </a:prstGeom>
          <a:noFill/>
        </p:spPr>
        <p:txBody>
          <a:bodyPr wrap="square" rtlCol="0">
            <a:spAutoFit/>
          </a:bodyPr>
          <a:lstStyle/>
          <a:p>
            <a:r>
              <a:rPr lang="en-GB" i="1" u="sng" dirty="0"/>
              <a:t>Unisex toilets </a:t>
            </a:r>
          </a:p>
          <a:p>
            <a:pPr marL="285750" indent="-285750">
              <a:buFont typeface="Wingdings" panose="05000000000000000000" pitchFamily="2" charset="2"/>
              <a:buChar char="v"/>
            </a:pPr>
            <a:r>
              <a:rPr lang="en-GB" sz="1400" b="1" dirty="0">
                <a:latin typeface="Bradley Hand ITC" panose="03070402050302030203" pitchFamily="66" charset="0"/>
              </a:rPr>
              <a:t>Everyone is equal </a:t>
            </a:r>
          </a:p>
          <a:p>
            <a:pPr marL="285750" indent="-285750">
              <a:buFont typeface="Wingdings" panose="05000000000000000000" pitchFamily="2" charset="2"/>
              <a:buChar char="v"/>
            </a:pPr>
            <a:r>
              <a:rPr lang="en-GB" sz="1400" b="1" dirty="0">
                <a:latin typeface="Bradley Hand ITC" panose="03070402050302030203" pitchFamily="66" charset="0"/>
              </a:rPr>
              <a:t>Zero tolerance to bullying</a:t>
            </a:r>
          </a:p>
          <a:p>
            <a:pPr marL="285750" indent="-285750">
              <a:buFont typeface="Wingdings" panose="05000000000000000000" pitchFamily="2" charset="2"/>
              <a:buChar char="v"/>
            </a:pPr>
            <a:r>
              <a:rPr lang="en-GB" sz="1400" b="1" dirty="0">
                <a:latin typeface="Bradley Hand ITC" panose="03070402050302030203" pitchFamily="66" charset="0"/>
              </a:rPr>
              <a:t>Toilets frequently monitored</a:t>
            </a:r>
          </a:p>
          <a:p>
            <a:pPr marL="285750" indent="-285750">
              <a:buFont typeface="Wingdings" panose="05000000000000000000" pitchFamily="2" charset="2"/>
              <a:buChar char="v"/>
            </a:pPr>
            <a:r>
              <a:rPr lang="en-GB" sz="1400" b="1" dirty="0">
                <a:latin typeface="Bradley Hand ITC" panose="03070402050302030203" pitchFamily="66" charset="0"/>
              </a:rPr>
              <a:t>Everyone is treated the same</a:t>
            </a:r>
          </a:p>
          <a:p>
            <a:r>
              <a:rPr lang="en-GB" sz="1400" b="1" i="1" dirty="0">
                <a:latin typeface="Bradley Hand ITC" panose="03070402050302030203" pitchFamily="66" charset="0"/>
              </a:rPr>
              <a:t>However…. </a:t>
            </a:r>
          </a:p>
          <a:p>
            <a:pPr marL="285750" indent="-285750">
              <a:buFont typeface="Wingdings" panose="05000000000000000000" pitchFamily="2" charset="2"/>
              <a:buChar char="§"/>
            </a:pPr>
            <a:r>
              <a:rPr lang="en-GB" sz="1400" b="1" dirty="0">
                <a:latin typeface="Bradley Hand ITC" panose="03070402050302030203" pitchFamily="66" charset="0"/>
              </a:rPr>
              <a:t>Uncomfortable </a:t>
            </a:r>
          </a:p>
          <a:p>
            <a:pPr marL="285750" indent="-285750">
              <a:buFont typeface="Wingdings" panose="05000000000000000000" pitchFamily="2" charset="2"/>
              <a:buChar char="§"/>
            </a:pPr>
            <a:r>
              <a:rPr lang="en-GB" sz="1400" b="1" dirty="0">
                <a:latin typeface="Bradley Hand ITC" panose="03070402050302030203" pitchFamily="66" charset="0"/>
              </a:rPr>
              <a:t>Low attendance</a:t>
            </a:r>
          </a:p>
          <a:p>
            <a:pPr marL="285750" indent="-285750">
              <a:buFont typeface="Wingdings" panose="05000000000000000000" pitchFamily="2" charset="2"/>
              <a:buChar char="§"/>
            </a:pPr>
            <a:r>
              <a:rPr lang="en-GB" sz="1400" b="1" dirty="0">
                <a:latin typeface="Bradley Hand ITC" panose="03070402050302030203" pitchFamily="66" charset="0"/>
              </a:rPr>
              <a:t>Poor punctuality to lessons</a:t>
            </a:r>
          </a:p>
          <a:p>
            <a:pPr marL="285750" indent="-285750">
              <a:buFont typeface="Wingdings" panose="05000000000000000000" pitchFamily="2" charset="2"/>
              <a:buChar char="§"/>
            </a:pPr>
            <a:r>
              <a:rPr lang="en-GB" sz="1400" b="1" dirty="0">
                <a:latin typeface="Bradley Hand ITC" panose="03070402050302030203" pitchFamily="66" charset="0"/>
              </a:rPr>
              <a:t>Leaving during lessons </a:t>
            </a:r>
          </a:p>
          <a:p>
            <a:pPr marL="285750" indent="-285750">
              <a:buFont typeface="Wingdings" panose="05000000000000000000" pitchFamily="2" charset="2"/>
              <a:buChar char="§"/>
            </a:pPr>
            <a:r>
              <a:rPr lang="en-GB" sz="1400" b="1" dirty="0">
                <a:latin typeface="Bradley Hand ITC" panose="03070402050302030203" pitchFamily="66" charset="0"/>
              </a:rPr>
              <a:t>Increase in bullying  </a:t>
            </a:r>
            <a:r>
              <a:rPr lang="en-GB" sz="1600" b="1" dirty="0">
                <a:latin typeface="Bradley Hand ITC" panose="03070402050302030203" pitchFamily="66" charset="0"/>
              </a:rPr>
              <a:t> </a:t>
            </a:r>
          </a:p>
        </p:txBody>
      </p:sp>
      <p:sp>
        <p:nvSpPr>
          <p:cNvPr id="7" name="TextBox 6"/>
          <p:cNvSpPr txBox="1"/>
          <p:nvPr/>
        </p:nvSpPr>
        <p:spPr>
          <a:xfrm>
            <a:off x="9340129" y="2068798"/>
            <a:ext cx="2489570" cy="2308324"/>
          </a:xfrm>
          <a:prstGeom prst="rect">
            <a:avLst/>
          </a:prstGeom>
          <a:noFill/>
        </p:spPr>
        <p:txBody>
          <a:bodyPr wrap="square" rtlCol="0">
            <a:spAutoFit/>
          </a:bodyPr>
          <a:lstStyle/>
          <a:p>
            <a:r>
              <a:rPr lang="en-GB" i="1" u="sng" dirty="0"/>
              <a:t>Theories</a:t>
            </a:r>
          </a:p>
          <a:p>
            <a:pPr marL="285750" indent="-285750">
              <a:buFont typeface="Wingdings" panose="05000000000000000000" pitchFamily="2" charset="2"/>
              <a:buChar char="v"/>
            </a:pPr>
            <a:r>
              <a:rPr lang="en-GB" sz="1400" dirty="0">
                <a:latin typeface="Bradley Hand ITC" panose="03070402050302030203" pitchFamily="66" charset="0"/>
              </a:rPr>
              <a:t>Bowles &amp; </a:t>
            </a:r>
            <a:r>
              <a:rPr lang="en-GB" sz="1400" dirty="0" err="1">
                <a:latin typeface="Bradley Hand ITC" panose="03070402050302030203" pitchFamily="66" charset="0"/>
              </a:rPr>
              <a:t>Gintis</a:t>
            </a:r>
            <a:r>
              <a:rPr lang="en-GB" sz="1400" dirty="0">
                <a:latin typeface="Bradley Hand ITC" panose="03070402050302030203" pitchFamily="66" charset="0"/>
              </a:rPr>
              <a:t> – </a:t>
            </a:r>
            <a:r>
              <a:rPr lang="en-GB" sz="1400" dirty="0" err="1">
                <a:latin typeface="Bradley Hand ITC" panose="03070402050302030203" pitchFamily="66" charset="0"/>
              </a:rPr>
              <a:t>maxism</a:t>
            </a:r>
            <a:r>
              <a:rPr lang="en-GB" sz="1400" dirty="0">
                <a:latin typeface="Bradley Hand ITC" panose="03070402050302030203" pitchFamily="66" charset="0"/>
              </a:rPr>
              <a:t>, schooling in </a:t>
            </a:r>
            <a:r>
              <a:rPr lang="en-GB" sz="1400" dirty="0" err="1">
                <a:latin typeface="Bradley Hand ITC" panose="03070402050302030203" pitchFamily="66" charset="0"/>
              </a:rPr>
              <a:t>Capatilist</a:t>
            </a:r>
            <a:r>
              <a:rPr lang="en-GB" sz="1400" dirty="0">
                <a:latin typeface="Bradley Hand ITC" panose="03070402050302030203" pitchFamily="66" charset="0"/>
              </a:rPr>
              <a:t> America, 1976.</a:t>
            </a:r>
          </a:p>
          <a:p>
            <a:pPr marL="285750" indent="-285750">
              <a:buFont typeface="Wingdings" panose="05000000000000000000" pitchFamily="2" charset="2"/>
              <a:buChar char="v"/>
            </a:pPr>
            <a:r>
              <a:rPr lang="en-GB" sz="1400" dirty="0">
                <a:latin typeface="Bradley Hand ITC" panose="03070402050302030203" pitchFamily="66" charset="0"/>
              </a:rPr>
              <a:t>Bruner – spiralling curriculum, 1960</a:t>
            </a:r>
          </a:p>
          <a:p>
            <a:pPr marL="285750" indent="-285750">
              <a:buFont typeface="Wingdings" panose="05000000000000000000" pitchFamily="2" charset="2"/>
              <a:buChar char="v"/>
            </a:pPr>
            <a:r>
              <a:rPr lang="en-GB" sz="1400" dirty="0">
                <a:latin typeface="Bradley Hand ITC" panose="03070402050302030203" pitchFamily="66" charset="0"/>
              </a:rPr>
              <a:t>Maslow – </a:t>
            </a:r>
            <a:r>
              <a:rPr lang="en-GB" sz="1400" dirty="0" err="1">
                <a:latin typeface="Bradley Hand ITC" panose="03070402050302030203" pitchFamily="66" charset="0"/>
              </a:rPr>
              <a:t>Hiarachy</a:t>
            </a:r>
            <a:r>
              <a:rPr lang="en-GB" sz="1400" dirty="0">
                <a:latin typeface="Bradley Hand ITC" panose="03070402050302030203" pitchFamily="66" charset="0"/>
              </a:rPr>
              <a:t> of needs, belonging and self esteem, 1943</a:t>
            </a:r>
          </a:p>
          <a:p>
            <a:pPr marL="285750" indent="-285750">
              <a:buFont typeface="Wingdings" panose="05000000000000000000" pitchFamily="2" charset="2"/>
              <a:buChar char="v"/>
            </a:pPr>
            <a:r>
              <a:rPr lang="en-GB" sz="1400" dirty="0" err="1">
                <a:latin typeface="Bradley Hand ITC" panose="03070402050302030203" pitchFamily="66" charset="0"/>
              </a:rPr>
              <a:t>Althusser</a:t>
            </a:r>
            <a:r>
              <a:rPr lang="en-GB" sz="1400" dirty="0">
                <a:latin typeface="Bradley Hand ITC" panose="03070402050302030203" pitchFamily="66" charset="0"/>
              </a:rPr>
              <a:t> – </a:t>
            </a:r>
            <a:r>
              <a:rPr lang="en-GB" sz="1400" dirty="0" err="1">
                <a:latin typeface="Bradley Hand ITC" panose="03070402050302030203" pitchFamily="66" charset="0"/>
              </a:rPr>
              <a:t>Maxism</a:t>
            </a:r>
            <a:r>
              <a:rPr lang="en-GB" sz="1400" dirty="0">
                <a:latin typeface="Bradley Hand ITC" panose="03070402050302030203" pitchFamily="66" charset="0"/>
              </a:rPr>
              <a:t>, 1971</a:t>
            </a:r>
          </a:p>
        </p:txBody>
      </p:sp>
      <p:sp>
        <p:nvSpPr>
          <p:cNvPr id="8" name="TextBox 7"/>
          <p:cNvSpPr txBox="1"/>
          <p:nvPr/>
        </p:nvSpPr>
        <p:spPr>
          <a:xfrm>
            <a:off x="47153" y="110940"/>
            <a:ext cx="2856450" cy="2400657"/>
          </a:xfrm>
          <a:prstGeom prst="rect">
            <a:avLst/>
          </a:prstGeom>
          <a:noFill/>
        </p:spPr>
        <p:txBody>
          <a:bodyPr wrap="square" rtlCol="0">
            <a:spAutoFit/>
          </a:bodyPr>
          <a:lstStyle/>
          <a:p>
            <a:r>
              <a:rPr lang="en-GB" sz="1600" i="1" u="sng" dirty="0"/>
              <a:t>Successful Futures</a:t>
            </a:r>
          </a:p>
          <a:p>
            <a:pPr marL="285750" indent="-285750">
              <a:lnSpc>
                <a:spcPct val="150000"/>
              </a:lnSpc>
              <a:buFont typeface="Wingdings" panose="05000000000000000000" pitchFamily="2" charset="2"/>
              <a:buChar char="v"/>
            </a:pPr>
            <a:r>
              <a:rPr lang="en-GB" sz="1200" dirty="0"/>
              <a:t>Happier time in education  </a:t>
            </a:r>
          </a:p>
          <a:p>
            <a:pPr marL="285750" indent="-285750">
              <a:lnSpc>
                <a:spcPct val="150000"/>
              </a:lnSpc>
              <a:buFont typeface="Wingdings" panose="05000000000000000000" pitchFamily="2" charset="2"/>
              <a:buChar char="v"/>
            </a:pPr>
            <a:r>
              <a:rPr lang="en-GB" sz="1200" dirty="0"/>
              <a:t>Higher pass rates </a:t>
            </a:r>
          </a:p>
          <a:p>
            <a:pPr marL="285750" indent="-285750">
              <a:lnSpc>
                <a:spcPct val="150000"/>
              </a:lnSpc>
              <a:buFont typeface="Wingdings" panose="05000000000000000000" pitchFamily="2" charset="2"/>
              <a:buChar char="v"/>
            </a:pPr>
            <a:r>
              <a:rPr lang="en-GB" sz="1200" dirty="0"/>
              <a:t>Sense of belonging in the outside world </a:t>
            </a:r>
          </a:p>
          <a:p>
            <a:pPr marL="285750" indent="-285750">
              <a:lnSpc>
                <a:spcPct val="150000"/>
              </a:lnSpc>
              <a:buFont typeface="Wingdings" panose="05000000000000000000" pitchFamily="2" charset="2"/>
              <a:buChar char="v"/>
            </a:pPr>
            <a:r>
              <a:rPr lang="en-GB" sz="1200" dirty="0"/>
              <a:t>Increase in self-esteem </a:t>
            </a:r>
          </a:p>
          <a:p>
            <a:pPr marL="285750" indent="-285750">
              <a:lnSpc>
                <a:spcPct val="150000"/>
              </a:lnSpc>
              <a:buFont typeface="Wingdings" panose="05000000000000000000" pitchFamily="2" charset="2"/>
              <a:buChar char="v"/>
            </a:pPr>
            <a:r>
              <a:rPr lang="en-GB" sz="1200" dirty="0"/>
              <a:t>Increase in attendance as bullying is monitored. </a:t>
            </a:r>
          </a:p>
          <a:p>
            <a:r>
              <a:rPr lang="en-GB" sz="800" dirty="0"/>
              <a:t>Welsh Government, 2014</a:t>
            </a:r>
          </a:p>
        </p:txBody>
      </p:sp>
      <p:sp>
        <p:nvSpPr>
          <p:cNvPr id="9" name="TextBox 8"/>
          <p:cNvSpPr txBox="1"/>
          <p:nvPr/>
        </p:nvSpPr>
        <p:spPr>
          <a:xfrm>
            <a:off x="7742350" y="4983725"/>
            <a:ext cx="4449650" cy="1977464"/>
          </a:xfrm>
          <a:prstGeom prst="rect">
            <a:avLst/>
          </a:prstGeom>
          <a:noFill/>
        </p:spPr>
        <p:txBody>
          <a:bodyPr wrap="square" rtlCol="0">
            <a:spAutoFit/>
          </a:bodyPr>
          <a:lstStyle/>
          <a:p>
            <a:r>
              <a:rPr lang="en-GB" sz="1600" i="1" u="sng" dirty="0"/>
              <a:t>Hidden curriculum  </a:t>
            </a:r>
            <a:endParaRPr lang="en-GB" sz="1600" u="sng" dirty="0"/>
          </a:p>
          <a:p>
            <a:pPr marL="285750" indent="-285750">
              <a:buFont typeface="Wingdings" panose="05000000000000000000" pitchFamily="2" charset="2"/>
              <a:buChar char="v"/>
            </a:pPr>
            <a:r>
              <a:rPr lang="en-GB" sz="1600" i="1" spc="300" dirty="0"/>
              <a:t>The official curriculum </a:t>
            </a:r>
          </a:p>
          <a:p>
            <a:pPr marL="285750" indent="-285750">
              <a:buFont typeface="Wingdings" panose="05000000000000000000" pitchFamily="2" charset="2"/>
              <a:buChar char="v"/>
            </a:pPr>
            <a:r>
              <a:rPr lang="en-GB" sz="1600" b="1" dirty="0">
                <a:latin typeface="Bradley Hand ITC" panose="03070402050302030203" pitchFamily="66" charset="0"/>
              </a:rPr>
              <a:t>What is formally taught in the school through subjects on the time tables</a:t>
            </a:r>
          </a:p>
          <a:p>
            <a:pPr marL="285750" indent="-285750">
              <a:buFont typeface="Wingdings" panose="05000000000000000000" pitchFamily="2" charset="2"/>
              <a:buChar char="v"/>
            </a:pPr>
            <a:r>
              <a:rPr lang="en-GB" sz="1600" i="1" spc="300" dirty="0"/>
              <a:t>The hidden curriculum</a:t>
            </a:r>
          </a:p>
          <a:p>
            <a:pPr marL="285750" indent="-285750">
              <a:buFont typeface="Wingdings" panose="05000000000000000000" pitchFamily="2" charset="2"/>
              <a:buChar char="v"/>
            </a:pPr>
            <a:r>
              <a:rPr lang="en-GB" sz="1600" b="1" dirty="0">
                <a:latin typeface="Bradley Hand ITC" panose="03070402050302030203" pitchFamily="66" charset="0"/>
              </a:rPr>
              <a:t>Is all that is taught and learned unofficially through the process of schooling </a:t>
            </a:r>
          </a:p>
          <a:p>
            <a:r>
              <a:rPr lang="en-GB" sz="800" b="1" dirty="0">
                <a:latin typeface="Bradley Hand ITC" panose="03070402050302030203" pitchFamily="66" charset="0"/>
              </a:rPr>
              <a:t>UNESCO, 2010</a:t>
            </a:r>
          </a:p>
        </p:txBody>
      </p:sp>
      <p:sp>
        <p:nvSpPr>
          <p:cNvPr id="13" name="TextBox 12"/>
          <p:cNvSpPr txBox="1"/>
          <p:nvPr/>
        </p:nvSpPr>
        <p:spPr>
          <a:xfrm>
            <a:off x="4481079" y="4459135"/>
            <a:ext cx="2189892" cy="2215991"/>
          </a:xfrm>
          <a:prstGeom prst="rect">
            <a:avLst/>
          </a:prstGeom>
          <a:noFill/>
        </p:spPr>
        <p:txBody>
          <a:bodyPr wrap="square" rtlCol="0">
            <a:spAutoFit/>
          </a:bodyPr>
          <a:lstStyle/>
          <a:p>
            <a:r>
              <a:rPr lang="en-GB" i="1" u="sng" dirty="0"/>
              <a:t>Factory model of Education</a:t>
            </a:r>
          </a:p>
          <a:p>
            <a:endParaRPr lang="en-GB" sz="1200" dirty="0"/>
          </a:p>
          <a:p>
            <a:pPr marL="285750" indent="-285750">
              <a:buFont typeface="Wingdings" panose="05000000000000000000" pitchFamily="2" charset="2"/>
              <a:buChar char="v"/>
            </a:pPr>
            <a:r>
              <a:rPr lang="en-GB" dirty="0">
                <a:latin typeface="Bradley Hand ITC" panose="03070402050302030203" pitchFamily="66" charset="0"/>
              </a:rPr>
              <a:t>Uniform </a:t>
            </a:r>
          </a:p>
          <a:p>
            <a:pPr marL="285750" indent="-285750">
              <a:buFont typeface="Wingdings" panose="05000000000000000000" pitchFamily="2" charset="2"/>
              <a:buChar char="v"/>
            </a:pPr>
            <a:r>
              <a:rPr lang="en-GB" dirty="0">
                <a:latin typeface="Bradley Hand ITC" panose="03070402050302030203" pitchFamily="66" charset="0"/>
              </a:rPr>
              <a:t>Banding </a:t>
            </a:r>
          </a:p>
          <a:p>
            <a:pPr marL="285750" indent="-285750">
              <a:buFont typeface="Wingdings" panose="05000000000000000000" pitchFamily="2" charset="2"/>
              <a:buChar char="v"/>
            </a:pPr>
            <a:r>
              <a:rPr lang="en-GB" dirty="0">
                <a:latin typeface="Bradley Hand ITC" panose="03070402050302030203" pitchFamily="66" charset="0"/>
              </a:rPr>
              <a:t>School bell</a:t>
            </a:r>
          </a:p>
          <a:p>
            <a:pPr marL="285750" indent="-285750">
              <a:buFont typeface="Wingdings" panose="05000000000000000000" pitchFamily="2" charset="2"/>
              <a:buChar char="v"/>
            </a:pPr>
            <a:r>
              <a:rPr lang="en-GB" dirty="0">
                <a:latin typeface="Bradley Hand ITC" panose="03070402050302030203" pitchFamily="66" charset="0"/>
              </a:rPr>
              <a:t>Attendance</a:t>
            </a:r>
          </a:p>
          <a:p>
            <a:pPr marL="285750" indent="-285750">
              <a:buFont typeface="Wingdings" panose="05000000000000000000" pitchFamily="2" charset="2"/>
              <a:buChar char="v"/>
            </a:pPr>
            <a:r>
              <a:rPr lang="en-GB" dirty="0">
                <a:latin typeface="Bradley Hand ITC" panose="03070402050302030203" pitchFamily="66" charset="0"/>
              </a:rPr>
              <a:t>Behaviour </a:t>
            </a:r>
          </a:p>
        </p:txBody>
      </p:sp>
      <p:sp>
        <p:nvSpPr>
          <p:cNvPr id="24" name="Curved Right Arrow 23"/>
          <p:cNvSpPr/>
          <p:nvPr/>
        </p:nvSpPr>
        <p:spPr>
          <a:xfrm rot="10414492">
            <a:off x="11268441" y="1515793"/>
            <a:ext cx="693725" cy="1653107"/>
          </a:xfrm>
          <a:prstGeom prst="curved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solidFill>
                <a:schemeClr val="tx1"/>
              </a:solidFill>
            </a:endParaRPr>
          </a:p>
        </p:txBody>
      </p:sp>
      <p:cxnSp>
        <p:nvCxnSpPr>
          <p:cNvPr id="34" name="Elbow Connector 33"/>
          <p:cNvCxnSpPr/>
          <p:nvPr/>
        </p:nvCxnSpPr>
        <p:spPr>
          <a:xfrm flipV="1">
            <a:off x="4074197" y="4264218"/>
            <a:ext cx="5315044" cy="2436965"/>
          </a:xfrm>
          <a:prstGeom prst="bentConnector3">
            <a:avLst>
              <a:gd name="adj1" fmla="val 50000"/>
            </a:avLst>
          </a:prstGeom>
          <a:ln w="19050">
            <a:solidFill>
              <a:srgbClr val="FF33CC"/>
            </a:solidFill>
            <a:tailEnd type="triangle"/>
          </a:ln>
        </p:spPr>
        <p:style>
          <a:lnRef idx="1">
            <a:schemeClr val="accent3"/>
          </a:lnRef>
          <a:fillRef idx="0">
            <a:schemeClr val="accent3"/>
          </a:fillRef>
          <a:effectRef idx="0">
            <a:schemeClr val="accent3"/>
          </a:effectRef>
          <a:fontRef idx="minor">
            <a:schemeClr val="tx1"/>
          </a:fontRef>
        </p:style>
      </p:cxnSp>
      <p:cxnSp>
        <p:nvCxnSpPr>
          <p:cNvPr id="39" name="Straight Arrow Connector 38"/>
          <p:cNvCxnSpPr/>
          <p:nvPr/>
        </p:nvCxnSpPr>
        <p:spPr>
          <a:xfrm flipH="1" flipV="1">
            <a:off x="3364057" y="6489608"/>
            <a:ext cx="733193" cy="211575"/>
          </a:xfrm>
          <a:prstGeom prst="straightConnector1">
            <a:avLst/>
          </a:prstGeom>
          <a:ln w="19050">
            <a:solidFill>
              <a:srgbClr val="FF33CC"/>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H="1">
            <a:off x="2075455" y="4354365"/>
            <a:ext cx="601288" cy="394734"/>
          </a:xfrm>
          <a:prstGeom prst="straightConnector1">
            <a:avLst/>
          </a:prstGeom>
          <a:ln w="28575">
            <a:solidFill>
              <a:srgbClr val="FFCCFF"/>
            </a:solidFill>
            <a:tailEnd type="triangle"/>
          </a:ln>
        </p:spPr>
        <p:style>
          <a:lnRef idx="1">
            <a:schemeClr val="accent1"/>
          </a:lnRef>
          <a:fillRef idx="0">
            <a:schemeClr val="accent1"/>
          </a:fillRef>
          <a:effectRef idx="0">
            <a:schemeClr val="accent1"/>
          </a:effectRef>
          <a:fontRef idx="minor">
            <a:schemeClr val="tx1"/>
          </a:fontRef>
        </p:style>
      </p:cxnSp>
      <p:pic>
        <p:nvPicPr>
          <p:cNvPr id="1026" name="Picture 2" descr="Image result for bruner spiralling curriculu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59142" y="223568"/>
            <a:ext cx="1199191" cy="121132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maslows hierarchy of needs"/>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0" b="100000" l="1887" r="96384"/>
                    </a14:imgEffect>
                  </a14:imgLayer>
                </a14:imgProps>
              </a:ext>
              <a:ext uri="{28A0092B-C50C-407E-A947-70E740481C1C}">
                <a14:useLocalDpi xmlns:a14="http://schemas.microsoft.com/office/drawing/2010/main" val="0"/>
              </a:ext>
            </a:extLst>
          </a:blip>
          <a:srcRect/>
          <a:stretch>
            <a:fillRect/>
          </a:stretch>
        </p:blipFill>
        <p:spPr bwMode="auto">
          <a:xfrm>
            <a:off x="2703208" y="7366"/>
            <a:ext cx="2053135" cy="173031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rotWithShape="1">
          <a:blip r:embed="rId9">
            <a:duotone>
              <a:schemeClr val="accent1">
                <a:shade val="45000"/>
                <a:satMod val="135000"/>
              </a:schemeClr>
              <a:prstClr val="white"/>
            </a:duotone>
            <a:extLst>
              <a:ext uri="{BEBA8EAE-BF5A-486C-A8C5-ECC9F3942E4B}">
                <a14:imgProps xmlns:a14="http://schemas.microsoft.com/office/drawing/2010/main">
                  <a14:imgLayer r:embed="rId10">
                    <a14:imgEffect>
                      <a14:backgroundRemoval t="2625" b="97293" l="4867" r="94067">
                        <a14:foregroundMark x1="36400" y1="33470" x2="36400" y2="33470"/>
                        <a14:foregroundMark x1="41400" y1="29614" x2="41400" y2="29614"/>
                        <a14:foregroundMark x1="39133" y1="24938" x2="39133" y2="24938"/>
                        <a14:foregroundMark x1="39533" y1="23462" x2="39533" y2="23462"/>
                        <a14:foregroundMark x1="40133" y1="14438" x2="40133" y2="14438"/>
                        <a14:foregroundMark x1="46200" y1="33962" x2="46200" y2="33962"/>
                        <a14:foregroundMark x1="59533" y1="34947" x2="59533" y2="34947"/>
                        <a14:foregroundMark x1="60800" y1="38556" x2="60800" y2="38556"/>
                        <a14:foregroundMark x1="64733" y1="42412" x2="64733" y2="42412"/>
                        <a14:foregroundMark x1="63933" y1="39377" x2="63933" y2="39377"/>
                        <a14:foregroundMark x1="63667" y1="36751" x2="63667" y2="36751"/>
                        <a14:foregroundMark x1="62867" y1="37572" x2="62867" y2="37572"/>
                        <a14:foregroundMark x1="61800" y1="36505" x2="61800" y2="36505"/>
                        <a14:foregroundMark x1="61200" y1="33962" x2="61200" y2="33962"/>
                        <a14:foregroundMark x1="62467" y1="41427" x2="62467" y2="41427"/>
                        <a14:foregroundMark x1="60800" y1="40607" x2="60800" y2="40607"/>
                        <a14:foregroundMark x1="66400" y1="77276" x2="66400" y2="77276"/>
                        <a14:foregroundMark x1="79933" y1="75800" x2="79933" y2="75800"/>
                        <a14:foregroundMark x1="33867" y1="76046" x2="33867" y2="76046"/>
                        <a14:foregroundMark x1="30533" y1="75472" x2="30533" y2="75472"/>
                        <a14:foregroundMark x1="26800" y1="78097" x2="26800" y2="78097"/>
                        <a14:foregroundMark x1="22400" y1="78835" x2="22400" y2="78835"/>
                        <a14:foregroundMark x1="13667" y1="78343" x2="13667" y2="78343"/>
                        <a14:foregroundMark x1="15533" y1="80148" x2="15533" y2="80148"/>
                        <a14:foregroundMark x1="18867" y1="79573" x2="18867" y2="79573"/>
                        <a14:foregroundMark x1="40533" y1="77276" x2="40533" y2="77276"/>
                        <a14:foregroundMark x1="48667" y1="76292" x2="48667" y2="76292"/>
                        <a14:foregroundMark x1="59533" y1="71370" x2="59533" y2="71370"/>
                        <a14:foregroundMark x1="63267" y1="77851" x2="63267" y2="77851"/>
                        <a14:foregroundMark x1="67867" y1="78835" x2="67867" y2="78835"/>
                        <a14:foregroundMark x1="71000" y1="78343" x2="71000" y2="78343"/>
                        <a14:foregroundMark x1="74733" y1="77276" x2="74733" y2="77276"/>
                        <a14:foregroundMark x1="77867" y1="78097" x2="77867" y2="78097"/>
                        <a14:foregroundMark x1="85800" y1="77276" x2="85800" y2="77276"/>
                        <a14:foregroundMark x1="59733" y1="15997" x2="59733" y2="15997"/>
                        <a14:foregroundMark x1="62267" y1="16489" x2="62267" y2="16489"/>
                        <a14:foregroundMark x1="39333" y1="17063" x2="39333" y2="17063"/>
                        <a14:foregroundMark x1="46200" y1="29614" x2="46200" y2="29614"/>
                        <a14:foregroundMark x1="44933" y1="23708" x2="44933" y2="23708"/>
                        <a14:foregroundMark x1="44933" y1="22395" x2="44933" y2="22395"/>
                        <a14:foregroundMark x1="46000" y1="22395" x2="46000" y2="22395"/>
                        <a14:foregroundMark x1="42867" y1="24692" x2="42867" y2="24692"/>
                        <a14:foregroundMark x1="42200" y1="22149" x2="42200" y2="22149"/>
                        <a14:foregroundMark x1="37667" y1="22642" x2="37667" y2="22642"/>
                        <a14:foregroundMark x1="35800" y1="22642" x2="35800" y2="22642"/>
                        <a14:foregroundMark x1="34067" y1="26251" x2="34067" y2="26251"/>
                        <a14:foregroundMark x1="38267" y1="27810" x2="38267" y2="27810"/>
                        <a14:foregroundMark x1="39933" y1="34947" x2="39933" y2="34947"/>
                        <a14:foregroundMark x1="41800" y1="32650" x2="41800" y2="32650"/>
                        <a14:foregroundMark x1="42200" y1="39869" x2="42200" y2="39869"/>
                        <a14:foregroundMark x1="37000" y1="43724" x2="37000" y2="43724"/>
                        <a14:foregroundMark x1="38267" y1="47006" x2="37867" y2="47580"/>
                        <a14:foregroundMark x1="37200" y1="51107" x2="37200" y2="51107"/>
                        <a14:foregroundMark x1="43067" y1="50861" x2="43067" y2="50861"/>
                        <a14:foregroundMark x1="42200" y1="48072" x2="42200" y2="48072"/>
                        <a14:foregroundMark x1="42667" y1="53979" x2="42667" y2="53979"/>
                        <a14:foregroundMark x1="59733" y1="47006" x2="59733" y2="47006"/>
                        <a14:foregroundMark x1="59533" y1="51928" x2="59533" y2="51928"/>
                        <a14:foregroundMark x1="60133" y1="54717" x2="60133" y2="54717"/>
                        <a14:foregroundMark x1="60333" y1="56030" x2="60333" y2="56030"/>
                        <a14:foregroundMark x1="64133" y1="51354" x2="64133" y2="51354"/>
                        <a14:foregroundMark x1="78067" y1="75472" x2="78067" y2="75472"/>
                      </a14:backgroundRemoval>
                    </a14:imgEffect>
                  </a14:imgLayer>
                </a14:imgProps>
              </a:ext>
            </a:extLst>
          </a:blip>
          <a:srcRect l="5545" t="3687" r="5871" b="3722"/>
          <a:stretch/>
        </p:blipFill>
        <p:spPr>
          <a:xfrm>
            <a:off x="6199412" y="5464388"/>
            <a:ext cx="1514545" cy="1326963"/>
          </a:xfrm>
          <a:prstGeom prst="rect">
            <a:avLst/>
          </a:prstGeom>
          <a:pattFill prst="pct5">
            <a:fgClr>
              <a:srgbClr val="00B0F0"/>
            </a:fgClr>
            <a:bgClr>
              <a:schemeClr val="bg1"/>
            </a:bgClr>
          </a:pattFill>
        </p:spPr>
      </p:pic>
      <p:pic>
        <p:nvPicPr>
          <p:cNvPr id="1030" name="Picture 6" descr="Image result for bowles &amp; gintis theory"/>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20901273">
            <a:off x="2669163" y="3580171"/>
            <a:ext cx="1696148" cy="114586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rot="16852667">
            <a:off x="9660297" y="4615589"/>
            <a:ext cx="1110220" cy="369332"/>
          </a:xfrm>
          <a:prstGeom prst="rect">
            <a:avLst/>
          </a:prstGeom>
        </p:spPr>
        <p:txBody>
          <a:bodyPr wrap="square">
            <a:spAutoFit/>
          </a:bodyPr>
          <a:lstStyle/>
          <a:p>
            <a:r>
              <a:rPr lang="en-GB" sz="600" dirty="0">
                <a:solidFill>
                  <a:srgbClr val="FF0000"/>
                </a:solidFill>
                <a:hlinkClick r:id="rId12"/>
              </a:rPr>
              <a:t>https://revisesociology.com/2015/01/27/marxist-perspective-education</a:t>
            </a:r>
            <a:r>
              <a:rPr lang="en-GB" sz="600" dirty="0">
                <a:solidFill>
                  <a:srgbClr val="FF0000"/>
                </a:solidFill>
              </a:rPr>
              <a:t> </a:t>
            </a:r>
          </a:p>
        </p:txBody>
      </p:sp>
      <p:sp>
        <p:nvSpPr>
          <p:cNvPr id="27" name="Rectangle 26"/>
          <p:cNvSpPr/>
          <p:nvPr/>
        </p:nvSpPr>
        <p:spPr>
          <a:xfrm rot="20900430">
            <a:off x="2592070" y="3342939"/>
            <a:ext cx="1051410" cy="323165"/>
          </a:xfrm>
          <a:prstGeom prst="rect">
            <a:avLst/>
          </a:prstGeom>
        </p:spPr>
        <p:txBody>
          <a:bodyPr wrap="square">
            <a:spAutoFit/>
          </a:bodyPr>
          <a:lstStyle/>
          <a:p>
            <a:r>
              <a:rPr lang="en-GB" sz="500" dirty="0">
                <a:solidFill>
                  <a:srgbClr val="FF0000"/>
                </a:solidFill>
                <a:hlinkClick r:id="rId12"/>
              </a:rPr>
              <a:t>https://revisesociology.com/2015/01/27/marxist-perspective-education</a:t>
            </a:r>
            <a:r>
              <a:rPr lang="en-GB" sz="500" dirty="0">
                <a:solidFill>
                  <a:srgbClr val="FF0000"/>
                </a:solidFill>
              </a:rPr>
              <a:t> </a:t>
            </a:r>
          </a:p>
        </p:txBody>
      </p:sp>
      <p:sp>
        <p:nvSpPr>
          <p:cNvPr id="29" name="Rectangle 28"/>
          <p:cNvSpPr/>
          <p:nvPr/>
        </p:nvSpPr>
        <p:spPr>
          <a:xfrm rot="3643939">
            <a:off x="3545467" y="661977"/>
            <a:ext cx="1430200" cy="200055"/>
          </a:xfrm>
          <a:prstGeom prst="rect">
            <a:avLst/>
          </a:prstGeom>
        </p:spPr>
        <p:txBody>
          <a:bodyPr wrap="none">
            <a:spAutoFit/>
          </a:bodyPr>
          <a:lstStyle/>
          <a:p>
            <a:r>
              <a:rPr lang="en-GB" sz="700" b="1" dirty="0">
                <a:solidFill>
                  <a:srgbClr val="CC0099"/>
                </a:solidFill>
                <a:latin typeface="medium-content-sans-serif-font"/>
              </a:rPr>
              <a:t>Inverting Maslow’s Hierarchy</a:t>
            </a:r>
            <a:endParaRPr lang="en-GB" sz="700" b="1" i="0" dirty="0">
              <a:solidFill>
                <a:srgbClr val="CC0099"/>
              </a:solidFill>
              <a:effectLst/>
              <a:latin typeface="medium-content-sans-serif-font"/>
            </a:endParaRPr>
          </a:p>
        </p:txBody>
      </p:sp>
      <p:sp>
        <p:nvSpPr>
          <p:cNvPr id="31" name="Rectangle 30"/>
          <p:cNvSpPr/>
          <p:nvPr/>
        </p:nvSpPr>
        <p:spPr>
          <a:xfrm>
            <a:off x="8135741" y="1511707"/>
            <a:ext cx="1259941" cy="292388"/>
          </a:xfrm>
          <a:prstGeom prst="rect">
            <a:avLst/>
          </a:prstGeom>
        </p:spPr>
        <p:txBody>
          <a:bodyPr wrap="square">
            <a:spAutoFit/>
          </a:bodyPr>
          <a:lstStyle/>
          <a:p>
            <a:r>
              <a:rPr lang="en-GB" sz="600" dirty="0">
                <a:latin typeface="Calibri Light" panose="020F0302020204030204" pitchFamily="34" charset="0"/>
              </a:rPr>
              <a:t>Spiral approach Curriculum Education School Course, no date</a:t>
            </a:r>
            <a:r>
              <a:rPr lang="en-GB" sz="700" dirty="0">
                <a:latin typeface="Calibri Light" panose="020F0302020204030204" pitchFamily="34" charset="0"/>
              </a:rPr>
              <a:t>.</a:t>
            </a:r>
            <a:endParaRPr lang="en-GB" sz="700" dirty="0"/>
          </a:p>
        </p:txBody>
      </p:sp>
      <p:sp>
        <p:nvSpPr>
          <p:cNvPr id="40" name="Rectangle 39"/>
          <p:cNvSpPr/>
          <p:nvPr/>
        </p:nvSpPr>
        <p:spPr>
          <a:xfrm>
            <a:off x="10635530" y="3904078"/>
            <a:ext cx="1330814" cy="200055"/>
          </a:xfrm>
          <a:prstGeom prst="rect">
            <a:avLst/>
          </a:prstGeom>
        </p:spPr>
        <p:txBody>
          <a:bodyPr wrap="none">
            <a:spAutoFit/>
          </a:bodyPr>
          <a:lstStyle/>
          <a:p>
            <a:r>
              <a:rPr lang="en-GB" sz="700" dirty="0">
                <a:latin typeface="medium-content-sans-serif-font"/>
              </a:rPr>
              <a:t>Inverting Maslow’s Hierarchy</a:t>
            </a:r>
            <a:endParaRPr lang="en-GB" sz="700" i="0" dirty="0">
              <a:effectLst/>
              <a:latin typeface="medium-content-sans-serif-font"/>
            </a:endParaRPr>
          </a:p>
        </p:txBody>
      </p:sp>
      <p:sp>
        <p:nvSpPr>
          <p:cNvPr id="32" name="Rectangle 31"/>
          <p:cNvSpPr/>
          <p:nvPr/>
        </p:nvSpPr>
        <p:spPr>
          <a:xfrm>
            <a:off x="11096426" y="3163230"/>
            <a:ext cx="1177953" cy="200055"/>
          </a:xfrm>
          <a:prstGeom prst="rect">
            <a:avLst/>
          </a:prstGeom>
        </p:spPr>
        <p:txBody>
          <a:bodyPr wrap="square">
            <a:spAutoFit/>
          </a:bodyPr>
          <a:lstStyle/>
          <a:p>
            <a:r>
              <a:rPr lang="en-GB" sz="700" dirty="0">
                <a:latin typeface="Calibri Light" panose="020F0302020204030204" pitchFamily="34" charset="0"/>
              </a:rPr>
              <a:t>Bruner </a:t>
            </a:r>
            <a:r>
              <a:rPr lang="en-GB" sz="700" dirty="0">
                <a:latin typeface="Calibri Light" panose="020F0302020204030204" pitchFamily="34" charset="0"/>
                <a:hlinkClick r:id="rId13"/>
              </a:rPr>
              <a:t>Saul McLeod</a:t>
            </a:r>
            <a:r>
              <a:rPr lang="en-GB" sz="700" dirty="0">
                <a:latin typeface="Calibri Light" panose="020F0302020204030204" pitchFamily="34" charset="0"/>
              </a:rPr>
              <a:t>, 2008, </a:t>
            </a:r>
            <a:endParaRPr lang="en-GB" sz="700" i="0" dirty="0">
              <a:effectLst/>
              <a:latin typeface="Calibri Light" panose="020F0302020204030204" pitchFamily="34" charset="0"/>
            </a:endParaRPr>
          </a:p>
        </p:txBody>
      </p:sp>
      <p:sp>
        <p:nvSpPr>
          <p:cNvPr id="33" name="Rectangle 32"/>
          <p:cNvSpPr/>
          <p:nvPr/>
        </p:nvSpPr>
        <p:spPr>
          <a:xfrm>
            <a:off x="6147966" y="5205701"/>
            <a:ext cx="1565991" cy="276999"/>
          </a:xfrm>
          <a:prstGeom prst="rect">
            <a:avLst/>
          </a:prstGeom>
        </p:spPr>
        <p:txBody>
          <a:bodyPr wrap="square">
            <a:spAutoFit/>
          </a:bodyPr>
          <a:lstStyle/>
          <a:p>
            <a:r>
              <a:rPr lang="en-GB" sz="600" dirty="0">
                <a:hlinkClick r:id="rId14"/>
              </a:rPr>
              <a:t>https://takeabreak.co.uk/hottopics/articles/should-schools-have-unisex-toilets</a:t>
            </a:r>
            <a:r>
              <a:rPr lang="en-GB" sz="600" dirty="0"/>
              <a:t> </a:t>
            </a:r>
          </a:p>
        </p:txBody>
      </p:sp>
      <p:sp>
        <p:nvSpPr>
          <p:cNvPr id="10" name="Footer Placeholder 9"/>
          <p:cNvSpPr>
            <a:spLocks noGrp="1"/>
          </p:cNvSpPr>
          <p:nvPr>
            <p:ph type="ftr" sz="quarter" idx="11"/>
          </p:nvPr>
        </p:nvSpPr>
        <p:spPr>
          <a:xfrm>
            <a:off x="-31031" y="6607761"/>
            <a:ext cx="6297612" cy="365125"/>
          </a:xfrm>
        </p:spPr>
        <p:txBody>
          <a:bodyPr/>
          <a:lstStyle/>
          <a:p>
            <a:r>
              <a:rPr lang="en-US" dirty="0"/>
              <a:t>0800623</a:t>
            </a:r>
          </a:p>
        </p:txBody>
      </p:sp>
    </p:spTree>
    <p:extLst>
      <p:ext uri="{BB962C8B-B14F-4D97-AF65-F5344CB8AC3E}">
        <p14:creationId xmlns:p14="http://schemas.microsoft.com/office/powerpoint/2010/main" val="21401573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5F0EBF-87FC-394B-B285-1DF1ABC34D2E}"/>
              </a:ext>
            </a:extLst>
          </p:cNvPr>
          <p:cNvSpPr>
            <a:spLocks noGrp="1"/>
          </p:cNvSpPr>
          <p:nvPr>
            <p:ph type="title"/>
          </p:nvPr>
        </p:nvSpPr>
        <p:spPr>
          <a:xfrm>
            <a:off x="1371599" y="1010097"/>
            <a:ext cx="9486901" cy="1010088"/>
          </a:xfrm>
        </p:spPr>
        <p:txBody>
          <a:bodyPr anchor="b">
            <a:normAutofit/>
          </a:bodyPr>
          <a:lstStyle/>
          <a:p>
            <a:pPr algn="ctr"/>
            <a:r>
              <a:rPr lang="en-GB" b="1" spc="0" dirty="0"/>
              <a:t>references</a:t>
            </a:r>
          </a:p>
        </p:txBody>
      </p:sp>
      <p:sp>
        <p:nvSpPr>
          <p:cNvPr id="3" name="Content Placeholder 2">
            <a:extLst>
              <a:ext uri="{FF2B5EF4-FFF2-40B4-BE49-F238E27FC236}">
                <a16:creationId xmlns:a16="http://schemas.microsoft.com/office/drawing/2014/main" id="{4820D795-40D7-6347-911C-154E7B50BEC7}"/>
              </a:ext>
            </a:extLst>
          </p:cNvPr>
          <p:cNvSpPr>
            <a:spLocks noGrp="1"/>
          </p:cNvSpPr>
          <p:nvPr>
            <p:ph idx="1"/>
          </p:nvPr>
        </p:nvSpPr>
        <p:spPr>
          <a:xfrm>
            <a:off x="1371600" y="2206257"/>
            <a:ext cx="9486901" cy="3540642"/>
          </a:xfrm>
        </p:spPr>
        <p:txBody>
          <a:bodyPr>
            <a:normAutofit/>
          </a:bodyPr>
          <a:lstStyle/>
          <a:p>
            <a:pPr>
              <a:lnSpc>
                <a:spcPct val="90000"/>
              </a:lnSpc>
            </a:pPr>
            <a:r>
              <a:rPr lang="en-GB" sz="2200" dirty="0"/>
              <a:t>Bain, Linda (1985) </a:t>
            </a:r>
            <a:r>
              <a:rPr lang="en-GB" sz="2200" i="1" dirty="0"/>
              <a:t>Quest </a:t>
            </a:r>
            <a:r>
              <a:rPr lang="en-GB" sz="2200" dirty="0"/>
              <a:t>Vol. 37 Issue 2 pp 145-154 available at: </a:t>
            </a:r>
            <a:r>
              <a:rPr lang="en-GB" sz="2200" dirty="0">
                <a:hlinkClick r:id="rId2"/>
              </a:rPr>
              <a:t>https://ezproxy.uwtsd.ac.uk/login?url=http://search.ebscohost.com/login.aspx?direct=true&amp;db=s3h&amp;AN=19754378&amp;site=ehost-live</a:t>
            </a:r>
            <a:r>
              <a:rPr lang="en-GB" sz="2200" dirty="0"/>
              <a:t> (Accessed 28/11/2020)</a:t>
            </a:r>
          </a:p>
          <a:p>
            <a:pPr>
              <a:lnSpc>
                <a:spcPct val="90000"/>
              </a:lnSpc>
            </a:pPr>
            <a:endParaRPr lang="en-GB" sz="2200" dirty="0"/>
          </a:p>
          <a:p>
            <a:pPr>
              <a:lnSpc>
                <a:spcPct val="90000"/>
              </a:lnSpc>
            </a:pPr>
            <a:r>
              <a:rPr lang="en-GB" altLang="en-US" sz="2200" dirty="0">
                <a:ea typeface="ＭＳ Ｐゴシック" pitchFamily="34" charset="-128"/>
              </a:rPr>
              <a:t>Bourdieu P &amp; </a:t>
            </a:r>
            <a:r>
              <a:rPr lang="en-GB" altLang="en-US" sz="2200" dirty="0" err="1">
                <a:ea typeface="ＭＳ Ｐゴシック" pitchFamily="34" charset="-128"/>
              </a:rPr>
              <a:t>Passeron</a:t>
            </a:r>
            <a:r>
              <a:rPr lang="en-GB" altLang="en-US" sz="2200" dirty="0">
                <a:ea typeface="ＭＳ Ｐゴシック" pitchFamily="34" charset="-128"/>
              </a:rPr>
              <a:t> J (1977) </a:t>
            </a:r>
            <a:r>
              <a:rPr lang="en-GB" altLang="en-US" sz="2200" i="1" dirty="0">
                <a:ea typeface="ＭＳ Ｐゴシック" pitchFamily="34" charset="-128"/>
              </a:rPr>
              <a:t> Reproduction in Education, Society and Culture, </a:t>
            </a:r>
            <a:r>
              <a:rPr lang="en-GB" altLang="en-US" sz="2200" dirty="0">
                <a:ea typeface="ＭＳ Ｐゴシック" pitchFamily="34" charset="-128"/>
              </a:rPr>
              <a:t>London: Sage</a:t>
            </a:r>
          </a:p>
          <a:p>
            <a:pPr>
              <a:lnSpc>
                <a:spcPct val="90000"/>
              </a:lnSpc>
            </a:pPr>
            <a:endParaRPr lang="en-GB" sz="2200" dirty="0">
              <a:ea typeface="ＭＳ Ｐゴシック" pitchFamily="34" charset="-128"/>
            </a:endParaRPr>
          </a:p>
          <a:p>
            <a:pPr>
              <a:lnSpc>
                <a:spcPct val="90000"/>
              </a:lnSpc>
            </a:pPr>
            <a:r>
              <a:rPr lang="en-GB" altLang="en-US" sz="2200" dirty="0">
                <a:ea typeface="ＭＳ Ｐゴシック" pitchFamily="34" charset="-128"/>
              </a:rPr>
              <a:t>Bowles S &amp; Gintis H (1976) Schooling in Capitalist America: Educational Reform and the Contradictions of Economic Life,  London: Routledge &amp; Kegan Paul</a:t>
            </a:r>
          </a:p>
          <a:p>
            <a:pPr>
              <a:lnSpc>
                <a:spcPct val="90000"/>
              </a:lnSpc>
            </a:pPr>
            <a:endParaRPr lang="en-GB" sz="2200" dirty="0"/>
          </a:p>
        </p:txBody>
      </p:sp>
    </p:spTree>
    <p:extLst>
      <p:ext uri="{BB962C8B-B14F-4D97-AF65-F5344CB8AC3E}">
        <p14:creationId xmlns:p14="http://schemas.microsoft.com/office/powerpoint/2010/main" val="733343210"/>
      </p:ext>
    </p:extLst>
  </p:cSld>
  <p:clrMapOvr>
    <a:masterClrMapping/>
  </p:clrMapOvr>
</p:sld>
</file>

<file path=ppt/theme/theme1.xml><?xml version="1.0" encoding="utf-8"?>
<a:theme xmlns:a="http://schemas.openxmlformats.org/drawingml/2006/main" name="ClassicFrameVTI">
  <a:themeElements>
    <a:clrScheme name="AnalogousFromRegularSeed_2SEEDS">
      <a:dk1>
        <a:srgbClr val="000000"/>
      </a:dk1>
      <a:lt1>
        <a:srgbClr val="FFFFFF"/>
      </a:lt1>
      <a:dk2>
        <a:srgbClr val="351E23"/>
      </a:dk2>
      <a:lt2>
        <a:srgbClr val="E8E2E2"/>
      </a:lt2>
      <a:accent1>
        <a:srgbClr val="14B2B9"/>
      </a:accent1>
      <a:accent2>
        <a:srgbClr val="21B87F"/>
      </a:accent2>
      <a:accent3>
        <a:srgbClr val="298FE7"/>
      </a:accent3>
      <a:accent4>
        <a:srgbClr val="D5176B"/>
      </a:accent4>
      <a:accent5>
        <a:srgbClr val="E7292E"/>
      </a:accent5>
      <a:accent6>
        <a:srgbClr val="D56217"/>
      </a:accent6>
      <a:hlink>
        <a:srgbClr val="BF453F"/>
      </a:hlink>
      <a:folHlink>
        <a:srgbClr val="7F7F7F"/>
      </a:folHlink>
    </a:clrScheme>
    <a:fontScheme name="Goudy and Gill Sans">
      <a:majorFont>
        <a:latin typeface="Goudy Old Style"/>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lassicFrameVTI" id="{4FA2A165-EC65-4FB0-B019-8C8876A1D8E3}" vid="{9D78F1F1-8226-42FD-A1A3-975EDF6D60F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3252</Words>
  <Application>Microsoft Office PowerPoint</Application>
  <PresentationFormat>Widescreen</PresentationFormat>
  <Paragraphs>333</Paragraphs>
  <Slides>33</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33</vt:i4>
      </vt:variant>
    </vt:vector>
  </HeadingPairs>
  <TitlesOfParts>
    <vt:vector size="45" baseType="lpstr">
      <vt:lpstr>medium-content-sans-serif-font</vt:lpstr>
      <vt:lpstr>Aharoni</vt:lpstr>
      <vt:lpstr>Arial</vt:lpstr>
      <vt:lpstr>Arial Black</vt:lpstr>
      <vt:lpstr>Bradley Hand ITC</vt:lpstr>
      <vt:lpstr>Calibri</vt:lpstr>
      <vt:lpstr>Calibri Light</vt:lpstr>
      <vt:lpstr>Gill Sans MT</vt:lpstr>
      <vt:lpstr>Goudy Old Style</vt:lpstr>
      <vt:lpstr>Times New Roman</vt:lpstr>
      <vt:lpstr>Wingdings</vt:lpstr>
      <vt:lpstr>ClassicFrameVTI</vt:lpstr>
      <vt:lpstr>Exploring the Hidden Curriculum</vt:lpstr>
      <vt:lpstr>The hidden curriculum</vt:lpstr>
      <vt:lpstr>Cultural Capital</vt:lpstr>
      <vt:lpstr>Critical Approaches to the hidden curriculum </vt:lpstr>
      <vt:lpstr>Functionalism</vt:lpstr>
      <vt:lpstr>Functionalism</vt:lpstr>
      <vt:lpstr>Functionalism</vt:lpstr>
      <vt:lpstr>Functionalism</vt:lpstr>
      <vt:lpstr>Functionalism</vt:lpstr>
      <vt:lpstr>What is Meritocracy?</vt:lpstr>
      <vt:lpstr>Talcott Parsons</vt:lpstr>
      <vt:lpstr>Talcott Parsons</vt:lpstr>
      <vt:lpstr>Talcott Parsons</vt:lpstr>
      <vt:lpstr>The strengths of Functionalism</vt:lpstr>
      <vt:lpstr>The Weaknesses of Functionalism</vt:lpstr>
      <vt:lpstr>Examples of ‘functionalism’ </vt:lpstr>
      <vt:lpstr>Marxism</vt:lpstr>
      <vt:lpstr>Marxism</vt:lpstr>
      <vt:lpstr>Bowles and Gintis (1976)</vt:lpstr>
      <vt:lpstr>Bowles &amp; Gintis (1976)   </vt:lpstr>
      <vt:lpstr>Effects of Grouping</vt:lpstr>
      <vt:lpstr>Marxist Strengths</vt:lpstr>
      <vt:lpstr>Marxist weaknesses</vt:lpstr>
      <vt:lpstr>Summary of Marxism</vt:lpstr>
      <vt:lpstr>The truly ‘Hidden’ curriculum </vt:lpstr>
      <vt:lpstr>Learning Outcomes</vt:lpstr>
      <vt:lpstr>Assessment 1</vt:lpstr>
      <vt:lpstr>Assessment 2</vt:lpstr>
      <vt:lpstr>PowerPoint Presentation</vt:lpstr>
      <vt:lpstr>PowerPoint Presentation</vt:lpstr>
      <vt:lpstr>PowerPoint Presentation</vt:lpstr>
      <vt:lpstr>The Hidden Curriculum</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the Hidden Curriculum</dc:title>
  <dc:creator>Lianne Bowen</dc:creator>
  <cp:lastModifiedBy>Lianne Bowen</cp:lastModifiedBy>
  <cp:revision>5</cp:revision>
  <dcterms:created xsi:type="dcterms:W3CDTF">2020-11-30T15:24:14Z</dcterms:created>
  <dcterms:modified xsi:type="dcterms:W3CDTF">2020-11-30T17:22:52Z</dcterms:modified>
</cp:coreProperties>
</file>