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91"/>
    <p:restoredTop sz="94638"/>
  </p:normalViewPr>
  <p:slideViewPr>
    <p:cSldViewPr snapToGrid="0" snapToObjects="1">
      <p:cViewPr varScale="1">
        <p:scale>
          <a:sx n="109" d="100"/>
          <a:sy n="109" d="100"/>
        </p:scale>
        <p:origin x="520" y="176"/>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8/13/26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8/13/26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8/13/26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8/13/26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8/13/26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8/13/26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8/13/26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8/13/26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8/13/26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8/13/26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8/13/26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8/13/26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2.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2.pn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2.png"/><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2.png"/><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8" Type="http://schemas.openxmlformats.org/officeDocument/2006/relationships/hyperlink" Target="https://www.nhlbi.nih.gov/health/lungs/lung-health" TargetMode="External"/><Relationship Id="rId3" Type="http://schemas.openxmlformats.org/officeDocument/2006/relationships/hyperlink" Target="https://site.thoracic.org/" TargetMode="External"/><Relationship Id="rId7" Type="http://schemas.openxmlformats.org/officeDocument/2006/relationships/hyperlink" Target="https://www.nhs.uk/conditions/chronic-obstructive-pulmonary-disease-copd/treatment/" TargetMode="External"/><Relationship Id="rId2" Type="http://schemas.openxmlformats.org/officeDocument/2006/relationships/hyperlink" Target="https://www.nhs.uk/conditions/chronic-obstructive-pulmonary-disease-copd/" TargetMode="External"/><Relationship Id="rId1" Type="http://schemas.openxmlformats.org/officeDocument/2006/relationships/slideLayout" Target="../slideLayouts/slideLayout7.xml"/><Relationship Id="rId6" Type="http://schemas.openxmlformats.org/officeDocument/2006/relationships/hyperlink" Target="https://www.nice.org.uk/guidance/ta1142/resources/copd-checklist-pdf-15664192093" TargetMode="External"/><Relationship Id="rId5" Type="http://schemas.openxmlformats.org/officeDocument/2006/relationships/hyperlink" Target="https://commons.wikimedia.org/wiki/Category:Lungs" TargetMode="External"/><Relationship Id="rId4" Type="http://schemas.openxmlformats.org/officeDocument/2006/relationships/hyperlink" Target="https://www.who.int/news-room/fact-sheets/detail/chronic-obstructive-pulmonary-disease-(cop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162734"/>
        </a:solidFill>
        <a:effectLst/>
      </p:bgPr>
    </p:bg>
    <p:spTree>
      <p:nvGrpSpPr>
        <p:cNvPr id="1" name=""/>
        <p:cNvGrpSpPr/>
        <p:nvPr/>
      </p:nvGrpSpPr>
      <p:grpSpPr>
        <a:xfrm>
          <a:off x="0" y="0"/>
          <a:ext cx="0" cy="0"/>
          <a:chOff x="0" y="0"/>
          <a:chExt cx="0" cy="0"/>
        </a:xfrm>
      </p:grpSpPr>
      <p:sp>
        <p:nvSpPr>
          <p:cNvPr id="2" name="Rectangle 1"/>
          <p:cNvSpPr/>
          <p:nvPr/>
        </p:nvSpPr>
        <p:spPr>
          <a:xfrm>
            <a:off x="640080" y="731520"/>
            <a:ext cx="109728" cy="5120640"/>
          </a:xfrm>
          <a:prstGeom prst="rect">
            <a:avLst/>
          </a:prstGeom>
          <a:solidFill>
            <a:srgbClr val="25808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1005840" y="1005840"/>
            <a:ext cx="7786812" cy="1231106"/>
          </a:xfrm>
          <a:prstGeom prst="rect">
            <a:avLst/>
          </a:prstGeom>
          <a:noFill/>
        </p:spPr>
        <p:txBody>
          <a:bodyPr wrap="none">
            <a:spAutoFit/>
          </a:bodyPr>
          <a:lstStyle/>
          <a:p>
            <a:pPr>
              <a:defRPr sz="4200" b="1">
                <a:solidFill>
                  <a:srgbClr val="FFFFFF"/>
                </a:solidFill>
                <a:latin typeface="Aptos Display"/>
              </a:defRPr>
            </a:pPr>
            <a:r>
              <a:rPr dirty="0"/>
              <a:t>Living with COPD</a:t>
            </a:r>
          </a:p>
          <a:p>
            <a:pPr>
              <a:spcBef>
                <a:spcPts val="1200"/>
              </a:spcBef>
              <a:defRPr sz="2200">
                <a:solidFill>
                  <a:srgbClr val="D2E1E4"/>
                </a:solidFill>
                <a:latin typeface="Aptos"/>
              </a:defRPr>
            </a:pPr>
            <a:r>
              <a:rPr dirty="0"/>
              <a:t>A  person’s anatomy, physiology and person-</a:t>
            </a:r>
            <a:r>
              <a:rPr dirty="0" err="1"/>
              <a:t>centred</a:t>
            </a:r>
            <a:r>
              <a:rPr dirty="0"/>
              <a:t> care plan</a:t>
            </a:r>
          </a:p>
        </p:txBody>
      </p:sp>
      <p:sp>
        <p:nvSpPr>
          <p:cNvPr id="5" name="TextBox 4"/>
          <p:cNvSpPr txBox="1"/>
          <p:nvPr/>
        </p:nvSpPr>
        <p:spPr>
          <a:xfrm>
            <a:off x="1005840" y="5166360"/>
            <a:ext cx="6400800" cy="548640"/>
          </a:xfrm>
          <a:prstGeom prst="rect">
            <a:avLst/>
          </a:prstGeom>
          <a:noFill/>
        </p:spPr>
        <p:txBody>
          <a:bodyPr wrap="none">
            <a:spAutoFit/>
          </a:bodyPr>
          <a:lstStyle/>
          <a:p>
            <a:pPr>
              <a:defRPr sz="1500">
                <a:solidFill>
                  <a:srgbClr val="BECDD2"/>
                </a:solidFill>
              </a:defRPr>
            </a:pPr>
            <a:r>
              <a:t>Health &amp; Social Care Presentation • 11 slides</a:t>
            </a:r>
          </a:p>
        </p:txBody>
      </p:sp>
      <p:sp>
        <p:nvSpPr>
          <p:cNvPr id="6" name="TextBox 5">
            <a:extLst>
              <a:ext uri="{FF2B5EF4-FFF2-40B4-BE49-F238E27FC236}">
                <a16:creationId xmlns:a16="http://schemas.microsoft.com/office/drawing/2014/main" id="{2AE63AB8-763D-4BF0-F28A-430293A38E38}"/>
              </a:ext>
            </a:extLst>
          </p:cNvPr>
          <p:cNvSpPr txBox="1"/>
          <p:nvPr/>
        </p:nvSpPr>
        <p:spPr>
          <a:xfrm>
            <a:off x="1143000" y="2542033"/>
            <a:ext cx="6680200" cy="2031325"/>
          </a:xfrm>
          <a:prstGeom prst="rect">
            <a:avLst/>
          </a:prstGeom>
          <a:noFill/>
        </p:spPr>
        <p:txBody>
          <a:bodyPr wrap="square" rtlCol="0">
            <a:spAutoFit/>
          </a:bodyPr>
          <a:lstStyle/>
          <a:p>
            <a:r>
              <a:rPr lang="en-US" dirty="0">
                <a:solidFill>
                  <a:schemeClr val="bg1"/>
                </a:solidFill>
              </a:rPr>
              <a:t>SHUKRI ABDULKADIR OMAR</a:t>
            </a:r>
          </a:p>
          <a:p>
            <a:endParaRPr lang="en-US" dirty="0">
              <a:solidFill>
                <a:schemeClr val="bg1"/>
              </a:solidFill>
            </a:endParaRPr>
          </a:p>
          <a:p>
            <a:r>
              <a:rPr lang="en-US" dirty="0">
                <a:solidFill>
                  <a:schemeClr val="bg1"/>
                </a:solidFill>
              </a:rPr>
              <a:t> 2441430</a:t>
            </a:r>
          </a:p>
          <a:p>
            <a:endParaRPr lang="en-US" dirty="0">
              <a:solidFill>
                <a:schemeClr val="bg1"/>
              </a:solidFill>
            </a:endParaRPr>
          </a:p>
          <a:p>
            <a:r>
              <a:rPr lang="en-US" dirty="0">
                <a:solidFill>
                  <a:schemeClr val="bg1"/>
                </a:solidFill>
              </a:rPr>
              <a:t>CHRONIC RESPIRATORY DISEASES </a:t>
            </a:r>
          </a:p>
          <a:p>
            <a:endParaRPr lang="en-US" dirty="0">
              <a:solidFill>
                <a:schemeClr val="bg1"/>
              </a:solidFill>
            </a:endParaRPr>
          </a:p>
          <a:p>
            <a:endParaRPr lang="en-US" dirty="0">
              <a:solidFill>
                <a:schemeClr val="bg1"/>
              </a:solidFill>
            </a:endParaRPr>
          </a:p>
        </p:txBody>
      </p:sp>
      <p:pic>
        <p:nvPicPr>
          <p:cNvPr id="8" name="Picture 7" descr="A logo with black text&#10;&#10;Description automatically generated">
            <a:extLst>
              <a:ext uri="{FF2B5EF4-FFF2-40B4-BE49-F238E27FC236}">
                <a16:creationId xmlns:a16="http://schemas.microsoft.com/office/drawing/2014/main" id="{0AB12C91-B244-D623-1764-BE60977B83B3}"/>
              </a:ext>
            </a:extLst>
          </p:cNvPr>
          <p:cNvPicPr>
            <a:picLocks noChangeAspect="1"/>
          </p:cNvPicPr>
          <p:nvPr/>
        </p:nvPicPr>
        <p:blipFill>
          <a:blip r:embed="rId4"/>
          <a:stretch>
            <a:fillRect/>
          </a:stretch>
        </p:blipFill>
        <p:spPr>
          <a:xfrm>
            <a:off x="8674100" y="4875619"/>
            <a:ext cx="3517900" cy="1953082"/>
          </a:xfrm>
          <a:prstGeom prst="rect">
            <a:avLst/>
          </a:prstGeom>
        </p:spPr>
      </p:pic>
      <p:pic>
        <p:nvPicPr>
          <p:cNvPr id="14" name="Audio 13">
            <a:extLst>
              <a:ext uri="{FF2B5EF4-FFF2-40B4-BE49-F238E27FC236}">
                <a16:creationId xmlns:a16="http://schemas.microsoft.com/office/drawing/2014/main" id="{34AD434D-09C2-132D-D60B-CA5C8FEB465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28064"/>
    </mc:Choice>
    <mc:Fallback>
      <p:transition spd="slow" advTm="280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28016"/>
          </a:xfrm>
          <a:prstGeom prst="rect">
            <a:avLst/>
          </a:prstGeom>
          <a:solidFill>
            <a:srgbClr val="25808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94360" y="320040"/>
            <a:ext cx="2644955" cy="523220"/>
          </a:xfrm>
          <a:prstGeom prst="rect">
            <a:avLst/>
          </a:prstGeom>
          <a:noFill/>
        </p:spPr>
        <p:txBody>
          <a:bodyPr wrap="none">
            <a:spAutoFit/>
          </a:bodyPr>
          <a:lstStyle/>
          <a:p>
            <a:pPr>
              <a:defRPr sz="2800" b="1">
                <a:solidFill>
                  <a:srgbClr val="162734"/>
                </a:solidFill>
                <a:latin typeface="Aptos Display"/>
              </a:defRPr>
            </a:pPr>
            <a:r>
              <a:rPr dirty="0"/>
              <a:t>Meet the person</a:t>
            </a:r>
          </a:p>
        </p:txBody>
      </p:sp>
      <p:sp>
        <p:nvSpPr>
          <p:cNvPr id="4" name="TextBox 3"/>
          <p:cNvSpPr txBox="1"/>
          <p:nvPr/>
        </p:nvSpPr>
        <p:spPr>
          <a:xfrm>
            <a:off x="621792" y="914400"/>
            <a:ext cx="1996765" cy="276999"/>
          </a:xfrm>
          <a:prstGeom prst="rect">
            <a:avLst/>
          </a:prstGeom>
          <a:noFill/>
        </p:spPr>
        <p:txBody>
          <a:bodyPr wrap="none">
            <a:spAutoFit/>
          </a:bodyPr>
          <a:lstStyle/>
          <a:p>
            <a:pPr>
              <a:defRPr sz="1200">
                <a:solidFill>
                  <a:srgbClr val="5B6E78"/>
                </a:solidFill>
                <a:latin typeface="Aptos"/>
              </a:defRPr>
            </a:pPr>
            <a:r>
              <a:rPr dirty="0"/>
              <a:t>Case study: </a:t>
            </a:r>
            <a:r>
              <a:rPr lang="en-GB" dirty="0"/>
              <a:t>Osman</a:t>
            </a:r>
            <a:r>
              <a:rPr dirty="0"/>
              <a:t> Ahmed</a:t>
            </a:r>
          </a:p>
        </p:txBody>
      </p:sp>
      <p:pic>
        <p:nvPicPr>
          <p:cNvPr id="5" name="Picture 4" descr="person.png"/>
          <p:cNvPicPr>
            <a:picLocks noChangeAspect="1"/>
          </p:cNvPicPr>
          <p:nvPr/>
        </p:nvPicPr>
        <p:blipFill>
          <a:blip r:embed="rId4"/>
          <a:stretch>
            <a:fillRect/>
          </a:stretch>
        </p:blipFill>
        <p:spPr>
          <a:xfrm>
            <a:off x="640080" y="1234440"/>
            <a:ext cx="3291840" cy="3291840"/>
          </a:xfrm>
          <a:prstGeom prst="rect">
            <a:avLst/>
          </a:prstGeom>
        </p:spPr>
      </p:pic>
      <p:sp>
        <p:nvSpPr>
          <p:cNvPr id="6" name="Rounded Rectangle 5"/>
          <p:cNvSpPr/>
          <p:nvPr/>
        </p:nvSpPr>
        <p:spPr>
          <a:xfrm>
            <a:off x="4160520" y="1234440"/>
            <a:ext cx="3383280" cy="1554480"/>
          </a:xfrm>
          <a:prstGeom prst="roundRect">
            <a:avLst/>
          </a:prstGeom>
          <a:solidFill>
            <a:srgbClr val="F1F6F7"/>
          </a:solidFill>
          <a:ln>
            <a:solidFill>
              <a:srgbClr val="DCE4E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Rectangle 6"/>
          <p:cNvSpPr/>
          <p:nvPr/>
        </p:nvSpPr>
        <p:spPr>
          <a:xfrm>
            <a:off x="4160520" y="1234440"/>
            <a:ext cx="73152" cy="1417320"/>
          </a:xfrm>
          <a:prstGeom prst="rect">
            <a:avLst/>
          </a:prstGeom>
          <a:solidFill>
            <a:srgbClr val="25808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4343400" y="1380744"/>
            <a:ext cx="3063240" cy="365760"/>
          </a:xfrm>
          <a:prstGeom prst="rect">
            <a:avLst/>
          </a:prstGeom>
          <a:noFill/>
        </p:spPr>
        <p:txBody>
          <a:bodyPr wrap="none">
            <a:spAutoFit/>
          </a:bodyPr>
          <a:lstStyle/>
          <a:p>
            <a:pPr>
              <a:defRPr sz="1700" b="1">
                <a:solidFill>
                  <a:srgbClr val="162734"/>
                </a:solidFill>
                <a:latin typeface="Aptos"/>
              </a:defRPr>
            </a:pPr>
            <a:r>
              <a:t>Personal profile</a:t>
            </a:r>
          </a:p>
        </p:txBody>
      </p:sp>
      <p:sp>
        <p:nvSpPr>
          <p:cNvPr id="9" name="TextBox 8"/>
          <p:cNvSpPr txBox="1"/>
          <p:nvPr/>
        </p:nvSpPr>
        <p:spPr>
          <a:xfrm>
            <a:off x="4343400" y="1700784"/>
            <a:ext cx="3063240" cy="1118255"/>
          </a:xfrm>
          <a:prstGeom prst="rect">
            <a:avLst/>
          </a:prstGeom>
          <a:noFill/>
        </p:spPr>
        <p:txBody>
          <a:bodyPr wrap="square">
            <a:spAutoFit/>
          </a:bodyPr>
          <a:lstStyle/>
          <a:p>
            <a:pPr>
              <a:spcAft>
                <a:spcPts val="400"/>
              </a:spcAft>
              <a:defRPr sz="1500">
                <a:solidFill>
                  <a:srgbClr val="232D34"/>
                </a:solidFill>
                <a:latin typeface="Aptos"/>
              </a:defRPr>
            </a:pPr>
            <a:r>
              <a:rPr lang="en-GB" dirty="0"/>
              <a:t>Osman</a:t>
            </a:r>
            <a:r>
              <a:rPr dirty="0"/>
              <a:t> Ahmed, 5</a:t>
            </a:r>
            <a:r>
              <a:rPr lang="en-GB" dirty="0"/>
              <a:t>7</a:t>
            </a:r>
            <a:endParaRPr dirty="0"/>
          </a:p>
          <a:p>
            <a:pPr>
              <a:spcAft>
                <a:spcPts val="400"/>
              </a:spcAft>
              <a:defRPr sz="1500">
                <a:solidFill>
                  <a:srgbClr val="232D34"/>
                </a:solidFill>
                <a:latin typeface="Aptos"/>
              </a:defRPr>
            </a:pPr>
            <a:r>
              <a:rPr dirty="0"/>
              <a:t>Lives </a:t>
            </a:r>
            <a:r>
              <a:rPr lang="en-GB" dirty="0"/>
              <a:t>happily married </a:t>
            </a:r>
            <a:r>
              <a:rPr dirty="0"/>
              <a:t>in London</a:t>
            </a:r>
          </a:p>
          <a:p>
            <a:pPr>
              <a:spcAft>
                <a:spcPts val="400"/>
              </a:spcAft>
              <a:defRPr sz="1500">
                <a:solidFill>
                  <a:srgbClr val="232D34"/>
                </a:solidFill>
                <a:latin typeface="Aptos"/>
              </a:defRPr>
            </a:pPr>
            <a:r>
              <a:rPr dirty="0"/>
              <a:t>Works part-time as a taxi dispatcher</a:t>
            </a:r>
          </a:p>
        </p:txBody>
      </p:sp>
      <p:sp>
        <p:nvSpPr>
          <p:cNvPr id="10" name="Rounded Rectangle 9"/>
          <p:cNvSpPr/>
          <p:nvPr/>
        </p:nvSpPr>
        <p:spPr>
          <a:xfrm>
            <a:off x="7726679" y="1234440"/>
            <a:ext cx="3794760" cy="1417320"/>
          </a:xfrm>
          <a:prstGeom prst="roundRect">
            <a:avLst/>
          </a:prstGeom>
          <a:solidFill>
            <a:srgbClr val="F1F6F7"/>
          </a:solidFill>
          <a:ln>
            <a:solidFill>
              <a:srgbClr val="DCE4E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Rectangle 10"/>
          <p:cNvSpPr/>
          <p:nvPr/>
        </p:nvSpPr>
        <p:spPr>
          <a:xfrm>
            <a:off x="7726679" y="1234440"/>
            <a:ext cx="73152" cy="1417320"/>
          </a:xfrm>
          <a:prstGeom prst="rect">
            <a:avLst/>
          </a:prstGeom>
          <a:solidFill>
            <a:srgbClr val="A44E4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TextBox 11"/>
          <p:cNvSpPr txBox="1"/>
          <p:nvPr/>
        </p:nvSpPr>
        <p:spPr>
          <a:xfrm>
            <a:off x="7909559" y="1380744"/>
            <a:ext cx="3474720" cy="365760"/>
          </a:xfrm>
          <a:prstGeom prst="rect">
            <a:avLst/>
          </a:prstGeom>
          <a:noFill/>
        </p:spPr>
        <p:txBody>
          <a:bodyPr wrap="none">
            <a:spAutoFit/>
          </a:bodyPr>
          <a:lstStyle/>
          <a:p>
            <a:pPr>
              <a:defRPr sz="1700" b="1">
                <a:solidFill>
                  <a:srgbClr val="162734"/>
                </a:solidFill>
                <a:latin typeface="Aptos"/>
              </a:defRPr>
            </a:pPr>
            <a:r>
              <a:t>COPD history</a:t>
            </a:r>
          </a:p>
        </p:txBody>
      </p:sp>
      <p:sp>
        <p:nvSpPr>
          <p:cNvPr id="13" name="TextBox 12"/>
          <p:cNvSpPr txBox="1"/>
          <p:nvPr/>
        </p:nvSpPr>
        <p:spPr>
          <a:xfrm>
            <a:off x="7909559" y="1632204"/>
            <a:ext cx="3474720" cy="887422"/>
          </a:xfrm>
          <a:prstGeom prst="rect">
            <a:avLst/>
          </a:prstGeom>
          <a:noFill/>
        </p:spPr>
        <p:txBody>
          <a:bodyPr wrap="square">
            <a:spAutoFit/>
          </a:bodyPr>
          <a:lstStyle/>
          <a:p>
            <a:pPr>
              <a:spcAft>
                <a:spcPts val="400"/>
              </a:spcAft>
              <a:defRPr sz="1500">
                <a:solidFill>
                  <a:srgbClr val="232D34"/>
                </a:solidFill>
                <a:latin typeface="Aptos"/>
              </a:defRPr>
            </a:pPr>
            <a:r>
              <a:rPr dirty="0"/>
              <a:t>Moderate COPD diagnosed 3 years ago</a:t>
            </a:r>
          </a:p>
          <a:p>
            <a:pPr>
              <a:spcAft>
                <a:spcPts val="400"/>
              </a:spcAft>
              <a:defRPr sz="1500">
                <a:solidFill>
                  <a:srgbClr val="232D34"/>
                </a:solidFill>
                <a:latin typeface="Aptos"/>
              </a:defRPr>
            </a:pPr>
            <a:r>
              <a:rPr dirty="0"/>
              <a:t>Previous 30-pack-year smoking history</a:t>
            </a:r>
          </a:p>
          <a:p>
            <a:pPr>
              <a:spcAft>
                <a:spcPts val="400"/>
              </a:spcAft>
              <a:defRPr sz="1500">
                <a:solidFill>
                  <a:srgbClr val="232D34"/>
                </a:solidFill>
                <a:latin typeface="Aptos"/>
              </a:defRPr>
            </a:pPr>
            <a:r>
              <a:rPr lang="en-GB" dirty="0"/>
              <a:t>At times, </a:t>
            </a:r>
            <a:r>
              <a:rPr dirty="0"/>
              <a:t>smokes when stressed</a:t>
            </a:r>
          </a:p>
        </p:txBody>
      </p:sp>
      <p:sp>
        <p:nvSpPr>
          <p:cNvPr id="14" name="Rounded Rectangle 13"/>
          <p:cNvSpPr/>
          <p:nvPr/>
        </p:nvSpPr>
        <p:spPr>
          <a:xfrm>
            <a:off x="4160520" y="2880360"/>
            <a:ext cx="3383280" cy="1417320"/>
          </a:xfrm>
          <a:prstGeom prst="roundRect">
            <a:avLst/>
          </a:prstGeom>
          <a:solidFill>
            <a:srgbClr val="F1F6F7"/>
          </a:solidFill>
          <a:ln>
            <a:solidFill>
              <a:srgbClr val="DCE4E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Rectangle 14"/>
          <p:cNvSpPr/>
          <p:nvPr/>
        </p:nvSpPr>
        <p:spPr>
          <a:xfrm>
            <a:off x="4160520" y="2880360"/>
            <a:ext cx="73152" cy="1417320"/>
          </a:xfrm>
          <a:prstGeom prst="rect">
            <a:avLst/>
          </a:prstGeom>
          <a:solidFill>
            <a:srgbClr val="A44E4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TextBox 15"/>
          <p:cNvSpPr txBox="1"/>
          <p:nvPr/>
        </p:nvSpPr>
        <p:spPr>
          <a:xfrm>
            <a:off x="4343400" y="3026664"/>
            <a:ext cx="3063240" cy="365760"/>
          </a:xfrm>
          <a:prstGeom prst="rect">
            <a:avLst/>
          </a:prstGeom>
          <a:noFill/>
        </p:spPr>
        <p:txBody>
          <a:bodyPr wrap="none">
            <a:spAutoFit/>
          </a:bodyPr>
          <a:lstStyle/>
          <a:p>
            <a:pPr>
              <a:defRPr sz="1700" b="1">
                <a:solidFill>
                  <a:srgbClr val="162734"/>
                </a:solidFill>
                <a:latin typeface="Aptos"/>
              </a:defRPr>
            </a:pPr>
            <a:r>
              <a:t>Current symptoms</a:t>
            </a:r>
          </a:p>
        </p:txBody>
      </p:sp>
      <p:sp>
        <p:nvSpPr>
          <p:cNvPr id="17" name="TextBox 16"/>
          <p:cNvSpPr txBox="1"/>
          <p:nvPr/>
        </p:nvSpPr>
        <p:spPr>
          <a:xfrm>
            <a:off x="4343400" y="3447288"/>
            <a:ext cx="3063240" cy="887422"/>
          </a:xfrm>
          <a:prstGeom prst="rect">
            <a:avLst/>
          </a:prstGeom>
          <a:noFill/>
        </p:spPr>
        <p:txBody>
          <a:bodyPr wrap="square">
            <a:spAutoFit/>
          </a:bodyPr>
          <a:lstStyle/>
          <a:p>
            <a:pPr>
              <a:spcAft>
                <a:spcPts val="400"/>
              </a:spcAft>
              <a:defRPr sz="1500">
                <a:solidFill>
                  <a:srgbClr val="232D34"/>
                </a:solidFill>
                <a:latin typeface="Aptos"/>
              </a:defRPr>
            </a:pPr>
            <a:r>
              <a:rPr dirty="0"/>
              <a:t>Breathlessness </a:t>
            </a:r>
          </a:p>
          <a:p>
            <a:pPr>
              <a:spcAft>
                <a:spcPts val="400"/>
              </a:spcAft>
              <a:defRPr sz="1500">
                <a:solidFill>
                  <a:srgbClr val="232D34"/>
                </a:solidFill>
                <a:latin typeface="Aptos"/>
              </a:defRPr>
            </a:pPr>
            <a:r>
              <a:rPr dirty="0"/>
              <a:t>Morning cough + </a:t>
            </a:r>
            <a:r>
              <a:rPr lang="en-GB" dirty="0"/>
              <a:t>mucus</a:t>
            </a:r>
            <a:endParaRPr dirty="0"/>
          </a:p>
          <a:p>
            <a:pPr>
              <a:spcAft>
                <a:spcPts val="400"/>
              </a:spcAft>
              <a:defRPr sz="1500">
                <a:solidFill>
                  <a:srgbClr val="232D34"/>
                </a:solidFill>
                <a:latin typeface="Aptos"/>
              </a:defRPr>
            </a:pPr>
            <a:r>
              <a:rPr dirty="0"/>
              <a:t>Tiredness after </a:t>
            </a:r>
            <a:r>
              <a:rPr lang="en-GB" dirty="0"/>
              <a:t>exercise</a:t>
            </a:r>
            <a:endParaRPr dirty="0"/>
          </a:p>
        </p:txBody>
      </p:sp>
      <p:sp>
        <p:nvSpPr>
          <p:cNvPr id="18" name="Rounded Rectangle 17"/>
          <p:cNvSpPr/>
          <p:nvPr/>
        </p:nvSpPr>
        <p:spPr>
          <a:xfrm>
            <a:off x="7726679" y="2880360"/>
            <a:ext cx="3794760" cy="1417320"/>
          </a:xfrm>
          <a:prstGeom prst="roundRect">
            <a:avLst/>
          </a:prstGeom>
          <a:solidFill>
            <a:srgbClr val="F1F6F7"/>
          </a:solidFill>
          <a:ln>
            <a:solidFill>
              <a:srgbClr val="DCE4E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Rectangle 18"/>
          <p:cNvSpPr/>
          <p:nvPr/>
        </p:nvSpPr>
        <p:spPr>
          <a:xfrm>
            <a:off x="7726679" y="2880360"/>
            <a:ext cx="73152" cy="1417320"/>
          </a:xfrm>
          <a:prstGeom prst="rect">
            <a:avLst/>
          </a:prstGeom>
          <a:solidFill>
            <a:srgbClr val="497D5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TextBox 19"/>
          <p:cNvSpPr txBox="1"/>
          <p:nvPr/>
        </p:nvSpPr>
        <p:spPr>
          <a:xfrm>
            <a:off x="7909559" y="3026664"/>
            <a:ext cx="2538772" cy="353943"/>
          </a:xfrm>
          <a:prstGeom prst="rect">
            <a:avLst/>
          </a:prstGeom>
          <a:noFill/>
        </p:spPr>
        <p:txBody>
          <a:bodyPr wrap="none">
            <a:spAutoFit/>
          </a:bodyPr>
          <a:lstStyle/>
          <a:p>
            <a:pPr>
              <a:defRPr sz="1700" b="1">
                <a:solidFill>
                  <a:srgbClr val="162734"/>
                </a:solidFill>
                <a:latin typeface="Aptos"/>
              </a:defRPr>
            </a:pPr>
            <a:r>
              <a:rPr dirty="0"/>
              <a:t>What matters to </a:t>
            </a:r>
            <a:r>
              <a:rPr lang="en-GB" dirty="0"/>
              <a:t>Osman</a:t>
            </a:r>
            <a:endParaRPr dirty="0"/>
          </a:p>
        </p:txBody>
      </p:sp>
      <p:sp>
        <p:nvSpPr>
          <p:cNvPr id="21" name="TextBox 20"/>
          <p:cNvSpPr txBox="1"/>
          <p:nvPr/>
        </p:nvSpPr>
        <p:spPr>
          <a:xfrm>
            <a:off x="7886699" y="3226488"/>
            <a:ext cx="3474720" cy="1118255"/>
          </a:xfrm>
          <a:prstGeom prst="rect">
            <a:avLst/>
          </a:prstGeom>
          <a:noFill/>
        </p:spPr>
        <p:txBody>
          <a:bodyPr wrap="square">
            <a:spAutoFit/>
          </a:bodyPr>
          <a:lstStyle/>
          <a:p>
            <a:pPr>
              <a:spcAft>
                <a:spcPts val="400"/>
              </a:spcAft>
              <a:defRPr sz="1500">
                <a:solidFill>
                  <a:srgbClr val="232D34"/>
                </a:solidFill>
                <a:latin typeface="Aptos"/>
              </a:defRPr>
            </a:pPr>
            <a:r>
              <a:rPr dirty="0"/>
              <a:t>Wants to </a:t>
            </a:r>
            <a:r>
              <a:rPr lang="en-GB" dirty="0"/>
              <a:t>work</a:t>
            </a:r>
            <a:endParaRPr dirty="0"/>
          </a:p>
          <a:p>
            <a:pPr>
              <a:spcAft>
                <a:spcPts val="400"/>
              </a:spcAft>
              <a:defRPr sz="1500">
                <a:solidFill>
                  <a:srgbClr val="232D34"/>
                </a:solidFill>
                <a:latin typeface="Aptos"/>
              </a:defRPr>
            </a:pPr>
            <a:r>
              <a:rPr dirty="0"/>
              <a:t>Wants to </a:t>
            </a:r>
            <a:r>
              <a:rPr lang="en-GB" dirty="0"/>
              <a:t>go on walks with his </a:t>
            </a:r>
            <a:r>
              <a:rPr dirty="0"/>
              <a:t>grandchildren</a:t>
            </a:r>
          </a:p>
          <a:p>
            <a:pPr>
              <a:spcAft>
                <a:spcPts val="400"/>
              </a:spcAft>
              <a:defRPr sz="1500">
                <a:solidFill>
                  <a:srgbClr val="232D34"/>
                </a:solidFill>
                <a:latin typeface="Aptos"/>
              </a:defRPr>
            </a:pPr>
            <a:r>
              <a:rPr dirty="0"/>
              <a:t>Wants independence</a:t>
            </a:r>
          </a:p>
        </p:txBody>
      </p:sp>
      <p:sp>
        <p:nvSpPr>
          <p:cNvPr id="23" name="TextBox 22"/>
          <p:cNvSpPr txBox="1"/>
          <p:nvPr/>
        </p:nvSpPr>
        <p:spPr>
          <a:xfrm>
            <a:off x="594360" y="6446520"/>
            <a:ext cx="10972800" cy="228600"/>
          </a:xfrm>
          <a:prstGeom prst="rect">
            <a:avLst/>
          </a:prstGeom>
          <a:noFill/>
        </p:spPr>
        <p:txBody>
          <a:bodyPr wrap="none">
            <a:spAutoFit/>
          </a:bodyPr>
          <a:lstStyle/>
          <a:p>
            <a:pPr>
              <a:defRPr sz="800">
                <a:solidFill>
                  <a:srgbClr val="5B6E78"/>
                </a:solidFill>
                <a:latin typeface="Aptos"/>
              </a:defRPr>
            </a:pPr>
            <a:r>
              <a:rPr dirty="0"/>
              <a:t>Educational scenario; clinical information based on NHS/NICE/NHLBI guidance.</a:t>
            </a:r>
          </a:p>
        </p:txBody>
      </p:sp>
      <p:pic>
        <p:nvPicPr>
          <p:cNvPr id="24" name="Audio 23">
            <a:extLst>
              <a:ext uri="{FF2B5EF4-FFF2-40B4-BE49-F238E27FC236}">
                <a16:creationId xmlns:a16="http://schemas.microsoft.com/office/drawing/2014/main" id="{932B6578-CE52-6C77-6321-019F46283DA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54645"/>
    </mc:Choice>
    <mc:Fallback>
      <p:transition spd="slow" advTm="546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4"/>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1"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2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28016"/>
          </a:xfrm>
          <a:prstGeom prst="rect">
            <a:avLst/>
          </a:prstGeom>
          <a:solidFill>
            <a:srgbClr val="25808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94360" y="320040"/>
            <a:ext cx="10972800" cy="594360"/>
          </a:xfrm>
          <a:prstGeom prst="rect">
            <a:avLst/>
          </a:prstGeom>
          <a:noFill/>
        </p:spPr>
        <p:txBody>
          <a:bodyPr wrap="none">
            <a:spAutoFit/>
          </a:bodyPr>
          <a:lstStyle/>
          <a:p>
            <a:pPr>
              <a:defRPr sz="2800" b="1">
                <a:solidFill>
                  <a:srgbClr val="162734"/>
                </a:solidFill>
                <a:latin typeface="Aptos Display"/>
              </a:defRPr>
            </a:pPr>
            <a:r>
              <a:t>What is COPD?</a:t>
            </a:r>
          </a:p>
        </p:txBody>
      </p:sp>
      <p:sp>
        <p:nvSpPr>
          <p:cNvPr id="4" name="TextBox 3"/>
          <p:cNvSpPr txBox="1"/>
          <p:nvPr/>
        </p:nvSpPr>
        <p:spPr>
          <a:xfrm>
            <a:off x="621792" y="914400"/>
            <a:ext cx="5670078" cy="276999"/>
          </a:xfrm>
          <a:prstGeom prst="rect">
            <a:avLst/>
          </a:prstGeom>
          <a:noFill/>
        </p:spPr>
        <p:txBody>
          <a:bodyPr wrap="none">
            <a:spAutoFit/>
          </a:bodyPr>
          <a:lstStyle/>
          <a:p>
            <a:pPr>
              <a:defRPr sz="1200">
                <a:solidFill>
                  <a:srgbClr val="5B6E78"/>
                </a:solidFill>
                <a:latin typeface="Aptos"/>
              </a:defRPr>
            </a:pPr>
            <a:r>
              <a:rPr dirty="0"/>
              <a:t>Chronic obstructive pulmonary disease is a long-term </a:t>
            </a:r>
            <a:r>
              <a:rPr lang="en-GB" dirty="0"/>
              <a:t>inflammation of the</a:t>
            </a:r>
            <a:r>
              <a:rPr dirty="0"/>
              <a:t> airflow.</a:t>
            </a:r>
          </a:p>
        </p:txBody>
      </p:sp>
      <p:sp>
        <p:nvSpPr>
          <p:cNvPr id="5" name="Rounded Rectangle 4"/>
          <p:cNvSpPr/>
          <p:nvPr/>
        </p:nvSpPr>
        <p:spPr>
          <a:xfrm>
            <a:off x="640080" y="1234440"/>
            <a:ext cx="3429000" cy="1417320"/>
          </a:xfrm>
          <a:prstGeom prst="roundRect">
            <a:avLst/>
          </a:prstGeom>
          <a:solidFill>
            <a:srgbClr val="F1F6F7"/>
          </a:solidFill>
          <a:ln>
            <a:solidFill>
              <a:srgbClr val="DCE4E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ectangle 5"/>
          <p:cNvSpPr/>
          <p:nvPr/>
        </p:nvSpPr>
        <p:spPr>
          <a:xfrm>
            <a:off x="640080" y="1234440"/>
            <a:ext cx="73152" cy="1417320"/>
          </a:xfrm>
          <a:prstGeom prst="rect">
            <a:avLst/>
          </a:prstGeom>
          <a:solidFill>
            <a:srgbClr val="A44E4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822959" y="1380744"/>
            <a:ext cx="3108960" cy="365760"/>
          </a:xfrm>
          <a:prstGeom prst="rect">
            <a:avLst/>
          </a:prstGeom>
          <a:noFill/>
        </p:spPr>
        <p:txBody>
          <a:bodyPr wrap="none">
            <a:spAutoFit/>
          </a:bodyPr>
          <a:lstStyle/>
          <a:p>
            <a:pPr>
              <a:defRPr sz="1700" b="1">
                <a:solidFill>
                  <a:srgbClr val="162734"/>
                </a:solidFill>
                <a:latin typeface="Aptos"/>
              </a:defRPr>
            </a:pPr>
            <a:r>
              <a:t>Chronic bronchitis</a:t>
            </a:r>
          </a:p>
        </p:txBody>
      </p:sp>
      <p:sp>
        <p:nvSpPr>
          <p:cNvPr id="8" name="TextBox 7"/>
          <p:cNvSpPr txBox="1"/>
          <p:nvPr/>
        </p:nvSpPr>
        <p:spPr>
          <a:xfrm>
            <a:off x="822959" y="1801368"/>
            <a:ext cx="3108960" cy="784830"/>
          </a:xfrm>
          <a:prstGeom prst="rect">
            <a:avLst/>
          </a:prstGeom>
          <a:noFill/>
        </p:spPr>
        <p:txBody>
          <a:bodyPr wrap="square">
            <a:spAutoFit/>
          </a:bodyPr>
          <a:lstStyle/>
          <a:p>
            <a:pPr>
              <a:spcAft>
                <a:spcPts val="400"/>
              </a:spcAft>
              <a:defRPr sz="1500">
                <a:solidFill>
                  <a:srgbClr val="232D34"/>
                </a:solidFill>
                <a:latin typeface="Aptos"/>
              </a:defRPr>
            </a:pPr>
            <a:r>
              <a:rPr lang="en-GB" dirty="0"/>
              <a:t>A long-term inflammation</a:t>
            </a:r>
            <a:r>
              <a:rPr dirty="0"/>
              <a:t> of the airways can cause </a:t>
            </a:r>
            <a:r>
              <a:rPr lang="en-GB" dirty="0"/>
              <a:t>a daily cough and </a:t>
            </a:r>
            <a:r>
              <a:rPr dirty="0"/>
              <a:t>mucus, making airflow harder.</a:t>
            </a:r>
          </a:p>
        </p:txBody>
      </p:sp>
      <p:sp>
        <p:nvSpPr>
          <p:cNvPr id="9" name="Rounded Rectangle 8"/>
          <p:cNvSpPr/>
          <p:nvPr/>
        </p:nvSpPr>
        <p:spPr>
          <a:xfrm>
            <a:off x="640080" y="2880360"/>
            <a:ext cx="3429000" cy="1417320"/>
          </a:xfrm>
          <a:prstGeom prst="roundRect">
            <a:avLst/>
          </a:prstGeom>
          <a:solidFill>
            <a:srgbClr val="F1F6F7"/>
          </a:solidFill>
          <a:ln>
            <a:solidFill>
              <a:srgbClr val="DCE4E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Rectangle 9"/>
          <p:cNvSpPr/>
          <p:nvPr/>
        </p:nvSpPr>
        <p:spPr>
          <a:xfrm>
            <a:off x="640080" y="2880360"/>
            <a:ext cx="73152" cy="1417320"/>
          </a:xfrm>
          <a:prstGeom prst="rect">
            <a:avLst/>
          </a:prstGeom>
          <a:solidFill>
            <a:srgbClr val="A44E4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822959" y="3026664"/>
            <a:ext cx="3108960" cy="365760"/>
          </a:xfrm>
          <a:prstGeom prst="rect">
            <a:avLst/>
          </a:prstGeom>
          <a:noFill/>
        </p:spPr>
        <p:txBody>
          <a:bodyPr wrap="none">
            <a:spAutoFit/>
          </a:bodyPr>
          <a:lstStyle/>
          <a:p>
            <a:pPr>
              <a:defRPr sz="1700" b="1">
                <a:solidFill>
                  <a:srgbClr val="162734"/>
                </a:solidFill>
                <a:latin typeface="Aptos"/>
              </a:defRPr>
            </a:pPr>
            <a:r>
              <a:t>Emphysema</a:t>
            </a:r>
          </a:p>
        </p:txBody>
      </p:sp>
      <p:sp>
        <p:nvSpPr>
          <p:cNvPr id="12" name="TextBox 11"/>
          <p:cNvSpPr txBox="1"/>
          <p:nvPr/>
        </p:nvSpPr>
        <p:spPr>
          <a:xfrm>
            <a:off x="822959" y="3447288"/>
            <a:ext cx="3108960" cy="784830"/>
          </a:xfrm>
          <a:prstGeom prst="rect">
            <a:avLst/>
          </a:prstGeom>
          <a:noFill/>
        </p:spPr>
        <p:txBody>
          <a:bodyPr wrap="square">
            <a:spAutoFit/>
          </a:bodyPr>
          <a:lstStyle/>
          <a:p>
            <a:pPr>
              <a:spcAft>
                <a:spcPts val="400"/>
              </a:spcAft>
              <a:defRPr sz="1500">
                <a:solidFill>
                  <a:srgbClr val="232D34"/>
                </a:solidFill>
                <a:latin typeface="Aptos"/>
              </a:defRPr>
            </a:pPr>
            <a:r>
              <a:rPr lang="en-GB" dirty="0"/>
              <a:t>A disease that causes </a:t>
            </a:r>
            <a:r>
              <a:rPr dirty="0"/>
              <a:t>Damage to </a:t>
            </a:r>
            <a:r>
              <a:rPr lang="en-GB" dirty="0"/>
              <a:t>the alveoli and</a:t>
            </a:r>
            <a:r>
              <a:rPr dirty="0"/>
              <a:t> makes it harder to </a:t>
            </a:r>
            <a:r>
              <a:rPr lang="en-GB" dirty="0"/>
              <a:t>breathe</a:t>
            </a:r>
            <a:r>
              <a:rPr dirty="0"/>
              <a:t>.</a:t>
            </a:r>
          </a:p>
        </p:txBody>
      </p:sp>
      <p:sp>
        <p:nvSpPr>
          <p:cNvPr id="13" name="Rounded Rectangle 12"/>
          <p:cNvSpPr/>
          <p:nvPr/>
        </p:nvSpPr>
        <p:spPr>
          <a:xfrm>
            <a:off x="640080" y="4526280"/>
            <a:ext cx="3429000" cy="1234440"/>
          </a:xfrm>
          <a:prstGeom prst="roundRect">
            <a:avLst/>
          </a:prstGeom>
          <a:solidFill>
            <a:srgbClr val="F1F6F7"/>
          </a:solidFill>
          <a:ln>
            <a:solidFill>
              <a:srgbClr val="DCE4E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Rectangle 13"/>
          <p:cNvSpPr/>
          <p:nvPr/>
        </p:nvSpPr>
        <p:spPr>
          <a:xfrm>
            <a:off x="640080" y="4526280"/>
            <a:ext cx="73152" cy="1234440"/>
          </a:xfrm>
          <a:prstGeom prst="rect">
            <a:avLst/>
          </a:prstGeom>
          <a:solidFill>
            <a:srgbClr val="25808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800100" y="4552158"/>
            <a:ext cx="3108960" cy="365760"/>
          </a:xfrm>
          <a:prstGeom prst="rect">
            <a:avLst/>
          </a:prstGeom>
          <a:noFill/>
        </p:spPr>
        <p:txBody>
          <a:bodyPr wrap="none">
            <a:spAutoFit/>
          </a:bodyPr>
          <a:lstStyle/>
          <a:p>
            <a:pPr>
              <a:defRPr sz="1700" b="1">
                <a:solidFill>
                  <a:srgbClr val="162734"/>
                </a:solidFill>
                <a:latin typeface="Aptos"/>
              </a:defRPr>
            </a:pPr>
            <a:r>
              <a:rPr dirty="0"/>
              <a:t>Key idea</a:t>
            </a:r>
          </a:p>
        </p:txBody>
      </p:sp>
      <p:sp>
        <p:nvSpPr>
          <p:cNvPr id="16" name="TextBox 15"/>
          <p:cNvSpPr txBox="1"/>
          <p:nvPr/>
        </p:nvSpPr>
        <p:spPr>
          <a:xfrm>
            <a:off x="800100" y="4917918"/>
            <a:ext cx="3108960" cy="738664"/>
          </a:xfrm>
          <a:prstGeom prst="rect">
            <a:avLst/>
          </a:prstGeom>
          <a:noFill/>
        </p:spPr>
        <p:txBody>
          <a:bodyPr wrap="square">
            <a:spAutoFit/>
          </a:bodyPr>
          <a:lstStyle/>
          <a:p>
            <a:pPr>
              <a:spcAft>
                <a:spcPts val="400"/>
              </a:spcAft>
              <a:defRPr sz="1400">
                <a:solidFill>
                  <a:srgbClr val="232D34"/>
                </a:solidFill>
                <a:latin typeface="Aptos"/>
              </a:defRPr>
            </a:pPr>
            <a:r>
              <a:rPr dirty="0"/>
              <a:t>COPD is not usually </a:t>
            </a:r>
            <a:r>
              <a:rPr lang="en-GB" dirty="0"/>
              <a:t>reversible;</a:t>
            </a:r>
            <a:r>
              <a:rPr dirty="0"/>
              <a:t> </a:t>
            </a:r>
            <a:r>
              <a:rPr lang="en-GB" dirty="0"/>
              <a:t>however, a healthy lifestyle can stop the disease from deteriorating. </a:t>
            </a:r>
            <a:endParaRPr dirty="0"/>
          </a:p>
        </p:txBody>
      </p:sp>
      <p:sp>
        <p:nvSpPr>
          <p:cNvPr id="18" name="TextBox 17"/>
          <p:cNvSpPr txBox="1"/>
          <p:nvPr/>
        </p:nvSpPr>
        <p:spPr>
          <a:xfrm>
            <a:off x="594360" y="6446520"/>
            <a:ext cx="2908168" cy="215444"/>
          </a:xfrm>
          <a:prstGeom prst="rect">
            <a:avLst/>
          </a:prstGeom>
          <a:noFill/>
        </p:spPr>
        <p:txBody>
          <a:bodyPr wrap="none">
            <a:spAutoFit/>
          </a:bodyPr>
          <a:lstStyle/>
          <a:p>
            <a:pPr>
              <a:defRPr sz="800">
                <a:solidFill>
                  <a:srgbClr val="5B6E78"/>
                </a:solidFill>
                <a:latin typeface="Aptos"/>
              </a:defRPr>
            </a:pPr>
            <a:r>
              <a:rPr dirty="0"/>
              <a:t>Sources: NHS COPD information; American Thoracic Society</a:t>
            </a:r>
            <a:r>
              <a:rPr lang="en-GB" dirty="0"/>
              <a:t>.</a:t>
            </a:r>
            <a:endParaRPr dirty="0"/>
          </a:p>
        </p:txBody>
      </p:sp>
      <p:pic>
        <p:nvPicPr>
          <p:cNvPr id="19" name="Audio 18">
            <a:extLst>
              <a:ext uri="{FF2B5EF4-FFF2-40B4-BE49-F238E27FC236}">
                <a16:creationId xmlns:a16="http://schemas.microsoft.com/office/drawing/2014/main" id="{B9A3437D-2F31-1C33-E377-25B15AB2BC1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226800" y="58928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42250"/>
    </mc:Choice>
    <mc:Fallback>
      <p:transition spd="slow" advTm="422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28016"/>
          </a:xfrm>
          <a:prstGeom prst="rect">
            <a:avLst/>
          </a:prstGeom>
          <a:solidFill>
            <a:srgbClr val="25808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94360" y="320040"/>
            <a:ext cx="5364161" cy="523220"/>
          </a:xfrm>
          <a:prstGeom prst="rect">
            <a:avLst/>
          </a:prstGeom>
          <a:noFill/>
        </p:spPr>
        <p:txBody>
          <a:bodyPr wrap="none">
            <a:spAutoFit/>
          </a:bodyPr>
          <a:lstStyle/>
          <a:p>
            <a:pPr>
              <a:defRPr sz="2800" b="1">
                <a:solidFill>
                  <a:srgbClr val="162734"/>
                </a:solidFill>
                <a:latin typeface="Aptos Display"/>
              </a:defRPr>
            </a:pPr>
            <a:r>
              <a:rPr lang="en-GB" dirty="0"/>
              <a:t>A</a:t>
            </a:r>
            <a:r>
              <a:rPr dirty="0" err="1"/>
              <a:t>natomy</a:t>
            </a:r>
            <a:r>
              <a:rPr dirty="0"/>
              <a:t> of the respiratory system</a:t>
            </a:r>
          </a:p>
        </p:txBody>
      </p:sp>
      <p:sp>
        <p:nvSpPr>
          <p:cNvPr id="4" name="TextBox 3"/>
          <p:cNvSpPr txBox="1"/>
          <p:nvPr/>
        </p:nvSpPr>
        <p:spPr>
          <a:xfrm>
            <a:off x="621792" y="914400"/>
            <a:ext cx="4103046" cy="276999"/>
          </a:xfrm>
          <a:prstGeom prst="rect">
            <a:avLst/>
          </a:prstGeom>
          <a:noFill/>
        </p:spPr>
        <p:txBody>
          <a:bodyPr wrap="none">
            <a:spAutoFit/>
          </a:bodyPr>
          <a:lstStyle/>
          <a:p>
            <a:pPr>
              <a:defRPr sz="1200">
                <a:solidFill>
                  <a:srgbClr val="5B6E78"/>
                </a:solidFill>
                <a:latin typeface="Aptos"/>
              </a:defRPr>
            </a:pPr>
            <a:r>
              <a:rPr dirty="0"/>
              <a:t>Air </a:t>
            </a:r>
            <a:r>
              <a:rPr lang="en-GB" dirty="0"/>
              <a:t>goes </a:t>
            </a:r>
            <a:r>
              <a:rPr dirty="0"/>
              <a:t>through several structures </a:t>
            </a:r>
            <a:r>
              <a:rPr lang="en-GB" dirty="0"/>
              <a:t>prior to </a:t>
            </a:r>
            <a:r>
              <a:rPr dirty="0"/>
              <a:t> gas exchange.</a:t>
            </a:r>
          </a:p>
        </p:txBody>
      </p:sp>
      <p:sp>
        <p:nvSpPr>
          <p:cNvPr id="6" name="Rounded Rectangle 5"/>
          <p:cNvSpPr/>
          <p:nvPr/>
        </p:nvSpPr>
        <p:spPr>
          <a:xfrm>
            <a:off x="5623560" y="1234440"/>
            <a:ext cx="2743200" cy="1280160"/>
          </a:xfrm>
          <a:prstGeom prst="roundRect">
            <a:avLst/>
          </a:prstGeom>
          <a:solidFill>
            <a:srgbClr val="F1F6F7"/>
          </a:solidFill>
          <a:ln>
            <a:solidFill>
              <a:srgbClr val="DCE4E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Rectangle 6"/>
          <p:cNvSpPr/>
          <p:nvPr/>
        </p:nvSpPr>
        <p:spPr>
          <a:xfrm>
            <a:off x="5623560" y="1234440"/>
            <a:ext cx="73152" cy="1280160"/>
          </a:xfrm>
          <a:prstGeom prst="rect">
            <a:avLst/>
          </a:prstGeom>
          <a:solidFill>
            <a:srgbClr val="25808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5806440" y="1380744"/>
            <a:ext cx="2423160" cy="365760"/>
          </a:xfrm>
          <a:prstGeom prst="rect">
            <a:avLst/>
          </a:prstGeom>
          <a:noFill/>
        </p:spPr>
        <p:txBody>
          <a:bodyPr wrap="none">
            <a:spAutoFit/>
          </a:bodyPr>
          <a:lstStyle/>
          <a:p>
            <a:pPr>
              <a:defRPr sz="1700" b="1">
                <a:solidFill>
                  <a:srgbClr val="162734"/>
                </a:solidFill>
                <a:latin typeface="Aptos"/>
              </a:defRPr>
            </a:pPr>
            <a:r>
              <a:t>Trachea</a:t>
            </a:r>
          </a:p>
        </p:txBody>
      </p:sp>
      <p:sp>
        <p:nvSpPr>
          <p:cNvPr id="9" name="TextBox 8"/>
          <p:cNvSpPr txBox="1"/>
          <p:nvPr/>
        </p:nvSpPr>
        <p:spPr>
          <a:xfrm>
            <a:off x="5806440" y="1708537"/>
            <a:ext cx="2423160" cy="738664"/>
          </a:xfrm>
          <a:prstGeom prst="rect">
            <a:avLst/>
          </a:prstGeom>
          <a:noFill/>
        </p:spPr>
        <p:txBody>
          <a:bodyPr wrap="square">
            <a:spAutoFit/>
          </a:bodyPr>
          <a:lstStyle/>
          <a:p>
            <a:pPr>
              <a:spcAft>
                <a:spcPts val="400"/>
              </a:spcAft>
              <a:defRPr sz="1400">
                <a:solidFill>
                  <a:srgbClr val="232D34"/>
                </a:solidFill>
                <a:latin typeface="Aptos"/>
              </a:defRPr>
            </a:pPr>
            <a:r>
              <a:rPr lang="en-GB" dirty="0"/>
              <a:t>Where </a:t>
            </a:r>
            <a:r>
              <a:rPr dirty="0"/>
              <a:t>air </a:t>
            </a:r>
            <a:r>
              <a:rPr lang="en-GB" dirty="0"/>
              <a:t>is exhaled and inhaled </a:t>
            </a:r>
            <a:r>
              <a:rPr dirty="0"/>
              <a:t>between the throat and bronchi.</a:t>
            </a:r>
          </a:p>
        </p:txBody>
      </p:sp>
      <p:sp>
        <p:nvSpPr>
          <p:cNvPr id="10" name="Rounded Rectangle 9"/>
          <p:cNvSpPr/>
          <p:nvPr/>
        </p:nvSpPr>
        <p:spPr>
          <a:xfrm>
            <a:off x="8549640" y="1234440"/>
            <a:ext cx="2743200" cy="1280160"/>
          </a:xfrm>
          <a:prstGeom prst="roundRect">
            <a:avLst/>
          </a:prstGeom>
          <a:solidFill>
            <a:srgbClr val="F1F6F7"/>
          </a:solidFill>
          <a:ln>
            <a:solidFill>
              <a:srgbClr val="DCE4E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Rectangle 10"/>
          <p:cNvSpPr/>
          <p:nvPr/>
        </p:nvSpPr>
        <p:spPr>
          <a:xfrm>
            <a:off x="8549640" y="1234440"/>
            <a:ext cx="73152" cy="1280160"/>
          </a:xfrm>
          <a:prstGeom prst="rect">
            <a:avLst/>
          </a:prstGeom>
          <a:solidFill>
            <a:srgbClr val="25808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TextBox 11"/>
          <p:cNvSpPr txBox="1"/>
          <p:nvPr/>
        </p:nvSpPr>
        <p:spPr>
          <a:xfrm>
            <a:off x="8732519" y="1325880"/>
            <a:ext cx="2423160" cy="365760"/>
          </a:xfrm>
          <a:prstGeom prst="rect">
            <a:avLst/>
          </a:prstGeom>
          <a:noFill/>
        </p:spPr>
        <p:txBody>
          <a:bodyPr wrap="none">
            <a:spAutoFit/>
          </a:bodyPr>
          <a:lstStyle/>
          <a:p>
            <a:pPr>
              <a:defRPr sz="1700" b="1">
                <a:solidFill>
                  <a:srgbClr val="162734"/>
                </a:solidFill>
                <a:latin typeface="Aptos"/>
              </a:defRPr>
            </a:pPr>
            <a:r>
              <a:rPr dirty="0"/>
              <a:t>Bronchi + bronchioles</a:t>
            </a:r>
          </a:p>
        </p:txBody>
      </p:sp>
      <p:sp>
        <p:nvSpPr>
          <p:cNvPr id="13" name="TextBox 12"/>
          <p:cNvSpPr txBox="1"/>
          <p:nvPr/>
        </p:nvSpPr>
        <p:spPr>
          <a:xfrm>
            <a:off x="8732519" y="1641348"/>
            <a:ext cx="2423160" cy="738664"/>
          </a:xfrm>
          <a:prstGeom prst="rect">
            <a:avLst/>
          </a:prstGeom>
          <a:noFill/>
        </p:spPr>
        <p:txBody>
          <a:bodyPr wrap="square">
            <a:spAutoFit/>
          </a:bodyPr>
          <a:lstStyle/>
          <a:p>
            <a:pPr>
              <a:spcAft>
                <a:spcPts val="400"/>
              </a:spcAft>
              <a:defRPr sz="1400">
                <a:solidFill>
                  <a:srgbClr val="232D34"/>
                </a:solidFill>
                <a:latin typeface="Aptos"/>
              </a:defRPr>
            </a:pPr>
            <a:r>
              <a:rPr dirty="0"/>
              <a:t>Branching </a:t>
            </a:r>
            <a:r>
              <a:rPr lang="en-GB" dirty="0"/>
              <a:t>tubes</a:t>
            </a:r>
            <a:r>
              <a:rPr dirty="0"/>
              <a:t> </a:t>
            </a:r>
            <a:r>
              <a:rPr lang="en-GB" dirty="0"/>
              <a:t>that </a:t>
            </a:r>
            <a:r>
              <a:rPr dirty="0"/>
              <a:t>distribute air </a:t>
            </a:r>
            <a:r>
              <a:rPr lang="en-GB" dirty="0"/>
              <a:t> from the trachea </a:t>
            </a:r>
            <a:r>
              <a:rPr dirty="0"/>
              <a:t>t</a:t>
            </a:r>
            <a:r>
              <a:rPr lang="en-GB" dirty="0"/>
              <a:t>o your </a:t>
            </a:r>
            <a:r>
              <a:rPr dirty="0"/>
              <a:t>lung</a:t>
            </a:r>
            <a:r>
              <a:rPr lang="en-GB" dirty="0"/>
              <a:t>s</a:t>
            </a:r>
            <a:endParaRPr dirty="0"/>
          </a:p>
        </p:txBody>
      </p:sp>
      <p:sp>
        <p:nvSpPr>
          <p:cNvPr id="14" name="Rounded Rectangle 13"/>
          <p:cNvSpPr/>
          <p:nvPr/>
        </p:nvSpPr>
        <p:spPr>
          <a:xfrm>
            <a:off x="5623560" y="2743200"/>
            <a:ext cx="2743200" cy="1280160"/>
          </a:xfrm>
          <a:prstGeom prst="roundRect">
            <a:avLst/>
          </a:prstGeom>
          <a:solidFill>
            <a:srgbClr val="F1F6F7"/>
          </a:solidFill>
          <a:ln>
            <a:solidFill>
              <a:srgbClr val="DCE4E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Rectangle 14"/>
          <p:cNvSpPr/>
          <p:nvPr/>
        </p:nvSpPr>
        <p:spPr>
          <a:xfrm>
            <a:off x="5623560" y="2743200"/>
            <a:ext cx="73152" cy="1280160"/>
          </a:xfrm>
          <a:prstGeom prst="rect">
            <a:avLst/>
          </a:prstGeom>
          <a:solidFill>
            <a:srgbClr val="25808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TextBox 15"/>
          <p:cNvSpPr txBox="1"/>
          <p:nvPr/>
        </p:nvSpPr>
        <p:spPr>
          <a:xfrm>
            <a:off x="5806440" y="2803630"/>
            <a:ext cx="2423160" cy="365760"/>
          </a:xfrm>
          <a:prstGeom prst="rect">
            <a:avLst/>
          </a:prstGeom>
          <a:noFill/>
        </p:spPr>
        <p:txBody>
          <a:bodyPr wrap="none">
            <a:spAutoFit/>
          </a:bodyPr>
          <a:lstStyle/>
          <a:p>
            <a:pPr>
              <a:defRPr sz="1700" b="1">
                <a:solidFill>
                  <a:srgbClr val="162734"/>
                </a:solidFill>
                <a:latin typeface="Aptos"/>
              </a:defRPr>
            </a:pPr>
            <a:r>
              <a:t>Alveoli</a:t>
            </a:r>
          </a:p>
        </p:txBody>
      </p:sp>
      <p:sp>
        <p:nvSpPr>
          <p:cNvPr id="17" name="TextBox 16"/>
          <p:cNvSpPr txBox="1"/>
          <p:nvPr/>
        </p:nvSpPr>
        <p:spPr>
          <a:xfrm>
            <a:off x="5783580" y="3087094"/>
            <a:ext cx="2423160" cy="954107"/>
          </a:xfrm>
          <a:prstGeom prst="rect">
            <a:avLst/>
          </a:prstGeom>
          <a:noFill/>
        </p:spPr>
        <p:txBody>
          <a:bodyPr wrap="square">
            <a:spAutoFit/>
          </a:bodyPr>
          <a:lstStyle/>
          <a:p>
            <a:pPr>
              <a:spcAft>
                <a:spcPts val="400"/>
              </a:spcAft>
              <a:defRPr sz="1400">
                <a:solidFill>
                  <a:srgbClr val="232D34"/>
                </a:solidFill>
                <a:latin typeface="Aptos"/>
              </a:defRPr>
            </a:pPr>
            <a:r>
              <a:rPr dirty="0"/>
              <a:t>Tiny air sacs </a:t>
            </a:r>
            <a:r>
              <a:rPr lang="en-GB" dirty="0"/>
              <a:t>at the end of the respiratory tree.</a:t>
            </a:r>
            <a:r>
              <a:rPr dirty="0"/>
              <a:t> </a:t>
            </a:r>
            <a:r>
              <a:rPr lang="en-GB" dirty="0"/>
              <a:t>They </a:t>
            </a:r>
            <a:r>
              <a:rPr dirty="0"/>
              <a:t>allow oxygen and carbon dioxide to diffuse.</a:t>
            </a:r>
          </a:p>
        </p:txBody>
      </p:sp>
      <p:sp>
        <p:nvSpPr>
          <p:cNvPr id="18" name="Rounded Rectangle 17"/>
          <p:cNvSpPr/>
          <p:nvPr/>
        </p:nvSpPr>
        <p:spPr>
          <a:xfrm>
            <a:off x="8549640" y="2743200"/>
            <a:ext cx="2743200" cy="1280160"/>
          </a:xfrm>
          <a:prstGeom prst="roundRect">
            <a:avLst/>
          </a:prstGeom>
          <a:solidFill>
            <a:srgbClr val="F1F6F7"/>
          </a:solidFill>
          <a:ln>
            <a:solidFill>
              <a:srgbClr val="DCE4E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Rectangle 18"/>
          <p:cNvSpPr/>
          <p:nvPr/>
        </p:nvSpPr>
        <p:spPr>
          <a:xfrm>
            <a:off x="8549640" y="2743200"/>
            <a:ext cx="73152" cy="1280160"/>
          </a:xfrm>
          <a:prstGeom prst="rect">
            <a:avLst/>
          </a:prstGeom>
          <a:solidFill>
            <a:srgbClr val="25808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TextBox 19"/>
          <p:cNvSpPr txBox="1"/>
          <p:nvPr/>
        </p:nvSpPr>
        <p:spPr>
          <a:xfrm>
            <a:off x="8709660" y="2784253"/>
            <a:ext cx="2423160" cy="365760"/>
          </a:xfrm>
          <a:prstGeom prst="rect">
            <a:avLst/>
          </a:prstGeom>
          <a:noFill/>
        </p:spPr>
        <p:txBody>
          <a:bodyPr wrap="none">
            <a:spAutoFit/>
          </a:bodyPr>
          <a:lstStyle/>
          <a:p>
            <a:pPr>
              <a:defRPr sz="1700" b="1">
                <a:solidFill>
                  <a:srgbClr val="162734"/>
                </a:solidFill>
                <a:latin typeface="Aptos"/>
              </a:defRPr>
            </a:pPr>
            <a:r>
              <a:rPr dirty="0"/>
              <a:t>Diaphragm</a:t>
            </a:r>
          </a:p>
        </p:txBody>
      </p:sp>
      <p:sp>
        <p:nvSpPr>
          <p:cNvPr id="21" name="TextBox 20"/>
          <p:cNvSpPr txBox="1"/>
          <p:nvPr/>
        </p:nvSpPr>
        <p:spPr>
          <a:xfrm>
            <a:off x="8709660" y="3082192"/>
            <a:ext cx="2423160" cy="954107"/>
          </a:xfrm>
          <a:prstGeom prst="rect">
            <a:avLst/>
          </a:prstGeom>
          <a:noFill/>
        </p:spPr>
        <p:txBody>
          <a:bodyPr wrap="square">
            <a:spAutoFit/>
          </a:bodyPr>
          <a:lstStyle/>
          <a:p>
            <a:pPr>
              <a:spcAft>
                <a:spcPts val="400"/>
              </a:spcAft>
              <a:defRPr sz="1400">
                <a:solidFill>
                  <a:srgbClr val="232D34"/>
                </a:solidFill>
                <a:latin typeface="Aptos"/>
              </a:defRPr>
            </a:pPr>
            <a:r>
              <a:rPr lang="en-GB" dirty="0"/>
              <a:t>Core</a:t>
            </a:r>
            <a:r>
              <a:rPr dirty="0"/>
              <a:t> muscle </a:t>
            </a:r>
            <a:r>
              <a:rPr lang="en-GB" dirty="0"/>
              <a:t>for</a:t>
            </a:r>
            <a:r>
              <a:rPr dirty="0"/>
              <a:t> breathing. </a:t>
            </a:r>
            <a:r>
              <a:rPr lang="en-GB" dirty="0"/>
              <a:t>It tightens and relaxes to draw air into the lungs and push it out.</a:t>
            </a:r>
            <a:endParaRPr dirty="0"/>
          </a:p>
        </p:txBody>
      </p:sp>
      <p:sp>
        <p:nvSpPr>
          <p:cNvPr id="22" name="TextBox 21"/>
          <p:cNvSpPr txBox="1"/>
          <p:nvPr/>
        </p:nvSpPr>
        <p:spPr>
          <a:xfrm>
            <a:off x="5623560" y="4434840"/>
            <a:ext cx="5669280" cy="784830"/>
          </a:xfrm>
          <a:prstGeom prst="rect">
            <a:avLst/>
          </a:prstGeom>
          <a:noFill/>
        </p:spPr>
        <p:txBody>
          <a:bodyPr wrap="square">
            <a:spAutoFit/>
          </a:bodyPr>
          <a:lstStyle/>
          <a:p>
            <a:pPr>
              <a:spcAft>
                <a:spcPts val="800"/>
              </a:spcAft>
              <a:defRPr sz="1500">
                <a:solidFill>
                  <a:srgbClr val="232D34"/>
                </a:solidFill>
                <a:latin typeface="Aptos"/>
              </a:defRPr>
            </a:pPr>
            <a:r>
              <a:rPr dirty="0"/>
              <a:t>• COPD affects the small airways and alveoli</a:t>
            </a:r>
            <a:r>
              <a:rPr lang="en-GB" dirty="0"/>
              <a:t> in most cases;</a:t>
            </a:r>
            <a:r>
              <a:rPr dirty="0"/>
              <a:t> understanding their structure helps explain symptoms</a:t>
            </a:r>
            <a:r>
              <a:rPr lang="en-GB" dirty="0"/>
              <a:t> and possible damage.</a:t>
            </a:r>
            <a:endParaRPr dirty="0"/>
          </a:p>
        </p:txBody>
      </p:sp>
      <p:sp>
        <p:nvSpPr>
          <p:cNvPr id="23" name="TextBox 22"/>
          <p:cNvSpPr txBox="1"/>
          <p:nvPr/>
        </p:nvSpPr>
        <p:spPr>
          <a:xfrm>
            <a:off x="594360" y="6446520"/>
            <a:ext cx="4128053" cy="215444"/>
          </a:xfrm>
          <a:prstGeom prst="rect">
            <a:avLst/>
          </a:prstGeom>
          <a:noFill/>
        </p:spPr>
        <p:txBody>
          <a:bodyPr wrap="none">
            <a:spAutoFit/>
          </a:bodyPr>
          <a:lstStyle/>
          <a:p>
            <a:pPr>
              <a:defRPr sz="800">
                <a:solidFill>
                  <a:srgbClr val="5B6E78"/>
                </a:solidFill>
                <a:latin typeface="Aptos"/>
              </a:defRPr>
            </a:pPr>
            <a:r>
              <a:rPr dirty="0"/>
              <a:t>Source: NHLBI COPD guide; NHS patient education; Wikimedia Commons lung anatomy </a:t>
            </a:r>
          </a:p>
        </p:txBody>
      </p:sp>
      <p:pic>
        <p:nvPicPr>
          <p:cNvPr id="1026" name="Picture 2" descr="Human Respiratory System Template | MyDraw">
            <a:extLst>
              <a:ext uri="{FF2B5EF4-FFF2-40B4-BE49-F238E27FC236}">
                <a16:creationId xmlns:a16="http://schemas.microsoft.com/office/drawing/2014/main" id="{58A90C7E-39FA-89F7-8735-E924A9C6B71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01234" y="1176343"/>
            <a:ext cx="3837966" cy="4157841"/>
          </a:xfrm>
          <a:prstGeom prst="rect">
            <a:avLst/>
          </a:prstGeom>
          <a:noFill/>
          <a:extLst>
            <a:ext uri="{909E8E84-426E-40DD-AFC4-6F175D3DCCD1}">
              <a14:hiddenFill xmlns:a14="http://schemas.microsoft.com/office/drawing/2010/main">
                <a:solidFill>
                  <a:srgbClr val="FFFFFF"/>
                </a:solidFill>
              </a14:hiddenFill>
            </a:ext>
          </a:extLst>
        </p:spPr>
      </p:pic>
      <p:pic>
        <p:nvPicPr>
          <p:cNvPr id="24" name="Audio 23">
            <a:extLst>
              <a:ext uri="{FF2B5EF4-FFF2-40B4-BE49-F238E27FC236}">
                <a16:creationId xmlns:a16="http://schemas.microsoft.com/office/drawing/2014/main" id="{CB6B2CE8-FF32-9461-86EB-900F027B88D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65397"/>
    </mc:Choice>
    <mc:Fallback>
      <p:transition spd="slow" advTm="653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28016"/>
          </a:xfrm>
          <a:prstGeom prst="rect">
            <a:avLst/>
          </a:prstGeom>
          <a:solidFill>
            <a:srgbClr val="25808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94360" y="320040"/>
            <a:ext cx="3387274" cy="523220"/>
          </a:xfrm>
          <a:prstGeom prst="rect">
            <a:avLst/>
          </a:prstGeom>
          <a:noFill/>
        </p:spPr>
        <p:txBody>
          <a:bodyPr wrap="none">
            <a:spAutoFit/>
          </a:bodyPr>
          <a:lstStyle/>
          <a:p>
            <a:pPr>
              <a:defRPr sz="2800" b="1">
                <a:solidFill>
                  <a:srgbClr val="162734"/>
                </a:solidFill>
                <a:latin typeface="Aptos Display"/>
              </a:defRPr>
            </a:pPr>
            <a:r>
              <a:rPr lang="en-GB" dirty="0"/>
              <a:t>How</a:t>
            </a:r>
            <a:r>
              <a:rPr dirty="0"/>
              <a:t> breathing works</a:t>
            </a:r>
          </a:p>
        </p:txBody>
      </p:sp>
      <p:sp>
        <p:nvSpPr>
          <p:cNvPr id="4" name="TextBox 3"/>
          <p:cNvSpPr txBox="1"/>
          <p:nvPr/>
        </p:nvSpPr>
        <p:spPr>
          <a:xfrm>
            <a:off x="621792" y="914400"/>
            <a:ext cx="7176516" cy="276999"/>
          </a:xfrm>
          <a:prstGeom prst="rect">
            <a:avLst/>
          </a:prstGeom>
          <a:noFill/>
        </p:spPr>
        <p:txBody>
          <a:bodyPr wrap="none">
            <a:spAutoFit/>
          </a:bodyPr>
          <a:lstStyle/>
          <a:p>
            <a:pPr>
              <a:defRPr sz="1200">
                <a:solidFill>
                  <a:srgbClr val="5B6E78"/>
                </a:solidFill>
                <a:latin typeface="Aptos"/>
              </a:defRPr>
            </a:pPr>
            <a:r>
              <a:rPr lang="en-GB" dirty="0"/>
              <a:t>Air is moved in and out through </a:t>
            </a:r>
            <a:r>
              <a:rPr dirty="0"/>
              <a:t>Ventilation; gas exchange </a:t>
            </a:r>
            <a:r>
              <a:rPr lang="en-GB" dirty="0"/>
              <a:t>gives blood oxygen </a:t>
            </a:r>
            <a:r>
              <a:rPr dirty="0"/>
              <a:t>and </a:t>
            </a:r>
            <a:r>
              <a:rPr lang="en-GB" dirty="0"/>
              <a:t>takes </a:t>
            </a:r>
            <a:r>
              <a:rPr dirty="0"/>
              <a:t>carbon dioxide out.</a:t>
            </a:r>
          </a:p>
        </p:txBody>
      </p:sp>
      <p:sp>
        <p:nvSpPr>
          <p:cNvPr id="5" name="Rounded Rectangle 4"/>
          <p:cNvSpPr/>
          <p:nvPr/>
        </p:nvSpPr>
        <p:spPr>
          <a:xfrm>
            <a:off x="640080" y="1280160"/>
            <a:ext cx="3383280" cy="1417320"/>
          </a:xfrm>
          <a:prstGeom prst="roundRect">
            <a:avLst/>
          </a:prstGeom>
          <a:solidFill>
            <a:srgbClr val="F1F6F7"/>
          </a:solidFill>
          <a:ln>
            <a:solidFill>
              <a:srgbClr val="DCE4E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ectangle 5"/>
          <p:cNvSpPr/>
          <p:nvPr/>
        </p:nvSpPr>
        <p:spPr>
          <a:xfrm>
            <a:off x="640080" y="1280160"/>
            <a:ext cx="73152" cy="1417320"/>
          </a:xfrm>
          <a:prstGeom prst="rect">
            <a:avLst/>
          </a:prstGeom>
          <a:solidFill>
            <a:srgbClr val="25808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822959" y="1426463"/>
            <a:ext cx="3063240" cy="365760"/>
          </a:xfrm>
          <a:prstGeom prst="rect">
            <a:avLst/>
          </a:prstGeom>
          <a:noFill/>
        </p:spPr>
        <p:txBody>
          <a:bodyPr wrap="none">
            <a:spAutoFit/>
          </a:bodyPr>
          <a:lstStyle/>
          <a:p>
            <a:pPr>
              <a:defRPr sz="1700" b="1">
                <a:solidFill>
                  <a:srgbClr val="162734"/>
                </a:solidFill>
                <a:latin typeface="Aptos"/>
              </a:defRPr>
            </a:pPr>
            <a:r>
              <a:t>1. Inspiration</a:t>
            </a:r>
          </a:p>
        </p:txBody>
      </p:sp>
      <p:sp>
        <p:nvSpPr>
          <p:cNvPr id="8" name="TextBox 7"/>
          <p:cNvSpPr txBox="1"/>
          <p:nvPr/>
        </p:nvSpPr>
        <p:spPr>
          <a:xfrm>
            <a:off x="822959" y="1709927"/>
            <a:ext cx="3063240" cy="1015663"/>
          </a:xfrm>
          <a:prstGeom prst="rect">
            <a:avLst/>
          </a:prstGeom>
          <a:noFill/>
        </p:spPr>
        <p:txBody>
          <a:bodyPr wrap="square">
            <a:spAutoFit/>
          </a:bodyPr>
          <a:lstStyle/>
          <a:p>
            <a:pPr>
              <a:spcAft>
                <a:spcPts val="400"/>
              </a:spcAft>
              <a:defRPr sz="1500">
                <a:solidFill>
                  <a:srgbClr val="232D34"/>
                </a:solidFill>
                <a:latin typeface="Aptos"/>
              </a:defRPr>
            </a:pPr>
            <a:r>
              <a:rPr dirty="0"/>
              <a:t>The diaphragm </a:t>
            </a:r>
            <a:r>
              <a:rPr lang="en-GB" dirty="0"/>
              <a:t>tightens</a:t>
            </a:r>
            <a:r>
              <a:rPr dirty="0"/>
              <a:t> and moves down. Chest volume increases, pressure </a:t>
            </a:r>
            <a:r>
              <a:rPr lang="en-GB" dirty="0"/>
              <a:t>falls,</a:t>
            </a:r>
            <a:r>
              <a:rPr dirty="0"/>
              <a:t> and air </a:t>
            </a:r>
            <a:r>
              <a:rPr lang="en-GB" dirty="0"/>
              <a:t>is pulled</a:t>
            </a:r>
            <a:r>
              <a:rPr dirty="0"/>
              <a:t> into the lungs.</a:t>
            </a:r>
          </a:p>
        </p:txBody>
      </p:sp>
      <p:sp>
        <p:nvSpPr>
          <p:cNvPr id="9" name="Rounded Rectangle 8"/>
          <p:cNvSpPr/>
          <p:nvPr/>
        </p:nvSpPr>
        <p:spPr>
          <a:xfrm>
            <a:off x="4389120" y="1280160"/>
            <a:ext cx="3383280" cy="1417320"/>
          </a:xfrm>
          <a:prstGeom prst="roundRect">
            <a:avLst/>
          </a:prstGeom>
          <a:solidFill>
            <a:srgbClr val="F1F6F7"/>
          </a:solidFill>
          <a:ln>
            <a:solidFill>
              <a:srgbClr val="DCE4E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Rectangle 9"/>
          <p:cNvSpPr/>
          <p:nvPr/>
        </p:nvSpPr>
        <p:spPr>
          <a:xfrm>
            <a:off x="4389120" y="1280160"/>
            <a:ext cx="73152" cy="1417320"/>
          </a:xfrm>
          <a:prstGeom prst="rect">
            <a:avLst/>
          </a:prstGeom>
          <a:solidFill>
            <a:srgbClr val="25808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4572000" y="1426463"/>
            <a:ext cx="3063240" cy="365760"/>
          </a:xfrm>
          <a:prstGeom prst="rect">
            <a:avLst/>
          </a:prstGeom>
          <a:noFill/>
        </p:spPr>
        <p:txBody>
          <a:bodyPr wrap="none">
            <a:spAutoFit/>
          </a:bodyPr>
          <a:lstStyle/>
          <a:p>
            <a:pPr>
              <a:defRPr sz="1700" b="1">
                <a:solidFill>
                  <a:srgbClr val="162734"/>
                </a:solidFill>
                <a:latin typeface="Aptos"/>
              </a:defRPr>
            </a:pPr>
            <a:r>
              <a:t>2. Gas exchange</a:t>
            </a:r>
          </a:p>
        </p:txBody>
      </p:sp>
      <p:sp>
        <p:nvSpPr>
          <p:cNvPr id="12" name="TextBox 11"/>
          <p:cNvSpPr txBox="1"/>
          <p:nvPr/>
        </p:nvSpPr>
        <p:spPr>
          <a:xfrm>
            <a:off x="4572000" y="1714963"/>
            <a:ext cx="3063240" cy="1015663"/>
          </a:xfrm>
          <a:prstGeom prst="rect">
            <a:avLst/>
          </a:prstGeom>
          <a:noFill/>
        </p:spPr>
        <p:txBody>
          <a:bodyPr wrap="square">
            <a:spAutoFit/>
          </a:bodyPr>
          <a:lstStyle/>
          <a:p>
            <a:pPr>
              <a:spcAft>
                <a:spcPts val="400"/>
              </a:spcAft>
              <a:defRPr sz="1500">
                <a:solidFill>
                  <a:srgbClr val="232D34"/>
                </a:solidFill>
                <a:latin typeface="Aptos"/>
              </a:defRPr>
            </a:pPr>
            <a:r>
              <a:rPr dirty="0"/>
              <a:t>At the alveoli, oxygen </a:t>
            </a:r>
            <a:r>
              <a:rPr lang="en-GB" dirty="0"/>
              <a:t>goes</a:t>
            </a:r>
            <a:r>
              <a:rPr dirty="0"/>
              <a:t> into capillary blood while carbon dioxide diffuses into the alveolar air.</a:t>
            </a:r>
          </a:p>
        </p:txBody>
      </p:sp>
      <p:sp>
        <p:nvSpPr>
          <p:cNvPr id="13" name="Rounded Rectangle 12"/>
          <p:cNvSpPr/>
          <p:nvPr/>
        </p:nvSpPr>
        <p:spPr>
          <a:xfrm>
            <a:off x="8138160" y="1280160"/>
            <a:ext cx="3383280" cy="1417320"/>
          </a:xfrm>
          <a:prstGeom prst="roundRect">
            <a:avLst/>
          </a:prstGeom>
          <a:solidFill>
            <a:srgbClr val="F1F6F7"/>
          </a:solidFill>
          <a:ln>
            <a:solidFill>
              <a:srgbClr val="DCE4E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Rectangle 13"/>
          <p:cNvSpPr/>
          <p:nvPr/>
        </p:nvSpPr>
        <p:spPr>
          <a:xfrm>
            <a:off x="8138160" y="1280160"/>
            <a:ext cx="73152" cy="1417320"/>
          </a:xfrm>
          <a:prstGeom prst="rect">
            <a:avLst/>
          </a:prstGeom>
          <a:solidFill>
            <a:srgbClr val="25808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8321040" y="1426463"/>
            <a:ext cx="3063240" cy="365760"/>
          </a:xfrm>
          <a:prstGeom prst="rect">
            <a:avLst/>
          </a:prstGeom>
          <a:noFill/>
        </p:spPr>
        <p:txBody>
          <a:bodyPr wrap="none">
            <a:spAutoFit/>
          </a:bodyPr>
          <a:lstStyle/>
          <a:p>
            <a:pPr>
              <a:defRPr sz="1700" b="1">
                <a:solidFill>
                  <a:srgbClr val="162734"/>
                </a:solidFill>
                <a:latin typeface="Aptos"/>
              </a:defRPr>
            </a:pPr>
            <a:r>
              <a:t>3. Expiration</a:t>
            </a:r>
          </a:p>
        </p:txBody>
      </p:sp>
      <p:sp>
        <p:nvSpPr>
          <p:cNvPr id="16" name="TextBox 15"/>
          <p:cNvSpPr txBox="1"/>
          <p:nvPr/>
        </p:nvSpPr>
        <p:spPr>
          <a:xfrm>
            <a:off x="8321040" y="1847088"/>
            <a:ext cx="3063240" cy="784830"/>
          </a:xfrm>
          <a:prstGeom prst="rect">
            <a:avLst/>
          </a:prstGeom>
          <a:noFill/>
        </p:spPr>
        <p:txBody>
          <a:bodyPr wrap="square">
            <a:spAutoFit/>
          </a:bodyPr>
          <a:lstStyle/>
          <a:p>
            <a:pPr>
              <a:spcAft>
                <a:spcPts val="400"/>
              </a:spcAft>
              <a:defRPr sz="1500">
                <a:solidFill>
                  <a:srgbClr val="232D34"/>
                </a:solidFill>
                <a:latin typeface="Aptos"/>
              </a:defRPr>
            </a:pPr>
            <a:r>
              <a:rPr dirty="0"/>
              <a:t>The </a:t>
            </a:r>
            <a:r>
              <a:rPr lang="en-GB" dirty="0"/>
              <a:t>muscle</a:t>
            </a:r>
            <a:r>
              <a:rPr dirty="0"/>
              <a:t> relaxes and the </a:t>
            </a:r>
            <a:r>
              <a:rPr lang="en-GB" dirty="0"/>
              <a:t>elastic</a:t>
            </a:r>
            <a:r>
              <a:rPr dirty="0"/>
              <a:t> </a:t>
            </a:r>
            <a:r>
              <a:rPr lang="en-GB" dirty="0"/>
              <a:t>recoil occurs.</a:t>
            </a:r>
            <a:r>
              <a:rPr dirty="0"/>
              <a:t> Carbon-dioxide-rich air is </a:t>
            </a:r>
            <a:r>
              <a:rPr lang="en-GB" dirty="0"/>
              <a:t>then </a:t>
            </a:r>
            <a:r>
              <a:rPr dirty="0"/>
              <a:t>pushed back out.</a:t>
            </a:r>
          </a:p>
        </p:txBody>
      </p:sp>
      <p:sp>
        <p:nvSpPr>
          <p:cNvPr id="17" name="Oval 16"/>
          <p:cNvSpPr/>
          <p:nvPr/>
        </p:nvSpPr>
        <p:spPr>
          <a:xfrm>
            <a:off x="1828800" y="3383280"/>
            <a:ext cx="1463040" cy="1463040"/>
          </a:xfrm>
          <a:prstGeom prst="ellipse">
            <a:avLst/>
          </a:prstGeom>
          <a:solidFill>
            <a:srgbClr val="F1F6F7"/>
          </a:solidFill>
          <a:ln>
            <a:solidFill>
              <a:srgbClr val="258084"/>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500" b="1">
                <a:solidFill>
                  <a:srgbClr val="162734"/>
                </a:solidFill>
              </a:defRPr>
            </a:pPr>
            <a:r>
              <a:t>AIR</a:t>
            </a:r>
          </a:p>
        </p:txBody>
      </p:sp>
      <p:sp>
        <p:nvSpPr>
          <p:cNvPr id="18" name="Right Arrow 17"/>
          <p:cNvSpPr/>
          <p:nvPr/>
        </p:nvSpPr>
        <p:spPr>
          <a:xfrm>
            <a:off x="3383280" y="3886200"/>
            <a:ext cx="1371600" cy="457200"/>
          </a:xfrm>
          <a:prstGeom prst="rightArrow">
            <a:avLst/>
          </a:prstGeom>
          <a:solidFill>
            <a:srgbClr val="25808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Oval 18"/>
          <p:cNvSpPr/>
          <p:nvPr/>
        </p:nvSpPr>
        <p:spPr>
          <a:xfrm>
            <a:off x="5486400" y="3383280"/>
            <a:ext cx="1463040" cy="1463040"/>
          </a:xfrm>
          <a:prstGeom prst="ellipse">
            <a:avLst/>
          </a:prstGeom>
          <a:solidFill>
            <a:srgbClr val="F1F6F7"/>
          </a:solidFill>
          <a:ln>
            <a:solidFill>
              <a:srgbClr val="258084"/>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500" b="1">
                <a:solidFill>
                  <a:srgbClr val="162734"/>
                </a:solidFill>
              </a:defRPr>
            </a:pPr>
            <a:r>
              <a:t>ALVEOLUS</a:t>
            </a:r>
          </a:p>
        </p:txBody>
      </p:sp>
      <p:sp>
        <p:nvSpPr>
          <p:cNvPr id="20" name="Right Arrow 19"/>
          <p:cNvSpPr/>
          <p:nvPr/>
        </p:nvSpPr>
        <p:spPr>
          <a:xfrm>
            <a:off x="7040880" y="3886200"/>
            <a:ext cx="1371600" cy="457200"/>
          </a:xfrm>
          <a:prstGeom prst="rightArrow">
            <a:avLst/>
          </a:prstGeom>
          <a:solidFill>
            <a:srgbClr val="25808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1" name="Oval 20"/>
          <p:cNvSpPr/>
          <p:nvPr/>
        </p:nvSpPr>
        <p:spPr>
          <a:xfrm>
            <a:off x="9144000" y="3383280"/>
            <a:ext cx="1463040" cy="1463040"/>
          </a:xfrm>
          <a:prstGeom prst="ellipse">
            <a:avLst/>
          </a:prstGeom>
          <a:solidFill>
            <a:srgbClr val="F1F6F7"/>
          </a:solidFill>
          <a:ln>
            <a:solidFill>
              <a:srgbClr val="258084"/>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500" b="1">
                <a:solidFill>
                  <a:srgbClr val="162734"/>
                </a:solidFill>
              </a:defRPr>
            </a:pPr>
            <a:r>
              <a:t>BLOOD</a:t>
            </a:r>
          </a:p>
        </p:txBody>
      </p:sp>
      <p:sp>
        <p:nvSpPr>
          <p:cNvPr id="22" name="TextBox 21"/>
          <p:cNvSpPr txBox="1"/>
          <p:nvPr/>
        </p:nvSpPr>
        <p:spPr>
          <a:xfrm>
            <a:off x="265043" y="5212080"/>
            <a:ext cx="11707196" cy="646331"/>
          </a:xfrm>
          <a:prstGeom prst="rect">
            <a:avLst/>
          </a:prstGeom>
          <a:noFill/>
        </p:spPr>
        <p:txBody>
          <a:bodyPr wrap="square">
            <a:spAutoFit/>
          </a:bodyPr>
          <a:lstStyle/>
          <a:p>
            <a:pPr algn="ctr">
              <a:defRPr sz="1800">
                <a:solidFill>
                  <a:srgbClr val="232D34"/>
                </a:solidFill>
              </a:defRPr>
            </a:pPr>
            <a:r>
              <a:rPr lang="en-GB" dirty="0"/>
              <a:t>Gas exchange is only efficient when there are open airways</a:t>
            </a:r>
            <a:r>
              <a:rPr dirty="0"/>
              <a:t>, healthy alveolar </a:t>
            </a:r>
            <a:r>
              <a:rPr lang="en-GB" dirty="0"/>
              <a:t>surfaces</a:t>
            </a:r>
            <a:r>
              <a:rPr dirty="0"/>
              <a:t> and good blood flow through pulmonary capillaries.</a:t>
            </a:r>
          </a:p>
        </p:txBody>
      </p:sp>
      <p:sp>
        <p:nvSpPr>
          <p:cNvPr id="23" name="TextBox 22"/>
          <p:cNvSpPr txBox="1"/>
          <p:nvPr/>
        </p:nvSpPr>
        <p:spPr>
          <a:xfrm>
            <a:off x="265043" y="6161043"/>
            <a:ext cx="1452642" cy="215444"/>
          </a:xfrm>
          <a:prstGeom prst="rect">
            <a:avLst/>
          </a:prstGeom>
          <a:noFill/>
        </p:spPr>
        <p:txBody>
          <a:bodyPr wrap="none">
            <a:spAutoFit/>
          </a:bodyPr>
          <a:lstStyle/>
          <a:p>
            <a:pPr>
              <a:defRPr sz="800">
                <a:solidFill>
                  <a:srgbClr val="5B6E78"/>
                </a:solidFill>
                <a:latin typeface="Aptos"/>
              </a:defRPr>
            </a:pPr>
            <a:r>
              <a:rPr dirty="0"/>
              <a:t>Source: NHLBI COPD guide.</a:t>
            </a:r>
          </a:p>
        </p:txBody>
      </p:sp>
      <p:pic>
        <p:nvPicPr>
          <p:cNvPr id="25" name="Audio 24">
            <a:extLst>
              <a:ext uri="{FF2B5EF4-FFF2-40B4-BE49-F238E27FC236}">
                <a16:creationId xmlns:a16="http://schemas.microsoft.com/office/drawing/2014/main" id="{BC842696-58D2-A8C6-7890-EB984A560B0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226800" y="58928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59413"/>
    </mc:Choice>
    <mc:Fallback>
      <p:transition spd="slow" advTm="594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28016"/>
          </a:xfrm>
          <a:prstGeom prst="rect">
            <a:avLst/>
          </a:prstGeom>
          <a:solidFill>
            <a:srgbClr val="25808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94360" y="320040"/>
            <a:ext cx="6781665" cy="523220"/>
          </a:xfrm>
          <a:prstGeom prst="rect">
            <a:avLst/>
          </a:prstGeom>
          <a:noFill/>
        </p:spPr>
        <p:txBody>
          <a:bodyPr wrap="none">
            <a:spAutoFit/>
          </a:bodyPr>
          <a:lstStyle/>
          <a:p>
            <a:pPr>
              <a:defRPr sz="2800" b="1">
                <a:solidFill>
                  <a:srgbClr val="162734"/>
                </a:solidFill>
                <a:latin typeface="Aptos Display"/>
              </a:defRPr>
            </a:pPr>
            <a:r>
              <a:rPr dirty="0"/>
              <a:t>How COPD </a:t>
            </a:r>
            <a:r>
              <a:rPr lang="en-GB" dirty="0"/>
              <a:t>affects</a:t>
            </a:r>
            <a:r>
              <a:rPr dirty="0"/>
              <a:t> anatomy and physiology</a:t>
            </a:r>
          </a:p>
        </p:txBody>
      </p:sp>
      <p:sp>
        <p:nvSpPr>
          <p:cNvPr id="4" name="TextBox 3"/>
          <p:cNvSpPr txBox="1"/>
          <p:nvPr/>
        </p:nvSpPr>
        <p:spPr>
          <a:xfrm>
            <a:off x="621792" y="914400"/>
            <a:ext cx="7073539" cy="276999"/>
          </a:xfrm>
          <a:prstGeom prst="rect">
            <a:avLst/>
          </a:prstGeom>
          <a:noFill/>
        </p:spPr>
        <p:txBody>
          <a:bodyPr wrap="none">
            <a:spAutoFit/>
          </a:bodyPr>
          <a:lstStyle/>
          <a:p>
            <a:pPr>
              <a:defRPr sz="1200">
                <a:solidFill>
                  <a:srgbClr val="5B6E78"/>
                </a:solidFill>
                <a:latin typeface="Aptos"/>
              </a:defRPr>
            </a:pPr>
            <a:r>
              <a:rPr dirty="0"/>
              <a:t>Structural damage leads to restricted airflow, air </a:t>
            </a:r>
            <a:r>
              <a:rPr lang="en-GB" dirty="0"/>
              <a:t>is trapped</a:t>
            </a:r>
            <a:r>
              <a:rPr dirty="0"/>
              <a:t> and</a:t>
            </a:r>
            <a:r>
              <a:rPr lang="en-GB" dirty="0"/>
              <a:t> then</a:t>
            </a:r>
            <a:r>
              <a:rPr dirty="0"/>
              <a:t> reduced efficiency of gas exchange.</a:t>
            </a:r>
          </a:p>
        </p:txBody>
      </p:sp>
      <p:sp>
        <p:nvSpPr>
          <p:cNvPr id="5" name="Rounded Rectangle 4"/>
          <p:cNvSpPr/>
          <p:nvPr/>
        </p:nvSpPr>
        <p:spPr>
          <a:xfrm>
            <a:off x="640080" y="1234440"/>
            <a:ext cx="3429000" cy="1417320"/>
          </a:xfrm>
          <a:prstGeom prst="roundRect">
            <a:avLst/>
          </a:prstGeom>
          <a:solidFill>
            <a:srgbClr val="F1F6F7"/>
          </a:solidFill>
          <a:ln>
            <a:solidFill>
              <a:srgbClr val="DCE4E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ectangle 5"/>
          <p:cNvSpPr/>
          <p:nvPr/>
        </p:nvSpPr>
        <p:spPr>
          <a:xfrm>
            <a:off x="640080" y="1234440"/>
            <a:ext cx="73152" cy="1417320"/>
          </a:xfrm>
          <a:prstGeom prst="rect">
            <a:avLst/>
          </a:prstGeom>
          <a:solidFill>
            <a:srgbClr val="A44E4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822959" y="1380744"/>
            <a:ext cx="3108960" cy="365760"/>
          </a:xfrm>
          <a:prstGeom prst="rect">
            <a:avLst/>
          </a:prstGeom>
          <a:noFill/>
        </p:spPr>
        <p:txBody>
          <a:bodyPr wrap="none">
            <a:spAutoFit/>
          </a:bodyPr>
          <a:lstStyle/>
          <a:p>
            <a:pPr>
              <a:defRPr sz="1700" b="1">
                <a:solidFill>
                  <a:srgbClr val="162734"/>
                </a:solidFill>
                <a:latin typeface="Aptos"/>
              </a:defRPr>
            </a:pPr>
            <a:r>
              <a:t>Airway inflammation</a:t>
            </a:r>
          </a:p>
        </p:txBody>
      </p:sp>
      <p:sp>
        <p:nvSpPr>
          <p:cNvPr id="8" name="TextBox 7"/>
          <p:cNvSpPr txBox="1"/>
          <p:nvPr/>
        </p:nvSpPr>
        <p:spPr>
          <a:xfrm>
            <a:off x="822959" y="1801368"/>
            <a:ext cx="3108960" cy="784830"/>
          </a:xfrm>
          <a:prstGeom prst="rect">
            <a:avLst/>
          </a:prstGeom>
          <a:noFill/>
        </p:spPr>
        <p:txBody>
          <a:bodyPr wrap="square">
            <a:spAutoFit/>
          </a:bodyPr>
          <a:lstStyle/>
          <a:p>
            <a:pPr>
              <a:spcAft>
                <a:spcPts val="400"/>
              </a:spcAft>
              <a:defRPr sz="1500">
                <a:solidFill>
                  <a:srgbClr val="232D34"/>
                </a:solidFill>
                <a:latin typeface="Aptos"/>
              </a:defRPr>
            </a:pPr>
            <a:r>
              <a:rPr dirty="0"/>
              <a:t>Airway walls become thicker and narrower</a:t>
            </a:r>
            <a:r>
              <a:rPr lang="en-GB" dirty="0"/>
              <a:t>, and</a:t>
            </a:r>
            <a:r>
              <a:rPr dirty="0"/>
              <a:t> mucus can further obstruct airflow.</a:t>
            </a:r>
          </a:p>
        </p:txBody>
      </p:sp>
      <p:sp>
        <p:nvSpPr>
          <p:cNvPr id="9" name="Rounded Rectangle 8"/>
          <p:cNvSpPr/>
          <p:nvPr/>
        </p:nvSpPr>
        <p:spPr>
          <a:xfrm>
            <a:off x="640080" y="2880360"/>
            <a:ext cx="3429000" cy="1417320"/>
          </a:xfrm>
          <a:prstGeom prst="roundRect">
            <a:avLst/>
          </a:prstGeom>
          <a:solidFill>
            <a:srgbClr val="F1F6F7"/>
          </a:solidFill>
          <a:ln>
            <a:solidFill>
              <a:srgbClr val="DCE4E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Rectangle 9"/>
          <p:cNvSpPr/>
          <p:nvPr/>
        </p:nvSpPr>
        <p:spPr>
          <a:xfrm>
            <a:off x="640080" y="2880360"/>
            <a:ext cx="73152" cy="1417320"/>
          </a:xfrm>
          <a:prstGeom prst="rect">
            <a:avLst/>
          </a:prstGeom>
          <a:solidFill>
            <a:srgbClr val="A44E4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822959" y="3026664"/>
            <a:ext cx="3108960" cy="365760"/>
          </a:xfrm>
          <a:prstGeom prst="rect">
            <a:avLst/>
          </a:prstGeom>
          <a:noFill/>
        </p:spPr>
        <p:txBody>
          <a:bodyPr wrap="none">
            <a:spAutoFit/>
          </a:bodyPr>
          <a:lstStyle/>
          <a:p>
            <a:pPr>
              <a:defRPr sz="1700" b="1">
                <a:solidFill>
                  <a:srgbClr val="162734"/>
                </a:solidFill>
                <a:latin typeface="Aptos"/>
              </a:defRPr>
            </a:pPr>
            <a:r>
              <a:t>Loss of elastic recoil</a:t>
            </a:r>
          </a:p>
        </p:txBody>
      </p:sp>
      <p:sp>
        <p:nvSpPr>
          <p:cNvPr id="12" name="TextBox 11"/>
          <p:cNvSpPr txBox="1"/>
          <p:nvPr/>
        </p:nvSpPr>
        <p:spPr>
          <a:xfrm>
            <a:off x="822959" y="3447288"/>
            <a:ext cx="3108960" cy="553998"/>
          </a:xfrm>
          <a:prstGeom prst="rect">
            <a:avLst/>
          </a:prstGeom>
          <a:noFill/>
        </p:spPr>
        <p:txBody>
          <a:bodyPr wrap="square">
            <a:spAutoFit/>
          </a:bodyPr>
          <a:lstStyle/>
          <a:p>
            <a:pPr>
              <a:spcAft>
                <a:spcPts val="400"/>
              </a:spcAft>
              <a:defRPr sz="1500">
                <a:solidFill>
                  <a:srgbClr val="232D34"/>
                </a:solidFill>
                <a:latin typeface="Aptos"/>
              </a:defRPr>
            </a:pPr>
            <a:r>
              <a:rPr dirty="0"/>
              <a:t>Damaged alveoli lose </a:t>
            </a:r>
            <a:r>
              <a:rPr lang="en-GB" dirty="0"/>
              <a:t>elasticity</a:t>
            </a:r>
            <a:r>
              <a:rPr dirty="0"/>
              <a:t>, making expiration less effective.</a:t>
            </a:r>
          </a:p>
        </p:txBody>
      </p:sp>
      <p:sp>
        <p:nvSpPr>
          <p:cNvPr id="13" name="Rounded Rectangle 12"/>
          <p:cNvSpPr/>
          <p:nvPr/>
        </p:nvSpPr>
        <p:spPr>
          <a:xfrm>
            <a:off x="640080" y="4526280"/>
            <a:ext cx="3429000" cy="1234440"/>
          </a:xfrm>
          <a:prstGeom prst="roundRect">
            <a:avLst/>
          </a:prstGeom>
          <a:solidFill>
            <a:srgbClr val="F1F6F7"/>
          </a:solidFill>
          <a:ln>
            <a:solidFill>
              <a:srgbClr val="DCE4E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Rectangle 13"/>
          <p:cNvSpPr/>
          <p:nvPr/>
        </p:nvSpPr>
        <p:spPr>
          <a:xfrm>
            <a:off x="640080" y="4526280"/>
            <a:ext cx="73152" cy="1234440"/>
          </a:xfrm>
          <a:prstGeom prst="rect">
            <a:avLst/>
          </a:prstGeom>
          <a:solidFill>
            <a:srgbClr val="A44E4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822959" y="4485006"/>
            <a:ext cx="3108960" cy="365760"/>
          </a:xfrm>
          <a:prstGeom prst="rect">
            <a:avLst/>
          </a:prstGeom>
          <a:noFill/>
        </p:spPr>
        <p:txBody>
          <a:bodyPr wrap="none">
            <a:spAutoFit/>
          </a:bodyPr>
          <a:lstStyle/>
          <a:p>
            <a:pPr>
              <a:defRPr sz="1700" b="1">
                <a:solidFill>
                  <a:srgbClr val="162734"/>
                </a:solidFill>
                <a:latin typeface="Aptos"/>
              </a:defRPr>
            </a:pPr>
            <a:r>
              <a:rPr dirty="0"/>
              <a:t>Air trapping</a:t>
            </a:r>
          </a:p>
        </p:txBody>
      </p:sp>
      <p:sp>
        <p:nvSpPr>
          <p:cNvPr id="16" name="TextBox 15"/>
          <p:cNvSpPr txBox="1"/>
          <p:nvPr/>
        </p:nvSpPr>
        <p:spPr>
          <a:xfrm>
            <a:off x="822959" y="4763453"/>
            <a:ext cx="3108960" cy="954107"/>
          </a:xfrm>
          <a:prstGeom prst="rect">
            <a:avLst/>
          </a:prstGeom>
          <a:noFill/>
        </p:spPr>
        <p:txBody>
          <a:bodyPr wrap="square">
            <a:spAutoFit/>
          </a:bodyPr>
          <a:lstStyle/>
          <a:p>
            <a:pPr>
              <a:spcAft>
                <a:spcPts val="400"/>
              </a:spcAft>
              <a:defRPr sz="1400">
                <a:solidFill>
                  <a:srgbClr val="232D34"/>
                </a:solidFill>
                <a:latin typeface="Aptos"/>
              </a:defRPr>
            </a:pPr>
            <a:r>
              <a:rPr lang="en-GB" dirty="0"/>
              <a:t>A not complete</a:t>
            </a:r>
            <a:r>
              <a:rPr dirty="0"/>
              <a:t> exhalation </a:t>
            </a:r>
            <a:r>
              <a:rPr lang="en-GB" dirty="0"/>
              <a:t>allows stale air to stay in the lungs</a:t>
            </a:r>
            <a:r>
              <a:rPr dirty="0"/>
              <a:t>, </a:t>
            </a:r>
            <a:r>
              <a:rPr lang="en-GB" dirty="0"/>
              <a:t>which can cause</a:t>
            </a:r>
            <a:r>
              <a:rPr dirty="0"/>
              <a:t> breathlessness and reduced exercise tolerance.</a:t>
            </a:r>
          </a:p>
        </p:txBody>
      </p:sp>
      <p:pic>
        <p:nvPicPr>
          <p:cNvPr id="17" name="Picture 16" descr="copd_compare.png"/>
          <p:cNvPicPr>
            <a:picLocks noChangeAspect="1"/>
          </p:cNvPicPr>
          <p:nvPr/>
        </p:nvPicPr>
        <p:blipFill>
          <a:blip r:embed="rId4"/>
          <a:stretch>
            <a:fillRect/>
          </a:stretch>
        </p:blipFill>
        <p:spPr>
          <a:xfrm>
            <a:off x="4343400" y="1325880"/>
            <a:ext cx="7132320" cy="3863340"/>
          </a:xfrm>
          <a:prstGeom prst="rect">
            <a:avLst/>
          </a:prstGeom>
        </p:spPr>
      </p:pic>
      <p:sp>
        <p:nvSpPr>
          <p:cNvPr id="18" name="TextBox 17"/>
          <p:cNvSpPr txBox="1"/>
          <p:nvPr/>
        </p:nvSpPr>
        <p:spPr>
          <a:xfrm>
            <a:off x="594360" y="6446520"/>
            <a:ext cx="1609736" cy="215444"/>
          </a:xfrm>
          <a:prstGeom prst="rect">
            <a:avLst/>
          </a:prstGeom>
          <a:noFill/>
        </p:spPr>
        <p:txBody>
          <a:bodyPr wrap="none">
            <a:spAutoFit/>
          </a:bodyPr>
          <a:lstStyle/>
          <a:p>
            <a:pPr>
              <a:defRPr sz="800">
                <a:solidFill>
                  <a:srgbClr val="5B6E78"/>
                </a:solidFill>
                <a:latin typeface="Aptos"/>
              </a:defRPr>
            </a:pPr>
            <a:r>
              <a:rPr dirty="0"/>
              <a:t>Source: NHS COPD information.</a:t>
            </a:r>
          </a:p>
        </p:txBody>
      </p:sp>
      <p:pic>
        <p:nvPicPr>
          <p:cNvPr id="20" name="Audio 19">
            <a:extLst>
              <a:ext uri="{FF2B5EF4-FFF2-40B4-BE49-F238E27FC236}">
                <a16:creationId xmlns:a16="http://schemas.microsoft.com/office/drawing/2014/main" id="{A27CEE73-541E-4DE2-97E6-622E34A8CB5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64437"/>
    </mc:Choice>
    <mc:Fallback>
      <p:transition spd="slow" advTm="644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0"/>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28016"/>
          </a:xfrm>
          <a:prstGeom prst="rect">
            <a:avLst/>
          </a:prstGeom>
          <a:solidFill>
            <a:srgbClr val="25808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94360" y="320040"/>
            <a:ext cx="10972800" cy="594360"/>
          </a:xfrm>
          <a:prstGeom prst="rect">
            <a:avLst/>
          </a:prstGeom>
          <a:noFill/>
        </p:spPr>
        <p:txBody>
          <a:bodyPr wrap="none">
            <a:spAutoFit/>
          </a:bodyPr>
          <a:lstStyle/>
          <a:p>
            <a:pPr>
              <a:defRPr sz="2800" b="1">
                <a:solidFill>
                  <a:srgbClr val="162734"/>
                </a:solidFill>
                <a:latin typeface="Aptos Display"/>
              </a:defRPr>
            </a:pPr>
            <a:r>
              <a:t>Risk factors and triggers</a:t>
            </a:r>
          </a:p>
        </p:txBody>
      </p:sp>
      <p:sp>
        <p:nvSpPr>
          <p:cNvPr id="4" name="TextBox 3"/>
          <p:cNvSpPr txBox="1"/>
          <p:nvPr/>
        </p:nvSpPr>
        <p:spPr>
          <a:xfrm>
            <a:off x="621792" y="914400"/>
            <a:ext cx="5815566" cy="276999"/>
          </a:xfrm>
          <a:prstGeom prst="rect">
            <a:avLst/>
          </a:prstGeom>
          <a:noFill/>
        </p:spPr>
        <p:txBody>
          <a:bodyPr wrap="none">
            <a:spAutoFit/>
          </a:bodyPr>
          <a:lstStyle/>
          <a:p>
            <a:pPr>
              <a:defRPr sz="1200">
                <a:solidFill>
                  <a:srgbClr val="5B6E78"/>
                </a:solidFill>
                <a:latin typeface="Aptos"/>
              </a:defRPr>
            </a:pPr>
            <a:r>
              <a:rPr lang="en-GB" dirty="0"/>
              <a:t>Osman’s</a:t>
            </a:r>
            <a:r>
              <a:rPr dirty="0"/>
              <a:t> history includes </a:t>
            </a:r>
            <a:r>
              <a:rPr lang="en-GB" dirty="0"/>
              <a:t>some </a:t>
            </a:r>
            <a:r>
              <a:rPr dirty="0"/>
              <a:t>factors</a:t>
            </a:r>
            <a:r>
              <a:rPr lang="en-GB" dirty="0"/>
              <a:t> that can be changed to improve his condition</a:t>
            </a:r>
            <a:r>
              <a:rPr dirty="0"/>
              <a:t>.</a:t>
            </a:r>
          </a:p>
        </p:txBody>
      </p:sp>
      <p:graphicFrame>
        <p:nvGraphicFramePr>
          <p:cNvPr id="5" name="Table 4"/>
          <p:cNvGraphicFramePr>
            <a:graphicFrameLocks noGrp="1"/>
          </p:cNvGraphicFramePr>
          <p:nvPr>
            <p:extLst>
              <p:ext uri="{D42A27DB-BD31-4B8C-83A1-F6EECF244321}">
                <p14:modId xmlns:p14="http://schemas.microsoft.com/office/powerpoint/2010/main" val="1312172934"/>
              </p:ext>
            </p:extLst>
          </p:nvPr>
        </p:nvGraphicFramePr>
        <p:xfrm>
          <a:off x="640080" y="1325880"/>
          <a:ext cx="10881359" cy="4480560"/>
        </p:xfrm>
        <a:graphic>
          <a:graphicData uri="http://schemas.openxmlformats.org/drawingml/2006/table">
            <a:tbl>
              <a:tblPr firstRow="1" bandRow="1">
                <a:tableStyleId>{5C22544A-7EE6-4342-B048-85BDC9FD1C3A}</a:tableStyleId>
              </a:tblPr>
              <a:tblGrid>
                <a:gridCol w="2743200">
                  <a:extLst>
                    <a:ext uri="{9D8B030D-6E8A-4147-A177-3AD203B41FA5}">
                      <a16:colId xmlns:a16="http://schemas.microsoft.com/office/drawing/2014/main" val="20000"/>
                    </a:ext>
                  </a:extLst>
                </a:gridCol>
                <a:gridCol w="3749039">
                  <a:extLst>
                    <a:ext uri="{9D8B030D-6E8A-4147-A177-3AD203B41FA5}">
                      <a16:colId xmlns:a16="http://schemas.microsoft.com/office/drawing/2014/main" val="20001"/>
                    </a:ext>
                  </a:extLst>
                </a:gridCol>
                <a:gridCol w="4389120">
                  <a:extLst>
                    <a:ext uri="{9D8B030D-6E8A-4147-A177-3AD203B41FA5}">
                      <a16:colId xmlns:a16="http://schemas.microsoft.com/office/drawing/2014/main" val="20002"/>
                    </a:ext>
                  </a:extLst>
                </a:gridCol>
              </a:tblGrid>
              <a:tr h="640080">
                <a:tc>
                  <a:txBody>
                    <a:bodyPr/>
                    <a:lstStyle/>
                    <a:p>
                      <a:pPr>
                        <a:defRPr sz="1400" b="1">
                          <a:solidFill>
                            <a:srgbClr val="FFFFFF"/>
                          </a:solidFill>
                        </a:defRPr>
                      </a:pPr>
                      <a:r>
                        <a:rPr dirty="0"/>
                        <a:t>Risk factor</a:t>
                      </a:r>
                    </a:p>
                  </a:txBody>
                  <a:tcPr>
                    <a:solidFill>
                      <a:srgbClr val="162734"/>
                    </a:solidFill>
                  </a:tcPr>
                </a:tc>
                <a:tc>
                  <a:txBody>
                    <a:bodyPr/>
                    <a:lstStyle/>
                    <a:p>
                      <a:pPr>
                        <a:defRPr sz="1400" b="1">
                          <a:solidFill>
                            <a:srgbClr val="FFFFFF"/>
                          </a:solidFill>
                        </a:defRPr>
                      </a:pPr>
                      <a:r>
                        <a:rPr dirty="0"/>
                        <a:t>Relevance to </a:t>
                      </a:r>
                      <a:r>
                        <a:rPr lang="en-GB" dirty="0"/>
                        <a:t>Osman</a:t>
                      </a:r>
                      <a:endParaRPr dirty="0"/>
                    </a:p>
                  </a:txBody>
                  <a:tcPr>
                    <a:solidFill>
                      <a:srgbClr val="162734"/>
                    </a:solidFill>
                  </a:tcPr>
                </a:tc>
                <a:tc>
                  <a:txBody>
                    <a:bodyPr/>
                    <a:lstStyle/>
                    <a:p>
                      <a:pPr>
                        <a:defRPr sz="1400" b="1">
                          <a:solidFill>
                            <a:srgbClr val="FFFFFF"/>
                          </a:solidFill>
                        </a:defRPr>
                      </a:pPr>
                      <a:r>
                        <a:t>Care response</a:t>
                      </a:r>
                    </a:p>
                  </a:txBody>
                  <a:tcPr>
                    <a:solidFill>
                      <a:srgbClr val="162734"/>
                    </a:solidFill>
                  </a:tcPr>
                </a:tc>
                <a:extLst>
                  <a:ext uri="{0D108BD9-81ED-4DB2-BD59-A6C34878D82A}">
                    <a16:rowId xmlns:a16="http://schemas.microsoft.com/office/drawing/2014/main" val="10000"/>
                  </a:ext>
                </a:extLst>
              </a:tr>
              <a:tr h="640080">
                <a:tc>
                  <a:txBody>
                    <a:bodyPr/>
                    <a:lstStyle/>
                    <a:p>
                      <a:pPr>
                        <a:defRPr sz="1200">
                          <a:solidFill>
                            <a:srgbClr val="232D34"/>
                          </a:solidFill>
                        </a:defRPr>
                      </a:pPr>
                      <a:r>
                        <a:t>Smoking</a:t>
                      </a:r>
                    </a:p>
                  </a:txBody>
                  <a:tcPr>
                    <a:solidFill>
                      <a:srgbClr val="F1F6F7"/>
                    </a:solidFill>
                  </a:tcPr>
                </a:tc>
                <a:tc>
                  <a:txBody>
                    <a:bodyPr/>
                    <a:lstStyle/>
                    <a:p>
                      <a:pPr>
                        <a:defRPr sz="1200">
                          <a:solidFill>
                            <a:srgbClr val="232D34"/>
                          </a:solidFill>
                        </a:defRPr>
                      </a:pPr>
                      <a:r>
                        <a:t>Past 30 pack-years; occasional current smoking</a:t>
                      </a:r>
                    </a:p>
                  </a:txBody>
                  <a:tcPr>
                    <a:solidFill>
                      <a:srgbClr val="F1F6F7"/>
                    </a:solidFill>
                  </a:tcPr>
                </a:tc>
                <a:tc>
                  <a:txBody>
                    <a:bodyPr/>
                    <a:lstStyle/>
                    <a:p>
                      <a:pPr>
                        <a:defRPr sz="1200">
                          <a:solidFill>
                            <a:srgbClr val="232D34"/>
                          </a:solidFill>
                        </a:defRPr>
                      </a:pPr>
                      <a:r>
                        <a:rPr dirty="0"/>
                        <a:t>Offer </a:t>
                      </a:r>
                      <a:r>
                        <a:rPr dirty="0" err="1"/>
                        <a:t>non-judgemental</a:t>
                      </a:r>
                      <a:r>
                        <a:rPr dirty="0"/>
                        <a:t> support and referral.</a:t>
                      </a:r>
                    </a:p>
                  </a:txBody>
                  <a:tcPr>
                    <a:solidFill>
                      <a:srgbClr val="F1F6F7"/>
                    </a:solidFill>
                  </a:tcPr>
                </a:tc>
                <a:extLst>
                  <a:ext uri="{0D108BD9-81ED-4DB2-BD59-A6C34878D82A}">
                    <a16:rowId xmlns:a16="http://schemas.microsoft.com/office/drawing/2014/main" val="10001"/>
                  </a:ext>
                </a:extLst>
              </a:tr>
              <a:tr h="640080">
                <a:tc>
                  <a:txBody>
                    <a:bodyPr/>
                    <a:lstStyle/>
                    <a:p>
                      <a:pPr>
                        <a:defRPr sz="1200">
                          <a:solidFill>
                            <a:srgbClr val="232D34"/>
                          </a:solidFill>
                        </a:defRPr>
                      </a:pPr>
                      <a:r>
                        <a:t>Second-hand smoke</a:t>
                      </a:r>
                    </a:p>
                  </a:txBody>
                  <a:tcPr>
                    <a:solidFill>
                      <a:srgbClr val="FFFFFF"/>
                    </a:solidFill>
                  </a:tcPr>
                </a:tc>
                <a:tc>
                  <a:txBody>
                    <a:bodyPr/>
                    <a:lstStyle/>
                    <a:p>
                      <a:pPr>
                        <a:defRPr sz="1200">
                          <a:solidFill>
                            <a:srgbClr val="232D34"/>
                          </a:solidFill>
                        </a:defRPr>
                      </a:pPr>
                      <a:r>
                        <a:rPr dirty="0"/>
                        <a:t>Potential exposure from family</a:t>
                      </a:r>
                      <a:r>
                        <a:rPr lang="en-GB" dirty="0"/>
                        <a:t> friends or </a:t>
                      </a:r>
                      <a:r>
                        <a:rPr dirty="0"/>
                        <a:t>social settings</a:t>
                      </a:r>
                    </a:p>
                  </a:txBody>
                  <a:tcPr>
                    <a:solidFill>
                      <a:srgbClr val="FFFFFF"/>
                    </a:solidFill>
                  </a:tcPr>
                </a:tc>
                <a:tc>
                  <a:txBody>
                    <a:bodyPr/>
                    <a:lstStyle/>
                    <a:p>
                      <a:pPr>
                        <a:defRPr sz="1200">
                          <a:solidFill>
                            <a:srgbClr val="232D34"/>
                          </a:solidFill>
                        </a:defRPr>
                      </a:pPr>
                      <a:r>
                        <a:t>Encourage smoke-free home and social spaces.</a:t>
                      </a:r>
                    </a:p>
                  </a:txBody>
                  <a:tcPr>
                    <a:solidFill>
                      <a:srgbClr val="FFFFFF"/>
                    </a:solidFill>
                  </a:tcPr>
                </a:tc>
                <a:extLst>
                  <a:ext uri="{0D108BD9-81ED-4DB2-BD59-A6C34878D82A}">
                    <a16:rowId xmlns:a16="http://schemas.microsoft.com/office/drawing/2014/main" val="10002"/>
                  </a:ext>
                </a:extLst>
              </a:tr>
              <a:tr h="640080">
                <a:tc>
                  <a:txBody>
                    <a:bodyPr/>
                    <a:lstStyle/>
                    <a:p>
                      <a:pPr>
                        <a:defRPr sz="1200">
                          <a:solidFill>
                            <a:srgbClr val="232D34"/>
                          </a:solidFill>
                        </a:defRPr>
                      </a:pPr>
                      <a:r>
                        <a:t>Air pollution</a:t>
                      </a:r>
                    </a:p>
                  </a:txBody>
                  <a:tcPr>
                    <a:solidFill>
                      <a:srgbClr val="F1F6F7"/>
                    </a:solidFill>
                  </a:tcPr>
                </a:tc>
                <a:tc>
                  <a:txBody>
                    <a:bodyPr/>
                    <a:lstStyle/>
                    <a:p>
                      <a:pPr>
                        <a:defRPr sz="1200">
                          <a:solidFill>
                            <a:srgbClr val="232D34"/>
                          </a:solidFill>
                        </a:defRPr>
                      </a:pPr>
                      <a:r>
                        <a:rPr lang="en-GB" dirty="0"/>
                        <a:t>A crowded city can cause symptoms</a:t>
                      </a:r>
                      <a:endParaRPr dirty="0"/>
                    </a:p>
                  </a:txBody>
                  <a:tcPr>
                    <a:solidFill>
                      <a:srgbClr val="F1F6F7"/>
                    </a:solidFill>
                  </a:tcPr>
                </a:tc>
                <a:tc>
                  <a:txBody>
                    <a:bodyPr/>
                    <a:lstStyle/>
                    <a:p>
                      <a:pPr>
                        <a:defRPr sz="1200">
                          <a:solidFill>
                            <a:srgbClr val="232D34"/>
                          </a:solidFill>
                        </a:defRPr>
                      </a:pPr>
                      <a:r>
                        <a:rPr lang="en-GB" dirty="0"/>
                        <a:t>A</a:t>
                      </a:r>
                      <a:r>
                        <a:rPr dirty="0"/>
                        <a:t>void heavy pollution when symptomatic.</a:t>
                      </a:r>
                    </a:p>
                  </a:txBody>
                  <a:tcPr>
                    <a:solidFill>
                      <a:srgbClr val="F1F6F7"/>
                    </a:solidFill>
                  </a:tcPr>
                </a:tc>
                <a:extLst>
                  <a:ext uri="{0D108BD9-81ED-4DB2-BD59-A6C34878D82A}">
                    <a16:rowId xmlns:a16="http://schemas.microsoft.com/office/drawing/2014/main" val="10003"/>
                  </a:ext>
                </a:extLst>
              </a:tr>
              <a:tr h="640080">
                <a:tc>
                  <a:txBody>
                    <a:bodyPr/>
                    <a:lstStyle/>
                    <a:p>
                      <a:pPr>
                        <a:defRPr sz="1200">
                          <a:solidFill>
                            <a:srgbClr val="232D34"/>
                          </a:solidFill>
                        </a:defRPr>
                      </a:pPr>
                      <a:r>
                        <a:t>Respiratory infections</a:t>
                      </a:r>
                    </a:p>
                  </a:txBody>
                  <a:tcPr>
                    <a:solidFill>
                      <a:srgbClr val="FFFFFF"/>
                    </a:solidFill>
                  </a:tcPr>
                </a:tc>
                <a:tc>
                  <a:txBody>
                    <a:bodyPr/>
                    <a:lstStyle/>
                    <a:p>
                      <a:pPr>
                        <a:defRPr sz="1200">
                          <a:solidFill>
                            <a:srgbClr val="232D34"/>
                          </a:solidFill>
                        </a:defRPr>
                      </a:pPr>
                      <a:r>
                        <a:rPr dirty="0"/>
                        <a:t>Can trigger </a:t>
                      </a:r>
                      <a:r>
                        <a:rPr lang="en-GB" dirty="0"/>
                        <a:t>aggravation</a:t>
                      </a:r>
                      <a:endParaRPr dirty="0"/>
                    </a:p>
                  </a:txBody>
                  <a:tcPr>
                    <a:solidFill>
                      <a:srgbClr val="FFFFFF"/>
                    </a:solidFill>
                  </a:tcPr>
                </a:tc>
                <a:tc>
                  <a:txBody>
                    <a:bodyPr/>
                    <a:lstStyle/>
                    <a:p>
                      <a:pPr>
                        <a:defRPr sz="1200">
                          <a:solidFill>
                            <a:srgbClr val="232D34"/>
                          </a:solidFill>
                        </a:defRPr>
                      </a:pPr>
                      <a:r>
                        <a:rPr dirty="0"/>
                        <a:t>Vaccination and assessment of symptoms.</a:t>
                      </a:r>
                    </a:p>
                  </a:txBody>
                  <a:tcPr>
                    <a:solidFill>
                      <a:srgbClr val="FFFFFF"/>
                    </a:solidFill>
                  </a:tcPr>
                </a:tc>
                <a:extLst>
                  <a:ext uri="{0D108BD9-81ED-4DB2-BD59-A6C34878D82A}">
                    <a16:rowId xmlns:a16="http://schemas.microsoft.com/office/drawing/2014/main" val="10004"/>
                  </a:ext>
                </a:extLst>
              </a:tr>
              <a:tr h="640080">
                <a:tc>
                  <a:txBody>
                    <a:bodyPr/>
                    <a:lstStyle/>
                    <a:p>
                      <a:pPr>
                        <a:defRPr sz="1200">
                          <a:solidFill>
                            <a:srgbClr val="232D34"/>
                          </a:solidFill>
                        </a:defRPr>
                      </a:pPr>
                      <a:r>
                        <a:t>Low activity</a:t>
                      </a:r>
                    </a:p>
                  </a:txBody>
                  <a:tcPr>
                    <a:solidFill>
                      <a:srgbClr val="F1F6F7"/>
                    </a:solidFill>
                  </a:tcPr>
                </a:tc>
                <a:tc>
                  <a:txBody>
                    <a:bodyPr/>
                    <a:lstStyle/>
                    <a:p>
                      <a:pPr>
                        <a:defRPr sz="1200">
                          <a:solidFill>
                            <a:srgbClr val="232D34"/>
                          </a:solidFill>
                        </a:defRPr>
                      </a:pPr>
                      <a:r>
                        <a:rPr dirty="0"/>
                        <a:t>Breathlessness can lead to inactivity</a:t>
                      </a:r>
                    </a:p>
                  </a:txBody>
                  <a:tcPr>
                    <a:solidFill>
                      <a:srgbClr val="F1F6F7"/>
                    </a:solidFill>
                  </a:tcPr>
                </a:tc>
                <a:tc>
                  <a:txBody>
                    <a:bodyPr/>
                    <a:lstStyle/>
                    <a:p>
                      <a:pPr>
                        <a:defRPr sz="1200">
                          <a:solidFill>
                            <a:srgbClr val="232D34"/>
                          </a:solidFill>
                        </a:defRPr>
                      </a:pPr>
                      <a:r>
                        <a:rPr dirty="0"/>
                        <a:t>Gradual activity </a:t>
                      </a:r>
                      <a:r>
                        <a:rPr lang="en-GB" dirty="0"/>
                        <a:t>like sports or walks </a:t>
                      </a:r>
                      <a:r>
                        <a:rPr dirty="0"/>
                        <a:t>and rehabilitation.</a:t>
                      </a:r>
                    </a:p>
                  </a:txBody>
                  <a:tcPr>
                    <a:solidFill>
                      <a:srgbClr val="F1F6F7"/>
                    </a:solidFill>
                  </a:tcPr>
                </a:tc>
                <a:extLst>
                  <a:ext uri="{0D108BD9-81ED-4DB2-BD59-A6C34878D82A}">
                    <a16:rowId xmlns:a16="http://schemas.microsoft.com/office/drawing/2014/main" val="10005"/>
                  </a:ext>
                </a:extLst>
              </a:tr>
              <a:tr h="640080">
                <a:tc>
                  <a:txBody>
                    <a:bodyPr/>
                    <a:lstStyle/>
                    <a:p>
                      <a:pPr>
                        <a:defRPr sz="1200">
                          <a:solidFill>
                            <a:srgbClr val="232D34"/>
                          </a:solidFill>
                        </a:defRPr>
                      </a:pPr>
                      <a:r>
                        <a:t>Age / history</a:t>
                      </a:r>
                    </a:p>
                  </a:txBody>
                  <a:tcPr>
                    <a:solidFill>
                      <a:srgbClr val="FFFFFF"/>
                    </a:solidFill>
                  </a:tcPr>
                </a:tc>
                <a:tc>
                  <a:txBody>
                    <a:bodyPr/>
                    <a:lstStyle/>
                    <a:p>
                      <a:pPr>
                        <a:defRPr sz="1200">
                          <a:solidFill>
                            <a:srgbClr val="232D34"/>
                          </a:solidFill>
                        </a:defRPr>
                      </a:pPr>
                      <a:r>
                        <a:t>Age and previous exposure cannot be changed</a:t>
                      </a:r>
                    </a:p>
                  </a:txBody>
                  <a:tcPr>
                    <a:solidFill>
                      <a:srgbClr val="FFFFFF"/>
                    </a:solidFill>
                  </a:tcPr>
                </a:tc>
                <a:tc>
                  <a:txBody>
                    <a:bodyPr/>
                    <a:lstStyle/>
                    <a:p>
                      <a:pPr>
                        <a:defRPr sz="1200">
                          <a:solidFill>
                            <a:srgbClr val="232D34"/>
                          </a:solidFill>
                        </a:defRPr>
                      </a:pPr>
                      <a:r>
                        <a:rPr dirty="0"/>
                        <a:t>Focus on controllable </a:t>
                      </a:r>
                      <a:r>
                        <a:rPr lang="en-GB" dirty="0"/>
                        <a:t>behaviours</a:t>
                      </a:r>
                      <a:r>
                        <a:rPr dirty="0"/>
                        <a:t> and support.</a:t>
                      </a:r>
                    </a:p>
                  </a:txBody>
                  <a:tcPr>
                    <a:solidFill>
                      <a:srgbClr val="FFFFFF"/>
                    </a:solidFill>
                  </a:tcPr>
                </a:tc>
                <a:extLst>
                  <a:ext uri="{0D108BD9-81ED-4DB2-BD59-A6C34878D82A}">
                    <a16:rowId xmlns:a16="http://schemas.microsoft.com/office/drawing/2014/main" val="10006"/>
                  </a:ext>
                </a:extLst>
              </a:tr>
            </a:tbl>
          </a:graphicData>
        </a:graphic>
      </p:graphicFrame>
      <p:sp>
        <p:nvSpPr>
          <p:cNvPr id="6" name="TextBox 5"/>
          <p:cNvSpPr txBox="1"/>
          <p:nvPr/>
        </p:nvSpPr>
        <p:spPr>
          <a:xfrm>
            <a:off x="594360" y="6446520"/>
            <a:ext cx="1659429" cy="215444"/>
          </a:xfrm>
          <a:prstGeom prst="rect">
            <a:avLst/>
          </a:prstGeom>
          <a:noFill/>
        </p:spPr>
        <p:txBody>
          <a:bodyPr wrap="none">
            <a:spAutoFit/>
          </a:bodyPr>
          <a:lstStyle/>
          <a:p>
            <a:pPr>
              <a:defRPr sz="800">
                <a:solidFill>
                  <a:srgbClr val="5B6E78"/>
                </a:solidFill>
                <a:latin typeface="Aptos"/>
              </a:defRPr>
            </a:pPr>
            <a:r>
              <a:rPr dirty="0"/>
              <a:t>Sources: NHS COPD information.</a:t>
            </a:r>
          </a:p>
        </p:txBody>
      </p:sp>
      <p:pic>
        <p:nvPicPr>
          <p:cNvPr id="8" name="Audio 7">
            <a:extLst>
              <a:ext uri="{FF2B5EF4-FFF2-40B4-BE49-F238E27FC236}">
                <a16:creationId xmlns:a16="http://schemas.microsoft.com/office/drawing/2014/main" id="{9F90E026-08F6-AEB4-F014-FD6BB6C9E73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226800" y="58928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88341"/>
    </mc:Choice>
    <mc:Fallback>
      <p:transition spd="slow" advTm="883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28016"/>
          </a:xfrm>
          <a:prstGeom prst="rect">
            <a:avLst/>
          </a:prstGeom>
          <a:solidFill>
            <a:srgbClr val="25808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94360" y="320040"/>
            <a:ext cx="10972800" cy="594360"/>
          </a:xfrm>
          <a:prstGeom prst="rect">
            <a:avLst/>
          </a:prstGeom>
          <a:noFill/>
        </p:spPr>
        <p:txBody>
          <a:bodyPr wrap="none">
            <a:spAutoFit/>
          </a:bodyPr>
          <a:lstStyle/>
          <a:p>
            <a:pPr>
              <a:defRPr sz="2800" b="1">
                <a:solidFill>
                  <a:srgbClr val="162734"/>
                </a:solidFill>
                <a:latin typeface="Aptos Display"/>
              </a:defRPr>
            </a:pPr>
            <a:r>
              <a:rPr dirty="0"/>
              <a:t>Person-</a:t>
            </a:r>
            <a:r>
              <a:rPr dirty="0" err="1"/>
              <a:t>centred</a:t>
            </a:r>
            <a:r>
              <a:rPr dirty="0"/>
              <a:t> care plan</a:t>
            </a:r>
          </a:p>
        </p:txBody>
      </p:sp>
      <p:sp>
        <p:nvSpPr>
          <p:cNvPr id="4" name="TextBox 3"/>
          <p:cNvSpPr txBox="1"/>
          <p:nvPr/>
        </p:nvSpPr>
        <p:spPr>
          <a:xfrm>
            <a:off x="621792" y="914400"/>
            <a:ext cx="4718408" cy="276999"/>
          </a:xfrm>
          <a:prstGeom prst="rect">
            <a:avLst/>
          </a:prstGeom>
          <a:noFill/>
        </p:spPr>
        <p:txBody>
          <a:bodyPr wrap="none">
            <a:spAutoFit/>
          </a:bodyPr>
          <a:lstStyle/>
          <a:p>
            <a:pPr>
              <a:defRPr sz="1200">
                <a:solidFill>
                  <a:srgbClr val="5B6E78"/>
                </a:solidFill>
                <a:latin typeface="Aptos"/>
              </a:defRPr>
            </a:pPr>
            <a:r>
              <a:rPr lang="en-GB" dirty="0"/>
              <a:t>The plan and expectation should be </a:t>
            </a:r>
            <a:r>
              <a:rPr dirty="0"/>
              <a:t>specific</a:t>
            </a:r>
            <a:r>
              <a:rPr lang="en-GB" dirty="0"/>
              <a:t> and</a:t>
            </a:r>
            <a:r>
              <a:rPr dirty="0"/>
              <a:t> realistic </a:t>
            </a:r>
            <a:r>
              <a:rPr lang="en-GB" dirty="0"/>
              <a:t>for</a:t>
            </a:r>
            <a:r>
              <a:rPr dirty="0"/>
              <a:t> </a:t>
            </a:r>
            <a:r>
              <a:rPr lang="en-GB" dirty="0"/>
              <a:t>Osman</a:t>
            </a:r>
            <a:r>
              <a:rPr dirty="0"/>
              <a:t>.</a:t>
            </a:r>
          </a:p>
        </p:txBody>
      </p:sp>
      <p:sp>
        <p:nvSpPr>
          <p:cNvPr id="5" name="Rounded Rectangle 4"/>
          <p:cNvSpPr/>
          <p:nvPr/>
        </p:nvSpPr>
        <p:spPr>
          <a:xfrm>
            <a:off x="640080" y="1234440"/>
            <a:ext cx="3474720" cy="1508760"/>
          </a:xfrm>
          <a:prstGeom prst="roundRect">
            <a:avLst/>
          </a:prstGeom>
          <a:solidFill>
            <a:srgbClr val="F1F6F7"/>
          </a:solidFill>
          <a:ln>
            <a:solidFill>
              <a:srgbClr val="DCE4E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ectangle 5"/>
          <p:cNvSpPr/>
          <p:nvPr/>
        </p:nvSpPr>
        <p:spPr>
          <a:xfrm>
            <a:off x="640080" y="1234440"/>
            <a:ext cx="73152" cy="1508760"/>
          </a:xfrm>
          <a:prstGeom prst="rect">
            <a:avLst/>
          </a:prstGeom>
          <a:solidFill>
            <a:srgbClr val="25808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822959" y="1254850"/>
            <a:ext cx="1538563" cy="353943"/>
          </a:xfrm>
          <a:prstGeom prst="rect">
            <a:avLst/>
          </a:prstGeom>
          <a:noFill/>
        </p:spPr>
        <p:txBody>
          <a:bodyPr wrap="none">
            <a:spAutoFit/>
          </a:bodyPr>
          <a:lstStyle/>
          <a:p>
            <a:pPr>
              <a:defRPr sz="1700" b="1">
                <a:solidFill>
                  <a:srgbClr val="162734"/>
                </a:solidFill>
                <a:latin typeface="Aptos"/>
              </a:defRPr>
            </a:pPr>
            <a:r>
              <a:rPr dirty="0"/>
              <a:t>1 — breathing</a:t>
            </a:r>
          </a:p>
        </p:txBody>
      </p:sp>
      <p:sp>
        <p:nvSpPr>
          <p:cNvPr id="8" name="TextBox 7"/>
          <p:cNvSpPr txBox="1"/>
          <p:nvPr/>
        </p:nvSpPr>
        <p:spPr>
          <a:xfrm>
            <a:off x="822959" y="1639183"/>
            <a:ext cx="3154679" cy="1107996"/>
          </a:xfrm>
          <a:prstGeom prst="rect">
            <a:avLst/>
          </a:prstGeom>
          <a:noFill/>
        </p:spPr>
        <p:txBody>
          <a:bodyPr wrap="square">
            <a:spAutoFit/>
          </a:bodyPr>
          <a:lstStyle/>
          <a:p>
            <a:pPr>
              <a:spcAft>
                <a:spcPts val="400"/>
              </a:spcAft>
              <a:defRPr sz="1400">
                <a:solidFill>
                  <a:srgbClr val="232D34"/>
                </a:solidFill>
                <a:latin typeface="Aptos"/>
              </a:defRPr>
            </a:pPr>
            <a:r>
              <a:rPr dirty="0"/>
              <a:t>Improve breathlessness</a:t>
            </a:r>
          </a:p>
          <a:p>
            <a:pPr>
              <a:spcAft>
                <a:spcPts val="400"/>
              </a:spcAft>
              <a:defRPr sz="1400">
                <a:solidFill>
                  <a:srgbClr val="232D34"/>
                </a:solidFill>
                <a:latin typeface="Aptos"/>
              </a:defRPr>
            </a:pPr>
            <a:r>
              <a:rPr dirty="0"/>
              <a:t>• Review inhaler technique</a:t>
            </a:r>
          </a:p>
          <a:p>
            <a:pPr>
              <a:spcAft>
                <a:spcPts val="400"/>
              </a:spcAft>
              <a:defRPr sz="1400">
                <a:solidFill>
                  <a:srgbClr val="232D34"/>
                </a:solidFill>
                <a:latin typeface="Aptos"/>
              </a:defRPr>
            </a:pPr>
            <a:r>
              <a:rPr dirty="0"/>
              <a:t>• Teach pursed-lip breathing</a:t>
            </a:r>
          </a:p>
          <a:p>
            <a:pPr>
              <a:spcAft>
                <a:spcPts val="400"/>
              </a:spcAft>
              <a:defRPr sz="1400">
                <a:solidFill>
                  <a:srgbClr val="232D34"/>
                </a:solidFill>
                <a:latin typeface="Aptos"/>
              </a:defRPr>
            </a:pPr>
            <a:r>
              <a:rPr dirty="0"/>
              <a:t>• Create an action plan</a:t>
            </a:r>
            <a:r>
              <a:rPr lang="en-GB" dirty="0"/>
              <a:t> if it gets worse</a:t>
            </a:r>
            <a:endParaRPr dirty="0"/>
          </a:p>
        </p:txBody>
      </p:sp>
      <p:sp>
        <p:nvSpPr>
          <p:cNvPr id="9" name="Rounded Rectangle 8"/>
          <p:cNvSpPr/>
          <p:nvPr/>
        </p:nvSpPr>
        <p:spPr>
          <a:xfrm>
            <a:off x="4343400" y="1234440"/>
            <a:ext cx="3474720" cy="1508760"/>
          </a:xfrm>
          <a:prstGeom prst="roundRect">
            <a:avLst/>
          </a:prstGeom>
          <a:solidFill>
            <a:srgbClr val="F1F6F7"/>
          </a:solidFill>
          <a:ln>
            <a:solidFill>
              <a:srgbClr val="DCE4E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Rectangle 9"/>
          <p:cNvSpPr/>
          <p:nvPr/>
        </p:nvSpPr>
        <p:spPr>
          <a:xfrm>
            <a:off x="4343400" y="1234440"/>
            <a:ext cx="73152" cy="1508760"/>
          </a:xfrm>
          <a:prstGeom prst="rect">
            <a:avLst/>
          </a:prstGeom>
          <a:solidFill>
            <a:srgbClr val="497D5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4526280" y="1248942"/>
            <a:ext cx="1361270" cy="353943"/>
          </a:xfrm>
          <a:prstGeom prst="rect">
            <a:avLst/>
          </a:prstGeom>
          <a:noFill/>
        </p:spPr>
        <p:txBody>
          <a:bodyPr wrap="none">
            <a:spAutoFit/>
          </a:bodyPr>
          <a:lstStyle/>
          <a:p>
            <a:pPr>
              <a:defRPr sz="1700" b="1">
                <a:solidFill>
                  <a:srgbClr val="162734"/>
                </a:solidFill>
                <a:latin typeface="Aptos"/>
              </a:defRPr>
            </a:pPr>
            <a:r>
              <a:rPr dirty="0"/>
              <a:t> 2 — activity</a:t>
            </a:r>
          </a:p>
        </p:txBody>
      </p:sp>
      <p:sp>
        <p:nvSpPr>
          <p:cNvPr id="12" name="TextBox 11"/>
          <p:cNvSpPr txBox="1"/>
          <p:nvPr/>
        </p:nvSpPr>
        <p:spPr>
          <a:xfrm>
            <a:off x="4526280" y="1518787"/>
            <a:ext cx="3154679" cy="1056700"/>
          </a:xfrm>
          <a:prstGeom prst="rect">
            <a:avLst/>
          </a:prstGeom>
          <a:noFill/>
        </p:spPr>
        <p:txBody>
          <a:bodyPr wrap="square">
            <a:spAutoFit/>
          </a:bodyPr>
          <a:lstStyle/>
          <a:p>
            <a:pPr>
              <a:spcAft>
                <a:spcPts val="400"/>
              </a:spcAft>
              <a:defRPr sz="1400">
                <a:solidFill>
                  <a:srgbClr val="232D34"/>
                </a:solidFill>
                <a:latin typeface="Aptos"/>
              </a:defRPr>
            </a:pPr>
            <a:r>
              <a:rPr dirty="0"/>
              <a:t>Increase safe physical activity</a:t>
            </a:r>
          </a:p>
          <a:p>
            <a:pPr>
              <a:spcAft>
                <a:spcPts val="400"/>
              </a:spcAft>
              <a:defRPr sz="1400">
                <a:solidFill>
                  <a:srgbClr val="232D34"/>
                </a:solidFill>
                <a:latin typeface="Aptos"/>
              </a:defRPr>
            </a:pPr>
            <a:r>
              <a:rPr dirty="0"/>
              <a:t>• </a:t>
            </a:r>
            <a:r>
              <a:rPr lang="en-GB" dirty="0"/>
              <a:t>start</a:t>
            </a:r>
            <a:r>
              <a:rPr dirty="0"/>
              <a:t> short, </a:t>
            </a:r>
            <a:r>
              <a:rPr lang="en-GB" dirty="0"/>
              <a:t>slow</a:t>
            </a:r>
            <a:r>
              <a:rPr dirty="0"/>
              <a:t> walks</a:t>
            </a:r>
          </a:p>
          <a:p>
            <a:pPr>
              <a:spcAft>
                <a:spcPts val="400"/>
              </a:spcAft>
              <a:defRPr sz="1400">
                <a:solidFill>
                  <a:srgbClr val="232D34"/>
                </a:solidFill>
                <a:latin typeface="Aptos"/>
              </a:defRPr>
            </a:pPr>
            <a:r>
              <a:rPr dirty="0"/>
              <a:t>• Track tolerance rather than forcing intensity</a:t>
            </a:r>
          </a:p>
        </p:txBody>
      </p:sp>
      <p:sp>
        <p:nvSpPr>
          <p:cNvPr id="13" name="Rounded Rectangle 12"/>
          <p:cNvSpPr/>
          <p:nvPr/>
        </p:nvSpPr>
        <p:spPr>
          <a:xfrm>
            <a:off x="8046720" y="1234440"/>
            <a:ext cx="3474720" cy="1508760"/>
          </a:xfrm>
          <a:prstGeom prst="roundRect">
            <a:avLst/>
          </a:prstGeom>
          <a:solidFill>
            <a:srgbClr val="F1F6F7"/>
          </a:solidFill>
          <a:ln>
            <a:solidFill>
              <a:srgbClr val="DCE4E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Rectangle 13"/>
          <p:cNvSpPr/>
          <p:nvPr/>
        </p:nvSpPr>
        <p:spPr>
          <a:xfrm>
            <a:off x="8046720" y="1234440"/>
            <a:ext cx="73152" cy="1508760"/>
          </a:xfrm>
          <a:prstGeom prst="rect">
            <a:avLst/>
          </a:prstGeom>
          <a:solidFill>
            <a:srgbClr val="A44E4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8229600" y="1278128"/>
            <a:ext cx="1481496" cy="353943"/>
          </a:xfrm>
          <a:prstGeom prst="rect">
            <a:avLst/>
          </a:prstGeom>
          <a:noFill/>
        </p:spPr>
        <p:txBody>
          <a:bodyPr wrap="none">
            <a:spAutoFit/>
          </a:bodyPr>
          <a:lstStyle/>
          <a:p>
            <a:pPr>
              <a:defRPr sz="1700" b="1">
                <a:solidFill>
                  <a:srgbClr val="162734"/>
                </a:solidFill>
                <a:latin typeface="Aptos"/>
              </a:defRPr>
            </a:pPr>
            <a:r>
              <a:rPr dirty="0"/>
              <a:t> 3 — smoking</a:t>
            </a:r>
          </a:p>
        </p:txBody>
      </p:sp>
      <p:sp>
        <p:nvSpPr>
          <p:cNvPr id="16" name="TextBox 15"/>
          <p:cNvSpPr txBox="1"/>
          <p:nvPr/>
        </p:nvSpPr>
        <p:spPr>
          <a:xfrm>
            <a:off x="8243484" y="1518787"/>
            <a:ext cx="3154679" cy="1272143"/>
          </a:xfrm>
          <a:prstGeom prst="rect">
            <a:avLst/>
          </a:prstGeom>
          <a:noFill/>
        </p:spPr>
        <p:txBody>
          <a:bodyPr wrap="square">
            <a:spAutoFit/>
          </a:bodyPr>
          <a:lstStyle/>
          <a:p>
            <a:pPr>
              <a:spcAft>
                <a:spcPts val="400"/>
              </a:spcAft>
              <a:defRPr sz="1400">
                <a:solidFill>
                  <a:srgbClr val="232D34"/>
                </a:solidFill>
                <a:latin typeface="Aptos"/>
              </a:defRPr>
            </a:pPr>
            <a:r>
              <a:rPr lang="en-GB" dirty="0"/>
              <a:t>Support and help reducing/stop smoking</a:t>
            </a:r>
            <a:endParaRPr dirty="0"/>
          </a:p>
          <a:p>
            <a:pPr>
              <a:spcAft>
                <a:spcPts val="400"/>
              </a:spcAft>
              <a:defRPr sz="1400">
                <a:solidFill>
                  <a:srgbClr val="232D34"/>
                </a:solidFill>
                <a:latin typeface="Aptos"/>
              </a:defRPr>
            </a:pPr>
            <a:r>
              <a:rPr dirty="0"/>
              <a:t>• Offer evidence-based support</a:t>
            </a:r>
          </a:p>
          <a:p>
            <a:pPr>
              <a:spcAft>
                <a:spcPts val="400"/>
              </a:spcAft>
              <a:defRPr sz="1400">
                <a:solidFill>
                  <a:srgbClr val="232D34"/>
                </a:solidFill>
                <a:latin typeface="Aptos"/>
              </a:defRPr>
            </a:pPr>
            <a:r>
              <a:rPr dirty="0"/>
              <a:t>• Celebrate progress without judgement</a:t>
            </a:r>
          </a:p>
        </p:txBody>
      </p:sp>
      <p:sp>
        <p:nvSpPr>
          <p:cNvPr id="17" name="Rounded Rectangle 16"/>
          <p:cNvSpPr/>
          <p:nvPr/>
        </p:nvSpPr>
        <p:spPr>
          <a:xfrm>
            <a:off x="640080" y="3063240"/>
            <a:ext cx="3474720" cy="1508760"/>
          </a:xfrm>
          <a:prstGeom prst="roundRect">
            <a:avLst/>
          </a:prstGeom>
          <a:solidFill>
            <a:srgbClr val="F1F6F7"/>
          </a:solidFill>
          <a:ln>
            <a:solidFill>
              <a:srgbClr val="DCE4E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Rectangle 17"/>
          <p:cNvSpPr/>
          <p:nvPr/>
        </p:nvSpPr>
        <p:spPr>
          <a:xfrm>
            <a:off x="640080" y="3063240"/>
            <a:ext cx="73152" cy="1508760"/>
          </a:xfrm>
          <a:prstGeom prst="rect">
            <a:avLst/>
          </a:prstGeom>
          <a:solidFill>
            <a:srgbClr val="25808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TextBox 18"/>
          <p:cNvSpPr txBox="1"/>
          <p:nvPr/>
        </p:nvSpPr>
        <p:spPr>
          <a:xfrm>
            <a:off x="822959" y="3011046"/>
            <a:ext cx="1491114" cy="353943"/>
          </a:xfrm>
          <a:prstGeom prst="rect">
            <a:avLst/>
          </a:prstGeom>
          <a:noFill/>
        </p:spPr>
        <p:txBody>
          <a:bodyPr wrap="none">
            <a:spAutoFit/>
          </a:bodyPr>
          <a:lstStyle/>
          <a:p>
            <a:pPr>
              <a:defRPr sz="1700" b="1">
                <a:solidFill>
                  <a:srgbClr val="162734"/>
                </a:solidFill>
                <a:latin typeface="Aptos"/>
              </a:defRPr>
            </a:pPr>
            <a:r>
              <a:rPr dirty="0"/>
              <a:t> 4 — nutrition</a:t>
            </a:r>
          </a:p>
        </p:txBody>
      </p:sp>
      <p:sp>
        <p:nvSpPr>
          <p:cNvPr id="20" name="TextBox 19"/>
          <p:cNvSpPr txBox="1"/>
          <p:nvPr/>
        </p:nvSpPr>
        <p:spPr>
          <a:xfrm>
            <a:off x="800100" y="3429000"/>
            <a:ext cx="3154679" cy="850392"/>
          </a:xfrm>
          <a:prstGeom prst="rect">
            <a:avLst/>
          </a:prstGeom>
          <a:noFill/>
        </p:spPr>
        <p:txBody>
          <a:bodyPr wrap="square">
            <a:spAutoFit/>
          </a:bodyPr>
          <a:lstStyle/>
          <a:p>
            <a:pPr>
              <a:spcAft>
                <a:spcPts val="400"/>
              </a:spcAft>
              <a:defRPr sz="1400">
                <a:solidFill>
                  <a:srgbClr val="232D34"/>
                </a:solidFill>
                <a:latin typeface="Aptos"/>
              </a:defRPr>
            </a:pPr>
            <a:r>
              <a:rPr dirty="0"/>
              <a:t>• </a:t>
            </a:r>
            <a:r>
              <a:rPr lang="en-GB" dirty="0"/>
              <a:t>Structured</a:t>
            </a:r>
            <a:r>
              <a:rPr dirty="0"/>
              <a:t> meals</a:t>
            </a:r>
          </a:p>
          <a:p>
            <a:pPr>
              <a:spcAft>
                <a:spcPts val="400"/>
              </a:spcAft>
              <a:defRPr sz="1400">
                <a:solidFill>
                  <a:srgbClr val="232D34"/>
                </a:solidFill>
                <a:latin typeface="Aptos"/>
              </a:defRPr>
            </a:pPr>
            <a:r>
              <a:rPr dirty="0"/>
              <a:t>• Monitor changes</a:t>
            </a:r>
          </a:p>
          <a:p>
            <a:pPr>
              <a:spcAft>
                <a:spcPts val="400"/>
              </a:spcAft>
              <a:defRPr sz="1400">
                <a:solidFill>
                  <a:srgbClr val="232D34"/>
                </a:solidFill>
                <a:latin typeface="Aptos"/>
              </a:defRPr>
            </a:pPr>
            <a:r>
              <a:rPr dirty="0"/>
              <a:t>• </a:t>
            </a:r>
            <a:r>
              <a:rPr lang="en-GB" dirty="0"/>
              <a:t>Get a dietitian's</a:t>
            </a:r>
            <a:r>
              <a:rPr dirty="0"/>
              <a:t> input</a:t>
            </a:r>
          </a:p>
        </p:txBody>
      </p:sp>
      <p:sp>
        <p:nvSpPr>
          <p:cNvPr id="21" name="Rounded Rectangle 20"/>
          <p:cNvSpPr/>
          <p:nvPr/>
        </p:nvSpPr>
        <p:spPr>
          <a:xfrm>
            <a:off x="4343400" y="3063240"/>
            <a:ext cx="3474720" cy="1508760"/>
          </a:xfrm>
          <a:prstGeom prst="roundRect">
            <a:avLst/>
          </a:prstGeom>
          <a:solidFill>
            <a:srgbClr val="F1F6F7"/>
          </a:solidFill>
          <a:ln>
            <a:solidFill>
              <a:srgbClr val="DCE4E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2" name="Rectangle 21"/>
          <p:cNvSpPr/>
          <p:nvPr/>
        </p:nvSpPr>
        <p:spPr>
          <a:xfrm>
            <a:off x="4343400" y="3063240"/>
            <a:ext cx="73152" cy="1508760"/>
          </a:xfrm>
          <a:prstGeom prst="rect">
            <a:avLst/>
          </a:prstGeom>
          <a:solidFill>
            <a:srgbClr val="497D5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TextBox 22"/>
          <p:cNvSpPr txBox="1"/>
          <p:nvPr/>
        </p:nvSpPr>
        <p:spPr>
          <a:xfrm>
            <a:off x="4497845" y="3087754"/>
            <a:ext cx="1598002" cy="353943"/>
          </a:xfrm>
          <a:prstGeom prst="rect">
            <a:avLst/>
          </a:prstGeom>
          <a:noFill/>
        </p:spPr>
        <p:txBody>
          <a:bodyPr wrap="none">
            <a:spAutoFit/>
          </a:bodyPr>
          <a:lstStyle/>
          <a:p>
            <a:pPr>
              <a:defRPr sz="1700" b="1">
                <a:solidFill>
                  <a:srgbClr val="162734"/>
                </a:solidFill>
                <a:latin typeface="Aptos"/>
              </a:defRPr>
            </a:pPr>
            <a:r>
              <a:rPr dirty="0"/>
              <a:t> 5 — wellbeing</a:t>
            </a:r>
          </a:p>
        </p:txBody>
      </p:sp>
      <p:sp>
        <p:nvSpPr>
          <p:cNvPr id="24" name="TextBox 23"/>
          <p:cNvSpPr txBox="1"/>
          <p:nvPr/>
        </p:nvSpPr>
        <p:spPr>
          <a:xfrm>
            <a:off x="4503420" y="3439668"/>
            <a:ext cx="3154679" cy="1056700"/>
          </a:xfrm>
          <a:prstGeom prst="rect">
            <a:avLst/>
          </a:prstGeom>
          <a:noFill/>
        </p:spPr>
        <p:txBody>
          <a:bodyPr wrap="square">
            <a:spAutoFit/>
          </a:bodyPr>
          <a:lstStyle/>
          <a:p>
            <a:pPr>
              <a:spcAft>
                <a:spcPts val="400"/>
              </a:spcAft>
              <a:defRPr sz="1400">
                <a:solidFill>
                  <a:srgbClr val="232D34"/>
                </a:solidFill>
                <a:latin typeface="Aptos"/>
              </a:defRPr>
            </a:pPr>
            <a:r>
              <a:rPr dirty="0"/>
              <a:t>Protect independence and confidence</a:t>
            </a:r>
          </a:p>
          <a:p>
            <a:pPr>
              <a:spcAft>
                <a:spcPts val="400"/>
              </a:spcAft>
              <a:defRPr sz="1400">
                <a:solidFill>
                  <a:srgbClr val="232D34"/>
                </a:solidFill>
                <a:latin typeface="Aptos"/>
              </a:defRPr>
            </a:pPr>
            <a:r>
              <a:rPr dirty="0"/>
              <a:t>• Include family if </a:t>
            </a:r>
            <a:r>
              <a:rPr lang="en-GB" dirty="0"/>
              <a:t>Osman</a:t>
            </a:r>
            <a:r>
              <a:rPr dirty="0"/>
              <a:t> agrees</a:t>
            </a:r>
          </a:p>
          <a:p>
            <a:pPr>
              <a:spcAft>
                <a:spcPts val="400"/>
              </a:spcAft>
              <a:defRPr sz="1400">
                <a:solidFill>
                  <a:srgbClr val="232D34"/>
                </a:solidFill>
                <a:latin typeface="Aptos"/>
              </a:defRPr>
            </a:pPr>
            <a:r>
              <a:rPr dirty="0"/>
              <a:t>• Address anxiety around breathlessness</a:t>
            </a:r>
          </a:p>
        </p:txBody>
      </p:sp>
      <p:sp>
        <p:nvSpPr>
          <p:cNvPr id="25" name="Rounded Rectangle 24"/>
          <p:cNvSpPr/>
          <p:nvPr/>
        </p:nvSpPr>
        <p:spPr>
          <a:xfrm>
            <a:off x="8046720" y="3063240"/>
            <a:ext cx="3474720" cy="1508760"/>
          </a:xfrm>
          <a:prstGeom prst="roundRect">
            <a:avLst/>
          </a:prstGeom>
          <a:solidFill>
            <a:srgbClr val="F1F6F7"/>
          </a:solidFill>
          <a:ln>
            <a:solidFill>
              <a:srgbClr val="DCE4E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Rectangle 25"/>
          <p:cNvSpPr/>
          <p:nvPr/>
        </p:nvSpPr>
        <p:spPr>
          <a:xfrm>
            <a:off x="8046720" y="3063240"/>
            <a:ext cx="73152" cy="1508760"/>
          </a:xfrm>
          <a:prstGeom prst="rect">
            <a:avLst/>
          </a:prstGeom>
          <a:solidFill>
            <a:srgbClr val="16273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7" name="TextBox 26"/>
          <p:cNvSpPr txBox="1"/>
          <p:nvPr/>
        </p:nvSpPr>
        <p:spPr>
          <a:xfrm>
            <a:off x="8229600" y="3058668"/>
            <a:ext cx="3154679" cy="365760"/>
          </a:xfrm>
          <a:prstGeom prst="rect">
            <a:avLst/>
          </a:prstGeom>
          <a:noFill/>
        </p:spPr>
        <p:txBody>
          <a:bodyPr wrap="none">
            <a:spAutoFit/>
          </a:bodyPr>
          <a:lstStyle/>
          <a:p>
            <a:pPr>
              <a:defRPr sz="1700" b="1">
                <a:solidFill>
                  <a:srgbClr val="162734"/>
                </a:solidFill>
                <a:latin typeface="Aptos"/>
              </a:defRPr>
            </a:pPr>
            <a:r>
              <a:t>Review</a:t>
            </a:r>
          </a:p>
        </p:txBody>
      </p:sp>
      <p:sp>
        <p:nvSpPr>
          <p:cNvPr id="28" name="TextBox 27"/>
          <p:cNvSpPr txBox="1"/>
          <p:nvPr/>
        </p:nvSpPr>
        <p:spPr>
          <a:xfrm>
            <a:off x="8206740" y="3310847"/>
            <a:ext cx="3154679" cy="1374735"/>
          </a:xfrm>
          <a:prstGeom prst="rect">
            <a:avLst/>
          </a:prstGeom>
          <a:noFill/>
        </p:spPr>
        <p:txBody>
          <a:bodyPr wrap="square">
            <a:spAutoFit/>
          </a:bodyPr>
          <a:lstStyle/>
          <a:p>
            <a:pPr>
              <a:spcAft>
                <a:spcPts val="400"/>
              </a:spcAft>
              <a:defRPr sz="1400">
                <a:solidFill>
                  <a:srgbClr val="232D34"/>
                </a:solidFill>
                <a:latin typeface="Aptos"/>
              </a:defRPr>
            </a:pPr>
            <a:r>
              <a:rPr dirty="0"/>
              <a:t>Review at agreed intervals</a:t>
            </a:r>
          </a:p>
          <a:p>
            <a:pPr>
              <a:spcAft>
                <a:spcPts val="400"/>
              </a:spcAft>
              <a:defRPr sz="1400">
                <a:solidFill>
                  <a:srgbClr val="232D34"/>
                </a:solidFill>
                <a:latin typeface="Aptos"/>
              </a:defRPr>
            </a:pPr>
            <a:r>
              <a:rPr dirty="0"/>
              <a:t>• Symptoms </a:t>
            </a:r>
            <a:endParaRPr lang="en-GB" dirty="0"/>
          </a:p>
          <a:p>
            <a:pPr>
              <a:spcAft>
                <a:spcPts val="400"/>
              </a:spcAft>
              <a:defRPr sz="1400">
                <a:solidFill>
                  <a:srgbClr val="232D34"/>
                </a:solidFill>
                <a:latin typeface="Aptos"/>
              </a:defRPr>
            </a:pPr>
            <a:r>
              <a:rPr dirty="0"/>
              <a:t>• Activity tolerance</a:t>
            </a:r>
          </a:p>
          <a:p>
            <a:pPr>
              <a:spcAft>
                <a:spcPts val="400"/>
              </a:spcAft>
              <a:defRPr sz="1400">
                <a:solidFill>
                  <a:srgbClr val="232D34"/>
                </a:solidFill>
                <a:latin typeface="Aptos"/>
              </a:defRPr>
            </a:pPr>
            <a:r>
              <a:rPr dirty="0"/>
              <a:t>• Medication/inhaler use</a:t>
            </a:r>
          </a:p>
          <a:p>
            <a:pPr>
              <a:spcAft>
                <a:spcPts val="400"/>
              </a:spcAft>
              <a:defRPr sz="1400">
                <a:solidFill>
                  <a:srgbClr val="232D34"/>
                </a:solidFill>
                <a:latin typeface="Aptos"/>
              </a:defRPr>
            </a:pPr>
            <a:r>
              <a:rPr dirty="0"/>
              <a:t>• Patient priorities</a:t>
            </a:r>
          </a:p>
        </p:txBody>
      </p:sp>
      <p:sp>
        <p:nvSpPr>
          <p:cNvPr id="30" name="TextBox 29"/>
          <p:cNvSpPr txBox="1"/>
          <p:nvPr/>
        </p:nvSpPr>
        <p:spPr>
          <a:xfrm>
            <a:off x="594360" y="6446520"/>
            <a:ext cx="2826415" cy="215444"/>
          </a:xfrm>
          <a:prstGeom prst="rect">
            <a:avLst/>
          </a:prstGeom>
          <a:noFill/>
        </p:spPr>
        <p:txBody>
          <a:bodyPr wrap="none">
            <a:spAutoFit/>
          </a:bodyPr>
          <a:lstStyle/>
          <a:p>
            <a:pPr>
              <a:defRPr sz="800">
                <a:solidFill>
                  <a:srgbClr val="5B6E78"/>
                </a:solidFill>
                <a:latin typeface="Aptos"/>
              </a:defRPr>
            </a:pPr>
            <a:r>
              <a:rPr dirty="0"/>
              <a:t>Sources: NHS COPD treatment; NICE 2026 COPD checklist.</a:t>
            </a:r>
          </a:p>
        </p:txBody>
      </p:sp>
      <p:pic>
        <p:nvPicPr>
          <p:cNvPr id="31" name="Audio 30">
            <a:extLst>
              <a:ext uri="{FF2B5EF4-FFF2-40B4-BE49-F238E27FC236}">
                <a16:creationId xmlns:a16="http://schemas.microsoft.com/office/drawing/2014/main" id="{B623206F-62C9-4A6C-2487-A27249C6F47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226800" y="58928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78805"/>
    </mc:Choice>
    <mc:Fallback>
      <p:transition spd="slow" advTm="788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1"/>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28016"/>
          </a:xfrm>
          <a:prstGeom prst="rect">
            <a:avLst/>
          </a:prstGeom>
          <a:solidFill>
            <a:srgbClr val="25808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94360" y="320040"/>
            <a:ext cx="10972800" cy="594360"/>
          </a:xfrm>
          <a:prstGeom prst="rect">
            <a:avLst/>
          </a:prstGeom>
          <a:noFill/>
        </p:spPr>
        <p:txBody>
          <a:bodyPr wrap="none">
            <a:spAutoFit/>
          </a:bodyPr>
          <a:lstStyle/>
          <a:p>
            <a:pPr>
              <a:defRPr sz="2800" b="1">
                <a:solidFill>
                  <a:srgbClr val="162734"/>
                </a:solidFill>
                <a:latin typeface="Aptos Display"/>
              </a:defRPr>
            </a:pPr>
            <a:r>
              <a:t>Lifestyle, health behaviour and everyday routine</a:t>
            </a:r>
          </a:p>
        </p:txBody>
      </p:sp>
      <p:sp>
        <p:nvSpPr>
          <p:cNvPr id="4" name="TextBox 3"/>
          <p:cNvSpPr txBox="1"/>
          <p:nvPr/>
        </p:nvSpPr>
        <p:spPr>
          <a:xfrm>
            <a:off x="621792" y="914400"/>
            <a:ext cx="5736186" cy="276999"/>
          </a:xfrm>
          <a:prstGeom prst="rect">
            <a:avLst/>
          </a:prstGeom>
          <a:noFill/>
        </p:spPr>
        <p:txBody>
          <a:bodyPr wrap="none">
            <a:spAutoFit/>
          </a:bodyPr>
          <a:lstStyle/>
          <a:p>
            <a:pPr>
              <a:defRPr sz="1200">
                <a:solidFill>
                  <a:srgbClr val="5B6E78"/>
                </a:solidFill>
                <a:latin typeface="Aptos"/>
              </a:defRPr>
            </a:pPr>
            <a:r>
              <a:rPr dirty="0"/>
              <a:t>A routine can reduce avoidable strain while keeping </a:t>
            </a:r>
            <a:r>
              <a:rPr lang="en-GB" dirty="0"/>
              <a:t>Osman</a:t>
            </a:r>
            <a:r>
              <a:rPr dirty="0"/>
              <a:t> active and independent.</a:t>
            </a:r>
          </a:p>
        </p:txBody>
      </p:sp>
      <p:pic>
        <p:nvPicPr>
          <p:cNvPr id="5" name="Picture 4" descr="routine.png"/>
          <p:cNvPicPr>
            <a:picLocks noChangeAspect="1"/>
          </p:cNvPicPr>
          <p:nvPr/>
        </p:nvPicPr>
        <p:blipFill>
          <a:blip r:embed="rId4"/>
          <a:stretch>
            <a:fillRect/>
          </a:stretch>
        </p:blipFill>
        <p:spPr>
          <a:xfrm>
            <a:off x="594360" y="1234440"/>
            <a:ext cx="10972800" cy="4572000"/>
          </a:xfrm>
          <a:prstGeom prst="rect">
            <a:avLst/>
          </a:prstGeom>
        </p:spPr>
      </p:pic>
      <p:sp>
        <p:nvSpPr>
          <p:cNvPr id="6" name="Rounded Rectangle 5"/>
          <p:cNvSpPr/>
          <p:nvPr/>
        </p:nvSpPr>
        <p:spPr>
          <a:xfrm>
            <a:off x="731520" y="4434840"/>
            <a:ext cx="3429000" cy="1234440"/>
          </a:xfrm>
          <a:prstGeom prst="roundRect">
            <a:avLst/>
          </a:prstGeom>
          <a:solidFill>
            <a:srgbClr val="F1F6F7"/>
          </a:solidFill>
          <a:ln>
            <a:solidFill>
              <a:srgbClr val="DCE4E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Rectangle 6"/>
          <p:cNvSpPr/>
          <p:nvPr/>
        </p:nvSpPr>
        <p:spPr>
          <a:xfrm>
            <a:off x="731520" y="4434840"/>
            <a:ext cx="73152" cy="1234440"/>
          </a:xfrm>
          <a:prstGeom prst="rect">
            <a:avLst/>
          </a:prstGeom>
          <a:solidFill>
            <a:srgbClr val="497D5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914400" y="4581144"/>
            <a:ext cx="3108960" cy="365760"/>
          </a:xfrm>
          <a:prstGeom prst="rect">
            <a:avLst/>
          </a:prstGeom>
          <a:noFill/>
        </p:spPr>
        <p:txBody>
          <a:bodyPr wrap="none">
            <a:spAutoFit/>
          </a:bodyPr>
          <a:lstStyle/>
          <a:p>
            <a:pPr>
              <a:defRPr sz="1700" b="1">
                <a:solidFill>
                  <a:srgbClr val="162734"/>
                </a:solidFill>
                <a:latin typeface="Aptos"/>
              </a:defRPr>
            </a:pPr>
            <a:r>
              <a:t>Healthy behaviours</a:t>
            </a:r>
          </a:p>
        </p:txBody>
      </p:sp>
      <p:sp>
        <p:nvSpPr>
          <p:cNvPr id="9" name="TextBox 8"/>
          <p:cNvSpPr txBox="1"/>
          <p:nvPr/>
        </p:nvSpPr>
        <p:spPr>
          <a:xfrm>
            <a:off x="914400" y="5001768"/>
            <a:ext cx="3108960" cy="738664"/>
          </a:xfrm>
          <a:prstGeom prst="rect">
            <a:avLst/>
          </a:prstGeom>
          <a:noFill/>
        </p:spPr>
        <p:txBody>
          <a:bodyPr wrap="square">
            <a:spAutoFit/>
          </a:bodyPr>
          <a:lstStyle/>
          <a:p>
            <a:pPr>
              <a:spcAft>
                <a:spcPts val="400"/>
              </a:spcAft>
              <a:defRPr sz="1400">
                <a:solidFill>
                  <a:srgbClr val="232D34"/>
                </a:solidFill>
                <a:latin typeface="Aptos"/>
              </a:defRPr>
            </a:pPr>
            <a:r>
              <a:rPr dirty="0"/>
              <a:t>No smoking; balanced meals; hydration; vaccinations; avoid known triggers.</a:t>
            </a:r>
          </a:p>
        </p:txBody>
      </p:sp>
      <p:sp>
        <p:nvSpPr>
          <p:cNvPr id="10" name="Rounded Rectangle 9"/>
          <p:cNvSpPr/>
          <p:nvPr/>
        </p:nvSpPr>
        <p:spPr>
          <a:xfrm>
            <a:off x="4389120" y="4434840"/>
            <a:ext cx="3429000" cy="1234440"/>
          </a:xfrm>
          <a:prstGeom prst="roundRect">
            <a:avLst/>
          </a:prstGeom>
          <a:solidFill>
            <a:srgbClr val="F1F6F7"/>
          </a:solidFill>
          <a:ln>
            <a:solidFill>
              <a:srgbClr val="DCE4E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Rectangle 10"/>
          <p:cNvSpPr/>
          <p:nvPr/>
        </p:nvSpPr>
        <p:spPr>
          <a:xfrm>
            <a:off x="4389120" y="4434840"/>
            <a:ext cx="73152" cy="1234440"/>
          </a:xfrm>
          <a:prstGeom prst="rect">
            <a:avLst/>
          </a:prstGeom>
          <a:solidFill>
            <a:srgbClr val="25808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TextBox 11"/>
          <p:cNvSpPr txBox="1"/>
          <p:nvPr/>
        </p:nvSpPr>
        <p:spPr>
          <a:xfrm>
            <a:off x="4572000" y="4581144"/>
            <a:ext cx="3108960" cy="365760"/>
          </a:xfrm>
          <a:prstGeom prst="rect">
            <a:avLst/>
          </a:prstGeom>
          <a:noFill/>
        </p:spPr>
        <p:txBody>
          <a:bodyPr wrap="none">
            <a:spAutoFit/>
          </a:bodyPr>
          <a:lstStyle/>
          <a:p>
            <a:pPr>
              <a:defRPr sz="1700" b="1">
                <a:solidFill>
                  <a:srgbClr val="162734"/>
                </a:solidFill>
                <a:latin typeface="Aptos"/>
              </a:defRPr>
            </a:pPr>
            <a:r>
              <a:t>Activity pacing</a:t>
            </a:r>
          </a:p>
        </p:txBody>
      </p:sp>
      <p:sp>
        <p:nvSpPr>
          <p:cNvPr id="13" name="TextBox 12"/>
          <p:cNvSpPr txBox="1"/>
          <p:nvPr/>
        </p:nvSpPr>
        <p:spPr>
          <a:xfrm>
            <a:off x="4572000" y="5001768"/>
            <a:ext cx="3108960" cy="576072"/>
          </a:xfrm>
          <a:prstGeom prst="rect">
            <a:avLst/>
          </a:prstGeom>
          <a:noFill/>
        </p:spPr>
        <p:txBody>
          <a:bodyPr wrap="square">
            <a:spAutoFit/>
          </a:bodyPr>
          <a:lstStyle/>
          <a:p>
            <a:pPr>
              <a:spcAft>
                <a:spcPts val="400"/>
              </a:spcAft>
              <a:defRPr sz="1400">
                <a:solidFill>
                  <a:srgbClr val="232D34"/>
                </a:solidFill>
                <a:latin typeface="Aptos"/>
              </a:defRPr>
            </a:pPr>
            <a:r>
              <a:rPr dirty="0"/>
              <a:t>Break tasks into smaller steps, rest before exhaustion, use breathing techniques during exertion.</a:t>
            </a:r>
          </a:p>
        </p:txBody>
      </p:sp>
      <p:sp>
        <p:nvSpPr>
          <p:cNvPr id="14" name="Rounded Rectangle 13"/>
          <p:cNvSpPr/>
          <p:nvPr/>
        </p:nvSpPr>
        <p:spPr>
          <a:xfrm>
            <a:off x="8046720" y="4434840"/>
            <a:ext cx="3429000" cy="1234440"/>
          </a:xfrm>
          <a:prstGeom prst="roundRect">
            <a:avLst/>
          </a:prstGeom>
          <a:solidFill>
            <a:srgbClr val="F1F6F7"/>
          </a:solidFill>
          <a:ln>
            <a:solidFill>
              <a:srgbClr val="DCE4E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Rectangle 14"/>
          <p:cNvSpPr/>
          <p:nvPr/>
        </p:nvSpPr>
        <p:spPr>
          <a:xfrm>
            <a:off x="8046720" y="4434840"/>
            <a:ext cx="73152" cy="1234440"/>
          </a:xfrm>
          <a:prstGeom prst="rect">
            <a:avLst/>
          </a:prstGeom>
          <a:solidFill>
            <a:srgbClr val="A44E4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TextBox 15"/>
          <p:cNvSpPr txBox="1"/>
          <p:nvPr/>
        </p:nvSpPr>
        <p:spPr>
          <a:xfrm>
            <a:off x="8229600" y="4475988"/>
            <a:ext cx="3108960" cy="365760"/>
          </a:xfrm>
          <a:prstGeom prst="rect">
            <a:avLst/>
          </a:prstGeom>
          <a:noFill/>
        </p:spPr>
        <p:txBody>
          <a:bodyPr wrap="none">
            <a:spAutoFit/>
          </a:bodyPr>
          <a:lstStyle/>
          <a:p>
            <a:pPr>
              <a:defRPr sz="1700" b="1">
                <a:solidFill>
                  <a:srgbClr val="162734"/>
                </a:solidFill>
                <a:latin typeface="Aptos"/>
              </a:defRPr>
            </a:pPr>
            <a:r>
              <a:rPr dirty="0"/>
              <a:t>Flare-up awareness</a:t>
            </a:r>
          </a:p>
        </p:txBody>
      </p:sp>
      <p:sp>
        <p:nvSpPr>
          <p:cNvPr id="17" name="TextBox 16"/>
          <p:cNvSpPr txBox="1"/>
          <p:nvPr/>
        </p:nvSpPr>
        <p:spPr>
          <a:xfrm>
            <a:off x="8229600" y="4812750"/>
            <a:ext cx="3108960" cy="738664"/>
          </a:xfrm>
          <a:prstGeom prst="rect">
            <a:avLst/>
          </a:prstGeom>
          <a:noFill/>
        </p:spPr>
        <p:txBody>
          <a:bodyPr wrap="square">
            <a:spAutoFit/>
          </a:bodyPr>
          <a:lstStyle/>
          <a:p>
            <a:pPr>
              <a:spcAft>
                <a:spcPts val="400"/>
              </a:spcAft>
              <a:defRPr sz="1400">
                <a:solidFill>
                  <a:srgbClr val="232D34"/>
                </a:solidFill>
                <a:latin typeface="Aptos"/>
              </a:defRPr>
            </a:pPr>
            <a:r>
              <a:rPr dirty="0"/>
              <a:t>Know </a:t>
            </a:r>
            <a:r>
              <a:rPr lang="en-GB" dirty="0"/>
              <a:t>Osman’s</a:t>
            </a:r>
            <a:r>
              <a:rPr dirty="0"/>
              <a:t> usual symptoms and seek clinical advice if breathlessness, cough or </a:t>
            </a:r>
            <a:r>
              <a:rPr lang="en-GB" dirty="0"/>
              <a:t>mucus</a:t>
            </a:r>
            <a:r>
              <a:rPr dirty="0"/>
              <a:t> changes significantly.</a:t>
            </a:r>
          </a:p>
        </p:txBody>
      </p:sp>
      <p:sp>
        <p:nvSpPr>
          <p:cNvPr id="18" name="TextBox 17"/>
          <p:cNvSpPr txBox="1"/>
          <p:nvPr/>
        </p:nvSpPr>
        <p:spPr>
          <a:xfrm>
            <a:off x="594360" y="6446520"/>
            <a:ext cx="10972800" cy="228600"/>
          </a:xfrm>
          <a:prstGeom prst="rect">
            <a:avLst/>
          </a:prstGeom>
          <a:noFill/>
        </p:spPr>
        <p:txBody>
          <a:bodyPr wrap="none">
            <a:spAutoFit/>
          </a:bodyPr>
          <a:lstStyle/>
          <a:p>
            <a:pPr>
              <a:defRPr sz="800">
                <a:solidFill>
                  <a:srgbClr val="5B6E78"/>
                </a:solidFill>
                <a:latin typeface="Aptos"/>
              </a:defRPr>
            </a:pPr>
            <a:r>
              <a:rPr dirty="0"/>
              <a:t>Sources: NICE NG115; NHS COPD treatment and self-management information.</a:t>
            </a:r>
          </a:p>
        </p:txBody>
      </p:sp>
      <p:pic>
        <p:nvPicPr>
          <p:cNvPr id="20" name="Audio 19">
            <a:extLst>
              <a:ext uri="{FF2B5EF4-FFF2-40B4-BE49-F238E27FC236}">
                <a16:creationId xmlns:a16="http://schemas.microsoft.com/office/drawing/2014/main" id="{9991A2FD-1C63-0177-BE33-35C5D6D419E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64949"/>
    </mc:Choice>
    <mc:Fallback>
      <p:transition spd="slow" advTm="649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0"/>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28016"/>
          </a:xfrm>
          <a:prstGeom prst="rect">
            <a:avLst/>
          </a:prstGeom>
          <a:solidFill>
            <a:srgbClr val="25808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94360" y="320040"/>
            <a:ext cx="10972800" cy="594360"/>
          </a:xfrm>
          <a:prstGeom prst="rect">
            <a:avLst/>
          </a:prstGeom>
          <a:noFill/>
        </p:spPr>
        <p:txBody>
          <a:bodyPr wrap="none">
            <a:spAutoFit/>
          </a:bodyPr>
          <a:lstStyle/>
          <a:p>
            <a:pPr>
              <a:defRPr sz="2800" b="1">
                <a:solidFill>
                  <a:srgbClr val="162734"/>
                </a:solidFill>
                <a:latin typeface="Aptos Display"/>
              </a:defRPr>
            </a:pPr>
            <a:r>
              <a:t>Communication, ethics and recommendations</a:t>
            </a:r>
          </a:p>
        </p:txBody>
      </p:sp>
      <p:sp>
        <p:nvSpPr>
          <p:cNvPr id="4" name="TextBox 3"/>
          <p:cNvSpPr txBox="1"/>
          <p:nvPr/>
        </p:nvSpPr>
        <p:spPr>
          <a:xfrm>
            <a:off x="621792" y="914400"/>
            <a:ext cx="10789920" cy="365760"/>
          </a:xfrm>
          <a:prstGeom prst="rect">
            <a:avLst/>
          </a:prstGeom>
          <a:noFill/>
        </p:spPr>
        <p:txBody>
          <a:bodyPr wrap="none">
            <a:spAutoFit/>
          </a:bodyPr>
          <a:lstStyle/>
          <a:p>
            <a:pPr>
              <a:defRPr sz="1200">
                <a:solidFill>
                  <a:srgbClr val="5B6E78"/>
                </a:solidFill>
                <a:latin typeface="Aptos"/>
              </a:defRPr>
            </a:pPr>
            <a:r>
              <a:t>Good COPD care is clinically safe, respectful and shared with the person.</a:t>
            </a:r>
          </a:p>
        </p:txBody>
      </p:sp>
      <p:sp>
        <p:nvSpPr>
          <p:cNvPr id="5" name="Rounded Rectangle 4"/>
          <p:cNvSpPr/>
          <p:nvPr/>
        </p:nvSpPr>
        <p:spPr>
          <a:xfrm>
            <a:off x="640080" y="1234440"/>
            <a:ext cx="3474720" cy="1828800"/>
          </a:xfrm>
          <a:prstGeom prst="roundRect">
            <a:avLst/>
          </a:prstGeom>
          <a:solidFill>
            <a:srgbClr val="F1F6F7"/>
          </a:solidFill>
          <a:ln>
            <a:solidFill>
              <a:srgbClr val="DCE4E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ectangle 5"/>
          <p:cNvSpPr/>
          <p:nvPr/>
        </p:nvSpPr>
        <p:spPr>
          <a:xfrm>
            <a:off x="640080" y="1234440"/>
            <a:ext cx="73152" cy="1828800"/>
          </a:xfrm>
          <a:prstGeom prst="rect">
            <a:avLst/>
          </a:prstGeom>
          <a:solidFill>
            <a:srgbClr val="25808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822959" y="1380744"/>
            <a:ext cx="3154679" cy="365760"/>
          </a:xfrm>
          <a:prstGeom prst="rect">
            <a:avLst/>
          </a:prstGeom>
          <a:noFill/>
        </p:spPr>
        <p:txBody>
          <a:bodyPr wrap="none">
            <a:spAutoFit/>
          </a:bodyPr>
          <a:lstStyle/>
          <a:p>
            <a:pPr>
              <a:defRPr sz="1700" b="1">
                <a:solidFill>
                  <a:srgbClr val="162734"/>
                </a:solidFill>
                <a:latin typeface="Aptos"/>
              </a:defRPr>
            </a:pPr>
            <a:r>
              <a:t>Communication</a:t>
            </a:r>
          </a:p>
        </p:txBody>
      </p:sp>
      <p:sp>
        <p:nvSpPr>
          <p:cNvPr id="8" name="TextBox 7"/>
          <p:cNvSpPr txBox="1"/>
          <p:nvPr/>
        </p:nvSpPr>
        <p:spPr>
          <a:xfrm>
            <a:off x="822959" y="1801368"/>
            <a:ext cx="3154679" cy="1272143"/>
          </a:xfrm>
          <a:prstGeom prst="rect">
            <a:avLst/>
          </a:prstGeom>
          <a:noFill/>
        </p:spPr>
        <p:txBody>
          <a:bodyPr wrap="square">
            <a:spAutoFit/>
          </a:bodyPr>
          <a:lstStyle/>
          <a:p>
            <a:pPr>
              <a:spcAft>
                <a:spcPts val="400"/>
              </a:spcAft>
              <a:defRPr sz="1400">
                <a:solidFill>
                  <a:srgbClr val="232D34"/>
                </a:solidFill>
                <a:latin typeface="Aptos"/>
              </a:defRPr>
            </a:pPr>
            <a:r>
              <a:rPr dirty="0"/>
              <a:t>• Listen to </a:t>
            </a:r>
            <a:r>
              <a:rPr lang="en-GB" dirty="0"/>
              <a:t>Osman’s</a:t>
            </a:r>
            <a:r>
              <a:rPr dirty="0"/>
              <a:t> goals</a:t>
            </a:r>
          </a:p>
          <a:p>
            <a:pPr>
              <a:spcAft>
                <a:spcPts val="400"/>
              </a:spcAft>
              <a:defRPr sz="1400">
                <a:solidFill>
                  <a:srgbClr val="232D34"/>
                </a:solidFill>
                <a:latin typeface="Aptos"/>
              </a:defRPr>
            </a:pPr>
            <a:r>
              <a:rPr dirty="0"/>
              <a:t>• Give written information in an accessible format</a:t>
            </a:r>
          </a:p>
          <a:p>
            <a:pPr>
              <a:spcAft>
                <a:spcPts val="400"/>
              </a:spcAft>
              <a:defRPr sz="1400">
                <a:solidFill>
                  <a:srgbClr val="232D34"/>
                </a:solidFill>
                <a:latin typeface="Aptos"/>
              </a:defRPr>
            </a:pPr>
            <a:r>
              <a:rPr dirty="0"/>
              <a:t>• Allow time for breathlessness and anxiety</a:t>
            </a:r>
          </a:p>
        </p:txBody>
      </p:sp>
      <p:sp>
        <p:nvSpPr>
          <p:cNvPr id="9" name="Rounded Rectangle 8"/>
          <p:cNvSpPr/>
          <p:nvPr/>
        </p:nvSpPr>
        <p:spPr>
          <a:xfrm>
            <a:off x="4343400" y="1234440"/>
            <a:ext cx="3474720" cy="1828800"/>
          </a:xfrm>
          <a:prstGeom prst="roundRect">
            <a:avLst/>
          </a:prstGeom>
          <a:solidFill>
            <a:srgbClr val="F1F6F7"/>
          </a:solidFill>
          <a:ln>
            <a:solidFill>
              <a:srgbClr val="DCE4E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Rectangle 9"/>
          <p:cNvSpPr/>
          <p:nvPr/>
        </p:nvSpPr>
        <p:spPr>
          <a:xfrm>
            <a:off x="4343400" y="1234440"/>
            <a:ext cx="73152" cy="1828800"/>
          </a:xfrm>
          <a:prstGeom prst="rect">
            <a:avLst/>
          </a:prstGeom>
          <a:solidFill>
            <a:srgbClr val="16273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4526280" y="1380744"/>
            <a:ext cx="3154679" cy="365760"/>
          </a:xfrm>
          <a:prstGeom prst="rect">
            <a:avLst/>
          </a:prstGeom>
          <a:noFill/>
        </p:spPr>
        <p:txBody>
          <a:bodyPr wrap="none">
            <a:spAutoFit/>
          </a:bodyPr>
          <a:lstStyle/>
          <a:p>
            <a:pPr>
              <a:defRPr sz="1700" b="1">
                <a:solidFill>
                  <a:srgbClr val="162734"/>
                </a:solidFill>
                <a:latin typeface="Aptos"/>
              </a:defRPr>
            </a:pPr>
            <a:r>
              <a:t>Ethical considerations</a:t>
            </a:r>
          </a:p>
        </p:txBody>
      </p:sp>
      <p:sp>
        <p:nvSpPr>
          <p:cNvPr id="12" name="TextBox 11"/>
          <p:cNvSpPr txBox="1"/>
          <p:nvPr/>
        </p:nvSpPr>
        <p:spPr>
          <a:xfrm>
            <a:off x="4518507" y="1711558"/>
            <a:ext cx="3154679" cy="1323439"/>
          </a:xfrm>
          <a:prstGeom prst="rect">
            <a:avLst/>
          </a:prstGeom>
          <a:noFill/>
        </p:spPr>
        <p:txBody>
          <a:bodyPr wrap="square">
            <a:spAutoFit/>
          </a:bodyPr>
          <a:lstStyle/>
          <a:p>
            <a:pPr>
              <a:spcAft>
                <a:spcPts val="400"/>
              </a:spcAft>
              <a:defRPr sz="1400">
                <a:solidFill>
                  <a:srgbClr val="232D34"/>
                </a:solidFill>
                <a:latin typeface="Aptos"/>
              </a:defRPr>
            </a:pPr>
            <a:r>
              <a:rPr dirty="0"/>
              <a:t>• Respect autonomy and informed choice</a:t>
            </a:r>
          </a:p>
          <a:p>
            <a:pPr>
              <a:spcAft>
                <a:spcPts val="400"/>
              </a:spcAft>
              <a:defRPr sz="1400">
                <a:solidFill>
                  <a:srgbClr val="232D34"/>
                </a:solidFill>
                <a:latin typeface="Aptos"/>
              </a:defRPr>
            </a:pPr>
            <a:r>
              <a:rPr dirty="0"/>
              <a:t>• Maintain confidentiality</a:t>
            </a:r>
          </a:p>
          <a:p>
            <a:pPr>
              <a:spcAft>
                <a:spcPts val="400"/>
              </a:spcAft>
              <a:defRPr sz="1400">
                <a:solidFill>
                  <a:srgbClr val="232D34"/>
                </a:solidFill>
                <a:latin typeface="Aptos"/>
              </a:defRPr>
            </a:pPr>
            <a:r>
              <a:rPr dirty="0"/>
              <a:t>• Avoid blaming </a:t>
            </a:r>
            <a:r>
              <a:rPr lang="en-GB" dirty="0"/>
              <a:t>Osman</a:t>
            </a:r>
            <a:r>
              <a:rPr dirty="0"/>
              <a:t> for smoking</a:t>
            </a:r>
          </a:p>
          <a:p>
            <a:pPr>
              <a:spcAft>
                <a:spcPts val="400"/>
              </a:spcAft>
              <a:defRPr sz="1400">
                <a:solidFill>
                  <a:srgbClr val="232D34"/>
                </a:solidFill>
                <a:latin typeface="Aptos"/>
              </a:defRPr>
            </a:pPr>
            <a:r>
              <a:rPr dirty="0"/>
              <a:t>• Balance safety with independence</a:t>
            </a:r>
          </a:p>
        </p:txBody>
      </p:sp>
      <p:sp>
        <p:nvSpPr>
          <p:cNvPr id="13" name="Rounded Rectangle 12"/>
          <p:cNvSpPr/>
          <p:nvPr/>
        </p:nvSpPr>
        <p:spPr>
          <a:xfrm>
            <a:off x="8046720" y="1234440"/>
            <a:ext cx="3474720" cy="1828800"/>
          </a:xfrm>
          <a:prstGeom prst="roundRect">
            <a:avLst/>
          </a:prstGeom>
          <a:solidFill>
            <a:srgbClr val="F1F6F7"/>
          </a:solidFill>
          <a:ln>
            <a:solidFill>
              <a:srgbClr val="DCE4E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Rectangle 13"/>
          <p:cNvSpPr/>
          <p:nvPr/>
        </p:nvSpPr>
        <p:spPr>
          <a:xfrm>
            <a:off x="8046720" y="1234440"/>
            <a:ext cx="73152" cy="1828800"/>
          </a:xfrm>
          <a:prstGeom prst="rect">
            <a:avLst/>
          </a:prstGeom>
          <a:solidFill>
            <a:srgbClr val="497D5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8229600" y="1380744"/>
            <a:ext cx="3154679" cy="365760"/>
          </a:xfrm>
          <a:prstGeom prst="rect">
            <a:avLst/>
          </a:prstGeom>
          <a:noFill/>
        </p:spPr>
        <p:txBody>
          <a:bodyPr wrap="none">
            <a:spAutoFit/>
          </a:bodyPr>
          <a:lstStyle/>
          <a:p>
            <a:pPr>
              <a:defRPr sz="1700" b="1">
                <a:solidFill>
                  <a:srgbClr val="162734"/>
                </a:solidFill>
                <a:latin typeface="Aptos"/>
              </a:defRPr>
            </a:pPr>
            <a:r>
              <a:t>Recommendations</a:t>
            </a:r>
          </a:p>
        </p:txBody>
      </p:sp>
      <p:sp>
        <p:nvSpPr>
          <p:cNvPr id="16" name="TextBox 15"/>
          <p:cNvSpPr txBox="1"/>
          <p:nvPr/>
        </p:nvSpPr>
        <p:spPr>
          <a:xfrm>
            <a:off x="8229600" y="1801368"/>
            <a:ext cx="3154679" cy="1323439"/>
          </a:xfrm>
          <a:prstGeom prst="rect">
            <a:avLst/>
          </a:prstGeom>
          <a:noFill/>
        </p:spPr>
        <p:txBody>
          <a:bodyPr wrap="square">
            <a:spAutoFit/>
          </a:bodyPr>
          <a:lstStyle/>
          <a:p>
            <a:pPr>
              <a:spcAft>
                <a:spcPts val="400"/>
              </a:spcAft>
              <a:defRPr sz="1400">
                <a:solidFill>
                  <a:srgbClr val="232D34"/>
                </a:solidFill>
                <a:latin typeface="Aptos"/>
              </a:defRPr>
            </a:pPr>
            <a:r>
              <a:rPr dirty="0"/>
              <a:t>. Stop smoking with support</a:t>
            </a:r>
          </a:p>
          <a:p>
            <a:pPr>
              <a:spcAft>
                <a:spcPts val="400"/>
              </a:spcAft>
              <a:defRPr sz="1400">
                <a:solidFill>
                  <a:srgbClr val="232D34"/>
                </a:solidFill>
                <a:latin typeface="Aptos"/>
              </a:defRPr>
            </a:pPr>
            <a:r>
              <a:rPr dirty="0"/>
              <a:t>. Consider pulmonary rehabilitation</a:t>
            </a:r>
          </a:p>
          <a:p>
            <a:pPr>
              <a:spcAft>
                <a:spcPts val="400"/>
              </a:spcAft>
              <a:defRPr sz="1400">
                <a:solidFill>
                  <a:srgbClr val="232D34"/>
                </a:solidFill>
                <a:latin typeface="Aptos"/>
              </a:defRPr>
            </a:pPr>
            <a:r>
              <a:rPr dirty="0"/>
              <a:t>. Stay physically active within tolerance</a:t>
            </a:r>
          </a:p>
          <a:p>
            <a:pPr>
              <a:spcAft>
                <a:spcPts val="400"/>
              </a:spcAft>
              <a:defRPr sz="1400">
                <a:solidFill>
                  <a:srgbClr val="232D34"/>
                </a:solidFill>
                <a:latin typeface="Aptos"/>
              </a:defRPr>
            </a:pPr>
            <a:r>
              <a:rPr dirty="0"/>
              <a:t>. Use a written flare-up action plan</a:t>
            </a:r>
          </a:p>
        </p:txBody>
      </p:sp>
      <p:sp>
        <p:nvSpPr>
          <p:cNvPr id="17" name="Rounded Rectangle 16"/>
          <p:cNvSpPr/>
          <p:nvPr/>
        </p:nvSpPr>
        <p:spPr>
          <a:xfrm>
            <a:off x="640080" y="3429000"/>
            <a:ext cx="10881360" cy="1508760"/>
          </a:xfrm>
          <a:prstGeom prst="roundRect">
            <a:avLst/>
          </a:prstGeom>
          <a:solidFill>
            <a:srgbClr val="F1F6F7"/>
          </a:solidFill>
          <a:ln>
            <a:solidFill>
              <a:srgbClr val="DCE4E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Rectangle 17"/>
          <p:cNvSpPr/>
          <p:nvPr/>
        </p:nvSpPr>
        <p:spPr>
          <a:xfrm>
            <a:off x="640080" y="3429000"/>
            <a:ext cx="73152" cy="1508760"/>
          </a:xfrm>
          <a:prstGeom prst="rect">
            <a:avLst/>
          </a:prstGeom>
          <a:solidFill>
            <a:srgbClr val="25808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TextBox 18"/>
          <p:cNvSpPr txBox="1"/>
          <p:nvPr/>
        </p:nvSpPr>
        <p:spPr>
          <a:xfrm>
            <a:off x="822959" y="3575304"/>
            <a:ext cx="10561320" cy="365760"/>
          </a:xfrm>
          <a:prstGeom prst="rect">
            <a:avLst/>
          </a:prstGeom>
          <a:noFill/>
        </p:spPr>
        <p:txBody>
          <a:bodyPr wrap="none">
            <a:spAutoFit/>
          </a:bodyPr>
          <a:lstStyle/>
          <a:p>
            <a:pPr>
              <a:defRPr sz="1700" b="1">
                <a:solidFill>
                  <a:srgbClr val="162734"/>
                </a:solidFill>
                <a:latin typeface="Aptos"/>
              </a:defRPr>
            </a:pPr>
            <a:r>
              <a:t>Why these recommendations?</a:t>
            </a:r>
          </a:p>
        </p:txBody>
      </p:sp>
      <p:sp>
        <p:nvSpPr>
          <p:cNvPr id="20" name="TextBox 19"/>
          <p:cNvSpPr txBox="1"/>
          <p:nvPr/>
        </p:nvSpPr>
        <p:spPr>
          <a:xfrm>
            <a:off x="822959" y="3995928"/>
            <a:ext cx="10561320" cy="584775"/>
          </a:xfrm>
          <a:prstGeom prst="rect">
            <a:avLst/>
          </a:prstGeom>
          <a:noFill/>
        </p:spPr>
        <p:txBody>
          <a:bodyPr wrap="square">
            <a:spAutoFit/>
          </a:bodyPr>
          <a:lstStyle/>
          <a:p>
            <a:pPr>
              <a:spcAft>
                <a:spcPts val="400"/>
              </a:spcAft>
              <a:defRPr sz="1600">
                <a:solidFill>
                  <a:srgbClr val="232D34"/>
                </a:solidFill>
                <a:latin typeface="Aptos"/>
              </a:defRPr>
            </a:pPr>
            <a:r>
              <a:rPr lang="en-GB" dirty="0"/>
              <a:t>These recommendations came from NICE, and they help individuals who suffer from COPD. However, each plan needs to be structured to the patient's lifestyle and preferences, as they may not follow a plan that is not suitable.</a:t>
            </a:r>
            <a:endParaRPr dirty="0"/>
          </a:p>
        </p:txBody>
      </p:sp>
      <p:sp>
        <p:nvSpPr>
          <p:cNvPr id="22" name="TextBox 21"/>
          <p:cNvSpPr txBox="1"/>
          <p:nvPr/>
        </p:nvSpPr>
        <p:spPr>
          <a:xfrm>
            <a:off x="594360" y="6446520"/>
            <a:ext cx="10972800" cy="228600"/>
          </a:xfrm>
          <a:prstGeom prst="rect">
            <a:avLst/>
          </a:prstGeom>
          <a:noFill/>
        </p:spPr>
        <p:txBody>
          <a:bodyPr wrap="none">
            <a:spAutoFit/>
          </a:bodyPr>
          <a:lstStyle/>
          <a:p>
            <a:pPr>
              <a:defRPr sz="800">
                <a:solidFill>
                  <a:srgbClr val="5B6E78"/>
                </a:solidFill>
                <a:latin typeface="Aptos"/>
              </a:defRPr>
            </a:pPr>
            <a:r>
              <a:t>Sources: NICE NG115; NICE COPD 2026 checklist; NHS COPD treatment.</a:t>
            </a:r>
          </a:p>
        </p:txBody>
      </p:sp>
      <p:pic>
        <p:nvPicPr>
          <p:cNvPr id="23" name="Audio 22">
            <a:extLst>
              <a:ext uri="{FF2B5EF4-FFF2-40B4-BE49-F238E27FC236}">
                <a16:creationId xmlns:a16="http://schemas.microsoft.com/office/drawing/2014/main" id="{81F7F0F8-5A3B-35D3-310B-BE3F68A5694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226800" y="58928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84736"/>
    </mc:Choice>
    <mc:Fallback>
      <p:transition spd="slow" advTm="847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28016"/>
          </a:xfrm>
          <a:prstGeom prst="rect">
            <a:avLst/>
          </a:prstGeom>
          <a:solidFill>
            <a:srgbClr val="25808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94360" y="320040"/>
            <a:ext cx="10972800" cy="594360"/>
          </a:xfrm>
          <a:prstGeom prst="rect">
            <a:avLst/>
          </a:prstGeom>
          <a:noFill/>
        </p:spPr>
        <p:txBody>
          <a:bodyPr wrap="none">
            <a:spAutoFit/>
          </a:bodyPr>
          <a:lstStyle/>
          <a:p>
            <a:pPr>
              <a:defRPr sz="2800" b="1">
                <a:solidFill>
                  <a:srgbClr val="162734"/>
                </a:solidFill>
                <a:latin typeface="Aptos Display"/>
              </a:defRPr>
            </a:pPr>
            <a:r>
              <a:t>Conclusion</a:t>
            </a:r>
          </a:p>
        </p:txBody>
      </p:sp>
      <p:sp>
        <p:nvSpPr>
          <p:cNvPr id="4" name="TextBox 3"/>
          <p:cNvSpPr txBox="1"/>
          <p:nvPr/>
        </p:nvSpPr>
        <p:spPr>
          <a:xfrm>
            <a:off x="621792" y="914400"/>
            <a:ext cx="2748829" cy="276999"/>
          </a:xfrm>
          <a:prstGeom prst="rect">
            <a:avLst/>
          </a:prstGeom>
          <a:noFill/>
        </p:spPr>
        <p:txBody>
          <a:bodyPr wrap="none">
            <a:spAutoFit/>
          </a:bodyPr>
          <a:lstStyle/>
          <a:p>
            <a:pPr>
              <a:defRPr sz="1200">
                <a:solidFill>
                  <a:srgbClr val="5B6E78"/>
                </a:solidFill>
                <a:latin typeface="Aptos"/>
              </a:defRPr>
            </a:pPr>
            <a:r>
              <a:rPr dirty="0"/>
              <a:t>Key learning from </a:t>
            </a:r>
            <a:r>
              <a:rPr lang="en-GB" dirty="0"/>
              <a:t>Osman's</a:t>
            </a:r>
            <a:r>
              <a:rPr dirty="0"/>
              <a:t> COPD case</a:t>
            </a:r>
          </a:p>
        </p:txBody>
      </p:sp>
      <p:sp>
        <p:nvSpPr>
          <p:cNvPr id="5" name="Rounded Rectangle 4"/>
          <p:cNvSpPr/>
          <p:nvPr/>
        </p:nvSpPr>
        <p:spPr>
          <a:xfrm>
            <a:off x="822960" y="1234440"/>
            <a:ext cx="3337560" cy="1600200"/>
          </a:xfrm>
          <a:prstGeom prst="roundRect">
            <a:avLst/>
          </a:prstGeom>
          <a:solidFill>
            <a:srgbClr val="F1F6F7"/>
          </a:solidFill>
          <a:ln>
            <a:solidFill>
              <a:srgbClr val="DCE4E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ectangle 5"/>
          <p:cNvSpPr/>
          <p:nvPr/>
        </p:nvSpPr>
        <p:spPr>
          <a:xfrm>
            <a:off x="822960" y="1234440"/>
            <a:ext cx="73152" cy="1600200"/>
          </a:xfrm>
          <a:prstGeom prst="rect">
            <a:avLst/>
          </a:prstGeom>
          <a:solidFill>
            <a:srgbClr val="25808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1005840" y="1380744"/>
            <a:ext cx="3017520" cy="365760"/>
          </a:xfrm>
          <a:prstGeom prst="rect">
            <a:avLst/>
          </a:prstGeom>
          <a:noFill/>
        </p:spPr>
        <p:txBody>
          <a:bodyPr wrap="none">
            <a:spAutoFit/>
          </a:bodyPr>
          <a:lstStyle/>
          <a:p>
            <a:pPr>
              <a:defRPr sz="1700" b="1">
                <a:solidFill>
                  <a:srgbClr val="162734"/>
                </a:solidFill>
                <a:latin typeface="Aptos"/>
              </a:defRPr>
            </a:pPr>
            <a:r>
              <a:t>Anatomy</a:t>
            </a:r>
          </a:p>
        </p:txBody>
      </p:sp>
      <p:sp>
        <p:nvSpPr>
          <p:cNvPr id="8" name="TextBox 7"/>
          <p:cNvSpPr txBox="1"/>
          <p:nvPr/>
        </p:nvSpPr>
        <p:spPr>
          <a:xfrm>
            <a:off x="1005840" y="1801368"/>
            <a:ext cx="3017520" cy="941832"/>
          </a:xfrm>
          <a:prstGeom prst="rect">
            <a:avLst/>
          </a:prstGeom>
          <a:noFill/>
        </p:spPr>
        <p:txBody>
          <a:bodyPr wrap="square">
            <a:spAutoFit/>
          </a:bodyPr>
          <a:lstStyle/>
          <a:p>
            <a:pPr>
              <a:spcAft>
                <a:spcPts val="400"/>
              </a:spcAft>
              <a:defRPr sz="1500">
                <a:solidFill>
                  <a:srgbClr val="232D34"/>
                </a:solidFill>
                <a:latin typeface="Aptos"/>
              </a:defRPr>
            </a:pPr>
            <a:r>
              <a:t>The trachea, bronchi, bronchioles, alveoli, capillaries and diaphragm work together to support ventilation and gas exchange.</a:t>
            </a:r>
          </a:p>
        </p:txBody>
      </p:sp>
      <p:sp>
        <p:nvSpPr>
          <p:cNvPr id="9" name="Rounded Rectangle 8"/>
          <p:cNvSpPr/>
          <p:nvPr/>
        </p:nvSpPr>
        <p:spPr>
          <a:xfrm>
            <a:off x="4434840" y="1234440"/>
            <a:ext cx="3337560" cy="1600200"/>
          </a:xfrm>
          <a:prstGeom prst="roundRect">
            <a:avLst/>
          </a:prstGeom>
          <a:solidFill>
            <a:srgbClr val="F1F6F7"/>
          </a:solidFill>
          <a:ln>
            <a:solidFill>
              <a:srgbClr val="DCE4E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Rectangle 9"/>
          <p:cNvSpPr/>
          <p:nvPr/>
        </p:nvSpPr>
        <p:spPr>
          <a:xfrm>
            <a:off x="4434840" y="1234440"/>
            <a:ext cx="73152" cy="1600200"/>
          </a:xfrm>
          <a:prstGeom prst="rect">
            <a:avLst/>
          </a:prstGeom>
          <a:solidFill>
            <a:srgbClr val="A44E4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4617720" y="1380744"/>
            <a:ext cx="3017520" cy="365760"/>
          </a:xfrm>
          <a:prstGeom prst="rect">
            <a:avLst/>
          </a:prstGeom>
          <a:noFill/>
        </p:spPr>
        <p:txBody>
          <a:bodyPr wrap="none">
            <a:spAutoFit/>
          </a:bodyPr>
          <a:lstStyle/>
          <a:p>
            <a:pPr>
              <a:defRPr sz="1700" b="1">
                <a:solidFill>
                  <a:srgbClr val="162734"/>
                </a:solidFill>
                <a:latin typeface="Aptos"/>
              </a:defRPr>
            </a:pPr>
            <a:r>
              <a:t>Physiology</a:t>
            </a:r>
          </a:p>
        </p:txBody>
      </p:sp>
      <p:sp>
        <p:nvSpPr>
          <p:cNvPr id="12" name="TextBox 11"/>
          <p:cNvSpPr txBox="1"/>
          <p:nvPr/>
        </p:nvSpPr>
        <p:spPr>
          <a:xfrm>
            <a:off x="4617720" y="1801368"/>
            <a:ext cx="3017520" cy="941832"/>
          </a:xfrm>
          <a:prstGeom prst="rect">
            <a:avLst/>
          </a:prstGeom>
          <a:noFill/>
        </p:spPr>
        <p:txBody>
          <a:bodyPr wrap="square">
            <a:spAutoFit/>
          </a:bodyPr>
          <a:lstStyle/>
          <a:p>
            <a:pPr>
              <a:spcAft>
                <a:spcPts val="400"/>
              </a:spcAft>
              <a:defRPr sz="1500">
                <a:solidFill>
                  <a:srgbClr val="232D34"/>
                </a:solidFill>
                <a:latin typeface="Aptos"/>
              </a:defRPr>
            </a:pPr>
            <a:r>
              <a:rPr dirty="0"/>
              <a:t>COPD disrupts airflow and lung mechanics, causing air trapping and reduced exercise tolerance.</a:t>
            </a:r>
          </a:p>
        </p:txBody>
      </p:sp>
      <p:sp>
        <p:nvSpPr>
          <p:cNvPr id="13" name="Rounded Rectangle 12"/>
          <p:cNvSpPr/>
          <p:nvPr/>
        </p:nvSpPr>
        <p:spPr>
          <a:xfrm>
            <a:off x="8046720" y="1234440"/>
            <a:ext cx="3337560" cy="1600200"/>
          </a:xfrm>
          <a:prstGeom prst="roundRect">
            <a:avLst/>
          </a:prstGeom>
          <a:solidFill>
            <a:srgbClr val="F1F6F7"/>
          </a:solidFill>
          <a:ln>
            <a:solidFill>
              <a:srgbClr val="DCE4E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Rectangle 13"/>
          <p:cNvSpPr/>
          <p:nvPr/>
        </p:nvSpPr>
        <p:spPr>
          <a:xfrm>
            <a:off x="8046720" y="1234440"/>
            <a:ext cx="73152" cy="1600200"/>
          </a:xfrm>
          <a:prstGeom prst="rect">
            <a:avLst/>
          </a:prstGeom>
          <a:solidFill>
            <a:srgbClr val="497D5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8229600" y="1380744"/>
            <a:ext cx="3017520" cy="365760"/>
          </a:xfrm>
          <a:prstGeom prst="rect">
            <a:avLst/>
          </a:prstGeom>
          <a:noFill/>
        </p:spPr>
        <p:txBody>
          <a:bodyPr wrap="none">
            <a:spAutoFit/>
          </a:bodyPr>
          <a:lstStyle/>
          <a:p>
            <a:pPr>
              <a:defRPr sz="1700" b="1">
                <a:solidFill>
                  <a:srgbClr val="162734"/>
                </a:solidFill>
                <a:latin typeface="Aptos"/>
              </a:defRPr>
            </a:pPr>
            <a:r>
              <a:t>Care</a:t>
            </a:r>
          </a:p>
        </p:txBody>
      </p:sp>
      <p:sp>
        <p:nvSpPr>
          <p:cNvPr id="16" name="TextBox 15"/>
          <p:cNvSpPr txBox="1"/>
          <p:nvPr/>
        </p:nvSpPr>
        <p:spPr>
          <a:xfrm>
            <a:off x="8229600" y="1801368"/>
            <a:ext cx="3017520" cy="941832"/>
          </a:xfrm>
          <a:prstGeom prst="rect">
            <a:avLst/>
          </a:prstGeom>
          <a:noFill/>
        </p:spPr>
        <p:txBody>
          <a:bodyPr wrap="square">
            <a:spAutoFit/>
          </a:bodyPr>
          <a:lstStyle/>
          <a:p>
            <a:pPr>
              <a:spcAft>
                <a:spcPts val="400"/>
              </a:spcAft>
              <a:defRPr sz="1500">
                <a:solidFill>
                  <a:srgbClr val="232D34"/>
                </a:solidFill>
                <a:latin typeface="Aptos"/>
              </a:defRPr>
            </a:pPr>
            <a:r>
              <a:t>A person-centred plan combines treatment, lifestyle changes, education, communication and regular review.</a:t>
            </a:r>
          </a:p>
        </p:txBody>
      </p:sp>
      <p:sp>
        <p:nvSpPr>
          <p:cNvPr id="17" name="TextBox 16"/>
          <p:cNvSpPr txBox="1"/>
          <p:nvPr/>
        </p:nvSpPr>
        <p:spPr>
          <a:xfrm>
            <a:off x="1005840" y="3383280"/>
            <a:ext cx="8354060" cy="1538883"/>
          </a:xfrm>
          <a:prstGeom prst="rect">
            <a:avLst/>
          </a:prstGeom>
          <a:noFill/>
        </p:spPr>
        <p:txBody>
          <a:bodyPr wrap="square">
            <a:spAutoFit/>
          </a:bodyPr>
          <a:lstStyle/>
          <a:p>
            <a:pPr algn="ctr">
              <a:defRPr sz="2400" b="1">
                <a:solidFill>
                  <a:srgbClr val="162734"/>
                </a:solidFill>
              </a:defRPr>
            </a:pPr>
            <a:r>
              <a:rPr dirty="0"/>
              <a:t>Final message</a:t>
            </a:r>
          </a:p>
          <a:p>
            <a:pPr algn="ctr">
              <a:spcBef>
                <a:spcPts val="1200"/>
              </a:spcBef>
              <a:defRPr sz="2000">
                <a:solidFill>
                  <a:srgbClr val="232D34"/>
                </a:solidFill>
              </a:defRPr>
            </a:pPr>
            <a:r>
              <a:rPr dirty="0"/>
              <a:t>COPD is a long-term condition, but good self-management and appropriate professional support can help a person remain active, independent and involved in the life they value.</a:t>
            </a:r>
          </a:p>
        </p:txBody>
      </p:sp>
      <p:sp>
        <p:nvSpPr>
          <p:cNvPr id="19" name="TextBox 18"/>
          <p:cNvSpPr txBox="1"/>
          <p:nvPr/>
        </p:nvSpPr>
        <p:spPr>
          <a:xfrm>
            <a:off x="594360" y="6446520"/>
            <a:ext cx="3504486" cy="215444"/>
          </a:xfrm>
          <a:prstGeom prst="rect">
            <a:avLst/>
          </a:prstGeom>
          <a:noFill/>
        </p:spPr>
        <p:txBody>
          <a:bodyPr wrap="none">
            <a:spAutoFit/>
          </a:bodyPr>
          <a:lstStyle/>
          <a:p>
            <a:pPr>
              <a:defRPr sz="800">
                <a:solidFill>
                  <a:srgbClr val="5B6E78"/>
                </a:solidFill>
                <a:latin typeface="Aptos"/>
              </a:defRPr>
            </a:pPr>
            <a:r>
              <a:rPr dirty="0"/>
              <a:t>Core sources: NHS COPD pages; NICE NG115; NICE 2026 COPD checklist</a:t>
            </a:r>
            <a:r>
              <a:rPr lang="en-GB" dirty="0"/>
              <a:t>.</a:t>
            </a:r>
            <a:endParaRPr dirty="0"/>
          </a:p>
        </p:txBody>
      </p:sp>
      <p:pic>
        <p:nvPicPr>
          <p:cNvPr id="20" name="Audio 19">
            <a:extLst>
              <a:ext uri="{FF2B5EF4-FFF2-40B4-BE49-F238E27FC236}">
                <a16:creationId xmlns:a16="http://schemas.microsoft.com/office/drawing/2014/main" id="{38F30F9B-C4D5-D0CE-0FDF-2BC1467118E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226800" y="58928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73109"/>
    </mc:Choice>
    <mc:Fallback>
      <p:transition spd="slow" advTm="731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0"/>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52FDE32-A67D-8E1C-8F8A-51180BC421C3}"/>
              </a:ext>
            </a:extLst>
          </p:cNvPr>
          <p:cNvSpPr txBox="1"/>
          <p:nvPr/>
        </p:nvSpPr>
        <p:spPr>
          <a:xfrm>
            <a:off x="562707" y="398585"/>
            <a:ext cx="9284678" cy="3970318"/>
          </a:xfrm>
          <a:prstGeom prst="rect">
            <a:avLst/>
          </a:prstGeom>
          <a:noFill/>
        </p:spPr>
        <p:txBody>
          <a:bodyPr wrap="square" rtlCol="0">
            <a:spAutoFit/>
          </a:bodyPr>
          <a:lstStyle/>
          <a:p>
            <a:r>
              <a:rPr lang="en-US" b="1" u="sng" dirty="0"/>
              <a:t>REFERENCES</a:t>
            </a:r>
            <a:r>
              <a:rPr lang="en-US" u="sng" dirty="0"/>
              <a:t> </a:t>
            </a:r>
          </a:p>
          <a:p>
            <a:endParaRPr lang="en-US" dirty="0"/>
          </a:p>
          <a:p>
            <a:pPr marL="285750" indent="-285750">
              <a:buFontTx/>
              <a:buChar char="-"/>
            </a:pPr>
            <a:r>
              <a:rPr lang="en-GB" dirty="0"/>
              <a:t>NHS COPD information </a:t>
            </a:r>
            <a:r>
              <a:rPr lang="en-GB" dirty="0">
                <a:hlinkClick r:id="rId2"/>
              </a:rPr>
              <a:t>https://www.nhs.uk/conditions/chronic-obstructive-pulmonary-disease-copd/</a:t>
            </a:r>
            <a:r>
              <a:rPr lang="en-GB" dirty="0"/>
              <a:t> </a:t>
            </a:r>
          </a:p>
          <a:p>
            <a:pPr marL="285750" indent="-285750">
              <a:buFontTx/>
              <a:buChar char="-"/>
            </a:pPr>
            <a:r>
              <a:rPr lang="en-GB" dirty="0"/>
              <a:t> American Thoracic Society </a:t>
            </a:r>
            <a:r>
              <a:rPr lang="en-GB" dirty="0">
                <a:hlinkClick r:id="rId3"/>
              </a:rPr>
              <a:t>https://site.thoracic.org</a:t>
            </a:r>
            <a:r>
              <a:rPr lang="en-GB" dirty="0"/>
              <a:t> </a:t>
            </a:r>
          </a:p>
          <a:p>
            <a:pPr marL="285750" indent="-285750">
              <a:buFontTx/>
              <a:buChar char="-"/>
            </a:pPr>
            <a:r>
              <a:rPr lang="en-GB" dirty="0"/>
              <a:t>World Health Organisation </a:t>
            </a:r>
            <a:r>
              <a:rPr lang="en-GB" dirty="0">
                <a:hlinkClick r:id="rId4"/>
              </a:rPr>
              <a:t>https://www.who.int/news-room/fact-sheets/detail/chronic-obstructive-pulmonary-disease-(copd)</a:t>
            </a:r>
            <a:r>
              <a:rPr lang="en-GB" dirty="0"/>
              <a:t> </a:t>
            </a:r>
          </a:p>
          <a:p>
            <a:pPr marL="285750" indent="-285750">
              <a:buFontTx/>
              <a:buChar char="-"/>
            </a:pPr>
            <a:r>
              <a:rPr lang="en-GB" dirty="0"/>
              <a:t>Wikimedia Commons lung anatomy </a:t>
            </a:r>
            <a:r>
              <a:rPr lang="en-GB" dirty="0">
                <a:hlinkClick r:id="rId5"/>
              </a:rPr>
              <a:t>https://commons.wikimedia.org/wiki/Category:Lungs</a:t>
            </a:r>
            <a:endParaRPr lang="en-GB" dirty="0"/>
          </a:p>
          <a:p>
            <a:pPr marL="285750" indent="-285750">
              <a:buFontTx/>
              <a:buChar char="-"/>
            </a:pPr>
            <a:r>
              <a:rPr lang="en-GB" dirty="0"/>
              <a:t>NICE 2026 COPD checklist </a:t>
            </a:r>
            <a:r>
              <a:rPr lang="en-GB" dirty="0">
                <a:hlinkClick r:id="rId6"/>
              </a:rPr>
              <a:t>https://www.nice.org.uk/guidance/ta1142/resources/copd-checklist-pdf-15664192093</a:t>
            </a:r>
            <a:r>
              <a:rPr lang="en-GB" dirty="0"/>
              <a:t> </a:t>
            </a:r>
          </a:p>
          <a:p>
            <a:pPr marL="285750" indent="-285750">
              <a:buFontTx/>
              <a:buChar char="-"/>
            </a:pPr>
            <a:r>
              <a:rPr lang="en-GB" dirty="0"/>
              <a:t>NHS COPD treatment and self-management information. </a:t>
            </a:r>
            <a:r>
              <a:rPr lang="en-GB" dirty="0">
                <a:hlinkClick r:id="rId7"/>
              </a:rPr>
              <a:t>https://www.nhs.uk/conditions/chronic-obstructive-pulmonary-disease-copd/treatment/</a:t>
            </a:r>
            <a:r>
              <a:rPr lang="en-GB" dirty="0"/>
              <a:t> </a:t>
            </a:r>
          </a:p>
          <a:p>
            <a:pPr marL="285750" indent="-285750">
              <a:buFontTx/>
              <a:buChar char="-"/>
            </a:pPr>
            <a:r>
              <a:rPr lang="en-GB" dirty="0"/>
              <a:t>NHLBI guidance </a:t>
            </a:r>
            <a:r>
              <a:rPr lang="en-GB" dirty="0">
                <a:hlinkClick r:id="rId8"/>
              </a:rPr>
              <a:t>https://www.nhlbi.nih.gov/health/lungs/lung-healt</a:t>
            </a:r>
            <a:r>
              <a:rPr lang="en-GB" dirty="0">
                <a:hlinkClick r:id="rId8"/>
              </a:rPr>
              <a:t>h</a:t>
            </a:r>
            <a:r>
              <a:rPr lang="en-GB" dirty="0"/>
              <a:t> </a:t>
            </a:r>
          </a:p>
          <a:p>
            <a:r>
              <a:rPr lang="en-GB" dirty="0"/>
              <a:t> </a:t>
            </a:r>
            <a:endParaRPr lang="en-US" b="1" dirty="0"/>
          </a:p>
        </p:txBody>
      </p:sp>
    </p:spTree>
    <p:extLst>
      <p:ext uri="{BB962C8B-B14F-4D97-AF65-F5344CB8AC3E}">
        <p14:creationId xmlns:p14="http://schemas.microsoft.com/office/powerpoint/2010/main" val="140156982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649</TotalTime>
  <Words>1248</Words>
  <Application>Microsoft Macintosh PowerPoint</Application>
  <PresentationFormat>Widescreen</PresentationFormat>
  <Paragraphs>173</Paragraphs>
  <Slides>12</Slides>
  <Notes>0</Notes>
  <HiddenSlides>0</HiddenSlides>
  <MMClips>11</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12</vt:i4>
      </vt:variant>
    </vt:vector>
  </HeadingPairs>
  <TitlesOfParts>
    <vt:vector size="15" baseType="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lastModifiedBy>Isacco Abdulahi</cp:lastModifiedBy>
  <cp:revision>6</cp:revision>
  <dcterms:created xsi:type="dcterms:W3CDTF">2013-01-27T09:14:16Z</dcterms:created>
  <dcterms:modified xsi:type="dcterms:W3CDTF">2026-08-14T06:00:06Z</dcterms:modified>
  <cp:category/>
</cp:coreProperties>
</file>