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256" r:id="rId2"/>
    <p:sldId id="282" r:id="rId3"/>
    <p:sldId id="279" r:id="rId4"/>
    <p:sldId id="299" r:id="rId5"/>
    <p:sldId id="300" r:id="rId6"/>
    <p:sldId id="267" r:id="rId7"/>
    <p:sldId id="280" r:id="rId8"/>
    <p:sldId id="268" r:id="rId9"/>
    <p:sldId id="281" r:id="rId10"/>
    <p:sldId id="269" r:id="rId11"/>
    <p:sldId id="286" r:id="rId12"/>
    <p:sldId id="284" r:id="rId13"/>
    <p:sldId id="278" r:id="rId14"/>
    <p:sldId id="266" r:id="rId15"/>
    <p:sldId id="265" r:id="rId16"/>
    <p:sldId id="275" r:id="rId17"/>
    <p:sldId id="276" r:id="rId18"/>
    <p:sldId id="272" r:id="rId19"/>
    <p:sldId id="273" r:id="rId20"/>
    <p:sldId id="274" r:id="rId21"/>
    <p:sldId id="293" r:id="rId22"/>
    <p:sldId id="294" r:id="rId23"/>
    <p:sldId id="292" r:id="rId24"/>
    <p:sldId id="263" r:id="rId25"/>
    <p:sldId id="271" r:id="rId26"/>
    <p:sldId id="261" r:id="rId27"/>
    <p:sldId id="257" r:id="rId28"/>
    <p:sldId id="287" r:id="rId29"/>
    <p:sldId id="283" r:id="rId30"/>
    <p:sldId id="288" r:id="rId31"/>
    <p:sldId id="289" r:id="rId32"/>
    <p:sldId id="258" r:id="rId33"/>
    <p:sldId id="260" r:id="rId34"/>
    <p:sldId id="259" r:id="rId35"/>
    <p:sldId id="297" r:id="rId36"/>
    <p:sldId id="295" r:id="rId37"/>
    <p:sldId id="296" r:id="rId38"/>
    <p:sldId id="264" r:id="rId39"/>
    <p:sldId id="291" r:id="rId40"/>
    <p:sldId id="290" r:id="rId4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A2E844-6F3A-BEA2-0ED9-0BDD3C16CDA9}" v="31" dt="2025-12-01T17:41:38.5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70137"/>
  </p:normalViewPr>
  <p:slideViewPr>
    <p:cSldViewPr snapToGrid="0">
      <p:cViewPr varScale="1">
        <p:scale>
          <a:sx n="87" d="100"/>
          <a:sy n="87" d="100"/>
        </p:scale>
        <p:origin x="2080"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7CCF03-6140-4708-A950-9CDFA5EA6051}" type="datetimeFigureOut">
              <a:t>12/2/25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19A6F2-1CEB-4E33-B1E0-CA1C563546C0}" type="slidenum">
              <a:t>‹#›</a:t>
            </a:fld>
            <a:endParaRPr lang="en-GB"/>
          </a:p>
        </p:txBody>
      </p:sp>
    </p:spTree>
    <p:extLst>
      <p:ext uri="{BB962C8B-B14F-4D97-AF65-F5344CB8AC3E}">
        <p14:creationId xmlns:p14="http://schemas.microsoft.com/office/powerpoint/2010/main" val="1049574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n.wikipedia.org/wiki/Pica_(disorder)#cite_note-2"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pmc.ncbi.nlm.nih.gov/articles/PMC9666565/?utm_source=chatgpt.com"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mn-lt"/>
            </a:endParaRPr>
          </a:p>
          <a:p>
            <a:endParaRPr lang="en-GB"/>
          </a:p>
        </p:txBody>
      </p:sp>
      <p:sp>
        <p:nvSpPr>
          <p:cNvPr id="4" name="Slide Number Placeholder 3"/>
          <p:cNvSpPr>
            <a:spLocks noGrp="1"/>
          </p:cNvSpPr>
          <p:nvPr>
            <p:ph type="sldNum" sz="quarter" idx="5"/>
          </p:nvPr>
        </p:nvSpPr>
        <p:spPr/>
        <p:txBody>
          <a:bodyPr/>
          <a:lstStyle/>
          <a:p>
            <a:fld id="{8519A6F2-1CEB-4E33-B1E0-CA1C563546C0}" type="slidenum">
              <a:t>1</a:t>
            </a:fld>
            <a:endParaRPr lang="en-GB"/>
          </a:p>
        </p:txBody>
      </p:sp>
    </p:spTree>
    <p:extLst>
      <p:ext uri="{BB962C8B-B14F-4D97-AF65-F5344CB8AC3E}">
        <p14:creationId xmlns:p14="http://schemas.microsoft.com/office/powerpoint/2010/main" val="3383461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Disordered eating is </a:t>
            </a:r>
            <a:r>
              <a:rPr lang="en-US" sz="1200" b="0" i="1" u="none" strike="noStrike" kern="1200" dirty="0">
                <a:solidFill>
                  <a:schemeClr val="tx1"/>
                </a:solidFill>
                <a:effectLst/>
                <a:latin typeface="+mn-lt"/>
                <a:ea typeface="+mn-ea"/>
                <a:cs typeface="+mn-cs"/>
              </a:rPr>
              <a:t>much</a:t>
            </a:r>
            <a:r>
              <a:rPr lang="en-US" sz="1200" b="0" i="0" u="none" strike="noStrike" kern="1200" dirty="0">
                <a:solidFill>
                  <a:schemeClr val="tx1"/>
                </a:solidFill>
                <a:effectLst/>
                <a:latin typeface="+mn-lt"/>
                <a:ea typeface="+mn-ea"/>
                <a:cs typeface="+mn-cs"/>
              </a:rPr>
              <a:t> more common than full, diagnosable eating disorders, and both have risen markedly over the last 20–25 years.</a:t>
            </a:r>
            <a:r>
              <a:rPr lang="en-US" sz="1200" b="0" i="0" kern="1200" dirty="0">
                <a:solidFill>
                  <a:schemeClr val="tx1"/>
                </a:solidFill>
                <a:effectLst/>
                <a:latin typeface="+mn-lt"/>
                <a:ea typeface="+mn-ea"/>
                <a:cs typeface="+mn-cs"/>
              </a:rPr>
              <a:t>​</a:t>
            </a:r>
          </a:p>
          <a:p>
            <a:r>
              <a:rPr lang="en-US" sz="1200" b="0" i="0" kern="1200" dirty="0">
                <a:solidFill>
                  <a:schemeClr val="tx1"/>
                </a:solidFill>
                <a:effectLst/>
                <a:latin typeface="+mn-lt"/>
                <a:ea typeface="+mn-ea"/>
                <a:cs typeface="+mn-cs"/>
              </a:rPr>
              <a:t>Harvard Systematic review: </a:t>
            </a:r>
            <a:r>
              <a:rPr lang="en-GB" dirty="0"/>
              <a:t>roughly </a:t>
            </a:r>
            <a:r>
              <a:rPr lang="en-GB" b="1" dirty="0"/>
              <a:t>1 in 5 women (~20%)</a:t>
            </a:r>
            <a:r>
              <a:rPr lang="en-GB" dirty="0"/>
              <a:t> and </a:t>
            </a:r>
            <a:r>
              <a:rPr lang="en-GB" b="1" dirty="0"/>
              <a:t>1 in 7 men (~14%)</a:t>
            </a:r>
            <a:r>
              <a:rPr lang="en-GB" dirty="0"/>
              <a:t> will have met criteria for an eating disorder at some point. </a:t>
            </a:r>
          </a:p>
          <a:p>
            <a:r>
              <a:rPr lang="en-GB" dirty="0"/>
              <a:t>women having ~</a:t>
            </a:r>
            <a:r>
              <a:rPr lang="en-GB" b="1" dirty="0"/>
              <a:t>86% higher prevalence</a:t>
            </a:r>
            <a:r>
              <a:rPr lang="en-GB" dirty="0"/>
              <a:t> than men.</a:t>
            </a:r>
            <a:endParaRPr lang="en-US" dirty="0"/>
          </a:p>
        </p:txBody>
      </p:sp>
      <p:sp>
        <p:nvSpPr>
          <p:cNvPr id="4" name="Slide Number Placeholder 3"/>
          <p:cNvSpPr>
            <a:spLocks noGrp="1"/>
          </p:cNvSpPr>
          <p:nvPr>
            <p:ph type="sldNum" sz="quarter" idx="5"/>
          </p:nvPr>
        </p:nvSpPr>
        <p:spPr/>
        <p:txBody>
          <a:bodyPr/>
          <a:lstStyle/>
          <a:p>
            <a:fld id="{8519A6F2-1CEB-4E33-B1E0-CA1C563546C0}" type="slidenum">
              <a:rPr lang="en-GB" smtClean="0"/>
              <a:t>2</a:t>
            </a:fld>
            <a:endParaRPr lang="en-GB"/>
          </a:p>
        </p:txBody>
      </p:sp>
    </p:spTree>
    <p:extLst>
      <p:ext uri="{BB962C8B-B14F-4D97-AF65-F5344CB8AC3E}">
        <p14:creationId xmlns:p14="http://schemas.microsoft.com/office/powerpoint/2010/main" val="661293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rgbClr val="202122"/>
                </a:solidFill>
                <a:ea typeface="Calibri"/>
                <a:cs typeface="Calibri"/>
              </a:rPr>
              <a:t>Let's delineate between the two. </a:t>
            </a:r>
            <a:endParaRPr lang="en-GB" b="1" dirty="0">
              <a:solidFill>
                <a:srgbClr val="202122"/>
              </a:solidFill>
            </a:endParaRPr>
          </a:p>
          <a:p>
            <a:r>
              <a:rPr lang="en-GB" b="1" dirty="0">
                <a:solidFill>
                  <a:srgbClr val="202122"/>
                </a:solidFill>
              </a:rPr>
              <a:t>Anorexia nervosa - </a:t>
            </a:r>
            <a:r>
              <a:rPr lang="en-GB" dirty="0">
                <a:solidFill>
                  <a:srgbClr val="222222"/>
                </a:solidFill>
              </a:rPr>
              <a:t>persistent energy intake restriction, have an intense fear of gaining weight or becoming fat, or be engaging in a persistent </a:t>
            </a:r>
            <a:r>
              <a:rPr lang="en-GB" dirty="0" err="1">
                <a:solidFill>
                  <a:srgbClr val="222222"/>
                </a:solidFill>
              </a:rPr>
              <a:t>behavior</a:t>
            </a:r>
            <a:r>
              <a:rPr lang="en-GB" dirty="0">
                <a:solidFill>
                  <a:srgbClr val="222222"/>
                </a:solidFill>
              </a:rPr>
              <a:t> that interferes with weight gain, and the individual has a disturbance in their own perception of their body weight or shape</a:t>
            </a:r>
            <a:endParaRPr lang="en-US" dirty="0">
              <a:solidFill>
                <a:srgbClr val="444444"/>
              </a:solidFill>
              <a:ea typeface="Calibri"/>
              <a:cs typeface="Calibri"/>
            </a:endParaRPr>
          </a:p>
          <a:p>
            <a:r>
              <a:rPr lang="en-GB" b="1" dirty="0">
                <a:solidFill>
                  <a:srgbClr val="222222"/>
                </a:solidFill>
              </a:rPr>
              <a:t>Bulimia nervosa </a:t>
            </a:r>
            <a:r>
              <a:rPr lang="en-GB" dirty="0">
                <a:solidFill>
                  <a:srgbClr val="222222"/>
                </a:solidFill>
              </a:rPr>
              <a:t>- recurrent episodes of binge eating, recurrent inappropriate compensatory behaviours to prevent weight gain, and self-evaluation that is unduly influenced by body shape and weight </a:t>
            </a:r>
            <a:endParaRPr lang="en-US" dirty="0">
              <a:solidFill>
                <a:srgbClr val="444444"/>
              </a:solidFill>
            </a:endParaRPr>
          </a:p>
          <a:p>
            <a:r>
              <a:rPr lang="en-GB" b="1" dirty="0">
                <a:solidFill>
                  <a:srgbClr val="222222"/>
                </a:solidFill>
              </a:rPr>
              <a:t>Orthorexia nervosa </a:t>
            </a:r>
            <a:r>
              <a:rPr lang="en-GB" dirty="0">
                <a:solidFill>
                  <a:srgbClr val="222222"/>
                </a:solidFill>
              </a:rPr>
              <a:t>– often referred to as ‘clean eating’. An unhealthy obsession with healthy eating, which can lead to anorexia if not addressed.</a:t>
            </a:r>
            <a:endParaRPr lang="en-US" dirty="0">
              <a:solidFill>
                <a:srgbClr val="444444"/>
              </a:solidFill>
            </a:endParaRPr>
          </a:p>
          <a:p>
            <a:r>
              <a:rPr lang="en-GB" b="1" dirty="0">
                <a:solidFill>
                  <a:srgbClr val="222222"/>
                </a:solidFill>
              </a:rPr>
              <a:t>Binge-eating disorder </a:t>
            </a:r>
            <a:r>
              <a:rPr lang="en-GB" dirty="0">
                <a:solidFill>
                  <a:srgbClr val="222222"/>
                </a:solidFill>
              </a:rPr>
              <a:t>– (the most common) differs from bulimia in that there is no recurrent use of inappropriate behaviours to compensate for binge episodes, and does not include an individual’s perception of body shape and weight in diagnostic criteria.</a:t>
            </a:r>
            <a:endParaRPr lang="en-US" dirty="0">
              <a:solidFill>
                <a:srgbClr val="444444"/>
              </a:solidFill>
            </a:endParaRPr>
          </a:p>
          <a:p>
            <a:r>
              <a:rPr lang="en-GB" b="1" dirty="0">
                <a:solidFill>
                  <a:srgbClr val="202122"/>
                </a:solidFill>
              </a:rPr>
              <a:t>Rumination disorder – </a:t>
            </a:r>
            <a:r>
              <a:rPr lang="en-GB" dirty="0">
                <a:solidFill>
                  <a:srgbClr val="222222"/>
                </a:solidFill>
              </a:rPr>
              <a:t>repeated regurgitation of food occurring after feeding or eating with no apparent symptoms of nausea, involuntary retching, or disgust.</a:t>
            </a:r>
            <a:endParaRPr lang="en-GB" dirty="0">
              <a:solidFill>
                <a:srgbClr val="444444"/>
              </a:solidFill>
            </a:endParaRPr>
          </a:p>
          <a:p>
            <a:r>
              <a:rPr lang="en-GB" b="1" dirty="0">
                <a:solidFill>
                  <a:srgbClr val="202122"/>
                </a:solidFill>
              </a:rPr>
              <a:t>Avoidant/restrictive food intake – </a:t>
            </a:r>
            <a:r>
              <a:rPr lang="en-GB" dirty="0">
                <a:solidFill>
                  <a:srgbClr val="202122"/>
                </a:solidFill>
              </a:rPr>
              <a:t>(occurs predominantly in infants and young children) </a:t>
            </a:r>
            <a:r>
              <a:rPr lang="en-GB" dirty="0">
                <a:solidFill>
                  <a:srgbClr val="222222"/>
                </a:solidFill>
              </a:rPr>
              <a:t>often experience food-related distress based on sensory characteristics of qualities of food. ARFID behaviours may also be based on a conditioned negative response associated with certain foods, such as a trauma</a:t>
            </a:r>
            <a:endParaRPr lang="en-GB" dirty="0">
              <a:solidFill>
                <a:srgbClr val="444444"/>
              </a:solidFill>
            </a:endParaRPr>
          </a:p>
          <a:p>
            <a:r>
              <a:rPr lang="en-GB" b="1" dirty="0">
                <a:solidFill>
                  <a:srgbClr val="202122"/>
                </a:solidFill>
              </a:rPr>
              <a:t>Pica - </a:t>
            </a:r>
            <a:r>
              <a:rPr lang="en-GB" dirty="0">
                <a:solidFill>
                  <a:srgbClr val="202122"/>
                </a:solidFill>
              </a:rPr>
              <a:t> is the eating or craving of things that are not food.</a:t>
            </a:r>
            <a:r>
              <a:rPr lang="en-GB" dirty="0">
                <a:solidFill>
                  <a:srgbClr val="444444"/>
                </a:solidFill>
                <a:hlinkClick r:id="rId3"/>
              </a:rPr>
              <a:t>[2]</a:t>
            </a:r>
            <a:r>
              <a:rPr lang="en-GB" dirty="0">
                <a:solidFill>
                  <a:srgbClr val="202122"/>
                </a:solidFill>
              </a:rPr>
              <a:t> It can be a disorder in itself or medical phenomena. The ingested or craved substance may be biological, natural or manmade. </a:t>
            </a:r>
            <a:endParaRPr lang="en-GB" dirty="0">
              <a:solidFill>
                <a:srgbClr val="444444"/>
              </a:solidFill>
            </a:endParaRPr>
          </a:p>
          <a:p>
            <a:r>
              <a:rPr lang="en-GB" b="1" dirty="0">
                <a:solidFill>
                  <a:srgbClr val="222222"/>
                </a:solidFill>
              </a:rPr>
              <a:t>Disordered eating </a:t>
            </a:r>
            <a:r>
              <a:rPr lang="en-GB" dirty="0">
                <a:solidFill>
                  <a:srgbClr val="222222"/>
                </a:solidFill>
              </a:rPr>
              <a:t>- </a:t>
            </a:r>
            <a:r>
              <a:rPr lang="en-GB" dirty="0">
                <a:solidFill>
                  <a:srgbClr val="313131"/>
                </a:solidFill>
              </a:rPr>
              <a:t> irregular eating behaviours that may or may not warrant a diagnosis of a specific eating disorder.</a:t>
            </a:r>
            <a:endParaRPr lang="en-GB" dirty="0">
              <a:solidFill>
                <a:srgbClr val="444444"/>
              </a:solidFill>
            </a:endParaRPr>
          </a:p>
          <a:p>
            <a:r>
              <a:rPr lang="en-US" b="1" dirty="0">
                <a:solidFill>
                  <a:srgbClr val="222222"/>
                </a:solidFill>
              </a:rPr>
              <a:t>Pregorexia</a:t>
            </a:r>
            <a:r>
              <a:rPr lang="en-US" dirty="0">
                <a:solidFill>
                  <a:srgbClr val="222222"/>
                </a:solidFill>
              </a:rPr>
              <a:t> - disordered eating during pregnancy</a:t>
            </a:r>
            <a:endParaRPr lang="en-GB" dirty="0">
              <a:solidFill>
                <a:srgbClr val="444444"/>
              </a:solidFill>
            </a:endParaRPr>
          </a:p>
          <a:p>
            <a:endParaRPr lang="en-GB"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3</a:t>
            </a:fld>
            <a:endParaRPr lang="en-GB"/>
          </a:p>
        </p:txBody>
      </p:sp>
    </p:spTree>
    <p:extLst>
      <p:ext uri="{BB962C8B-B14F-4D97-AF65-F5344CB8AC3E}">
        <p14:creationId xmlns:p14="http://schemas.microsoft.com/office/powerpoint/2010/main" val="3279075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0578B-FE24-6889-C741-093BF76867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A5AC69-864F-DC25-B304-109C702CF5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AEDA03-86AB-2917-40A6-92984FA6FEEF}"/>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Harvard Systematic review: </a:t>
            </a:r>
            <a:r>
              <a:rPr lang="en-GB" dirty="0"/>
              <a:t>roughly </a:t>
            </a:r>
            <a:r>
              <a:rPr lang="en-GB" b="1" dirty="0"/>
              <a:t>1 in 5 women (~20%)</a:t>
            </a:r>
            <a:r>
              <a:rPr lang="en-GB" dirty="0"/>
              <a:t> and </a:t>
            </a:r>
            <a:r>
              <a:rPr lang="en-GB" b="1" dirty="0"/>
              <a:t>1 in 7 men (~14%)</a:t>
            </a:r>
            <a:r>
              <a:rPr lang="en-GB" dirty="0"/>
              <a:t> will have met criteria for an eating disorder at some point. </a:t>
            </a:r>
          </a:p>
          <a:p>
            <a:r>
              <a:rPr lang="en-US" sz="1200" b="0" i="0" u="none" strike="noStrike" kern="1200" dirty="0">
                <a:solidFill>
                  <a:schemeClr val="tx1"/>
                </a:solidFill>
                <a:effectLst/>
                <a:latin typeface="+mn-lt"/>
                <a:ea typeface="+mn-ea"/>
                <a:cs typeface="+mn-cs"/>
              </a:rPr>
              <a:t>Disordered eating is </a:t>
            </a:r>
            <a:r>
              <a:rPr lang="en-US" sz="1200" b="0" i="1" u="none" strike="noStrike" kern="1200" dirty="0">
                <a:solidFill>
                  <a:schemeClr val="tx1"/>
                </a:solidFill>
                <a:effectLst/>
                <a:latin typeface="+mn-lt"/>
                <a:ea typeface="+mn-ea"/>
                <a:cs typeface="+mn-cs"/>
              </a:rPr>
              <a:t>much</a:t>
            </a:r>
            <a:r>
              <a:rPr lang="en-US" sz="1200" b="0" i="0" u="none" strike="noStrike" kern="1200" dirty="0">
                <a:solidFill>
                  <a:schemeClr val="tx1"/>
                </a:solidFill>
                <a:effectLst/>
                <a:latin typeface="+mn-lt"/>
                <a:ea typeface="+mn-ea"/>
                <a:cs typeface="+mn-cs"/>
              </a:rPr>
              <a:t> more common than full, diagnosable eating disorders, and both have risen markedly over the last 20–25 years.</a:t>
            </a:r>
            <a:r>
              <a:rPr lang="en-US" sz="1200" b="0" i="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dieting, fasting, bingeing, laxatives/diuretics, over-exercise, “clean eating” rigidity, etc.</a:t>
            </a:r>
            <a:r>
              <a:rPr lang="en-GB" dirty="0"/>
              <a:t> that </a:t>
            </a:r>
            <a:r>
              <a:rPr lang="en-GB" i="1" dirty="0"/>
              <a:t>may not</a:t>
            </a:r>
            <a:r>
              <a:rPr lang="en-GB" dirty="0"/>
              <a:t> meet full diagnostic criteria.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UK-focused summary (drawing on several surveys) estimates that </a:t>
            </a:r>
            <a:r>
              <a:rPr lang="en-GB" b="1" dirty="0"/>
              <a:t>22.4% of UK children/adolescents</a:t>
            </a:r>
            <a:r>
              <a:rPr lang="en-GB" dirty="0"/>
              <a:t> and </a:t>
            </a:r>
            <a:r>
              <a:rPr lang="en-GB" b="1" dirty="0"/>
              <a:t>31% of UK adults</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b="1" dirty="0"/>
              <a:t>Full-syndrome eating disorders</a:t>
            </a:r>
            <a:r>
              <a:rPr lang="en-GB" dirty="0"/>
              <a:t> </a:t>
            </a:r>
            <a:r>
              <a:rPr lang="en-GB" b="1" dirty="0"/>
              <a:t>roughly 5–8% of the population at any one time</a:t>
            </a:r>
            <a:r>
              <a:rPr lang="en-GB" dirty="0"/>
              <a:t> and </a:t>
            </a:r>
            <a:r>
              <a:rPr lang="en-GB" b="1" dirty="0"/>
              <a:t>10–20% across the lifespan</a:t>
            </a:r>
            <a:r>
              <a:rPr lang="en-GB" dirty="0"/>
              <a:t>, with higher rates in women and in adolescence/young adulthood. </a:t>
            </a:r>
          </a:p>
          <a:p>
            <a:r>
              <a:rPr lang="en-GB" dirty="0"/>
              <a:t>These behaviours are a </a:t>
            </a:r>
            <a:r>
              <a:rPr lang="en-GB" b="1" dirty="0"/>
              <a:t>major risk factor</a:t>
            </a:r>
            <a:r>
              <a:rPr lang="en-GB" dirty="0"/>
              <a:t> for developing a clinical eating disorder and are tightly linked to </a:t>
            </a:r>
            <a:r>
              <a:rPr lang="en-GB" b="1" dirty="0"/>
              <a:t>distress, impairment, and other mental health problems</a:t>
            </a:r>
            <a:r>
              <a:rPr lang="en-GB" dirty="0"/>
              <a:t>, even if DSM/ICD criteria are not met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Rise in young men</a:t>
            </a:r>
          </a:p>
        </p:txBody>
      </p:sp>
      <p:sp>
        <p:nvSpPr>
          <p:cNvPr id="4" name="Slide Number Placeholder 3">
            <a:extLst>
              <a:ext uri="{FF2B5EF4-FFF2-40B4-BE49-F238E27FC236}">
                <a16:creationId xmlns:a16="http://schemas.microsoft.com/office/drawing/2014/main" id="{3474205B-4235-018D-A530-B6B085A65C07}"/>
              </a:ext>
            </a:extLst>
          </p:cNvPr>
          <p:cNvSpPr>
            <a:spLocks noGrp="1"/>
          </p:cNvSpPr>
          <p:nvPr>
            <p:ph type="sldNum" sz="quarter" idx="5"/>
          </p:nvPr>
        </p:nvSpPr>
        <p:spPr/>
        <p:txBody>
          <a:bodyPr/>
          <a:lstStyle/>
          <a:p>
            <a:fld id="{8519A6F2-1CEB-4E33-B1E0-CA1C563546C0}" type="slidenum">
              <a:t>4</a:t>
            </a:fld>
            <a:endParaRPr lang="en-GB"/>
          </a:p>
        </p:txBody>
      </p:sp>
    </p:spTree>
    <p:extLst>
      <p:ext uri="{BB962C8B-B14F-4D97-AF65-F5344CB8AC3E}">
        <p14:creationId xmlns:p14="http://schemas.microsoft.com/office/powerpoint/2010/main" val="2851348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BB130-6642-B51D-3C44-8D70770441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C13519-4649-AF6E-4E71-3D78044B48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81D41B-AAF7-2D02-8881-D22A358E137F}"/>
              </a:ext>
            </a:extLst>
          </p:cNvPr>
          <p:cNvSpPr>
            <a:spLocks noGrp="1"/>
          </p:cNvSpPr>
          <p:nvPr>
            <p:ph type="body" idx="1"/>
          </p:nvPr>
        </p:nvSpPr>
        <p:spPr/>
        <p:txBody>
          <a:bodyPr/>
          <a:lstStyle/>
          <a:p>
            <a:r>
              <a:rPr lang="en-GB" dirty="0"/>
              <a:t>Historically, clinics serving affluent, white girls and young women produced the early case series, so the </a:t>
            </a:r>
            <a:r>
              <a:rPr lang="en-GB" b="1" dirty="0"/>
              <a:t>myth of the middle-class disorder</a:t>
            </a:r>
            <a:r>
              <a:rPr lang="en-GB" dirty="0"/>
              <a:t> was baked in.</a:t>
            </a:r>
          </a:p>
          <a:p>
            <a:r>
              <a:rPr lang="en-GB" dirty="0"/>
              <a:t>Community and epidemiological studies show something different: </a:t>
            </a:r>
            <a:r>
              <a:rPr lang="en-GB" b="1" dirty="0"/>
              <a:t>when you look outside specialist clinics, EDs and disordered eating show up in every class</a:t>
            </a:r>
            <a:r>
              <a:rPr lang="en-GB" dirty="0"/>
              <a:t>, and in some datasets </a:t>
            </a:r>
            <a:r>
              <a:rPr lang="en-GB" b="1" dirty="0"/>
              <a:t>are worse in lower-income groups</a:t>
            </a:r>
            <a:r>
              <a:rPr lang="en-GB" dirty="0"/>
              <a:t>. </a:t>
            </a:r>
            <a:r>
              <a:rPr lang="en-GB" dirty="0">
                <a:hlinkClick r:id="rId3"/>
              </a:rPr>
              <a:t>PMC+1</a:t>
            </a:r>
            <a:endParaRPr lang="en-GB" dirty="0"/>
          </a:p>
          <a:p>
            <a:r>
              <a:rPr lang="en-GB" dirty="0"/>
              <a:t>FORDHAM: Dieting and “wellness” regimes may still be </a:t>
            </a:r>
            <a:r>
              <a:rPr lang="en-GB" b="1" dirty="0"/>
              <a:t>more visible</a:t>
            </a:r>
            <a:r>
              <a:rPr lang="en-GB" dirty="0"/>
              <a:t> in educated/middle-class cultures, but </a:t>
            </a:r>
            <a:r>
              <a:rPr lang="en-GB" i="1" dirty="0"/>
              <a:t>risk</a:t>
            </a:r>
            <a:r>
              <a:rPr lang="en-GB" dirty="0"/>
              <a:t> is not confined there.</a:t>
            </a:r>
          </a:p>
          <a:p>
            <a:endParaRPr lang="en-US" dirty="0"/>
          </a:p>
        </p:txBody>
      </p:sp>
      <p:sp>
        <p:nvSpPr>
          <p:cNvPr id="4" name="Slide Number Placeholder 3">
            <a:extLst>
              <a:ext uri="{FF2B5EF4-FFF2-40B4-BE49-F238E27FC236}">
                <a16:creationId xmlns:a16="http://schemas.microsoft.com/office/drawing/2014/main" id="{0CE29085-7D81-B5B0-1731-6F88A453CEB1}"/>
              </a:ext>
            </a:extLst>
          </p:cNvPr>
          <p:cNvSpPr>
            <a:spLocks noGrp="1"/>
          </p:cNvSpPr>
          <p:nvPr>
            <p:ph type="sldNum" sz="quarter" idx="5"/>
          </p:nvPr>
        </p:nvSpPr>
        <p:spPr/>
        <p:txBody>
          <a:bodyPr/>
          <a:lstStyle/>
          <a:p>
            <a:fld id="{8519A6F2-1CEB-4E33-B1E0-CA1C563546C0}" type="slidenum">
              <a:t>5</a:t>
            </a:fld>
            <a:endParaRPr lang="en-GB"/>
          </a:p>
        </p:txBody>
      </p:sp>
    </p:spTree>
    <p:extLst>
      <p:ext uri="{BB962C8B-B14F-4D97-AF65-F5344CB8AC3E}">
        <p14:creationId xmlns:p14="http://schemas.microsoft.com/office/powerpoint/2010/main" val="41324365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Anorexia Nervosa</a:t>
            </a:r>
            <a:endParaRPr lang="en-US" dirty="0"/>
          </a:p>
          <a:p>
            <a:pPr marL="285750" indent="-285750">
              <a:buFont typeface="Arial"/>
              <a:buChar char="•"/>
            </a:pPr>
            <a:r>
              <a:rPr lang="en-US" dirty="0"/>
              <a:t>Marked by </a:t>
            </a:r>
            <a:r>
              <a:rPr lang="en-US" b="1" dirty="0"/>
              <a:t>intense fear of weight gain</a:t>
            </a:r>
            <a:r>
              <a:rPr lang="en-US" dirty="0"/>
              <a:t> and severe restriction of food intake, often with body image distortion.</a:t>
            </a:r>
            <a:endParaRPr lang="en-GB" dirty="0"/>
          </a:p>
          <a:p>
            <a:pPr marL="285750" indent="-285750">
              <a:buFont typeface="Arial"/>
              <a:buChar char="•"/>
            </a:pPr>
            <a:r>
              <a:rPr lang="en-US" dirty="0"/>
              <a:t>High </a:t>
            </a:r>
            <a:r>
              <a:rPr lang="en-US" b="1" dirty="0"/>
              <a:t>mortality rate</a:t>
            </a:r>
            <a:r>
              <a:rPr lang="en-US" dirty="0"/>
              <a:t> among psychiatric disorders, highlighting seriousness of medical risk.</a:t>
            </a:r>
            <a:endParaRPr lang="en-GB" dirty="0"/>
          </a:p>
          <a:p>
            <a:pPr marL="285750" indent="-285750">
              <a:buFont typeface="Arial"/>
              <a:buChar char="•"/>
            </a:pPr>
            <a:r>
              <a:rPr lang="en-US" dirty="0"/>
              <a:t>Clients may present with </a:t>
            </a:r>
            <a:r>
              <a:rPr lang="en-US" b="1" dirty="0"/>
              <a:t>ambivalence or resistance</a:t>
            </a:r>
            <a:r>
              <a:rPr lang="en-US" dirty="0"/>
              <a:t> to change; anorexia can feel like a “friend” or identity anchor.</a:t>
            </a:r>
            <a:endParaRPr lang="en-GB" dirty="0"/>
          </a:p>
          <a:p>
            <a:pPr marL="285750" indent="-285750">
              <a:buFont typeface="Arial"/>
              <a:buChar char="•"/>
            </a:pPr>
            <a:r>
              <a:rPr lang="en-US" dirty="0"/>
              <a:t>Clinical need for </a:t>
            </a:r>
            <a:r>
              <a:rPr lang="en-US" b="1" dirty="0"/>
              <a:t>multidisciplinary care</a:t>
            </a:r>
            <a:r>
              <a:rPr lang="en-US" dirty="0"/>
              <a:t>: psychotherapists work alongside medical, psychiatric, and nutritional teams.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6</a:t>
            </a:fld>
            <a:endParaRPr lang="en-GB"/>
          </a:p>
        </p:txBody>
      </p:sp>
    </p:spTree>
    <p:extLst>
      <p:ext uri="{BB962C8B-B14F-4D97-AF65-F5344CB8AC3E}">
        <p14:creationId xmlns:p14="http://schemas.microsoft.com/office/powerpoint/2010/main" val="3510246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DSM-5 Criteria for Anorexia Nervosa</a:t>
            </a:r>
            <a:endParaRPr lang="en-US"/>
          </a:p>
          <a:p>
            <a:pPr marL="285750" indent="-285750">
              <a:buFont typeface="Arial"/>
              <a:buChar char="•"/>
            </a:pPr>
            <a:r>
              <a:rPr lang="en-US" b="1"/>
              <a:t>Restriction of energy intake</a:t>
            </a:r>
            <a:r>
              <a:rPr lang="en-US"/>
              <a:t> relative to requirements, leading to a </a:t>
            </a:r>
            <a:r>
              <a:rPr lang="en-US" b="1"/>
              <a:t>significantly low body weight</a:t>
            </a:r>
            <a:r>
              <a:rPr lang="en-US"/>
              <a:t> in the context of age, sex, developmental trajectory, and physical health.</a:t>
            </a:r>
            <a:endParaRPr lang="en-GB"/>
          </a:p>
          <a:p>
            <a:pPr marL="285750" lvl="1" indent="-285750">
              <a:buFont typeface="Arial"/>
              <a:buChar char="•"/>
            </a:pPr>
            <a:r>
              <a:rPr lang="en-US"/>
              <a:t>“Significantly low weight” is defined as a weight that is less than minimally normal or, for children/adolescents, less than minimally expected.</a:t>
            </a:r>
            <a:endParaRPr lang="en-GB"/>
          </a:p>
          <a:p>
            <a:pPr marL="285750" indent="-285750">
              <a:buFont typeface="Arial"/>
              <a:buChar char="•"/>
            </a:pPr>
            <a:r>
              <a:rPr lang="en-US" b="1"/>
              <a:t>Intense fear of gaining weight</a:t>
            </a:r>
            <a:r>
              <a:rPr lang="en-US"/>
              <a:t> or of becoming fat, or </a:t>
            </a:r>
            <a:r>
              <a:rPr lang="en-US" b="1"/>
              <a:t>persistent </a:t>
            </a:r>
            <a:r>
              <a:rPr lang="en-US" b="1" err="1"/>
              <a:t>behaviour</a:t>
            </a:r>
            <a:r>
              <a:rPr lang="en-US" b="1"/>
              <a:t> that interferes with weight gain</a:t>
            </a:r>
            <a:r>
              <a:rPr lang="en-US"/>
              <a:t>, even though at a significantly low weight.</a:t>
            </a:r>
            <a:endParaRPr lang="en-GB"/>
          </a:p>
          <a:p>
            <a:pPr marL="285750" indent="-285750">
              <a:buFont typeface="Arial"/>
              <a:buChar char="•"/>
            </a:pPr>
            <a:r>
              <a:rPr lang="en-US" b="1"/>
              <a:t>Disturbance in the way one’s body weight or shape is experienced</a:t>
            </a:r>
            <a:r>
              <a:rPr lang="en-US"/>
              <a:t>, undue influence of body weight or shape on self-evaluation, or </a:t>
            </a:r>
            <a:r>
              <a:rPr lang="en-US" b="1"/>
              <a:t>persistent lack of recognition of the seriousness of the current low body weight</a:t>
            </a:r>
            <a:r>
              <a:rPr lang="en-US"/>
              <a:t>.</a:t>
            </a:r>
            <a:endParaRPr lang="en-GB"/>
          </a:p>
          <a:p>
            <a:r>
              <a:rPr lang="en-US" b="1"/>
              <a:t>Severity Specifiers (based on BMI in adults)</a:t>
            </a:r>
            <a:endParaRPr lang="en-US"/>
          </a:p>
          <a:p>
            <a:pPr marL="171450" indent="-171450">
              <a:buFont typeface="Arial"/>
              <a:buChar char="•"/>
            </a:pPr>
            <a:r>
              <a:rPr lang="en-US"/>
              <a:t>Mild: BMI ≥ 17</a:t>
            </a:r>
          </a:p>
          <a:p>
            <a:pPr marL="171450" indent="-171450">
              <a:buFont typeface="Arial"/>
              <a:buChar char="•"/>
            </a:pPr>
            <a:r>
              <a:rPr lang="en-US"/>
              <a:t>Moderate: BMI 16–16.99</a:t>
            </a:r>
          </a:p>
          <a:p>
            <a:pPr marL="171450" indent="-171450">
              <a:buFont typeface="Arial"/>
              <a:buChar char="•"/>
            </a:pPr>
            <a:r>
              <a:rPr lang="en-US"/>
              <a:t>Severe: BMI 15–15.99</a:t>
            </a:r>
            <a:endParaRPr lang="en-US">
              <a:ea typeface="Calibri"/>
              <a:cs typeface="Calibri"/>
            </a:endParaRPr>
          </a:p>
          <a:p>
            <a:pPr marL="171450" indent="-171450">
              <a:buFont typeface="Arial"/>
              <a:buChar char="•"/>
            </a:pPr>
            <a:r>
              <a:rPr lang="en-US"/>
              <a:t>Extreme: BMI &lt; 15</a:t>
            </a:r>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7</a:t>
            </a:fld>
            <a:endParaRPr lang="en-GB"/>
          </a:p>
        </p:txBody>
      </p:sp>
    </p:spTree>
    <p:extLst>
      <p:ext uri="{BB962C8B-B14F-4D97-AF65-F5344CB8AC3E}">
        <p14:creationId xmlns:p14="http://schemas.microsoft.com/office/powerpoint/2010/main" val="20898486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Bulimia Nervosa – can not achieve low weight. THE MOST COMMON</a:t>
            </a:r>
            <a:endParaRPr lang="en-US"/>
          </a:p>
          <a:p>
            <a:pPr marL="285750" indent="-285750">
              <a:buFont typeface="Arial"/>
              <a:buChar char="•"/>
            </a:pPr>
            <a:r>
              <a:rPr lang="en-US"/>
              <a:t>Defined by cycles of </a:t>
            </a:r>
            <a:r>
              <a:rPr lang="en-US" b="1"/>
              <a:t>binge eating followed by compensatory </a:t>
            </a:r>
            <a:r>
              <a:rPr lang="en-US" b="1" err="1"/>
              <a:t>behaviours</a:t>
            </a:r>
            <a:r>
              <a:rPr lang="en-US"/>
              <a:t> (purging, over-exercising, laxatives).</a:t>
            </a:r>
            <a:endParaRPr lang="en-GB"/>
          </a:p>
          <a:p>
            <a:pPr marL="285750" indent="-285750">
              <a:buFont typeface="Arial"/>
              <a:buChar char="•"/>
            </a:pPr>
            <a:r>
              <a:rPr lang="en-US"/>
              <a:t>Often hidden due to </a:t>
            </a:r>
            <a:r>
              <a:rPr lang="en-US" b="1"/>
              <a:t>shame and secrecy</a:t>
            </a:r>
            <a:r>
              <a:rPr lang="en-US"/>
              <a:t>, leading to late presentation in therapy.</a:t>
            </a:r>
            <a:endParaRPr lang="en-GB"/>
          </a:p>
          <a:p>
            <a:pPr marL="285750" indent="-285750">
              <a:buFont typeface="Arial"/>
              <a:buChar char="•"/>
            </a:pPr>
            <a:r>
              <a:rPr lang="en-US"/>
              <a:t>Associated with </a:t>
            </a:r>
            <a:r>
              <a:rPr lang="en-US" b="1"/>
              <a:t>impulsivity and affect dysregulation</a:t>
            </a:r>
            <a:r>
              <a:rPr lang="en-US"/>
              <a:t>, often triggered by emotional distress.</a:t>
            </a:r>
            <a:endParaRPr lang="en-GB"/>
          </a:p>
          <a:p>
            <a:pPr marL="285750" indent="-285750">
              <a:buFont typeface="Arial"/>
              <a:buChar char="•"/>
            </a:pPr>
            <a:r>
              <a:rPr lang="en-US"/>
              <a:t>Humanistic approach: focus on </a:t>
            </a:r>
            <a:r>
              <a:rPr lang="en-US" b="1"/>
              <a:t>underlying feelings of shame, self-criticism, and relational wounds</a:t>
            </a:r>
            <a:r>
              <a:rPr lang="en-US"/>
              <a:t>.</a:t>
            </a:r>
            <a:endParaRPr lang="en-GB"/>
          </a:p>
          <a:p>
            <a:pPr marL="285750" indent="-285750">
              <a:buFont typeface="Arial"/>
              <a:buChar char="•"/>
            </a:pPr>
            <a:r>
              <a:rPr lang="en-US"/>
              <a:t>Relational exploration of </a:t>
            </a:r>
            <a:r>
              <a:rPr lang="en-US" b="1"/>
              <a:t>control vs loss of control</a:t>
            </a:r>
            <a:r>
              <a:rPr lang="en-US"/>
              <a:t> in eating and emotional life.</a:t>
            </a:r>
            <a:endParaRPr lang="en-GB"/>
          </a:p>
          <a:p>
            <a:pPr marL="285750" indent="-285750">
              <a:buFont typeface="Arial"/>
              <a:buChar char="•"/>
            </a:pPr>
            <a:r>
              <a:rPr lang="en-US"/>
              <a:t>Medical risks (e.g. electrolyte imbalance, cardiac issues) mean </a:t>
            </a:r>
            <a:r>
              <a:rPr lang="en-US" b="1"/>
              <a:t>close monitoring and risk assessment</a:t>
            </a:r>
            <a:r>
              <a:rPr lang="en-US"/>
              <a:t> are essential.</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8</a:t>
            </a:fld>
            <a:endParaRPr lang="en-GB"/>
          </a:p>
        </p:txBody>
      </p:sp>
    </p:spTree>
    <p:extLst>
      <p:ext uri="{BB962C8B-B14F-4D97-AF65-F5344CB8AC3E}">
        <p14:creationId xmlns:p14="http://schemas.microsoft.com/office/powerpoint/2010/main" val="23088401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Recurrent episodes of binge eating</a:t>
            </a:r>
            <a:r>
              <a:rPr lang="en-US"/>
              <a:t>, </a:t>
            </a:r>
            <a:r>
              <a:rPr lang="en-US" err="1"/>
              <a:t>characterised</a:t>
            </a:r>
            <a:r>
              <a:rPr lang="en-US"/>
              <a:t> by both:</a:t>
            </a:r>
          </a:p>
          <a:p>
            <a:pPr marL="285750" indent="-285750">
              <a:buFont typeface="Arial"/>
              <a:buChar char="•"/>
            </a:pPr>
            <a:r>
              <a:rPr lang="en-US"/>
              <a:t>Eating, in a discrete period of time (e.g., within any 2-hour period), an </a:t>
            </a:r>
            <a:r>
              <a:rPr lang="en-US" b="1"/>
              <a:t>amount of food definitely larger than most people</a:t>
            </a:r>
            <a:r>
              <a:rPr lang="en-US"/>
              <a:t> would normally eat </a:t>
            </a:r>
            <a:endParaRPr lang="en-GB"/>
          </a:p>
          <a:p>
            <a:pPr marL="285750" indent="-285750">
              <a:buFont typeface="Arial"/>
              <a:buChar char="•"/>
            </a:pPr>
            <a:r>
              <a:rPr lang="en-US"/>
              <a:t>A sense of </a:t>
            </a:r>
            <a:r>
              <a:rPr lang="en-US" b="1"/>
              <a:t>lack of control</a:t>
            </a:r>
            <a:r>
              <a:rPr lang="en-US"/>
              <a:t> over eating during the episode (e.g., feeling unable to stop eating or control what/how much one is eating).</a:t>
            </a:r>
            <a:endParaRPr lang="en-GB">
              <a:ea typeface="Calibri"/>
              <a:cs typeface="Calibri"/>
            </a:endParaRPr>
          </a:p>
          <a:p>
            <a:pPr marL="285750" indent="-285750">
              <a:buFont typeface="Arial"/>
              <a:buChar char="•"/>
            </a:pPr>
            <a:r>
              <a:rPr lang="en-US"/>
              <a:t>The </a:t>
            </a:r>
            <a:r>
              <a:rPr lang="en-US" b="1"/>
              <a:t>binge eating and compensatory </a:t>
            </a:r>
            <a:r>
              <a:rPr lang="en-US" b="1" err="1"/>
              <a:t>behaviours</a:t>
            </a:r>
            <a:r>
              <a:rPr lang="en-US" b="1"/>
              <a:t> both occur, on average, at least once a week for 3 months</a:t>
            </a:r>
            <a:r>
              <a:rPr lang="en-US"/>
              <a:t>.</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9</a:t>
            </a:fld>
            <a:endParaRPr lang="en-GB"/>
          </a:p>
        </p:txBody>
      </p:sp>
    </p:spTree>
    <p:extLst>
      <p:ext uri="{BB962C8B-B14F-4D97-AF65-F5344CB8AC3E}">
        <p14:creationId xmlns:p14="http://schemas.microsoft.com/office/powerpoint/2010/main" val="1031809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Binge Eating Disorder</a:t>
            </a:r>
            <a:endParaRPr lang="en-US"/>
          </a:p>
          <a:p>
            <a:pPr marL="285750" indent="-285750">
              <a:buFont typeface="Arial"/>
              <a:buChar char="•"/>
            </a:pPr>
            <a:r>
              <a:rPr lang="en-US" err="1"/>
              <a:t>Characterised</a:t>
            </a:r>
            <a:r>
              <a:rPr lang="en-US"/>
              <a:t> by </a:t>
            </a:r>
            <a:r>
              <a:rPr lang="en-US" b="1"/>
              <a:t>recurrent episodes of uncontrolled overeating</a:t>
            </a:r>
            <a:r>
              <a:rPr lang="en-US"/>
              <a:t>, without compensatory </a:t>
            </a:r>
            <a:r>
              <a:rPr lang="en-US" err="1"/>
              <a:t>behaviours</a:t>
            </a:r>
            <a:r>
              <a:rPr lang="en-US"/>
              <a:t>.</a:t>
            </a:r>
            <a:endParaRPr lang="en-GB"/>
          </a:p>
          <a:p>
            <a:pPr marL="285750" indent="-285750">
              <a:buFont typeface="Arial"/>
              <a:buChar char="•"/>
            </a:pPr>
            <a:r>
              <a:rPr lang="en-US"/>
              <a:t>Associated with </a:t>
            </a:r>
            <a:r>
              <a:rPr lang="en-US" b="1"/>
              <a:t>distress, guilt, and shame</a:t>
            </a:r>
            <a:r>
              <a:rPr lang="en-US"/>
              <a:t>, often reinforcing the binge cycle.</a:t>
            </a:r>
            <a:endParaRPr lang="en-GB"/>
          </a:p>
          <a:p>
            <a:pPr marL="285750" indent="-285750">
              <a:buFont typeface="Arial"/>
              <a:buChar char="•"/>
            </a:pPr>
            <a:r>
              <a:rPr lang="en-US"/>
              <a:t>Commonly co-occurs with </a:t>
            </a:r>
            <a:r>
              <a:rPr lang="en-US" b="1"/>
              <a:t>obesity, depression, and anxiety</a:t>
            </a:r>
            <a:r>
              <a:rPr lang="en-US"/>
              <a:t>.</a:t>
            </a:r>
            <a:endParaRPr lang="en-GB"/>
          </a:p>
          <a:p>
            <a:pPr marL="285750" indent="-285750">
              <a:buFont typeface="Arial"/>
              <a:buChar char="•"/>
            </a:pPr>
            <a:r>
              <a:rPr lang="en-US"/>
              <a:t>Therapy focuses on </a:t>
            </a:r>
            <a:r>
              <a:rPr lang="en-US" b="1"/>
              <a:t>emotional regulation, compassion, and self-acceptance</a:t>
            </a:r>
            <a:r>
              <a:rPr lang="en-US"/>
              <a:t>, not just </a:t>
            </a:r>
            <a:r>
              <a:rPr lang="en-US" err="1"/>
              <a:t>behaviour</a:t>
            </a:r>
            <a:r>
              <a:rPr lang="en-US"/>
              <a:t> change.</a:t>
            </a:r>
            <a:endParaRPr lang="en-GB"/>
          </a:p>
          <a:p>
            <a:pPr marL="285750" indent="-285750">
              <a:buFont typeface="Arial"/>
              <a:buChar char="•"/>
            </a:pPr>
            <a:r>
              <a:rPr lang="en-US"/>
              <a:t>Humanistic stance: frame binges as </a:t>
            </a:r>
            <a:r>
              <a:rPr lang="en-US" b="1"/>
              <a:t>attempts at self-soothing</a:t>
            </a:r>
            <a:r>
              <a:rPr lang="en-US"/>
              <a:t>, not personal failure.</a:t>
            </a:r>
            <a:endParaRPr lang="en-GB"/>
          </a:p>
          <a:p>
            <a:pPr marL="285750" indent="-285750">
              <a:buFont typeface="Arial"/>
              <a:buChar char="•"/>
            </a:pPr>
            <a:r>
              <a:rPr lang="en-US"/>
              <a:t>Culturally, clients may feel additional shame due to </a:t>
            </a:r>
            <a:r>
              <a:rPr lang="en-US" b="1"/>
              <a:t>weight stigma and societal bias</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10</a:t>
            </a:fld>
            <a:endParaRPr lang="en-GB"/>
          </a:p>
        </p:txBody>
      </p:sp>
    </p:spTree>
    <p:extLst>
      <p:ext uri="{BB962C8B-B14F-4D97-AF65-F5344CB8AC3E}">
        <p14:creationId xmlns:p14="http://schemas.microsoft.com/office/powerpoint/2010/main" val="40336004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PlaceHolder 1"/>
          <p:cNvSpPr>
            <a:spLocks noGrp="1" noRot="1" noChangeAspect="1"/>
          </p:cNvSpPr>
          <p:nvPr>
            <p:ph type="sldImg"/>
          </p:nvPr>
        </p:nvSpPr>
        <p:spPr>
          <a:xfrm>
            <a:off x="823913" y="1006475"/>
            <a:ext cx="6124575" cy="3446463"/>
          </a:xfrm>
          <a:prstGeom prst="rect">
            <a:avLst/>
          </a:prstGeom>
        </p:spPr>
      </p:sp>
      <p:sp>
        <p:nvSpPr>
          <p:cNvPr id="48" name="PlaceHolder 2"/>
          <p:cNvSpPr>
            <a:spLocks noGrp="1"/>
          </p:cNvSpPr>
          <p:nvPr>
            <p:ph type="body"/>
          </p:nvPr>
        </p:nvSpPr>
        <p:spPr>
          <a:xfrm>
            <a:off x="1185120" y="4787640"/>
            <a:ext cx="5407560" cy="6233400"/>
          </a:xfrm>
          <a:prstGeom prst="rect">
            <a:avLst/>
          </a:prstGeom>
        </p:spPr>
        <p:txBody>
          <a:bodyPr lIns="0" tIns="0" rIns="0" bIns="0"/>
          <a:lstStyle/>
          <a:p>
            <a:r>
              <a:rPr lang="en-US" sz="2000" b="0" strike="noStrike" spc="-1">
                <a:latin typeface="Arial"/>
              </a:rPr>
              <a:t>Density plot illustrating the age distribution of the Eating Disorders Genetics Initiative United Kingdom (EDGI UK) survey participants (n = 7435) stratified by sex assigned at birth (female n = 7286; male n = 149), as of September 2022.</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b="1" dirty="0">
                <a:solidFill>
                  <a:srgbClr val="323232"/>
                </a:solidFill>
              </a:rPr>
              <a:t>Males account for approximately:</a:t>
            </a:r>
            <a:endParaRPr lang="en-US" b="1" dirty="0">
              <a:solidFill>
                <a:srgbClr val="000000"/>
              </a:solidFill>
            </a:endParaRPr>
          </a:p>
          <a:p>
            <a:pPr marL="171450" indent="-171450">
              <a:buFont typeface="Arial"/>
              <a:buChar char="•"/>
            </a:pPr>
            <a:r>
              <a:rPr lang="en-US" dirty="0">
                <a:solidFill>
                  <a:srgbClr val="323232"/>
                </a:solidFill>
              </a:rPr>
              <a:t>20% of people with anorexia nervosa, </a:t>
            </a:r>
            <a:endParaRPr lang="en-US" dirty="0">
              <a:solidFill>
                <a:srgbClr val="000000"/>
              </a:solidFill>
              <a:ea typeface="Calibri" panose="020F0502020204030204"/>
              <a:cs typeface="Calibri" panose="020F0502020204030204"/>
            </a:endParaRPr>
          </a:p>
          <a:p>
            <a:pPr marL="171450" indent="-171450">
              <a:buFont typeface="Arial"/>
              <a:buChar char="•"/>
            </a:pPr>
            <a:r>
              <a:rPr lang="en-US" dirty="0">
                <a:solidFill>
                  <a:srgbClr val="323232"/>
                </a:solidFill>
              </a:rPr>
              <a:t>30% of people with bulimia nervosa, </a:t>
            </a:r>
            <a:endParaRPr lang="en-US" dirty="0">
              <a:solidFill>
                <a:srgbClr val="000000"/>
              </a:solidFill>
              <a:ea typeface="Calibri" panose="020F0502020204030204"/>
              <a:cs typeface="Calibri" panose="020F0502020204030204"/>
            </a:endParaRPr>
          </a:p>
          <a:p>
            <a:pPr marL="171450" indent="-171450">
              <a:buFont typeface="Arial"/>
              <a:buChar char="•"/>
            </a:pPr>
            <a:r>
              <a:rPr lang="en-US" dirty="0">
                <a:solidFill>
                  <a:srgbClr val="323232"/>
                </a:solidFill>
              </a:rPr>
              <a:t>43% of people with binge eating disorder, </a:t>
            </a:r>
            <a:endParaRPr lang="en-US" dirty="0">
              <a:solidFill>
                <a:srgbClr val="000000"/>
              </a:solidFill>
              <a:ea typeface="Calibri" panose="020F0502020204030204"/>
              <a:cs typeface="Calibri" panose="020F0502020204030204"/>
            </a:endParaRPr>
          </a:p>
          <a:p>
            <a:pPr marL="171450" indent="-171450">
              <a:buFont typeface="Arial"/>
              <a:buChar char="•"/>
            </a:pPr>
            <a:r>
              <a:rPr lang="en-US" dirty="0">
                <a:solidFill>
                  <a:srgbClr val="323232"/>
                </a:solidFill>
              </a:rPr>
              <a:t>55-77% of people with other specified feeding or eating disorder </a:t>
            </a:r>
            <a:endParaRPr lang="en-US" dirty="0">
              <a:solidFill>
                <a:srgbClr val="000000"/>
              </a:solidFill>
              <a:ea typeface="Calibri" panose="020F0502020204030204"/>
              <a:cs typeface="Calibri" panose="020F0502020204030204"/>
            </a:endParaRPr>
          </a:p>
          <a:p>
            <a:pPr marL="171450" indent="-171450">
              <a:buFont typeface="Arial"/>
              <a:buChar char="•"/>
            </a:pPr>
            <a:r>
              <a:rPr lang="en-US" dirty="0">
                <a:solidFill>
                  <a:srgbClr val="323232"/>
                </a:solidFill>
              </a:rPr>
              <a:t>67% of people with avoidant/restrictive food intake disorder </a:t>
            </a:r>
            <a:endParaRPr lang="en-US" dirty="0">
              <a:solidFill>
                <a:srgbClr val="000000"/>
              </a:solidFill>
              <a:ea typeface="Calibri" panose="020F0502020204030204"/>
              <a:cs typeface="Calibri" panose="020F0502020204030204"/>
            </a:endParaRPr>
          </a:p>
          <a:p>
            <a:pPr marL="171450" indent="-171450">
              <a:buFont typeface="Arial"/>
              <a:buChar char="•"/>
            </a:pPr>
            <a:r>
              <a:rPr lang="en-US" dirty="0">
                <a:solidFill>
                  <a:srgbClr val="323232"/>
                </a:solidFill>
              </a:rPr>
              <a:t>The prevalence of males living with an eating disorder may be much higher and under-reporting may be related to underdiagnosis, misdiagnosis and the stigma associated with eating disorders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12</a:t>
            </a:fld>
            <a:endParaRPr lang="en-GB"/>
          </a:p>
        </p:txBody>
      </p:sp>
    </p:spTree>
    <p:extLst>
      <p:ext uri="{BB962C8B-B14F-4D97-AF65-F5344CB8AC3E}">
        <p14:creationId xmlns:p14="http://schemas.microsoft.com/office/powerpoint/2010/main" val="33450751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solidFill>
                  <a:srgbClr val="222222"/>
                </a:solidFill>
              </a:rPr>
              <a:t>Disordered eating </a:t>
            </a:r>
            <a:r>
              <a:rPr lang="en-GB">
                <a:solidFill>
                  <a:srgbClr val="222222"/>
                </a:solidFill>
              </a:rPr>
              <a:t>- </a:t>
            </a:r>
            <a:r>
              <a:rPr lang="en-GB">
                <a:solidFill>
                  <a:srgbClr val="313131"/>
                </a:solidFill>
              </a:rPr>
              <a:t> irregular eating behaviours that may or may not warrant a diagnosis of a specific eating disorder.</a:t>
            </a:r>
            <a:endParaRPr lang="en-US"/>
          </a:p>
          <a:p>
            <a:pPr marL="171450" indent="-171450">
              <a:buFont typeface="Arial"/>
              <a:buChar char="•"/>
            </a:pPr>
            <a:r>
              <a:rPr lang="en-GB" b="1">
                <a:solidFill>
                  <a:srgbClr val="313131"/>
                </a:solidFill>
              </a:rPr>
              <a:t>Spectrum concept</a:t>
            </a:r>
            <a:r>
              <a:rPr lang="en-GB">
                <a:solidFill>
                  <a:srgbClr val="313131"/>
                </a:solidFill>
              </a:rPr>
              <a:t> – Disordered eating covers a wide range of problematic food behaviours (restriction, bingeing, purging, compulsive exercise), many of which don’t meet criteria for a diagnosable eating disorder but still cause distress or impairment.</a:t>
            </a:r>
            <a:endParaRPr lang="en-GB"/>
          </a:p>
          <a:p>
            <a:pPr marL="171450" indent="-171450">
              <a:buFont typeface="Arial"/>
              <a:buChar char="•"/>
            </a:pPr>
            <a:r>
              <a:rPr lang="en-GB" b="1">
                <a:solidFill>
                  <a:srgbClr val="313131"/>
                </a:solidFill>
              </a:rPr>
              <a:t>Psychological function</a:t>
            </a:r>
            <a:r>
              <a:rPr lang="en-GB">
                <a:solidFill>
                  <a:srgbClr val="313131"/>
                </a:solidFill>
              </a:rPr>
              <a:t> – Behaviours often serve as coping strategies for managing emotions such as anxiety, shame, loneliness, or lack of control.</a:t>
            </a:r>
            <a:endParaRPr lang="en-GB">
              <a:ea typeface="Calibri" panose="020F0502020204030204"/>
              <a:cs typeface="Calibri" panose="020F0502020204030204"/>
            </a:endParaRPr>
          </a:p>
          <a:p>
            <a:pPr marL="171450" indent="-171450">
              <a:buFont typeface="Arial"/>
              <a:buChar char="•"/>
            </a:pPr>
            <a:r>
              <a:rPr lang="en-GB" b="1">
                <a:solidFill>
                  <a:srgbClr val="313131"/>
                </a:solidFill>
              </a:rPr>
              <a:t>Prevalence</a:t>
            </a:r>
            <a:r>
              <a:rPr lang="en-GB">
                <a:solidFill>
                  <a:srgbClr val="313131"/>
                </a:solidFill>
              </a:rPr>
              <a:t> – Far more common than diagnosable eating disorders; many people experience subclinical patterns of disordered eating at some point in their lives.</a:t>
            </a:r>
            <a:endParaRPr lang="en-GB"/>
          </a:p>
          <a:p>
            <a:pPr marL="171450" indent="-171450">
              <a:buFont typeface="Arial"/>
              <a:buChar char="•"/>
            </a:pPr>
            <a:r>
              <a:rPr lang="en-GB" b="1">
                <a:solidFill>
                  <a:srgbClr val="313131"/>
                </a:solidFill>
              </a:rPr>
              <a:t>Risks</a:t>
            </a:r>
            <a:r>
              <a:rPr lang="en-GB">
                <a:solidFill>
                  <a:srgbClr val="313131"/>
                </a:solidFill>
              </a:rPr>
              <a:t> – Though not always life-threatening, disordered eating can escalate into clinical eating disorders, create medical issues, and reinforce long-term body image distress</a:t>
            </a:r>
            <a:endParaRPr lang="en-GB"/>
          </a:p>
          <a:p>
            <a:endParaRPr lang="en-GB">
              <a:solidFill>
                <a:srgbClr val="313131"/>
              </a:solidFill>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13</a:t>
            </a:fld>
            <a:endParaRPr lang="en-GB"/>
          </a:p>
        </p:txBody>
      </p:sp>
    </p:spTree>
    <p:extLst>
      <p:ext uri="{BB962C8B-B14F-4D97-AF65-F5344CB8AC3E}">
        <p14:creationId xmlns:p14="http://schemas.microsoft.com/office/powerpoint/2010/main" val="3272001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 Changing Attitudes to Food and Beauty Across the Lifespan</a:t>
            </a:r>
            <a:endParaRPr lang="en-US"/>
          </a:p>
          <a:p>
            <a:pPr marL="285750" indent="-285750">
              <a:buFont typeface="Arial"/>
              <a:buChar char="•"/>
            </a:pPr>
            <a:r>
              <a:rPr lang="en-US" b="1"/>
              <a:t>Adolescents</a:t>
            </a:r>
            <a:r>
              <a:rPr lang="en-US"/>
              <a:t>: Strong pressures around thinness for girls and muscularity/athleticism for boys, intensified by social media comparison.</a:t>
            </a:r>
            <a:endParaRPr lang="en-GB"/>
          </a:p>
          <a:p>
            <a:pPr marL="285750" indent="-285750">
              <a:buFont typeface="Arial"/>
              <a:buChar char="•"/>
            </a:pPr>
            <a:r>
              <a:rPr lang="en-US" b="1"/>
              <a:t>Young adults</a:t>
            </a:r>
            <a:r>
              <a:rPr lang="en-US"/>
              <a:t>: Shifts toward “wellness culture” and “clean eating,” framed as health but often masking disordered eating.</a:t>
            </a:r>
            <a:endParaRPr lang="en-GB"/>
          </a:p>
          <a:p>
            <a:pPr marL="285750" indent="-285750">
              <a:buFont typeface="Arial"/>
              <a:buChar char="•"/>
            </a:pPr>
            <a:r>
              <a:rPr lang="en-US" b="1"/>
              <a:t>Midlife adults</a:t>
            </a:r>
            <a:r>
              <a:rPr lang="en-US"/>
              <a:t>: Beauty standards shift to anti-ageing, fitness, and weight maintenance, often tied to career and relationship roles.</a:t>
            </a:r>
            <a:endParaRPr lang="en-GB"/>
          </a:p>
          <a:p>
            <a:pPr marL="285750" indent="-285750">
              <a:buFont typeface="Arial"/>
              <a:buChar char="•"/>
            </a:pPr>
            <a:r>
              <a:rPr lang="en-US" b="1"/>
              <a:t>Later life</a:t>
            </a:r>
            <a:r>
              <a:rPr lang="en-US"/>
              <a:t>: Pressure around vitality, independence, and avoidance of frailty, sometimes linked to restrictive or compulsive food patterns.</a:t>
            </a:r>
            <a:endParaRPr lang="en-GB"/>
          </a:p>
          <a:p>
            <a:pPr marL="285750" indent="-285750">
              <a:buFont typeface="Arial"/>
              <a:buChar char="•"/>
            </a:pPr>
            <a:r>
              <a:rPr lang="en-US" b="1"/>
              <a:t>Therapeutic opportunity</a:t>
            </a:r>
            <a:r>
              <a:rPr lang="en-US"/>
              <a:t>: Across lifespan, therapy can support clients to resist </a:t>
            </a:r>
            <a:r>
              <a:rPr lang="en-US" err="1"/>
              <a:t>internalising</a:t>
            </a:r>
            <a:r>
              <a:rPr lang="en-US"/>
              <a:t> external ideals and construct meaning grounded in lived experience.</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14</a:t>
            </a:fld>
            <a:endParaRPr lang="en-GB"/>
          </a:p>
        </p:txBody>
      </p:sp>
    </p:spTree>
    <p:extLst>
      <p:ext uri="{BB962C8B-B14F-4D97-AF65-F5344CB8AC3E}">
        <p14:creationId xmlns:p14="http://schemas.microsoft.com/office/powerpoint/2010/main" val="15677099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Changes to </a:t>
            </a:r>
            <a:r>
              <a:rPr lang="en-GB" b="1" err="1"/>
              <a:t>attitidues</a:t>
            </a:r>
            <a:r>
              <a:rPr lang="en-GB" b="1"/>
              <a:t> Demographic Information and Prevalence</a:t>
            </a:r>
            <a:endParaRPr lang="en-US"/>
          </a:p>
          <a:p>
            <a:pPr marL="285750" indent="-285750">
              <a:buFont typeface="Arial"/>
              <a:buChar char="•"/>
            </a:pPr>
            <a:r>
              <a:rPr lang="en-US" b="1"/>
              <a:t>Eating disorders affect all ages, genders, and ethnicities</a:t>
            </a:r>
            <a:r>
              <a:rPr lang="en-US"/>
              <a:t>, though research has historically under-represented men and minority groups.</a:t>
            </a:r>
            <a:endParaRPr lang="en-GB"/>
          </a:p>
          <a:p>
            <a:pPr marL="285750" indent="-285750">
              <a:buFont typeface="Arial"/>
              <a:buChar char="•"/>
            </a:pPr>
            <a:r>
              <a:rPr lang="en-US" b="1"/>
              <a:t>Adolescence and young adulthood</a:t>
            </a:r>
            <a:r>
              <a:rPr lang="en-US"/>
              <a:t> remain the peak onset periods, especially for anorexia nervosa and bulimia.</a:t>
            </a:r>
            <a:endParaRPr lang="en-GB"/>
          </a:p>
          <a:p>
            <a:pPr marL="285750" indent="-285750">
              <a:buFont typeface="Arial"/>
              <a:buChar char="•"/>
            </a:pPr>
            <a:r>
              <a:rPr lang="en-US" b="1"/>
              <a:t>Binge eating disorder</a:t>
            </a:r>
            <a:r>
              <a:rPr lang="en-US"/>
              <a:t> is the most common eating disorder across the lifespan and is strongly associated with distress and obesity.</a:t>
            </a:r>
            <a:endParaRPr lang="en-GB"/>
          </a:p>
          <a:p>
            <a:pPr marL="285750" indent="-285750">
              <a:buFont typeface="Arial"/>
              <a:buChar char="•"/>
            </a:pPr>
            <a:r>
              <a:rPr lang="en-US" b="1"/>
              <a:t>Higher prevalence in women</a:t>
            </a:r>
            <a:r>
              <a:rPr lang="en-US"/>
              <a:t> for anorexia and bulimia, but </a:t>
            </a:r>
            <a:r>
              <a:rPr lang="en-US" b="1"/>
              <a:t>growing rates in men</a:t>
            </a:r>
            <a:r>
              <a:rPr lang="en-US"/>
              <a:t>, particularly in the context of muscularity-focused ideals.</a:t>
            </a:r>
            <a:endParaRPr lang="en-GB"/>
          </a:p>
          <a:p>
            <a:pPr marL="285750" indent="-285750">
              <a:buFont typeface="Arial"/>
              <a:buChar char="•"/>
            </a:pPr>
            <a:r>
              <a:rPr lang="en-US" b="1"/>
              <a:t>Intersectional factors</a:t>
            </a:r>
            <a:r>
              <a:rPr lang="en-US"/>
              <a:t> (e.g. LGBTQ+ identity, cultural stigma, socio-economic background) influence risk and help-seeking.</a:t>
            </a:r>
            <a:endParaRPr lang="en-GB"/>
          </a:p>
          <a:p>
            <a:pPr marL="285750" indent="-285750">
              <a:buFont typeface="Arial"/>
              <a:buChar char="•"/>
            </a:pPr>
            <a:r>
              <a:rPr lang="en-US"/>
              <a:t>Prevalence rates suggest </a:t>
            </a:r>
            <a:r>
              <a:rPr lang="en-US" b="1"/>
              <a:t>many more experience disordered eating </a:t>
            </a:r>
            <a:r>
              <a:rPr lang="en-US" b="1" err="1"/>
              <a:t>behaviours</a:t>
            </a:r>
            <a:r>
              <a:rPr lang="en-US"/>
              <a:t> (subclinical) than those who meet diagnostic thresholds.</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15</a:t>
            </a:fld>
            <a:endParaRPr lang="en-GB"/>
          </a:p>
        </p:txBody>
      </p:sp>
    </p:spTree>
    <p:extLst>
      <p:ext uri="{BB962C8B-B14F-4D97-AF65-F5344CB8AC3E}">
        <p14:creationId xmlns:p14="http://schemas.microsoft.com/office/powerpoint/2010/main" val="18771442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Childhood (approx. 6–12 years)</a:t>
            </a:r>
            <a:endParaRPr lang="en-US"/>
          </a:p>
          <a:p>
            <a:pPr marL="285750" indent="-285750">
              <a:buFont typeface="Arial"/>
              <a:buChar char="•"/>
            </a:pPr>
            <a:r>
              <a:rPr lang="en-US"/>
              <a:t>Children may </a:t>
            </a:r>
            <a:r>
              <a:rPr lang="en-US" err="1"/>
              <a:t>internalise</a:t>
            </a:r>
            <a:r>
              <a:rPr lang="en-US"/>
              <a:t> </a:t>
            </a:r>
            <a:r>
              <a:rPr lang="en-US" b="1"/>
              <a:t>parental and peer attitudes</a:t>
            </a:r>
            <a:r>
              <a:rPr lang="en-US"/>
              <a:t> toward food, weight, and body image very early.</a:t>
            </a:r>
            <a:endParaRPr lang="en-GB"/>
          </a:p>
          <a:p>
            <a:pPr marL="285750" indent="-285750">
              <a:buFont typeface="Arial"/>
              <a:buChar char="•"/>
            </a:pPr>
            <a:r>
              <a:rPr lang="en-US" b="1"/>
              <a:t>Food neophobia</a:t>
            </a:r>
            <a:r>
              <a:rPr lang="en-US"/>
              <a:t> (fear of new foods) or selective eating can emerge, sometimes </a:t>
            </a:r>
            <a:r>
              <a:rPr lang="en-US" err="1"/>
              <a:t>pathologised</a:t>
            </a:r>
            <a:r>
              <a:rPr lang="en-US"/>
              <a:t> in diet culture contexts.</a:t>
            </a:r>
            <a:endParaRPr lang="en-GB"/>
          </a:p>
          <a:p>
            <a:pPr marL="285750" indent="-285750">
              <a:buFont typeface="Arial"/>
              <a:buChar char="•"/>
            </a:pPr>
            <a:r>
              <a:rPr lang="en-US" b="1"/>
              <a:t>Bullying or teasing about body shape</a:t>
            </a:r>
            <a:r>
              <a:rPr lang="en-US"/>
              <a:t> in school can trigger lifelong body shame.</a:t>
            </a:r>
            <a:endParaRPr lang="en-GB"/>
          </a:p>
          <a:p>
            <a:pPr marL="285750" indent="-285750">
              <a:buFont typeface="Arial"/>
              <a:buChar char="•"/>
            </a:pPr>
            <a:r>
              <a:rPr lang="en-US"/>
              <a:t>Increasing exposure to </a:t>
            </a:r>
            <a:r>
              <a:rPr lang="en-US" b="1"/>
              <a:t>advertising and media</a:t>
            </a:r>
            <a:r>
              <a:rPr lang="en-US"/>
              <a:t> introduces early ideals of thinness or muscularity.</a:t>
            </a:r>
            <a:endParaRPr lang="en-GB"/>
          </a:p>
          <a:p>
            <a:pPr marL="285750" indent="-285750">
              <a:buFont typeface="Arial"/>
              <a:buChar char="•"/>
            </a:pPr>
            <a:r>
              <a:rPr lang="en-US"/>
              <a:t>Children may start to label foods as </a:t>
            </a:r>
            <a:r>
              <a:rPr lang="en-US" b="1"/>
              <a:t>“good” or “bad”</a:t>
            </a:r>
            <a:r>
              <a:rPr lang="en-US"/>
              <a:t>, reflecting </a:t>
            </a:r>
            <a:r>
              <a:rPr lang="en-US" err="1"/>
              <a:t>moralisation</a:t>
            </a:r>
            <a:r>
              <a:rPr lang="en-US"/>
              <a:t> learned from adults.</a:t>
            </a:r>
            <a:endParaRPr lang="en-GB"/>
          </a:p>
          <a:p>
            <a:pPr marL="285750" indent="-285750">
              <a:buFont typeface="Arial"/>
              <a:buChar char="•"/>
            </a:pPr>
            <a:r>
              <a:rPr lang="en-US"/>
              <a:t>Therapy can focus on </a:t>
            </a:r>
            <a:r>
              <a:rPr lang="en-US" b="1"/>
              <a:t>play, creativity, and family dynamics</a:t>
            </a:r>
            <a:r>
              <a:rPr lang="en-US"/>
              <a:t>, helping children form healthier, more flexible narratives about food.</a:t>
            </a:r>
            <a:endParaRPr lang="en-GB"/>
          </a:p>
          <a:p>
            <a:br>
              <a:rPr lang="en-US"/>
            </a:br>
            <a:endParaRPr lang="en-US"/>
          </a:p>
          <a:p>
            <a:endParaRPr lang="en-GB"/>
          </a:p>
        </p:txBody>
      </p:sp>
      <p:sp>
        <p:nvSpPr>
          <p:cNvPr id="4" name="Slide Number Placeholder 3"/>
          <p:cNvSpPr>
            <a:spLocks noGrp="1"/>
          </p:cNvSpPr>
          <p:nvPr>
            <p:ph type="sldNum" sz="quarter" idx="5"/>
          </p:nvPr>
        </p:nvSpPr>
        <p:spPr/>
        <p:txBody>
          <a:bodyPr/>
          <a:lstStyle/>
          <a:p>
            <a:fld id="{8519A6F2-1CEB-4E33-B1E0-CA1C563546C0}" type="slidenum">
              <a:t>16</a:t>
            </a:fld>
            <a:endParaRPr lang="en-GB"/>
          </a:p>
        </p:txBody>
      </p:sp>
    </p:spTree>
    <p:extLst>
      <p:ext uri="{BB962C8B-B14F-4D97-AF65-F5344CB8AC3E}">
        <p14:creationId xmlns:p14="http://schemas.microsoft.com/office/powerpoint/2010/main" val="35778392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solidFill>
                  <a:srgbClr val="444444"/>
                </a:solidFill>
              </a:rPr>
              <a:t>10B. Adolescence (approx. 13–18 years)</a:t>
            </a:r>
            <a:endParaRPr lang="en-GB">
              <a:solidFill>
                <a:srgbClr val="444444"/>
              </a:solidFill>
            </a:endParaRPr>
          </a:p>
          <a:p>
            <a:pPr marL="285750" indent="-285750">
              <a:buFont typeface="Arial"/>
              <a:buChar char="•"/>
            </a:pPr>
            <a:r>
              <a:rPr lang="en-US" b="1">
                <a:solidFill>
                  <a:srgbClr val="444444"/>
                </a:solidFill>
              </a:rPr>
              <a:t>Peer comparison intensifies</a:t>
            </a:r>
            <a:r>
              <a:rPr lang="en-US">
                <a:solidFill>
                  <a:srgbClr val="444444"/>
                </a:solidFill>
              </a:rPr>
              <a:t>, often reinforced by social media platforms and image-sharing apps.</a:t>
            </a:r>
            <a:endParaRPr lang="en-GB">
              <a:solidFill>
                <a:srgbClr val="444444"/>
              </a:solidFill>
            </a:endParaRPr>
          </a:p>
          <a:p>
            <a:pPr marL="285750" indent="-285750">
              <a:buFont typeface="Arial"/>
              <a:buChar char="•"/>
            </a:pPr>
            <a:r>
              <a:rPr lang="en-US" b="1">
                <a:solidFill>
                  <a:srgbClr val="444444"/>
                </a:solidFill>
              </a:rPr>
              <a:t>Girls face thinness pressures</a:t>
            </a:r>
            <a:r>
              <a:rPr lang="en-US">
                <a:solidFill>
                  <a:srgbClr val="444444"/>
                </a:solidFill>
              </a:rPr>
              <a:t>, while boys often feel compelled toward muscularity or athleticism.</a:t>
            </a:r>
            <a:endParaRPr lang="en-GB">
              <a:solidFill>
                <a:srgbClr val="444444"/>
              </a:solidFill>
            </a:endParaRPr>
          </a:p>
          <a:p>
            <a:pPr marL="285750" indent="-285750">
              <a:buFont typeface="Arial"/>
              <a:buChar char="•"/>
            </a:pPr>
            <a:r>
              <a:rPr lang="en-US" b="1">
                <a:solidFill>
                  <a:srgbClr val="444444"/>
                </a:solidFill>
              </a:rPr>
              <a:t>Identity formation</a:t>
            </a:r>
            <a:r>
              <a:rPr lang="en-US">
                <a:solidFill>
                  <a:srgbClr val="444444"/>
                </a:solidFill>
              </a:rPr>
              <a:t> becomes linked with appearance, fashion, and perceived attractiveness.</a:t>
            </a:r>
            <a:endParaRPr lang="en-GB">
              <a:solidFill>
                <a:srgbClr val="444444"/>
              </a:solidFill>
            </a:endParaRPr>
          </a:p>
          <a:p>
            <a:pPr marL="285750" indent="-285750">
              <a:buFont typeface="Arial"/>
              <a:buChar char="•"/>
            </a:pPr>
            <a:r>
              <a:rPr lang="en-US">
                <a:solidFill>
                  <a:srgbClr val="444444"/>
                </a:solidFill>
              </a:rPr>
              <a:t>Risk of </a:t>
            </a:r>
            <a:r>
              <a:rPr lang="en-US" b="1">
                <a:solidFill>
                  <a:srgbClr val="444444"/>
                </a:solidFill>
              </a:rPr>
              <a:t>disordered eating </a:t>
            </a:r>
            <a:r>
              <a:rPr lang="en-US" b="1" err="1">
                <a:solidFill>
                  <a:srgbClr val="444444"/>
                </a:solidFill>
              </a:rPr>
              <a:t>behaviours</a:t>
            </a:r>
            <a:r>
              <a:rPr lang="en-US">
                <a:solidFill>
                  <a:srgbClr val="444444"/>
                </a:solidFill>
              </a:rPr>
              <a:t> (restriction, dieting, purging) increases significantly.</a:t>
            </a:r>
            <a:endParaRPr lang="en-GB">
              <a:solidFill>
                <a:srgbClr val="444444"/>
              </a:solidFill>
            </a:endParaRPr>
          </a:p>
          <a:p>
            <a:pPr marL="285750" indent="-285750">
              <a:buFont typeface="Arial"/>
              <a:buChar char="•"/>
            </a:pPr>
            <a:r>
              <a:rPr lang="en-US">
                <a:solidFill>
                  <a:srgbClr val="444444"/>
                </a:solidFill>
              </a:rPr>
              <a:t>Adolescents may experience </a:t>
            </a:r>
            <a:r>
              <a:rPr lang="en-US" b="1">
                <a:solidFill>
                  <a:srgbClr val="444444"/>
                </a:solidFill>
              </a:rPr>
              <a:t>body dissatisfaction as normative</a:t>
            </a:r>
            <a:r>
              <a:rPr lang="en-US">
                <a:solidFill>
                  <a:srgbClr val="444444"/>
                </a:solidFill>
              </a:rPr>
              <a:t>, </a:t>
            </a:r>
            <a:r>
              <a:rPr lang="en-US" err="1">
                <a:solidFill>
                  <a:srgbClr val="444444"/>
                </a:solidFill>
              </a:rPr>
              <a:t>normalising</a:t>
            </a:r>
            <a:r>
              <a:rPr lang="en-US">
                <a:solidFill>
                  <a:srgbClr val="444444"/>
                </a:solidFill>
              </a:rPr>
              <a:t> unhealthy </a:t>
            </a:r>
            <a:r>
              <a:rPr lang="en-US" err="1">
                <a:solidFill>
                  <a:srgbClr val="444444"/>
                </a:solidFill>
              </a:rPr>
              <a:t>behaviours</a:t>
            </a:r>
            <a:r>
              <a:rPr lang="en-US">
                <a:solidFill>
                  <a:srgbClr val="444444"/>
                </a:solidFill>
              </a:rPr>
              <a:t>.</a:t>
            </a:r>
            <a:endParaRPr lang="en-GB">
              <a:solidFill>
                <a:srgbClr val="444444"/>
              </a:solidFill>
            </a:endParaRPr>
          </a:p>
          <a:p>
            <a:pPr marL="285750" indent="-285750">
              <a:buFont typeface="Arial"/>
              <a:buChar char="•"/>
            </a:pPr>
            <a:r>
              <a:rPr lang="en-US">
                <a:solidFill>
                  <a:srgbClr val="444444"/>
                </a:solidFill>
              </a:rPr>
              <a:t>Therapy may explore </a:t>
            </a:r>
            <a:r>
              <a:rPr lang="en-US" b="1">
                <a:solidFill>
                  <a:srgbClr val="444444"/>
                </a:solidFill>
              </a:rPr>
              <a:t>self-worth, peer influence, and the critical inner voice</a:t>
            </a:r>
            <a:r>
              <a:rPr lang="en-US">
                <a:solidFill>
                  <a:srgbClr val="444444"/>
                </a:solidFill>
              </a:rPr>
              <a:t>, while supporting autonomy.</a:t>
            </a:r>
            <a:endParaRPr lang="en-GB">
              <a:solidFill>
                <a:srgbClr val="444444"/>
              </a:solidFill>
            </a:endParaRPr>
          </a:p>
          <a:p>
            <a:endParaRPr lang="en-US">
              <a:solidFill>
                <a:srgbClr val="444444"/>
              </a:solidFill>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17</a:t>
            </a:fld>
            <a:endParaRPr lang="en-GB"/>
          </a:p>
        </p:txBody>
      </p:sp>
    </p:spTree>
    <p:extLst>
      <p:ext uri="{BB962C8B-B14F-4D97-AF65-F5344CB8AC3E}">
        <p14:creationId xmlns:p14="http://schemas.microsoft.com/office/powerpoint/2010/main" val="5996334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Young Adulthood (approx. 19–35 years)</a:t>
            </a:r>
            <a:endParaRPr lang="en-US"/>
          </a:p>
          <a:p>
            <a:pPr marL="285750" indent="-285750">
              <a:buFont typeface="Arial"/>
              <a:buChar char="•"/>
            </a:pPr>
            <a:r>
              <a:rPr lang="en-US"/>
              <a:t>Dominated by </a:t>
            </a:r>
            <a:r>
              <a:rPr lang="en-US" b="1"/>
              <a:t>wellness culture</a:t>
            </a:r>
            <a:r>
              <a:rPr lang="en-US"/>
              <a:t>: “clean eating,” exercise regimes, and social media influencers.</a:t>
            </a:r>
            <a:endParaRPr lang="en-GB"/>
          </a:p>
          <a:p>
            <a:pPr marL="285750" indent="-285750">
              <a:buFont typeface="Arial"/>
              <a:buChar char="•"/>
            </a:pPr>
            <a:r>
              <a:rPr lang="en-US" b="1"/>
              <a:t>Instagram/TikTok culture</a:t>
            </a:r>
            <a:r>
              <a:rPr lang="en-US"/>
              <a:t> promotes curated body images and comparison, often masked as “health inspiration.”</a:t>
            </a:r>
            <a:endParaRPr lang="en-GB"/>
          </a:p>
          <a:p>
            <a:pPr marL="285750" indent="-285750">
              <a:buFont typeface="Arial"/>
              <a:buChar char="•"/>
            </a:pPr>
            <a:r>
              <a:rPr lang="en-US"/>
              <a:t>Food choices may be linked with </a:t>
            </a:r>
            <a:r>
              <a:rPr lang="en-US" b="1"/>
              <a:t>identity, lifestyle, and belonging</a:t>
            </a:r>
            <a:r>
              <a:rPr lang="en-US"/>
              <a:t> (veganism, fitness subcultures).</a:t>
            </a:r>
            <a:endParaRPr lang="en-GB"/>
          </a:p>
          <a:p>
            <a:pPr marL="285750" indent="-285750">
              <a:buFont typeface="Arial"/>
              <a:buChar char="•"/>
            </a:pPr>
            <a:r>
              <a:rPr lang="en-US"/>
              <a:t>The pressure to appear </a:t>
            </a:r>
            <a:r>
              <a:rPr lang="en-US" b="1"/>
              <a:t>attractive in dating and career settings</a:t>
            </a:r>
            <a:r>
              <a:rPr lang="en-US"/>
              <a:t> often reinforces restrictive eating or over-exercising.</a:t>
            </a:r>
            <a:endParaRPr lang="en-GB"/>
          </a:p>
          <a:p>
            <a:pPr marL="285750" indent="-285750">
              <a:buFont typeface="Arial"/>
              <a:buChar char="•"/>
            </a:pPr>
            <a:r>
              <a:rPr lang="en-US"/>
              <a:t>Risk of </a:t>
            </a:r>
            <a:r>
              <a:rPr lang="en-US" b="1"/>
              <a:t>binge/restrict cycles</a:t>
            </a:r>
            <a:r>
              <a:rPr lang="en-US"/>
              <a:t> as young adults navigate independence, stress, and transitions.</a:t>
            </a:r>
            <a:endParaRPr lang="en-GB"/>
          </a:p>
          <a:p>
            <a:pPr marL="285750" indent="-285750">
              <a:buFont typeface="Arial"/>
              <a:buChar char="•"/>
            </a:pPr>
            <a:r>
              <a:rPr lang="en-US"/>
              <a:t>Therapy can focus on </a:t>
            </a:r>
            <a:r>
              <a:rPr lang="en-US" b="1"/>
              <a:t>embodiment, relational depth, and deconstructing external validation narratives</a:t>
            </a:r>
            <a:r>
              <a:rPr lang="en-US"/>
              <a:t>.</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18</a:t>
            </a:fld>
            <a:endParaRPr lang="en-GB"/>
          </a:p>
        </p:txBody>
      </p:sp>
    </p:spTree>
    <p:extLst>
      <p:ext uri="{BB962C8B-B14F-4D97-AF65-F5344CB8AC3E}">
        <p14:creationId xmlns:p14="http://schemas.microsoft.com/office/powerpoint/2010/main" val="14250105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Midlife Adulthood (approx. 36–55 years)</a:t>
            </a:r>
            <a:endParaRPr lang="en-US"/>
          </a:p>
          <a:p>
            <a:pPr marL="285750" indent="-285750">
              <a:buFont typeface="Arial"/>
              <a:buChar char="•"/>
            </a:pPr>
            <a:r>
              <a:rPr lang="en-US"/>
              <a:t>Focus often shifts from thinness alone to </a:t>
            </a:r>
            <a:r>
              <a:rPr lang="en-US" b="1"/>
              <a:t>fitness, health, and anti-ageing ideals</a:t>
            </a:r>
            <a:r>
              <a:rPr lang="en-US"/>
              <a:t>.</a:t>
            </a:r>
            <a:endParaRPr lang="en-GB"/>
          </a:p>
          <a:p>
            <a:pPr marL="285750" indent="-285750">
              <a:buFont typeface="Arial"/>
              <a:buChar char="•"/>
            </a:pPr>
            <a:r>
              <a:rPr lang="en-US"/>
              <a:t>Social comparisons continue but are reframed around </a:t>
            </a:r>
            <a:r>
              <a:rPr lang="en-US" b="1"/>
              <a:t>career success, parenting roles, and vitality</a:t>
            </a:r>
            <a:r>
              <a:rPr lang="en-US"/>
              <a:t>.</a:t>
            </a:r>
            <a:endParaRPr lang="en-GB"/>
          </a:p>
          <a:p>
            <a:pPr marL="285750" indent="-285750">
              <a:buFont typeface="Arial"/>
              <a:buChar char="•"/>
            </a:pPr>
            <a:r>
              <a:rPr lang="en-US" b="1"/>
              <a:t>Body dissatisfaction</a:t>
            </a:r>
            <a:r>
              <a:rPr lang="en-US"/>
              <a:t> may persist or re-emerge due to natural ageing and weight changes.</a:t>
            </a:r>
            <a:endParaRPr lang="en-GB"/>
          </a:p>
          <a:p>
            <a:pPr marL="285750" indent="-285750">
              <a:buFont typeface="Arial"/>
              <a:buChar char="•"/>
            </a:pPr>
            <a:r>
              <a:rPr lang="en-US"/>
              <a:t>Food may become entangled with </a:t>
            </a:r>
            <a:r>
              <a:rPr lang="en-US" b="1"/>
              <a:t>coping strategies for stress, family demands, or midlife transitions</a:t>
            </a:r>
            <a:r>
              <a:rPr lang="en-US"/>
              <a:t>.</a:t>
            </a:r>
            <a:endParaRPr lang="en-GB"/>
          </a:p>
          <a:p>
            <a:pPr marL="285750" indent="-285750">
              <a:buFont typeface="Arial"/>
              <a:buChar char="•"/>
            </a:pPr>
            <a:r>
              <a:rPr lang="en-US" b="1"/>
              <a:t>Gendered expectations</a:t>
            </a:r>
            <a:r>
              <a:rPr lang="en-US"/>
              <a:t> differ: women face pressure to remain youthful; men often face pressure to avoid “decline.”</a:t>
            </a:r>
            <a:endParaRPr lang="en-GB"/>
          </a:p>
          <a:p>
            <a:pPr marL="285750" indent="-285750">
              <a:buFont typeface="Arial"/>
              <a:buChar char="•"/>
            </a:pPr>
            <a:r>
              <a:rPr lang="en-US"/>
              <a:t>Therapy can support </a:t>
            </a:r>
            <a:r>
              <a:rPr lang="en-US" b="1"/>
              <a:t>self-acceptance, redefining values, and resisting </a:t>
            </a:r>
            <a:r>
              <a:rPr lang="en-US" b="1" err="1"/>
              <a:t>internalised</a:t>
            </a:r>
            <a:r>
              <a:rPr lang="en-US" b="1"/>
              <a:t> ageism.</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19</a:t>
            </a:fld>
            <a:endParaRPr lang="en-GB"/>
          </a:p>
        </p:txBody>
      </p:sp>
    </p:spTree>
    <p:extLst>
      <p:ext uri="{BB962C8B-B14F-4D97-AF65-F5344CB8AC3E}">
        <p14:creationId xmlns:p14="http://schemas.microsoft.com/office/powerpoint/2010/main" val="27602938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Later Life (approx. 56+ years)</a:t>
            </a:r>
            <a:endParaRPr lang="en-US"/>
          </a:p>
          <a:p>
            <a:pPr marL="285750" indent="-285750">
              <a:buFont typeface="Arial"/>
              <a:buChar char="•"/>
            </a:pPr>
            <a:r>
              <a:rPr lang="en-US"/>
              <a:t>Pressures shift to </a:t>
            </a:r>
            <a:r>
              <a:rPr lang="en-US" b="1"/>
              <a:t>maintaining independence, vitality, and “age-defying” health</a:t>
            </a:r>
            <a:r>
              <a:rPr lang="en-US"/>
              <a:t>, often tied to diet and exercise regimes.</a:t>
            </a:r>
            <a:endParaRPr lang="en-GB"/>
          </a:p>
          <a:p>
            <a:pPr marL="285750" indent="-285750">
              <a:buFont typeface="Arial"/>
              <a:buChar char="•"/>
            </a:pPr>
            <a:r>
              <a:rPr lang="en-US"/>
              <a:t>Social messaging can stigmatise older bodies as </a:t>
            </a:r>
            <a:r>
              <a:rPr lang="en-US" b="1"/>
              <a:t>“frail” or “unattractive,”</a:t>
            </a:r>
            <a:r>
              <a:rPr lang="en-US"/>
              <a:t> </a:t>
            </a:r>
            <a:r>
              <a:rPr lang="en-US" err="1"/>
              <a:t>fuelling</a:t>
            </a:r>
            <a:r>
              <a:rPr lang="en-US"/>
              <a:t> shame or over-control.</a:t>
            </a:r>
            <a:endParaRPr lang="en-GB"/>
          </a:p>
          <a:p>
            <a:pPr marL="285750" indent="-285750">
              <a:buFont typeface="Arial"/>
              <a:buChar char="•"/>
            </a:pPr>
            <a:r>
              <a:rPr lang="en-US"/>
              <a:t>Food may become linked to </a:t>
            </a:r>
            <a:r>
              <a:rPr lang="en-US" b="1"/>
              <a:t>medical management</a:t>
            </a:r>
            <a:r>
              <a:rPr lang="en-US"/>
              <a:t> (e.g. diabetes, cholesterol), sometimes reinforcing control-based narratives.</a:t>
            </a:r>
            <a:endParaRPr lang="en-GB"/>
          </a:p>
          <a:p>
            <a:pPr marL="285750" indent="-285750">
              <a:buFont typeface="Arial"/>
              <a:buChar char="•"/>
            </a:pPr>
            <a:r>
              <a:rPr lang="en-US"/>
              <a:t>Cultural invisibility of older bodies can foster </a:t>
            </a:r>
            <a:r>
              <a:rPr lang="en-US" b="1"/>
              <a:t>isolation or disconnection</a:t>
            </a:r>
            <a:r>
              <a:rPr lang="en-US"/>
              <a:t> from embodiment.</a:t>
            </a:r>
            <a:endParaRPr lang="en-GB"/>
          </a:p>
          <a:p>
            <a:pPr marL="285750" indent="-285750">
              <a:buFont typeface="Arial"/>
              <a:buChar char="•"/>
            </a:pPr>
            <a:r>
              <a:rPr lang="en-US"/>
              <a:t>Some clients may experience </a:t>
            </a:r>
            <a:r>
              <a:rPr lang="en-US" b="1"/>
              <a:t>liberation from earlier pressures</a:t>
            </a:r>
            <a:r>
              <a:rPr lang="en-US"/>
              <a:t>, reclaiming pleasure in food and body.</a:t>
            </a:r>
            <a:endParaRPr lang="en-GB"/>
          </a:p>
          <a:p>
            <a:pPr marL="285750" indent="-285750">
              <a:buFont typeface="Arial"/>
              <a:buChar char="•"/>
            </a:pPr>
            <a:r>
              <a:rPr lang="en-US"/>
              <a:t>Therapy may focus on </a:t>
            </a:r>
            <a:r>
              <a:rPr lang="en-US" b="1"/>
              <a:t>resilience, grief for bodily change, and re-authoring identity beyond youth-focused ideals.</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20</a:t>
            </a:fld>
            <a:endParaRPr lang="en-GB"/>
          </a:p>
        </p:txBody>
      </p:sp>
    </p:spTree>
    <p:extLst>
      <p:ext uri="{BB962C8B-B14F-4D97-AF65-F5344CB8AC3E}">
        <p14:creationId xmlns:p14="http://schemas.microsoft.com/office/powerpoint/2010/main" val="4126343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What causes eating disorders? The question of cause has 2 parts: </a:t>
            </a:r>
          </a:p>
          <a:p>
            <a:r>
              <a:rPr lang="en-US"/>
              <a:t>1) Why do eating disorders begin? </a:t>
            </a:r>
          </a:p>
          <a:p>
            <a:r>
              <a:rPr lang="en-US"/>
              <a:t>(2) Why do they persist? </a:t>
            </a:r>
            <a:endParaRPr lang="en-US">
              <a:ea typeface="Calibri" panose="020F0502020204030204"/>
              <a:cs typeface="Calibri" panose="020F0502020204030204"/>
            </a:endParaRPr>
          </a:p>
          <a:p>
            <a:pPr>
              <a:lnSpc>
                <a:spcPct val="90000"/>
              </a:lnSpc>
              <a:spcBef>
                <a:spcPts val="1000"/>
              </a:spcBef>
            </a:pPr>
            <a:r>
              <a:rPr lang="en-GB" u="sng"/>
              <a:t>Biological</a:t>
            </a:r>
            <a:endParaRPr lang="en-US">
              <a:solidFill>
                <a:srgbClr val="444444"/>
              </a:solidFill>
            </a:endParaRPr>
          </a:p>
          <a:p>
            <a:pPr>
              <a:lnSpc>
                <a:spcPct val="90000"/>
              </a:lnSpc>
              <a:spcBef>
                <a:spcPts val="1000"/>
              </a:spcBef>
            </a:pPr>
            <a:r>
              <a:rPr lang="en-GB"/>
              <a:t>Genetic factors such as predispositions to medical and mental illness. Eating disorders commonly co-occur with diagnoses such as depression, anxiety, or substance use issues</a:t>
            </a:r>
            <a:endParaRPr lang="en-US">
              <a:solidFill>
                <a:srgbClr val="444444"/>
              </a:solidFill>
            </a:endParaRPr>
          </a:p>
          <a:p>
            <a:pPr>
              <a:lnSpc>
                <a:spcPct val="90000"/>
              </a:lnSpc>
              <a:spcBef>
                <a:spcPts val="1000"/>
              </a:spcBef>
            </a:pPr>
            <a:r>
              <a:rPr lang="en-GB" u="sng"/>
              <a:t>Psychological factors</a:t>
            </a:r>
            <a:endParaRPr lang="en-US">
              <a:solidFill>
                <a:srgbClr val="444444"/>
              </a:solidFill>
            </a:endParaRPr>
          </a:p>
          <a:p>
            <a:pPr>
              <a:lnSpc>
                <a:spcPct val="90000"/>
              </a:lnSpc>
              <a:spcBef>
                <a:spcPts val="1000"/>
              </a:spcBef>
            </a:pPr>
            <a:r>
              <a:rPr lang="en-GB"/>
              <a:t>Perfectionism, low self-worth, distorted body image, or impulsivity, past or present trauma, neurodiversity</a:t>
            </a:r>
            <a:endParaRPr lang="en-US">
              <a:solidFill>
                <a:srgbClr val="444444"/>
              </a:solidFill>
            </a:endParaRPr>
          </a:p>
          <a:p>
            <a:pPr>
              <a:lnSpc>
                <a:spcPct val="90000"/>
              </a:lnSpc>
              <a:spcBef>
                <a:spcPts val="1000"/>
              </a:spcBef>
            </a:pPr>
            <a:r>
              <a:rPr lang="en-GB" u="sng"/>
              <a:t>Environmental factors</a:t>
            </a:r>
            <a:endParaRPr lang="en-US">
              <a:solidFill>
                <a:srgbClr val="444444"/>
              </a:solidFill>
            </a:endParaRPr>
          </a:p>
          <a:p>
            <a:pPr>
              <a:lnSpc>
                <a:spcPct val="90000"/>
              </a:lnSpc>
              <a:spcBef>
                <a:spcPts val="1000"/>
              </a:spcBef>
            </a:pPr>
            <a:r>
              <a:rPr lang="en-GB"/>
              <a:t>Family dynamics, as family-related beliefs and discussions around weight, food, and self-view, social media, television/movies, and consumer culture</a:t>
            </a:r>
            <a:endParaRPr lang="en-GB">
              <a:solidFill>
                <a:srgbClr val="444444"/>
              </a:solidFill>
            </a:endParaRPr>
          </a:p>
          <a:p>
            <a:pPr>
              <a:lnSpc>
                <a:spcPct val="90000"/>
              </a:lnSpc>
              <a:spcBef>
                <a:spcPts val="1000"/>
              </a:spcBef>
            </a:pPr>
            <a:endParaRPr lang="en-GB">
              <a:solidFill>
                <a:srgbClr val="444444"/>
              </a:solidFill>
            </a:endParaRPr>
          </a:p>
          <a:p>
            <a:endParaRPr lang="en-US">
              <a:solidFill>
                <a:srgbClr val="444444"/>
              </a:solidFill>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21</a:t>
            </a:fld>
            <a:endParaRPr lang="en-GB"/>
          </a:p>
        </p:txBody>
      </p:sp>
    </p:spTree>
    <p:extLst>
      <p:ext uri="{BB962C8B-B14F-4D97-AF65-F5344CB8AC3E}">
        <p14:creationId xmlns:p14="http://schemas.microsoft.com/office/powerpoint/2010/main" val="30140187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'CAUSES' - hold them lightly</a:t>
            </a:r>
          </a:p>
        </p:txBody>
      </p:sp>
      <p:sp>
        <p:nvSpPr>
          <p:cNvPr id="4" name="Slide Number Placeholder 3"/>
          <p:cNvSpPr>
            <a:spLocks noGrp="1"/>
          </p:cNvSpPr>
          <p:nvPr>
            <p:ph type="sldNum" sz="quarter" idx="5"/>
          </p:nvPr>
        </p:nvSpPr>
        <p:spPr/>
        <p:txBody>
          <a:bodyPr/>
          <a:lstStyle/>
          <a:p>
            <a:fld id="{8519A6F2-1CEB-4E33-B1E0-CA1C563546C0}" type="slidenum">
              <a:rPr lang="en-GB"/>
              <a:t>22</a:t>
            </a:fld>
            <a:endParaRPr lang="en-GB"/>
          </a:p>
        </p:txBody>
      </p:sp>
    </p:spTree>
    <p:extLst>
      <p:ext uri="{BB962C8B-B14F-4D97-AF65-F5344CB8AC3E}">
        <p14:creationId xmlns:p14="http://schemas.microsoft.com/office/powerpoint/2010/main" val="32160591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why behind the what of Eating Disorders </a:t>
            </a:r>
          </a:p>
          <a:p>
            <a:r>
              <a:rPr lang="en-US" dirty="0"/>
              <a:t>• Creates a sense of </a:t>
            </a:r>
            <a:r>
              <a:rPr lang="en-US" b="1" dirty="0"/>
              <a:t>control</a:t>
            </a:r>
            <a:r>
              <a:rPr lang="en-US" dirty="0"/>
              <a:t> </a:t>
            </a:r>
          </a:p>
          <a:p>
            <a:r>
              <a:rPr lang="en-US" dirty="0"/>
              <a:t>• Seems like a logical choice to navigate life and </a:t>
            </a:r>
            <a:r>
              <a:rPr lang="en-US" b="1" dirty="0"/>
              <a:t>anaesthetize pain and hurt </a:t>
            </a:r>
            <a:endParaRPr lang="en-US" b="1" dirty="0">
              <a:ea typeface="Calibri"/>
              <a:cs typeface="Calibri"/>
            </a:endParaRPr>
          </a:p>
          <a:p>
            <a:r>
              <a:rPr lang="en-US" dirty="0"/>
              <a:t>• Can </a:t>
            </a:r>
            <a:r>
              <a:rPr lang="en-US" b="1" dirty="0"/>
              <a:t>gain approval </a:t>
            </a:r>
            <a:r>
              <a:rPr lang="en-US" dirty="0"/>
              <a:t>from other people (body shape) </a:t>
            </a:r>
          </a:p>
          <a:p>
            <a:r>
              <a:rPr lang="en-US" dirty="0"/>
              <a:t>• Can </a:t>
            </a:r>
            <a:r>
              <a:rPr lang="en-US" b="1" dirty="0"/>
              <a:t>affirm the disgust </a:t>
            </a:r>
            <a:r>
              <a:rPr lang="en-US" dirty="0"/>
              <a:t>that the person feels towards themselves (especially if they are overweight) </a:t>
            </a:r>
          </a:p>
          <a:p>
            <a:r>
              <a:rPr lang="en-US" dirty="0"/>
              <a:t>• Find </a:t>
            </a:r>
            <a:r>
              <a:rPr lang="en-US" b="1" dirty="0"/>
              <a:t>comfort</a:t>
            </a:r>
            <a:r>
              <a:rPr lang="en-US" dirty="0"/>
              <a:t> in eating (especially compulsive/binge disorder) </a:t>
            </a:r>
          </a:p>
          <a:p>
            <a:r>
              <a:rPr lang="en-US" dirty="0"/>
              <a:t>• </a:t>
            </a:r>
            <a:r>
              <a:rPr lang="en-US" b="1" dirty="0"/>
              <a:t>Purging releases tension </a:t>
            </a:r>
            <a:r>
              <a:rPr lang="en-US" dirty="0"/>
              <a:t>and ‘bad feelings’ </a:t>
            </a:r>
          </a:p>
          <a:p>
            <a:r>
              <a:rPr lang="en-US" dirty="0"/>
              <a:t>• Rejection from friends or someone who they’d like a relationship with – “</a:t>
            </a:r>
            <a:r>
              <a:rPr lang="en-US" b="1" dirty="0"/>
              <a:t>Food became the best friend </a:t>
            </a:r>
            <a:r>
              <a:rPr lang="en-US" dirty="0"/>
              <a:t>I never had” </a:t>
            </a:r>
          </a:p>
          <a:p>
            <a:r>
              <a:rPr lang="en-US" dirty="0"/>
              <a:t>• Sense of </a:t>
            </a:r>
            <a:r>
              <a:rPr lang="en-US" b="1" dirty="0"/>
              <a:t>belonging</a:t>
            </a:r>
            <a:r>
              <a:rPr lang="en-US" dirty="0"/>
              <a:t> to a </a:t>
            </a:r>
            <a:r>
              <a:rPr lang="en-US" b="1" dirty="0"/>
              <a:t>community</a:t>
            </a:r>
            <a:r>
              <a:rPr lang="en-US" dirty="0"/>
              <a:t> (Ana and Mia) • Protective </a:t>
            </a:r>
            <a:r>
              <a:rPr lang="en-US" dirty="0" err="1"/>
              <a:t>armouring</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23</a:t>
            </a:fld>
            <a:endParaRPr lang="en-GB"/>
          </a:p>
        </p:txBody>
      </p:sp>
    </p:spTree>
    <p:extLst>
      <p:ext uri="{BB962C8B-B14F-4D97-AF65-F5344CB8AC3E}">
        <p14:creationId xmlns:p14="http://schemas.microsoft.com/office/powerpoint/2010/main" val="25591573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E72322-963C-CE2B-9C2C-DAFBE74EA9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652AA5-4C64-288B-2509-E251F8C347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39E73D-6DF7-1A82-2427-18E882FFAC6D}"/>
              </a:ext>
            </a:extLst>
          </p:cNvPr>
          <p:cNvSpPr>
            <a:spLocks noGrp="1"/>
          </p:cNvSpPr>
          <p:nvPr>
            <p:ph type="body" idx="1"/>
          </p:nvPr>
        </p:nvSpPr>
        <p:spPr/>
        <p:txBody>
          <a:bodyPr/>
          <a:lstStyle/>
          <a:p>
            <a:r>
              <a:rPr lang="en-GB" b="1"/>
              <a:t>7. Cultural Scripts and Social Pressures</a:t>
            </a:r>
            <a:endParaRPr lang="en-US"/>
          </a:p>
          <a:p>
            <a:pPr marL="171450" indent="-171450">
              <a:buFont typeface="Arial"/>
              <a:buChar char="•"/>
            </a:pPr>
            <a:r>
              <a:rPr lang="en-GB"/>
              <a:t>Explore how </a:t>
            </a:r>
            <a:r>
              <a:rPr lang="en-GB" b="1"/>
              <a:t>social media intensifies comparison</a:t>
            </a:r>
            <a:r>
              <a:rPr lang="en-GB"/>
              <a:t> and promotes unrealistic ideals.</a:t>
            </a:r>
            <a:endParaRPr lang="en-GB">
              <a:ea typeface="Calibri"/>
              <a:cs typeface="Calibri"/>
            </a:endParaRPr>
          </a:p>
          <a:p>
            <a:pPr marL="171450" indent="-171450">
              <a:buFont typeface="Arial"/>
              <a:buChar char="•"/>
            </a:pPr>
            <a:r>
              <a:rPr lang="en-GB"/>
              <a:t>Help clients recognise and challenge </a:t>
            </a:r>
            <a:r>
              <a:rPr lang="en-GB" b="1"/>
              <a:t>cultural moralisation of food</a:t>
            </a:r>
            <a:r>
              <a:rPr lang="en-GB"/>
              <a:t> (good/bad, clean/dirty).</a:t>
            </a:r>
            <a:endParaRPr lang="en-GB">
              <a:ea typeface="Calibri"/>
              <a:cs typeface="Calibri"/>
            </a:endParaRPr>
          </a:p>
          <a:p>
            <a:pPr marL="171450" indent="-171450">
              <a:buFont typeface="Arial"/>
              <a:buChar char="•"/>
            </a:pPr>
            <a:r>
              <a:rPr lang="en-GB"/>
              <a:t>Acknowledge </a:t>
            </a:r>
            <a:r>
              <a:rPr lang="en-GB" b="1"/>
              <a:t>different meanings of food</a:t>
            </a:r>
            <a:r>
              <a:rPr lang="en-GB"/>
              <a:t> in cultural/family contexts (identity, community, ritual).</a:t>
            </a:r>
            <a:endParaRPr lang="en-GB">
              <a:ea typeface="Calibri"/>
              <a:cs typeface="Calibri"/>
            </a:endParaRPr>
          </a:p>
          <a:p>
            <a:pPr marL="171450" indent="-171450">
              <a:buFont typeface="Arial"/>
              <a:buChar char="•"/>
            </a:pPr>
            <a:r>
              <a:rPr lang="en-GB"/>
              <a:t>Work with </a:t>
            </a:r>
            <a:r>
              <a:rPr lang="en-GB" b="1"/>
              <a:t>age-related pressures</a:t>
            </a:r>
            <a:r>
              <a:rPr lang="en-GB"/>
              <a:t>: thinness in adolescence, fitness in adulthood, anti-ageing later.</a:t>
            </a:r>
            <a:endParaRPr lang="en-GB">
              <a:ea typeface="Calibri"/>
              <a:cs typeface="Calibri"/>
            </a:endParaRPr>
          </a:p>
          <a:p>
            <a:pPr marL="171450" indent="-171450">
              <a:buFont typeface="Arial"/>
              <a:buChar char="•"/>
            </a:pPr>
            <a:r>
              <a:rPr lang="en-GB"/>
              <a:t>Support clients to </a:t>
            </a:r>
            <a:r>
              <a:rPr lang="en-GB" b="1"/>
              <a:t>deconstruct cultural beauty scripts</a:t>
            </a:r>
            <a:r>
              <a:rPr lang="en-GB"/>
              <a:t> and develop personalised definitions of wellbeing.</a:t>
            </a:r>
            <a:endParaRPr lang="en-GB">
              <a:ea typeface="Calibri"/>
              <a:cs typeface="Calibri"/>
            </a:endParaRPr>
          </a:p>
          <a:p>
            <a:pPr marL="171450" indent="-171450">
              <a:buFont typeface="Arial"/>
              <a:buChar char="•"/>
            </a:pPr>
            <a:r>
              <a:rPr lang="en-GB"/>
              <a:t>Encourage </a:t>
            </a:r>
            <a:r>
              <a:rPr lang="en-GB" b="1"/>
              <a:t>critical media literacy</a:t>
            </a:r>
            <a:r>
              <a:rPr lang="en-GB"/>
              <a:t>: noticing how algorithms and advertising fuel shame.</a:t>
            </a:r>
            <a:endParaRPr lang="en-GB">
              <a:ea typeface="Calibri"/>
              <a:cs typeface="Calibri"/>
            </a:endParaRPr>
          </a:p>
          <a:p>
            <a:endParaRPr lang="en-GB" b="1">
              <a:ea typeface="Calibri"/>
              <a:cs typeface="Calibri"/>
            </a:endParaRPr>
          </a:p>
        </p:txBody>
      </p:sp>
      <p:sp>
        <p:nvSpPr>
          <p:cNvPr id="4" name="Slide Number Placeholder 3">
            <a:extLst>
              <a:ext uri="{FF2B5EF4-FFF2-40B4-BE49-F238E27FC236}">
                <a16:creationId xmlns:a16="http://schemas.microsoft.com/office/drawing/2014/main" id="{447EED89-81CB-826F-868E-A3B105474B73}"/>
              </a:ext>
            </a:extLst>
          </p:cNvPr>
          <p:cNvSpPr>
            <a:spLocks noGrp="1"/>
          </p:cNvSpPr>
          <p:nvPr>
            <p:ph type="sldNum" sz="quarter" idx="5"/>
          </p:nvPr>
        </p:nvSpPr>
        <p:spPr/>
        <p:txBody>
          <a:bodyPr/>
          <a:lstStyle/>
          <a:p>
            <a:fld id="{8519A6F2-1CEB-4E33-B1E0-CA1C563546C0}" type="slidenum">
              <a:t>24</a:t>
            </a:fld>
            <a:endParaRPr lang="en-GB"/>
          </a:p>
        </p:txBody>
      </p:sp>
    </p:spTree>
    <p:extLst>
      <p:ext uri="{BB962C8B-B14F-4D97-AF65-F5344CB8AC3E}">
        <p14:creationId xmlns:p14="http://schemas.microsoft.com/office/powerpoint/2010/main" val="13395492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Neurobiology of Eating Behaviours</a:t>
            </a:r>
            <a:endParaRPr lang="en-US"/>
          </a:p>
          <a:p>
            <a:pPr marL="285750" indent="-285750">
              <a:buFont typeface="Arial"/>
              <a:buChar char="•"/>
            </a:pPr>
            <a:r>
              <a:rPr lang="en-US" b="1"/>
              <a:t>Reward pathways</a:t>
            </a:r>
            <a:r>
              <a:rPr lang="en-US"/>
              <a:t> in the brain (dopamine) drive cravings and compulsive eating </a:t>
            </a:r>
            <a:r>
              <a:rPr lang="en-US" err="1"/>
              <a:t>behaviours</a:t>
            </a:r>
            <a:r>
              <a:rPr lang="en-US"/>
              <a:t>.</a:t>
            </a:r>
            <a:endParaRPr lang="en-GB"/>
          </a:p>
          <a:p>
            <a:pPr marL="285750" indent="-285750">
              <a:buFont typeface="Arial"/>
              <a:buChar char="•"/>
            </a:pPr>
            <a:r>
              <a:rPr lang="en-US" b="1"/>
              <a:t>Hunger and satiety cues</a:t>
            </a:r>
            <a:r>
              <a:rPr lang="en-US"/>
              <a:t> are regulated by hypothalamic mechanisms, but disrupted in disordered eating.</a:t>
            </a:r>
            <a:endParaRPr lang="en-GB"/>
          </a:p>
          <a:p>
            <a:pPr marL="285750" indent="-285750">
              <a:buFont typeface="Arial"/>
              <a:buChar char="•"/>
            </a:pPr>
            <a:r>
              <a:rPr lang="en-US" b="1"/>
              <a:t>Serotonin dysregulation</a:t>
            </a:r>
            <a:r>
              <a:rPr lang="en-US"/>
              <a:t> is implicated in anorexia and bulimia, influencing mood and appetite.</a:t>
            </a:r>
            <a:endParaRPr lang="en-GB"/>
          </a:p>
          <a:p>
            <a:pPr marL="285750" indent="-285750">
              <a:buFont typeface="Arial"/>
              <a:buChar char="•"/>
            </a:pPr>
            <a:r>
              <a:rPr lang="en-US" b="1"/>
              <a:t>Chronic restriction or bingeing</a:t>
            </a:r>
            <a:r>
              <a:rPr lang="en-US"/>
              <a:t> can alter brain chemistry, reinforcing the cycle.</a:t>
            </a:r>
            <a:endParaRPr lang="en-GB"/>
          </a:p>
          <a:p>
            <a:pPr marL="285750" indent="-285750">
              <a:buFont typeface="Arial"/>
              <a:buChar char="•"/>
            </a:pPr>
            <a:r>
              <a:rPr lang="en-US" b="1"/>
              <a:t>Stress response systems</a:t>
            </a:r>
            <a:r>
              <a:rPr lang="en-US"/>
              <a:t> (cortisol, HPA axis) link trauma and emotional distress with disordered eating.</a:t>
            </a:r>
            <a:endParaRPr lang="en-GB"/>
          </a:p>
          <a:p>
            <a:pPr marL="285750" indent="-285750">
              <a:buFont typeface="Arial"/>
              <a:buChar char="•"/>
            </a:pPr>
            <a:r>
              <a:rPr lang="en-US"/>
              <a:t>Clinical implication: biological underpinnings highlight why eating </a:t>
            </a:r>
            <a:r>
              <a:rPr lang="en-US" err="1"/>
              <a:t>behaviours</a:t>
            </a:r>
            <a:r>
              <a:rPr lang="en-US"/>
              <a:t> are </a:t>
            </a:r>
            <a:r>
              <a:rPr lang="en-US" b="1"/>
              <a:t>not simply “choices”</a:t>
            </a:r>
            <a:r>
              <a:rPr lang="en-US"/>
              <a:t>—they are biopsychosocial.</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25</a:t>
            </a:fld>
            <a:endParaRPr lang="en-GB"/>
          </a:p>
        </p:txBody>
      </p:sp>
    </p:spTree>
    <p:extLst>
      <p:ext uri="{BB962C8B-B14F-4D97-AF65-F5344CB8AC3E}">
        <p14:creationId xmlns:p14="http://schemas.microsoft.com/office/powerpoint/2010/main" val="12422171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4A3E62-678C-E328-CF87-FC96B0B842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58292A-A51C-DF23-3A67-34EB80D19D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BBF941-4AE4-E1ED-EE3D-115EA44398BC}"/>
              </a:ext>
            </a:extLst>
          </p:cNvPr>
          <p:cNvSpPr>
            <a:spLocks noGrp="1"/>
          </p:cNvSpPr>
          <p:nvPr>
            <p:ph type="body" idx="1"/>
          </p:nvPr>
        </p:nvSpPr>
        <p:spPr/>
        <p:txBody>
          <a:bodyPr/>
          <a:lstStyle/>
          <a:p>
            <a:r>
              <a:rPr lang="en-GB" b="1"/>
              <a:t>5. The Complication of Weight Loss Medications</a:t>
            </a:r>
            <a:endParaRPr lang="en-US"/>
          </a:p>
          <a:p>
            <a:pPr marL="171450" indent="-171450">
              <a:buFont typeface="Arial"/>
              <a:buChar char="•"/>
            </a:pPr>
            <a:r>
              <a:rPr lang="en-GB"/>
              <a:t>Explore the </a:t>
            </a:r>
            <a:r>
              <a:rPr lang="en-GB" b="1"/>
              <a:t>symbolic meaning</a:t>
            </a:r>
            <a:r>
              <a:rPr lang="en-GB"/>
              <a:t> of medication (control, surrender, hope, failure).</a:t>
            </a:r>
            <a:endParaRPr lang="en-GB">
              <a:ea typeface="Calibri"/>
              <a:cs typeface="Calibri"/>
            </a:endParaRPr>
          </a:p>
          <a:p>
            <a:pPr marL="171450" indent="-171450">
              <a:buFont typeface="Arial"/>
              <a:buChar char="•"/>
            </a:pPr>
            <a:r>
              <a:rPr lang="en-GB"/>
              <a:t>Discuss how appetite suppression may create </a:t>
            </a:r>
            <a:r>
              <a:rPr lang="en-GB" b="1"/>
              <a:t>disconnection from bodily cues</a:t>
            </a:r>
            <a:r>
              <a:rPr lang="en-GB"/>
              <a:t> of hunger/fullness.</a:t>
            </a:r>
            <a:endParaRPr lang="en-GB">
              <a:ea typeface="Calibri"/>
              <a:cs typeface="Calibri"/>
            </a:endParaRPr>
          </a:p>
          <a:p>
            <a:pPr marL="171450" indent="-171450">
              <a:buFont typeface="Arial"/>
              <a:buChar char="•"/>
            </a:pPr>
            <a:r>
              <a:rPr lang="en-GB"/>
              <a:t>Attend to the </a:t>
            </a:r>
            <a:r>
              <a:rPr lang="en-GB" b="1"/>
              <a:t>identity impact</a:t>
            </a:r>
            <a:r>
              <a:rPr lang="en-GB"/>
              <a:t>—clients may feel their relationship with food is “outsourced” to medication.</a:t>
            </a:r>
            <a:endParaRPr lang="en-GB">
              <a:ea typeface="Calibri"/>
              <a:cs typeface="Calibri"/>
            </a:endParaRPr>
          </a:p>
          <a:p>
            <a:pPr marL="171450" indent="-171450">
              <a:buFont typeface="Arial"/>
              <a:buChar char="•"/>
            </a:pPr>
            <a:r>
              <a:rPr lang="en-GB"/>
              <a:t>Notice potential </a:t>
            </a:r>
            <a:r>
              <a:rPr lang="en-GB" b="1"/>
              <a:t>reinforcement of external ideals</a:t>
            </a:r>
            <a:r>
              <a:rPr lang="en-GB"/>
              <a:t> of thinness/health from peers or culture.</a:t>
            </a:r>
            <a:endParaRPr lang="en-GB">
              <a:ea typeface="Calibri"/>
              <a:cs typeface="Calibri"/>
            </a:endParaRPr>
          </a:p>
          <a:p>
            <a:pPr marL="171450" indent="-171450">
              <a:buFont typeface="Arial"/>
              <a:buChar char="•"/>
            </a:pPr>
            <a:r>
              <a:rPr lang="en-GB"/>
              <a:t>Support the client to </a:t>
            </a:r>
            <a:r>
              <a:rPr lang="en-GB" b="1"/>
              <a:t>reconnect with agency</a:t>
            </a:r>
            <a:r>
              <a:rPr lang="en-GB"/>
              <a:t> in how they relate to food despite the medication.</a:t>
            </a:r>
            <a:endParaRPr lang="en-GB">
              <a:ea typeface="Calibri"/>
              <a:cs typeface="Calibri"/>
            </a:endParaRPr>
          </a:p>
          <a:p>
            <a:pPr marL="171450" indent="-171450">
              <a:buFont typeface="Arial"/>
              <a:buChar char="•"/>
            </a:pPr>
            <a:r>
              <a:rPr lang="en-GB"/>
              <a:t>Hold ethical awareness around </a:t>
            </a:r>
            <a:r>
              <a:rPr lang="en-GB" b="1"/>
              <a:t>power dynamics</a:t>
            </a:r>
            <a:r>
              <a:rPr lang="en-GB"/>
              <a:t>: medication may complicate autonomy/self-trust.</a:t>
            </a:r>
            <a:endParaRPr lang="en-GB">
              <a:ea typeface="Calibri"/>
              <a:cs typeface="Calibri"/>
            </a:endParaRPr>
          </a:p>
          <a:p>
            <a:endParaRPr lang="en-GB" b="1">
              <a:ea typeface="Calibri"/>
              <a:cs typeface="Calibri"/>
            </a:endParaRPr>
          </a:p>
        </p:txBody>
      </p:sp>
      <p:sp>
        <p:nvSpPr>
          <p:cNvPr id="4" name="Slide Number Placeholder 3">
            <a:extLst>
              <a:ext uri="{FF2B5EF4-FFF2-40B4-BE49-F238E27FC236}">
                <a16:creationId xmlns:a16="http://schemas.microsoft.com/office/drawing/2014/main" id="{9F305E05-1C00-4BEB-C78B-E3F7BA7A00F7}"/>
              </a:ext>
            </a:extLst>
          </p:cNvPr>
          <p:cNvSpPr>
            <a:spLocks noGrp="1"/>
          </p:cNvSpPr>
          <p:nvPr>
            <p:ph type="sldNum" sz="quarter" idx="5"/>
          </p:nvPr>
        </p:nvSpPr>
        <p:spPr/>
        <p:txBody>
          <a:bodyPr/>
          <a:lstStyle/>
          <a:p>
            <a:fld id="{8519A6F2-1CEB-4E33-B1E0-CA1C563546C0}" type="slidenum">
              <a:t>26</a:t>
            </a:fld>
            <a:endParaRPr lang="en-GB"/>
          </a:p>
        </p:txBody>
      </p:sp>
    </p:spTree>
    <p:extLst>
      <p:ext uri="{BB962C8B-B14F-4D97-AF65-F5344CB8AC3E}">
        <p14:creationId xmlns:p14="http://schemas.microsoft.com/office/powerpoint/2010/main" val="6588103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Establishing the Therapeutic Relationship</a:t>
            </a:r>
            <a:endParaRPr lang="en-US"/>
          </a:p>
          <a:p>
            <a:pPr marL="171450" indent="-171450">
              <a:buFont typeface="Arial"/>
              <a:buChar char="•"/>
            </a:pPr>
            <a:r>
              <a:rPr lang="en-GB"/>
              <a:t>Create a </a:t>
            </a:r>
            <a:r>
              <a:rPr lang="en-GB" b="1"/>
              <a:t>non-judgemental atmosphere</a:t>
            </a:r>
            <a:r>
              <a:rPr lang="en-GB"/>
              <a:t> where food, body, and weight can be discussed without shame.</a:t>
            </a:r>
          </a:p>
          <a:p>
            <a:pPr marL="171450" indent="-171450">
              <a:buFont typeface="Arial"/>
              <a:buChar char="•"/>
            </a:pPr>
            <a:r>
              <a:rPr lang="en-GB" b="1"/>
              <a:t>Prioritise safety and trust</a:t>
            </a:r>
            <a:r>
              <a:rPr lang="en-GB"/>
              <a:t>, recognising many clients have had invalidating or controlling experiences in previous care.</a:t>
            </a:r>
          </a:p>
          <a:p>
            <a:pPr marL="171450" indent="-171450">
              <a:buFont typeface="Arial"/>
              <a:buChar char="•"/>
            </a:pPr>
            <a:r>
              <a:rPr lang="en-GB"/>
              <a:t>Use </a:t>
            </a:r>
            <a:r>
              <a:rPr lang="en-GB" b="1"/>
              <a:t>relational depth</a:t>
            </a:r>
            <a:r>
              <a:rPr lang="en-GB"/>
              <a:t> to show the client they are valued beyond appearance or eating behaviours.</a:t>
            </a:r>
          </a:p>
          <a:p>
            <a:pPr marL="171450" indent="-171450">
              <a:buFont typeface="Arial"/>
              <a:buChar char="•"/>
            </a:pPr>
            <a:r>
              <a:rPr lang="en-GB" b="1"/>
              <a:t>Name ambivalence</a:t>
            </a:r>
            <a:r>
              <a:rPr lang="en-GB"/>
              <a:t> gently: “It sounds like food feels both protective and punishing.”</a:t>
            </a:r>
          </a:p>
          <a:p>
            <a:pPr marL="171450" indent="-171450">
              <a:buFont typeface="Arial"/>
              <a:buChar char="•"/>
            </a:pPr>
            <a:r>
              <a:rPr lang="en-GB"/>
              <a:t>Invite clients into </a:t>
            </a:r>
            <a:r>
              <a:rPr lang="en-GB" b="1"/>
              <a:t>shared responsibility</a:t>
            </a:r>
            <a:r>
              <a:rPr lang="en-GB"/>
              <a:t> for the therapeutic process (empowerment vs passivity).</a:t>
            </a:r>
            <a:endParaRPr lang="en-GB">
              <a:ea typeface="Calibri"/>
              <a:cs typeface="Calibri"/>
            </a:endParaRPr>
          </a:p>
          <a:p>
            <a:pPr marL="171450" indent="-171450">
              <a:buFont typeface="Arial"/>
              <a:buChar char="•"/>
            </a:pPr>
            <a:r>
              <a:rPr lang="en-GB"/>
              <a:t>Be mindful of </a:t>
            </a:r>
            <a:r>
              <a:rPr lang="en-GB" b="1"/>
              <a:t>countertransference</a:t>
            </a:r>
            <a:r>
              <a:rPr lang="en-GB"/>
              <a:t>—therapists’ own body/food attitudes may be activated.</a:t>
            </a:r>
            <a:endParaRPr lang="en-GB">
              <a:ea typeface="Calibri"/>
              <a:cs typeface="Calibri"/>
            </a:endParaRPr>
          </a:p>
          <a:p>
            <a:endParaRPr lang="en-GB" b="1">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27</a:t>
            </a:fld>
            <a:endParaRPr lang="en-GB"/>
          </a:p>
        </p:txBody>
      </p:sp>
    </p:spTree>
    <p:extLst>
      <p:ext uri="{BB962C8B-B14F-4D97-AF65-F5344CB8AC3E}">
        <p14:creationId xmlns:p14="http://schemas.microsoft.com/office/powerpoint/2010/main" val="12704369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Sans-Serif"/>
              <a:buChar char="•"/>
            </a:pPr>
            <a:r>
              <a:rPr lang="en-GB" dirty="0"/>
              <a:t>Identify the key </a:t>
            </a:r>
            <a:r>
              <a:rPr lang="en-GB" b="1" dirty="0"/>
              <a:t>contributing factors </a:t>
            </a:r>
            <a:endParaRPr lang="en-US" b="1" dirty="0"/>
          </a:p>
          <a:p>
            <a:pPr marL="285750" indent="-285750">
              <a:spcBef>
                <a:spcPts val="1000"/>
              </a:spcBef>
              <a:buFont typeface="Arial,Sans-Serif"/>
              <a:buChar char="•"/>
            </a:pPr>
            <a:r>
              <a:rPr lang="en-GB" dirty="0"/>
              <a:t>Talk about </a:t>
            </a:r>
            <a:r>
              <a:rPr lang="en-GB" b="1" dirty="0"/>
              <a:t>feelings</a:t>
            </a:r>
            <a:r>
              <a:rPr lang="en-GB" dirty="0"/>
              <a:t> around control, overwhelm, shame, isolation</a:t>
            </a:r>
            <a:endParaRPr lang="en-US" dirty="0"/>
          </a:p>
          <a:p>
            <a:pPr marL="285750" indent="-285750">
              <a:spcBef>
                <a:spcPts val="1000"/>
              </a:spcBef>
              <a:buFont typeface="Arial,Sans-Serif"/>
              <a:buChar char="•"/>
            </a:pPr>
            <a:r>
              <a:rPr lang="en-GB" dirty="0"/>
              <a:t>Identify </a:t>
            </a:r>
            <a:r>
              <a:rPr lang="en-GB" b="1" dirty="0"/>
              <a:t>behavioural patterns </a:t>
            </a:r>
            <a:r>
              <a:rPr lang="en-GB" dirty="0"/>
              <a:t>that are maintaining the eating behaviour (e.g. numbing, dissociation, avoidance)</a:t>
            </a:r>
            <a:endParaRPr lang="en-US" dirty="0"/>
          </a:p>
          <a:p>
            <a:pPr marL="285750" indent="-285750">
              <a:spcBef>
                <a:spcPts val="1000"/>
              </a:spcBef>
              <a:buFont typeface="Arial,Sans-Serif"/>
              <a:buChar char="•"/>
            </a:pPr>
            <a:r>
              <a:rPr lang="en-GB" dirty="0"/>
              <a:t>Use </a:t>
            </a:r>
            <a:r>
              <a:rPr lang="en-GB" b="1" dirty="0"/>
              <a:t>CBT tools </a:t>
            </a:r>
            <a:r>
              <a:rPr lang="en-GB" dirty="0"/>
              <a:t>to identify negative thought processes, unrealistic expectations, anxiety management.</a:t>
            </a:r>
            <a:endParaRPr lang="en-US" dirty="0"/>
          </a:p>
          <a:p>
            <a:pPr marL="285750" indent="-285750">
              <a:spcBef>
                <a:spcPts val="1000"/>
              </a:spcBef>
              <a:buFont typeface="Arial,Sans-Serif"/>
              <a:buChar char="•"/>
            </a:pPr>
            <a:r>
              <a:rPr lang="en-GB" dirty="0"/>
              <a:t>Negotiate behavioural experiments (e.g. food-chaining trying new foods with ARFID) </a:t>
            </a:r>
          </a:p>
          <a:p>
            <a:pPr marL="285750" indent="-285750">
              <a:spcBef>
                <a:spcPts val="1000"/>
              </a:spcBef>
              <a:buFont typeface="Arial,Sans-Serif"/>
              <a:buChar char="•"/>
            </a:pPr>
            <a:r>
              <a:rPr lang="en-GB" sz="1200" b="0" i="0" kern="1200" dirty="0">
                <a:solidFill>
                  <a:schemeClr val="tx1"/>
                </a:solidFill>
                <a:effectLst/>
                <a:latin typeface="+mn-lt"/>
                <a:ea typeface="+mn-ea"/>
                <a:cs typeface="+mn-cs"/>
              </a:rPr>
              <a:t>Avoidant/Restrictive Food Intake Disorder</a:t>
            </a:r>
            <a:endParaRPr lang="en-US" dirty="0"/>
          </a:p>
          <a:p>
            <a:pPr marL="285750" indent="-285750">
              <a:spcBef>
                <a:spcPts val="1000"/>
              </a:spcBef>
              <a:buFont typeface="Arial,Sans-Serif"/>
              <a:buChar char="•"/>
            </a:pPr>
            <a:r>
              <a:rPr lang="en-GB" b="1" dirty="0"/>
              <a:t>Recognise relapse</a:t>
            </a:r>
            <a:r>
              <a:rPr lang="en-GB" dirty="0"/>
              <a:t> is common and part of the journey –recovering often takes a long time</a:t>
            </a:r>
            <a:endParaRPr lang="en-US" dirty="0"/>
          </a:p>
          <a:p>
            <a:pPr marL="285750" indent="-285750">
              <a:spcBef>
                <a:spcPts val="1000"/>
              </a:spcBef>
              <a:buFont typeface="Arial,Sans-Serif"/>
              <a:buChar char="•"/>
            </a:pPr>
            <a:r>
              <a:rPr lang="en-GB" b="1" dirty="0"/>
              <a:t>Psych Education</a:t>
            </a:r>
            <a:r>
              <a:rPr lang="en-GB" dirty="0"/>
              <a:t>: Talk about the physical and psychological </a:t>
            </a:r>
            <a:r>
              <a:rPr lang="en-GB" b="1" dirty="0"/>
              <a:t>consequences</a:t>
            </a:r>
            <a:r>
              <a:rPr lang="en-GB" dirty="0"/>
              <a:t> of maintaining eating behaviours.</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28</a:t>
            </a:fld>
            <a:endParaRPr lang="en-GB"/>
          </a:p>
        </p:txBody>
      </p:sp>
    </p:spTree>
    <p:extLst>
      <p:ext uri="{BB962C8B-B14F-4D97-AF65-F5344CB8AC3E}">
        <p14:creationId xmlns:p14="http://schemas.microsoft.com/office/powerpoint/2010/main" val="14764034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59E727-F394-C55F-22D4-34626A91EB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FFD552-3D4E-AF09-C5EB-ED35D317D7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6CA688-FF64-B1EE-F45B-A8DC4CD8E1DB}"/>
              </a:ext>
            </a:extLst>
          </p:cNvPr>
          <p:cNvSpPr>
            <a:spLocks noGrp="1"/>
          </p:cNvSpPr>
          <p:nvPr>
            <p:ph type="body" idx="1"/>
          </p:nvPr>
        </p:nvSpPr>
        <p:spPr/>
        <p:txBody>
          <a:bodyPr/>
          <a:lstStyle/>
          <a:p>
            <a:pPr marL="171450" indent="-171450">
              <a:buFont typeface="Arial"/>
              <a:buChar char="•"/>
            </a:pPr>
            <a:r>
              <a:rPr lang="en-US" b="1"/>
              <a:t>Early intervention</a:t>
            </a:r>
            <a:r>
              <a:rPr lang="en-US"/>
              <a:t> – Assess and begin treatment as soon as possible to improve outcomes.</a:t>
            </a:r>
          </a:p>
          <a:p>
            <a:pPr marL="171450" indent="-171450">
              <a:buFont typeface="Arial"/>
              <a:buChar char="•"/>
            </a:pPr>
            <a:r>
              <a:rPr lang="en-US" b="1"/>
              <a:t>Diagnosis-specific therapy</a:t>
            </a:r>
            <a:r>
              <a:rPr lang="en-US"/>
              <a:t> – Use evidence-based approaches (e.g., CBT-ED for bulimia and binge eating; CBT-ED, MANTRA or SSCM for anorexia).</a:t>
            </a:r>
            <a:endParaRPr lang="en-US">
              <a:ea typeface="Calibri"/>
              <a:cs typeface="Calibri"/>
            </a:endParaRPr>
          </a:p>
          <a:p>
            <a:pPr marL="171450" indent="-171450">
              <a:buFont typeface="Arial"/>
              <a:buChar char="•"/>
            </a:pPr>
            <a:r>
              <a:rPr lang="en-US" b="1"/>
              <a:t>Family involvement</a:t>
            </a:r>
            <a:r>
              <a:rPr lang="en-US"/>
              <a:t> – Offer family-based therapy for children/young people with anorexia or bulimia.</a:t>
            </a:r>
            <a:endParaRPr lang="en-US">
              <a:ea typeface="Calibri"/>
              <a:cs typeface="Calibri"/>
            </a:endParaRPr>
          </a:p>
          <a:p>
            <a:pPr marL="171450" indent="-171450">
              <a:buFont typeface="Arial"/>
              <a:buChar char="•"/>
            </a:pPr>
            <a:r>
              <a:rPr lang="en-US" b="1"/>
              <a:t>Structured delivery</a:t>
            </a:r>
            <a:r>
              <a:rPr lang="en-US"/>
              <a:t> – Follow </a:t>
            </a:r>
            <a:r>
              <a:rPr lang="en-US" err="1"/>
              <a:t>manualised</a:t>
            </a:r>
            <a:r>
              <a:rPr lang="en-US"/>
              <a:t> models with clear duration, intensity, and fidelity.</a:t>
            </a:r>
            <a:endParaRPr lang="en-US">
              <a:ea typeface="Calibri"/>
              <a:cs typeface="Calibri"/>
            </a:endParaRPr>
          </a:p>
          <a:p>
            <a:pPr marL="171450" indent="-171450">
              <a:buFont typeface="Arial"/>
              <a:buChar char="•"/>
            </a:pPr>
            <a:r>
              <a:rPr lang="en-US" b="1"/>
              <a:t>Not weight-focused</a:t>
            </a:r>
            <a:r>
              <a:rPr lang="en-US"/>
              <a:t> – Therapy should target eating </a:t>
            </a:r>
            <a:r>
              <a:rPr lang="en-US" err="1"/>
              <a:t>behaviours</a:t>
            </a:r>
            <a:r>
              <a:rPr lang="en-US"/>
              <a:t>, thoughts, and wellbeing, not weight loss.</a:t>
            </a:r>
            <a:endParaRPr lang="en-US">
              <a:ea typeface="Calibri"/>
              <a:cs typeface="Calibri"/>
            </a:endParaRPr>
          </a:p>
          <a:p>
            <a:pPr marL="171450" indent="-171450">
              <a:buFont typeface="Arial"/>
              <a:buChar char="•"/>
            </a:pPr>
            <a:r>
              <a:rPr lang="en-US" b="1"/>
              <a:t>Step-care &amp; monitoring</a:t>
            </a:r>
            <a:r>
              <a:rPr lang="en-US"/>
              <a:t> – Regularly review progress, physical health, and comorbidities; step up care if needed.</a:t>
            </a:r>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BC0AEA42-41C1-0F78-91BE-8D172CE89B09}"/>
              </a:ext>
            </a:extLst>
          </p:cNvPr>
          <p:cNvSpPr>
            <a:spLocks noGrp="1"/>
          </p:cNvSpPr>
          <p:nvPr>
            <p:ph type="sldNum" sz="quarter" idx="5"/>
          </p:nvPr>
        </p:nvSpPr>
        <p:spPr/>
        <p:txBody>
          <a:bodyPr/>
          <a:lstStyle/>
          <a:p>
            <a:fld id="{8519A6F2-1CEB-4E33-B1E0-CA1C563546C0}" type="slidenum">
              <a:t>29</a:t>
            </a:fld>
            <a:endParaRPr lang="en-GB"/>
          </a:p>
        </p:txBody>
      </p:sp>
    </p:spTree>
    <p:extLst>
      <p:ext uri="{BB962C8B-B14F-4D97-AF65-F5344CB8AC3E}">
        <p14:creationId xmlns:p14="http://schemas.microsoft.com/office/powerpoint/2010/main" val="37767836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b="1" dirty="0"/>
              <a:t>Family messages </a:t>
            </a:r>
            <a:r>
              <a:rPr lang="en-GB" dirty="0"/>
              <a:t>around food, body image, success, soothing, rewarding etc.</a:t>
            </a:r>
            <a:endParaRPr lang="en-US" dirty="0"/>
          </a:p>
          <a:p>
            <a:pPr marL="285750" indent="-285750">
              <a:lnSpc>
                <a:spcPct val="90000"/>
              </a:lnSpc>
              <a:spcBef>
                <a:spcPts val="1000"/>
              </a:spcBef>
              <a:buFont typeface="Arial"/>
              <a:buChar char="•"/>
            </a:pPr>
            <a:r>
              <a:rPr lang="en-GB" b="1" dirty="0"/>
              <a:t>Values and beliefs </a:t>
            </a:r>
            <a:r>
              <a:rPr lang="en-GB" dirty="0"/>
              <a:t>related to food, achievement, disciplines around indulgence/denial of needs.</a:t>
            </a:r>
            <a:endParaRPr lang="en-US" dirty="0"/>
          </a:p>
          <a:p>
            <a:pPr marL="285750" indent="-285750">
              <a:lnSpc>
                <a:spcPct val="90000"/>
              </a:lnSpc>
              <a:spcBef>
                <a:spcPts val="1000"/>
              </a:spcBef>
              <a:buFont typeface="Arial"/>
              <a:buChar char="•"/>
            </a:pPr>
            <a:r>
              <a:rPr lang="en-GB" dirty="0"/>
              <a:t>Often individuals have forgotten how to </a:t>
            </a:r>
            <a:r>
              <a:rPr lang="en-GB" b="1" dirty="0"/>
              <a:t>listen to their bodies </a:t>
            </a:r>
            <a:r>
              <a:rPr lang="en-GB" dirty="0"/>
              <a:t>– help them develop this skill again.</a:t>
            </a:r>
            <a:endParaRPr lang="en-US" dirty="0"/>
          </a:p>
          <a:p>
            <a:pPr marL="285750" indent="-285750">
              <a:lnSpc>
                <a:spcPct val="90000"/>
              </a:lnSpc>
              <a:spcBef>
                <a:spcPts val="1000"/>
              </a:spcBef>
              <a:buFont typeface="Arial"/>
              <a:buChar char="•"/>
            </a:pPr>
            <a:r>
              <a:rPr lang="en-GB" b="1" dirty="0"/>
              <a:t>Client’s use of social media</a:t>
            </a:r>
            <a:r>
              <a:rPr lang="en-GB" dirty="0"/>
              <a:t>, and relationship with media content (how accurate a portrayal of reality is it).</a:t>
            </a:r>
            <a:endParaRPr lang="en-US" dirty="0"/>
          </a:p>
          <a:p>
            <a:pPr marL="285750" indent="-285750">
              <a:lnSpc>
                <a:spcPct val="90000"/>
              </a:lnSpc>
              <a:spcBef>
                <a:spcPts val="1000"/>
              </a:spcBef>
              <a:buFont typeface="Arial"/>
              <a:buChar char="•"/>
            </a:pPr>
            <a:r>
              <a:rPr lang="en-GB" dirty="0"/>
              <a:t>Develop a more </a:t>
            </a:r>
            <a:r>
              <a:rPr lang="en-GB" b="1" dirty="0"/>
              <a:t>compassionate</a:t>
            </a:r>
            <a:r>
              <a:rPr lang="en-GB" dirty="0"/>
              <a:t> </a:t>
            </a:r>
            <a:r>
              <a:rPr lang="en-GB" b="1" dirty="0"/>
              <a:t>view</a:t>
            </a:r>
            <a:r>
              <a:rPr lang="en-GB" dirty="0"/>
              <a:t> of self.</a:t>
            </a:r>
            <a:endParaRPr lang="en-US" dirty="0"/>
          </a:p>
          <a:p>
            <a:pPr marL="285750" indent="-285750">
              <a:lnSpc>
                <a:spcPct val="90000"/>
              </a:lnSpc>
              <a:spcBef>
                <a:spcPts val="1000"/>
              </a:spcBef>
              <a:buFont typeface="Arial"/>
              <a:buChar char="•"/>
            </a:pPr>
            <a:r>
              <a:rPr lang="en-GB" dirty="0"/>
              <a:t>How helpful, open and understanding is their </a:t>
            </a:r>
            <a:r>
              <a:rPr lang="en-GB" b="1" dirty="0"/>
              <a:t>support network</a:t>
            </a:r>
            <a:r>
              <a:rPr lang="en-GB" dirty="0"/>
              <a:t>?</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30</a:t>
            </a:fld>
            <a:endParaRPr lang="en-GB"/>
          </a:p>
        </p:txBody>
      </p:sp>
    </p:spTree>
    <p:extLst>
      <p:ext uri="{BB962C8B-B14F-4D97-AF65-F5344CB8AC3E}">
        <p14:creationId xmlns:p14="http://schemas.microsoft.com/office/powerpoint/2010/main" val="10663197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Sans-Serif"/>
              <a:buChar char="•"/>
            </a:pPr>
            <a:r>
              <a:rPr lang="en-GB" b="1" dirty="0"/>
              <a:t>BLAST distraction technique</a:t>
            </a:r>
            <a:r>
              <a:rPr lang="en-GB" dirty="0"/>
              <a:t>: identify easily accessible distractions for when you are: </a:t>
            </a:r>
            <a:r>
              <a:rPr lang="en-GB" b="1" dirty="0"/>
              <a:t>B</a:t>
            </a:r>
            <a:r>
              <a:rPr lang="en-GB" dirty="0"/>
              <a:t>ored, </a:t>
            </a:r>
            <a:r>
              <a:rPr lang="en-GB" b="1" dirty="0"/>
              <a:t>L</a:t>
            </a:r>
            <a:r>
              <a:rPr lang="en-GB" dirty="0"/>
              <a:t>onely, </a:t>
            </a:r>
            <a:r>
              <a:rPr lang="en-GB" b="1" dirty="0"/>
              <a:t>A</a:t>
            </a:r>
            <a:r>
              <a:rPr lang="en-GB" dirty="0"/>
              <a:t>ngry, </a:t>
            </a:r>
            <a:r>
              <a:rPr lang="en-GB" b="1" dirty="0"/>
              <a:t>S</a:t>
            </a:r>
            <a:r>
              <a:rPr lang="en-GB" dirty="0"/>
              <a:t>tressed, </a:t>
            </a:r>
            <a:r>
              <a:rPr lang="en-GB" b="1" dirty="0"/>
              <a:t>T</a:t>
            </a:r>
            <a:r>
              <a:rPr lang="en-GB" dirty="0"/>
              <a:t>ired.</a:t>
            </a:r>
            <a:endParaRPr lang="en-US" dirty="0">
              <a:ea typeface="Calibri" panose="020F0502020204030204"/>
              <a:cs typeface="Calibri" panose="020F0502020204030204"/>
            </a:endParaRPr>
          </a:p>
          <a:p>
            <a:pPr marL="342900" indent="-342900">
              <a:buFont typeface="Arial,Sans-Serif"/>
              <a:buChar char="•"/>
            </a:pPr>
            <a:r>
              <a:rPr lang="en-GB" dirty="0"/>
              <a:t>Learn how to manage their difficult emotions with compassion</a:t>
            </a:r>
            <a:endParaRPr lang="en-US" dirty="0">
              <a:ea typeface="Calibri" panose="020F0502020204030204"/>
              <a:cs typeface="Calibri" panose="020F0502020204030204"/>
            </a:endParaRPr>
          </a:p>
          <a:p>
            <a:pPr marL="342900" indent="-342900">
              <a:buFont typeface="Arial,Sans-Serif"/>
              <a:buChar char="•"/>
            </a:pPr>
            <a:r>
              <a:rPr lang="en-GB" dirty="0"/>
              <a:t>Develop greater social support network</a:t>
            </a:r>
            <a:endParaRPr lang="en-US" dirty="0">
              <a:ea typeface="Calibri" panose="020F0502020204030204"/>
              <a:cs typeface="Calibri" panose="020F0502020204030204"/>
            </a:endParaRPr>
          </a:p>
          <a:p>
            <a:pPr marL="342900" indent="-342900">
              <a:buFont typeface="Arial,Sans-Serif"/>
              <a:buChar char="•"/>
            </a:pPr>
            <a:r>
              <a:rPr lang="en-GB" dirty="0"/>
              <a:t>Keep a food diary to monitor triggers and patterns of eating.</a:t>
            </a:r>
            <a:endParaRPr lang="en-US" dirty="0">
              <a:ea typeface="Calibri" panose="020F0502020204030204"/>
              <a:cs typeface="Calibri" panose="020F0502020204030204"/>
            </a:endParaRPr>
          </a:p>
          <a:p>
            <a:pPr marL="342900" indent="-342900">
              <a:buFont typeface="Arial,Sans-Serif"/>
              <a:buChar char="•"/>
            </a:pPr>
            <a:r>
              <a:rPr lang="en-GB" dirty="0"/>
              <a:t>Remove triggering items from the house (scales, mirrors).</a:t>
            </a:r>
            <a:endParaRPr lang="en-US" dirty="0">
              <a:ea typeface="Calibri" panose="020F0502020204030204"/>
              <a:cs typeface="Calibri" panose="020F0502020204030204"/>
            </a:endParaRPr>
          </a:p>
          <a:p>
            <a:pPr marL="342900" indent="-342900">
              <a:buFont typeface="Arial,Sans-Serif"/>
              <a:buChar char="•"/>
            </a:pPr>
            <a:r>
              <a:rPr lang="en-GB" dirty="0"/>
              <a:t>Manage your wardrobe with compassion (e.g. remove clothes that no longer fit).</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8519A6F2-1CEB-4E33-B1E0-CA1C563546C0}" type="slidenum">
              <a:t>31</a:t>
            </a:fld>
            <a:endParaRPr lang="en-GB"/>
          </a:p>
        </p:txBody>
      </p:sp>
    </p:spTree>
    <p:extLst>
      <p:ext uri="{BB962C8B-B14F-4D97-AF65-F5344CB8AC3E}">
        <p14:creationId xmlns:p14="http://schemas.microsoft.com/office/powerpoint/2010/main" val="16298510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2. Working with Anxiety around Body Image</a:t>
            </a:r>
            <a:endParaRPr lang="en-US"/>
          </a:p>
          <a:p>
            <a:pPr marL="171450" indent="-171450">
              <a:buFont typeface="Arial"/>
              <a:buChar char="•"/>
            </a:pPr>
            <a:r>
              <a:rPr lang="en-GB"/>
              <a:t>Explore how </a:t>
            </a:r>
            <a:r>
              <a:rPr lang="en-GB" b="1"/>
              <a:t>self-worth has been fused with appearance</a:t>
            </a:r>
            <a:r>
              <a:rPr lang="en-GB"/>
              <a:t> and performance.</a:t>
            </a:r>
          </a:p>
          <a:p>
            <a:pPr marL="171450" indent="-171450">
              <a:buFont typeface="Arial"/>
              <a:buChar char="•"/>
            </a:pPr>
            <a:r>
              <a:rPr lang="en-GB"/>
              <a:t>Help clients identify and externalise the </a:t>
            </a:r>
            <a:r>
              <a:rPr lang="en-GB" b="1"/>
              <a:t>critical or shaming voice</a:t>
            </a:r>
            <a:r>
              <a:rPr lang="en-GB"/>
              <a:t> around body and food.</a:t>
            </a:r>
          </a:p>
          <a:p>
            <a:pPr marL="171450" indent="-171450">
              <a:buFont typeface="Arial"/>
              <a:buChar char="•"/>
            </a:pPr>
            <a:r>
              <a:rPr lang="en-GB"/>
              <a:t>Use </a:t>
            </a:r>
            <a:r>
              <a:rPr lang="en-GB" b="1"/>
              <a:t>embodiment techniques</a:t>
            </a:r>
            <a:r>
              <a:rPr lang="en-GB"/>
              <a:t> (e.g. mindfulness, body scans) to reconnect with physical presence.</a:t>
            </a:r>
          </a:p>
          <a:p>
            <a:pPr marL="171450" indent="-171450">
              <a:buFont typeface="Arial"/>
              <a:buChar char="•"/>
            </a:pPr>
            <a:r>
              <a:rPr lang="en-GB"/>
              <a:t>Encourage </a:t>
            </a:r>
            <a:r>
              <a:rPr lang="en-GB" b="1"/>
              <a:t>creative methods</a:t>
            </a:r>
            <a:r>
              <a:rPr lang="en-GB"/>
              <a:t>—art, metaphor, imagery—to symbolise body experience beyond words.</a:t>
            </a:r>
          </a:p>
          <a:p>
            <a:pPr marL="171450" indent="-171450">
              <a:buFont typeface="Arial"/>
              <a:buChar char="•"/>
            </a:pPr>
            <a:r>
              <a:rPr lang="en-GB"/>
              <a:t>Gently challenge </a:t>
            </a:r>
            <a:r>
              <a:rPr lang="en-GB" b="1"/>
              <a:t>perfectionistic standards</a:t>
            </a:r>
            <a:r>
              <a:rPr lang="en-GB"/>
              <a:t>, exploring their origins in family/culture.</a:t>
            </a:r>
          </a:p>
          <a:p>
            <a:pPr marL="171450" indent="-171450">
              <a:buFont typeface="Arial"/>
              <a:buChar char="•"/>
            </a:pPr>
            <a:r>
              <a:rPr lang="en-GB"/>
              <a:t>Support clients to build a </a:t>
            </a:r>
            <a:r>
              <a:rPr lang="en-GB" b="1"/>
              <a:t>sense of identity independent of body image</a:t>
            </a:r>
            <a:r>
              <a:rPr lang="en-GB"/>
              <a:t>.</a:t>
            </a:r>
            <a:endParaRPr lang="en-GB">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32</a:t>
            </a:fld>
            <a:endParaRPr lang="en-GB"/>
          </a:p>
        </p:txBody>
      </p:sp>
    </p:spTree>
    <p:extLst>
      <p:ext uri="{BB962C8B-B14F-4D97-AF65-F5344CB8AC3E}">
        <p14:creationId xmlns:p14="http://schemas.microsoft.com/office/powerpoint/2010/main" val="42394577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3. Over-/Under-Eating &amp; Everyday Struggles</a:t>
            </a:r>
            <a:endParaRPr lang="en-US" dirty="0"/>
          </a:p>
          <a:p>
            <a:pPr marL="285750" indent="-285750">
              <a:buFont typeface="Arial"/>
              <a:buChar char="•"/>
            </a:pPr>
            <a:r>
              <a:rPr lang="en-US" dirty="0"/>
              <a:t>Explore the </a:t>
            </a:r>
            <a:r>
              <a:rPr lang="en-US" b="1" dirty="0"/>
              <a:t>emotional functions of eating </a:t>
            </a:r>
            <a:r>
              <a:rPr lang="en-US" b="1" dirty="0" err="1"/>
              <a:t>behaviours</a:t>
            </a:r>
            <a:r>
              <a:rPr lang="en-US" dirty="0"/>
              <a:t> (soothing, numbing, distracting).</a:t>
            </a:r>
            <a:endParaRPr lang="en-GB" dirty="0"/>
          </a:p>
          <a:p>
            <a:pPr marL="285750" indent="-285750">
              <a:buFont typeface="Arial"/>
              <a:buChar char="•"/>
            </a:pPr>
            <a:r>
              <a:rPr lang="en-US" dirty="0"/>
              <a:t>Map </a:t>
            </a:r>
            <a:r>
              <a:rPr lang="en-US" b="1" dirty="0"/>
              <a:t>triggers and cycles</a:t>
            </a:r>
            <a:r>
              <a:rPr lang="en-US" dirty="0"/>
              <a:t> (what feelings or events lead to over/under eating).</a:t>
            </a:r>
            <a:endParaRPr lang="en-GB" dirty="0"/>
          </a:p>
          <a:p>
            <a:pPr marL="285750" indent="-285750">
              <a:buFont typeface="Arial"/>
              <a:buChar char="•"/>
            </a:pPr>
            <a:r>
              <a:rPr lang="en-US" dirty="0" err="1"/>
              <a:t>Normalise</a:t>
            </a:r>
            <a:r>
              <a:rPr lang="en-US" dirty="0"/>
              <a:t> </a:t>
            </a:r>
            <a:r>
              <a:rPr lang="en-US" b="1" dirty="0"/>
              <a:t>the spectrum of eating </a:t>
            </a:r>
            <a:r>
              <a:rPr lang="en-US" b="1" dirty="0" err="1"/>
              <a:t>behaviours</a:t>
            </a:r>
            <a:r>
              <a:rPr lang="en-US" dirty="0"/>
              <a:t>—avoid reinforcing moralistic “good/bad food” narratives.</a:t>
            </a:r>
            <a:endParaRPr lang="en-GB" dirty="0"/>
          </a:p>
          <a:p>
            <a:pPr marL="285750" indent="-285750">
              <a:buFont typeface="Arial"/>
              <a:buChar char="•"/>
            </a:pPr>
            <a:r>
              <a:rPr lang="en-US" dirty="0"/>
              <a:t>Focus on </a:t>
            </a:r>
            <a:r>
              <a:rPr lang="en-US" b="1" dirty="0"/>
              <a:t>process over outcome</a:t>
            </a:r>
            <a:r>
              <a:rPr lang="en-US" dirty="0"/>
              <a:t>: noticing patterns is more valuable than immediate change.</a:t>
            </a:r>
            <a:endParaRPr lang="en-GB" dirty="0"/>
          </a:p>
          <a:p>
            <a:pPr marL="285750" indent="-285750">
              <a:buFont typeface="Arial"/>
              <a:buChar char="•"/>
            </a:pPr>
            <a:r>
              <a:rPr lang="en-US" dirty="0"/>
              <a:t>Support </a:t>
            </a:r>
            <a:r>
              <a:rPr lang="en-US" b="1" dirty="0"/>
              <a:t>agency through choice</a:t>
            </a:r>
            <a:r>
              <a:rPr lang="en-US" dirty="0"/>
              <a:t>—</a:t>
            </a:r>
            <a:r>
              <a:rPr lang="en-US" dirty="0" err="1"/>
              <a:t>emphasise</a:t>
            </a:r>
            <a:r>
              <a:rPr lang="en-US" dirty="0"/>
              <a:t> even small moments of self-directed action.</a:t>
            </a:r>
            <a:endParaRPr lang="en-GB" dirty="0"/>
          </a:p>
          <a:p>
            <a:pPr marL="285750" indent="-285750">
              <a:buFont typeface="Arial"/>
              <a:buChar char="•"/>
            </a:pPr>
            <a:r>
              <a:rPr lang="en-US" dirty="0"/>
              <a:t>Frame food as part of </a:t>
            </a:r>
            <a:r>
              <a:rPr lang="en-US" b="1" dirty="0"/>
              <a:t>relational life</a:t>
            </a:r>
            <a:r>
              <a:rPr lang="en-US" dirty="0"/>
              <a:t> (comfort, celebration, belonging), not only pathology.</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33</a:t>
            </a:fld>
            <a:endParaRPr lang="en-GB"/>
          </a:p>
        </p:txBody>
      </p:sp>
    </p:spTree>
    <p:extLst>
      <p:ext uri="{BB962C8B-B14F-4D97-AF65-F5344CB8AC3E}">
        <p14:creationId xmlns:p14="http://schemas.microsoft.com/office/powerpoint/2010/main" val="388681822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4. Disordered Eating and More Severe Presentations</a:t>
            </a:r>
            <a:endParaRPr lang="en-US"/>
          </a:p>
          <a:p>
            <a:pPr marL="171450" indent="-171450">
              <a:buFont typeface="Arial"/>
              <a:buChar char="•"/>
            </a:pPr>
            <a:r>
              <a:rPr lang="en-GB"/>
              <a:t>Be clear about </a:t>
            </a:r>
            <a:r>
              <a:rPr lang="en-GB" b="1"/>
              <a:t>scope of practice</a:t>
            </a:r>
            <a:r>
              <a:rPr lang="en-GB"/>
              <a:t>—therapy provides support but not medical stabilisation.</a:t>
            </a:r>
          </a:p>
          <a:p>
            <a:pPr marL="171450" indent="-171450">
              <a:buFont typeface="Arial"/>
              <a:buChar char="•"/>
            </a:pPr>
            <a:r>
              <a:rPr lang="en-GB"/>
              <a:t>Collaborate actively with </a:t>
            </a:r>
            <a:r>
              <a:rPr lang="en-GB" b="1"/>
              <a:t>GPs, psychiatrists, and dietitians</a:t>
            </a:r>
            <a:r>
              <a:rPr lang="en-GB"/>
              <a:t> where risk is high.</a:t>
            </a:r>
          </a:p>
          <a:p>
            <a:pPr marL="171450" indent="-171450">
              <a:buFont typeface="Arial"/>
              <a:buChar char="•"/>
            </a:pPr>
            <a:r>
              <a:rPr lang="en-GB" b="1"/>
              <a:t>Contain anxiety in the room</a:t>
            </a:r>
            <a:r>
              <a:rPr lang="en-GB"/>
              <a:t> without colluding with harmful behaviours (e.g. celebrating weight loss).</a:t>
            </a:r>
            <a:endParaRPr lang="en-GB">
              <a:ea typeface="Calibri"/>
              <a:cs typeface="Calibri"/>
            </a:endParaRPr>
          </a:p>
          <a:p>
            <a:pPr marL="171450" indent="-171450">
              <a:buFont typeface="Arial"/>
              <a:buChar char="•"/>
            </a:pPr>
            <a:r>
              <a:rPr lang="en-GB"/>
              <a:t>Acknowledge how </a:t>
            </a:r>
            <a:r>
              <a:rPr lang="en-GB" b="1"/>
              <a:t>eating behaviours may function as survival strategies</a:t>
            </a:r>
            <a:r>
              <a:rPr lang="en-GB"/>
              <a:t>, not just “symptoms.”</a:t>
            </a:r>
            <a:endParaRPr lang="en-GB">
              <a:ea typeface="Calibri"/>
              <a:cs typeface="Calibri"/>
            </a:endParaRPr>
          </a:p>
          <a:p>
            <a:pPr marL="171450" indent="-171450">
              <a:buFont typeface="Arial"/>
              <a:buChar char="•"/>
            </a:pPr>
            <a:r>
              <a:rPr lang="en-GB"/>
              <a:t>Offer </a:t>
            </a:r>
            <a:r>
              <a:rPr lang="en-GB" b="1"/>
              <a:t>relational consistency</a:t>
            </a:r>
            <a:r>
              <a:rPr lang="en-GB"/>
              <a:t>: therapy as a space where presence is more important than progress.</a:t>
            </a:r>
            <a:endParaRPr lang="en-GB">
              <a:ea typeface="Calibri"/>
              <a:cs typeface="Calibri"/>
            </a:endParaRPr>
          </a:p>
          <a:p>
            <a:pPr marL="171450" indent="-171450">
              <a:buFont typeface="Arial"/>
              <a:buChar char="•"/>
            </a:pPr>
            <a:r>
              <a:rPr lang="en-GB"/>
              <a:t>Prepare for </a:t>
            </a:r>
            <a:r>
              <a:rPr lang="en-GB" b="1"/>
              <a:t>slower pacing</a:t>
            </a:r>
            <a:r>
              <a:rPr lang="en-GB"/>
              <a:t>; avoid forcing insight or change when the client may not be ready.</a:t>
            </a:r>
            <a:endParaRPr lang="en-GB">
              <a:ea typeface="Calibri"/>
              <a:cs typeface="Calibri"/>
            </a:endParaRPr>
          </a:p>
          <a:p>
            <a:endParaRPr lang="en-GB" b="1">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t>34</a:t>
            </a:fld>
            <a:endParaRPr lang="en-GB"/>
          </a:p>
        </p:txBody>
      </p:sp>
    </p:spTree>
    <p:extLst>
      <p:ext uri="{BB962C8B-B14F-4D97-AF65-F5344CB8AC3E}">
        <p14:creationId xmlns:p14="http://schemas.microsoft.com/office/powerpoint/2010/main" val="23170862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Illness as identity / worth</a:t>
            </a:r>
            <a:endParaRPr lang="en-US"/>
          </a:p>
          <a:p>
            <a:pPr marL="285750" indent="-285750">
              <a:buFont typeface="Arial"/>
              <a:buChar char="•"/>
            </a:pPr>
            <a:r>
              <a:rPr lang="en-US"/>
              <a:t>Thinness and frailty became conditions of worth: she felt most special, powerful, and significant when most unwell and closely monitored.</a:t>
            </a:r>
            <a:endParaRPr lang="en-GB"/>
          </a:p>
          <a:p>
            <a:pPr marL="285750" indent="-285750">
              <a:buFont typeface="Arial"/>
              <a:buChar char="•"/>
            </a:pPr>
            <a:r>
              <a:rPr lang="en-US" b="1"/>
              <a:t>Ambivalence and incongruence</a:t>
            </a:r>
            <a:endParaRPr lang="en-GB"/>
          </a:p>
          <a:p>
            <a:pPr marL="285750" indent="-285750">
              <a:buFont typeface="Arial"/>
              <a:buChar char="•"/>
            </a:pPr>
            <a:r>
              <a:rPr lang="en-US"/>
              <a:t>“Scariest place” vs “most powerful I’ve ever felt” reveals a split: a current wish to live vs an internalised belief that extreme control = value.</a:t>
            </a:r>
            <a:endParaRPr lang="en-GB"/>
          </a:p>
          <a:p>
            <a:pPr marL="285750" indent="-285750">
              <a:buFont typeface="Arial"/>
              <a:buChar char="•"/>
            </a:pPr>
            <a:r>
              <a:rPr lang="en-US" b="1" dirty="0"/>
              <a:t>Restriction as </a:t>
            </a:r>
            <a:r>
              <a:rPr lang="en-US" b="1" dirty="0" err="1"/>
              <a:t>defence</a:t>
            </a:r>
            <a:r>
              <a:rPr lang="en-US" b="1" dirty="0"/>
              <a:t> against vulnerability</a:t>
            </a:r>
            <a:endParaRPr lang="en-GB" dirty="0"/>
          </a:p>
          <a:p>
            <a:pPr marL="285750" indent="-285750">
              <a:buFont typeface="Arial"/>
              <a:buChar char="•"/>
            </a:pPr>
            <a:r>
              <a:rPr lang="en-US" dirty="0"/>
              <a:t>Skipping meals and weighing herself reappear when she feels rejected or overwhelmed; food control regulates relational pain and chaos.</a:t>
            </a:r>
            <a:endParaRPr lang="en-GB" dirty="0"/>
          </a:p>
          <a:p>
            <a:pPr marL="285750" indent="-285750">
              <a:buFont typeface="Arial"/>
              <a:buChar char="•"/>
            </a:pPr>
            <a:r>
              <a:rPr lang="en-US" b="1" dirty="0"/>
              <a:t>Seduction of the edge / proximity to death</a:t>
            </a:r>
            <a:endParaRPr lang="en-GB" dirty="0"/>
          </a:p>
          <a:p>
            <a:pPr marL="285750" indent="-285750">
              <a:buFont typeface="Arial"/>
              <a:buChar char="•"/>
            </a:pPr>
            <a:r>
              <a:rPr lang="en-US" dirty="0"/>
              <a:t>The thrill of seeing ribs and heartbeat is a distorted search for aliveness and mastery at the brink of non-existence, not straightforward suicidality.</a:t>
            </a:r>
            <a:endParaRPr lang="en-GB" dirty="0"/>
          </a:p>
          <a:p>
            <a:pPr marL="285750" indent="-285750">
              <a:buFont typeface="Arial"/>
              <a:buChar char="•"/>
            </a:pPr>
            <a:r>
              <a:rPr lang="en-US" b="1" dirty="0"/>
              <a:t>Captured by the gaze of others</a:t>
            </a:r>
            <a:endParaRPr lang="en-GB" dirty="0"/>
          </a:p>
          <a:p>
            <a:pPr marL="285750" indent="-285750">
              <a:buFont typeface="Arial"/>
              <a:buChar char="•"/>
            </a:pPr>
            <a:r>
              <a:rPr lang="en-US" dirty="0"/>
              <a:t>Staff, parents, friends’ reactions made her hyper-visible; adult “health” feels comparatively invisible, so restriction is nostalgically </a:t>
            </a:r>
            <a:r>
              <a:rPr lang="en-US" dirty="0" err="1"/>
              <a:t>idealised</a:t>
            </a:r>
            <a:r>
              <a:rPr lang="en-US" dirty="0"/>
              <a:t>.</a:t>
            </a:r>
            <a:endParaRPr lang="en-GB" dirty="0"/>
          </a:p>
          <a:p>
            <a:pPr marL="285750" indent="-285750">
              <a:buFont typeface="Arial"/>
              <a:buChar char="•"/>
            </a:pPr>
            <a:r>
              <a:rPr lang="en-US" b="1" dirty="0"/>
              <a:t>Humanistic therapeutic focus</a:t>
            </a:r>
            <a:endParaRPr lang="en-GB" dirty="0"/>
          </a:p>
          <a:p>
            <a:pPr marL="285750" indent="-285750">
              <a:buFont typeface="Arial"/>
              <a:buChar char="•"/>
            </a:pPr>
            <a:r>
              <a:rPr lang="en-US" dirty="0"/>
              <a:t>Invite honest talk about the </a:t>
            </a:r>
            <a:r>
              <a:rPr lang="en-US" i="1" dirty="0"/>
              <a:t>allure</a:t>
            </a:r>
            <a:r>
              <a:rPr lang="en-US" dirty="0"/>
              <a:t> of restriction without shame.</a:t>
            </a:r>
            <a:endParaRPr lang="en-GB" dirty="0"/>
          </a:p>
          <a:p>
            <a:pPr marL="285750" indent="-285750">
              <a:buFont typeface="Arial"/>
              <a:buChar char="•"/>
            </a:pPr>
            <a:r>
              <a:rPr lang="en-US" dirty="0"/>
              <a:t>Explore alternative ways to feel powerful, special, and seen that do not require danger.</a:t>
            </a:r>
            <a:endParaRPr lang="en-GB" dirty="0"/>
          </a:p>
          <a:p>
            <a:pPr marL="285750" indent="-285750">
              <a:buFont typeface="Arial"/>
              <a:buChar char="•"/>
            </a:pPr>
            <a:r>
              <a:rPr lang="en-US" dirty="0"/>
              <a:t>Strengthen trust in her own bodily and emotional signals as valid guides, not enemies.</a:t>
            </a:r>
            <a:endParaRPr lang="en-GB" dirty="0"/>
          </a:p>
          <a:p>
            <a:pPr marL="285750" indent="-285750">
              <a:buFont typeface="Arial"/>
              <a:buChar char="•"/>
            </a:pPr>
            <a:r>
              <a:rPr lang="en-US" dirty="0"/>
              <a:t>Help her mourn the “sick but special” identity and build a sense of worth that doesn’t depend on being at the edge.</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rPr lang="en-GB"/>
              <a:t>35</a:t>
            </a:fld>
            <a:endParaRPr lang="en-GB"/>
          </a:p>
        </p:txBody>
      </p:sp>
    </p:spTree>
    <p:extLst>
      <p:ext uri="{BB962C8B-B14F-4D97-AF65-F5344CB8AC3E}">
        <p14:creationId xmlns:p14="http://schemas.microsoft.com/office/powerpoint/2010/main" val="390327884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Tom – “Macros and Morality”</a:t>
            </a:r>
            <a:endParaRPr lang="en-US"/>
          </a:p>
          <a:p>
            <a:pPr marL="285750" indent="-285750">
              <a:buFont typeface="Arial"/>
              <a:buChar char="•"/>
            </a:pPr>
            <a:r>
              <a:rPr lang="en-US" b="1"/>
              <a:t>Self-worth and performance:</a:t>
            </a:r>
            <a:r>
              <a:rPr lang="en-US"/>
              <a:t> Tom’s value is closely tied to productivity, control, and body performance. Food rules are a way of managing anxiety and maintaining a prized self-image (“disciplined, better than others”).</a:t>
            </a:r>
            <a:endParaRPr lang="en-GB"/>
          </a:p>
          <a:p>
            <a:pPr marL="285750" indent="-285750">
              <a:buFont typeface="Arial"/>
              <a:buChar char="•"/>
            </a:pPr>
            <a:r>
              <a:rPr lang="en-US" b="1" err="1"/>
              <a:t>Moralisation</a:t>
            </a:r>
            <a:r>
              <a:rPr lang="en-US" b="1"/>
              <a:t> of appetite:</a:t>
            </a:r>
            <a:r>
              <a:rPr lang="en-US"/>
              <a:t> “Good/bad” food language shows how appetite and pleasure get </a:t>
            </a:r>
            <a:r>
              <a:rPr lang="en-US" err="1"/>
              <a:t>moralised</a:t>
            </a:r>
            <a:r>
              <a:rPr lang="en-US"/>
              <a:t>. Wanting certain foods risks feeling “lazy,” “weak,” or “out of control.”</a:t>
            </a:r>
            <a:endParaRPr lang="en-GB"/>
          </a:p>
          <a:p>
            <a:pPr marL="285750" indent="-285750">
              <a:buFont typeface="Arial"/>
              <a:buChar char="•"/>
            </a:pPr>
            <a:r>
              <a:rPr lang="en-US" b="1"/>
              <a:t>Threat of spontaneity:</a:t>
            </a:r>
            <a:r>
              <a:rPr lang="en-US"/>
              <a:t> Unplanned eating isn’t just inconvenient; it threatens his sense of coherence. Social life becomes dangerous because it introduces unpredictability.</a:t>
            </a:r>
            <a:endParaRPr lang="en-GB"/>
          </a:p>
          <a:p>
            <a:pPr marL="285750" indent="-285750">
              <a:buFont typeface="Arial"/>
              <a:buChar char="•"/>
            </a:pPr>
            <a:r>
              <a:rPr lang="en-US" b="1"/>
              <a:t>Therapeutic focus:</a:t>
            </a:r>
            <a:r>
              <a:rPr lang="en-US"/>
              <a:t> Understand what “discipline” protects him from (shame, chaos, insignificance?); create a space where he can be accepted beyond performance, and experiment with small acts of spontaneity that don’t collapse his self-esteem.</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519A6F2-1CEB-4E33-B1E0-CA1C563546C0}" type="slidenum">
              <a:rPr lang="en-GB"/>
              <a:t>36</a:t>
            </a:fld>
            <a:endParaRPr lang="en-GB"/>
          </a:p>
        </p:txBody>
      </p:sp>
    </p:spTree>
    <p:extLst>
      <p:ext uri="{BB962C8B-B14F-4D97-AF65-F5344CB8AC3E}">
        <p14:creationId xmlns:p14="http://schemas.microsoft.com/office/powerpoint/2010/main" val="229740020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930780-ED22-B569-959B-E2D6738927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50644B-D3E4-E874-1834-2E6AC7D5A6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05EC56-CDF9-32DE-23DC-A2FBADE65FD4}"/>
              </a:ext>
            </a:extLst>
          </p:cNvPr>
          <p:cNvSpPr>
            <a:spLocks noGrp="1"/>
          </p:cNvSpPr>
          <p:nvPr>
            <p:ph type="body" idx="1"/>
          </p:nvPr>
        </p:nvSpPr>
        <p:spPr/>
        <p:txBody>
          <a:bodyPr/>
          <a:lstStyle/>
          <a:p>
            <a:r>
              <a:rPr lang="en-GB"/>
              <a:t>Amelia – “Good Food Only”</a:t>
            </a:r>
            <a:endParaRPr lang="en-US"/>
          </a:p>
          <a:p>
            <a:pPr marL="171450" indent="-171450">
              <a:buFont typeface="Arial"/>
              <a:buChar char="•"/>
            </a:pPr>
            <a:r>
              <a:rPr lang="en-GB" b="1"/>
              <a:t>Conditions of worth:</a:t>
            </a:r>
            <a:r>
              <a:rPr lang="en-GB"/>
              <a:t> Amelia’s worth is increasingly contingent on being “disciplined,” “clean,” and “good.” The wellness discourse functions as an external source of values that overrides her organismic valuing (hunger, pleasure, spontaneity).</a:t>
            </a:r>
          </a:p>
          <a:p>
            <a:pPr marL="171450" indent="-171450">
              <a:buFont typeface="Arial"/>
              <a:buChar char="•"/>
            </a:pPr>
            <a:r>
              <a:rPr lang="en-GB" b="1"/>
              <a:t>Incongruence:</a:t>
            </a:r>
            <a:r>
              <a:rPr lang="en-GB"/>
              <a:t> There’s a gap between her </a:t>
            </a:r>
            <a:r>
              <a:rPr lang="en-GB" i="1"/>
              <a:t>experienced</a:t>
            </a:r>
            <a:r>
              <a:rPr lang="en-GB"/>
              <a:t> needs (connection, flexibility, enjoyment) and her </a:t>
            </a:r>
            <a:r>
              <a:rPr lang="en-GB" i="1"/>
              <a:t>self-image</a:t>
            </a:r>
            <a:r>
              <a:rPr lang="en-GB"/>
              <a:t> as someone who must always be in control. Mood crashes after “breaking rules” signal this inner conflict.</a:t>
            </a:r>
          </a:p>
          <a:p>
            <a:pPr marL="171450" indent="-171450">
              <a:buFont typeface="Arial"/>
              <a:buChar char="•"/>
            </a:pPr>
            <a:r>
              <a:rPr lang="en-GB" b="1" dirty="0"/>
              <a:t>Relational/identity theme:</a:t>
            </a:r>
            <a:r>
              <a:rPr lang="en-GB" dirty="0"/>
              <a:t> Being the “healthy one” gives her a stable identity and social approval; loosening her rules could feel like a threat to who she believes she is.</a:t>
            </a:r>
            <a:endParaRPr lang="en-GB" dirty="0">
              <a:ea typeface="Calibri"/>
              <a:cs typeface="Calibri"/>
            </a:endParaRPr>
          </a:p>
          <a:p>
            <a:pPr marL="171450" indent="-171450">
              <a:buFont typeface="Arial"/>
              <a:buChar char="•"/>
            </a:pPr>
            <a:r>
              <a:rPr lang="en-GB" b="1" dirty="0"/>
              <a:t>Therapeutic focus:</a:t>
            </a:r>
            <a:r>
              <a:rPr lang="en-GB" dirty="0"/>
              <a:t> Gently explore what “taking care of myself” means for her beyond influencer scripts; invite awareness of her body’s signals, ambivalence about the rules, and how she feels when she permits imperfection.</a:t>
            </a:r>
            <a:endParaRPr lang="en-GB" dirty="0">
              <a:ea typeface="Calibri"/>
              <a:cs typeface="Calibri"/>
            </a:endParaRPr>
          </a:p>
          <a:p>
            <a:endParaRPr lang="en-GB" dirty="0">
              <a:ea typeface="Calibri"/>
              <a:cs typeface="Calibri"/>
            </a:endParaRPr>
          </a:p>
        </p:txBody>
      </p:sp>
      <p:sp>
        <p:nvSpPr>
          <p:cNvPr id="4" name="Slide Number Placeholder 3">
            <a:extLst>
              <a:ext uri="{FF2B5EF4-FFF2-40B4-BE49-F238E27FC236}">
                <a16:creationId xmlns:a16="http://schemas.microsoft.com/office/drawing/2014/main" id="{C3286ADF-A153-8F90-6FFC-F34AA1697F9D}"/>
              </a:ext>
            </a:extLst>
          </p:cNvPr>
          <p:cNvSpPr>
            <a:spLocks noGrp="1"/>
          </p:cNvSpPr>
          <p:nvPr>
            <p:ph type="sldNum" sz="quarter" idx="5"/>
          </p:nvPr>
        </p:nvSpPr>
        <p:spPr/>
        <p:txBody>
          <a:bodyPr/>
          <a:lstStyle/>
          <a:p>
            <a:fld id="{8519A6F2-1CEB-4E33-B1E0-CA1C563546C0}" type="slidenum">
              <a:rPr lang="en-GB"/>
              <a:t>37</a:t>
            </a:fld>
            <a:endParaRPr lang="en-GB"/>
          </a:p>
        </p:txBody>
      </p:sp>
    </p:spTree>
    <p:extLst>
      <p:ext uri="{BB962C8B-B14F-4D97-AF65-F5344CB8AC3E}">
        <p14:creationId xmlns:p14="http://schemas.microsoft.com/office/powerpoint/2010/main" val="102793279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289AFE-3740-47D7-6BEE-03363B4A88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E6557A-50FD-BDAB-1A86-722C17E620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4A0E7B-0622-2BA8-6B64-EAF69FFBD891}"/>
              </a:ext>
            </a:extLst>
          </p:cNvPr>
          <p:cNvSpPr>
            <a:spLocks noGrp="1"/>
          </p:cNvSpPr>
          <p:nvPr>
            <p:ph type="body" idx="1"/>
          </p:nvPr>
        </p:nvSpPr>
        <p:spPr/>
        <p:txBody>
          <a:bodyPr/>
          <a:lstStyle/>
          <a:p>
            <a:r>
              <a:rPr lang="en-GB" b="1"/>
              <a:t>8. Therapist’s Self-Reflection</a:t>
            </a:r>
            <a:endParaRPr lang="en-US"/>
          </a:p>
          <a:p>
            <a:pPr marL="171450" indent="-171450">
              <a:buFont typeface="Arial"/>
              <a:buChar char="•"/>
            </a:pPr>
            <a:r>
              <a:rPr lang="en-GB"/>
              <a:t>Stay alert to </a:t>
            </a:r>
            <a:r>
              <a:rPr lang="en-GB" b="1"/>
              <a:t>personal biases</a:t>
            </a:r>
            <a:r>
              <a:rPr lang="en-GB"/>
              <a:t> around weight, food, and body image.</a:t>
            </a:r>
            <a:endParaRPr lang="en-GB">
              <a:ea typeface="Calibri"/>
              <a:cs typeface="Calibri"/>
            </a:endParaRPr>
          </a:p>
          <a:p>
            <a:pPr marL="171450" indent="-171450">
              <a:buFont typeface="Arial"/>
              <a:buChar char="•"/>
            </a:pPr>
            <a:r>
              <a:rPr lang="en-GB"/>
              <a:t>Use supervision to process </a:t>
            </a:r>
            <a:r>
              <a:rPr lang="en-GB" b="1"/>
              <a:t>countertransference</a:t>
            </a:r>
            <a:r>
              <a:rPr lang="en-GB"/>
              <a:t> and avoid enacting subtle judgement.</a:t>
            </a:r>
            <a:endParaRPr lang="en-GB">
              <a:ea typeface="Calibri"/>
              <a:cs typeface="Calibri"/>
            </a:endParaRPr>
          </a:p>
          <a:p>
            <a:pPr marL="171450" indent="-171450">
              <a:buFont typeface="Arial"/>
              <a:buChar char="•"/>
            </a:pPr>
            <a:r>
              <a:rPr lang="en-GB"/>
              <a:t>Maintain </a:t>
            </a:r>
            <a:r>
              <a:rPr lang="en-GB" b="1"/>
              <a:t>clear boundaries</a:t>
            </a:r>
            <a:r>
              <a:rPr lang="en-GB"/>
              <a:t>—therapy is not about food monitoring or weight-checking.</a:t>
            </a:r>
            <a:endParaRPr lang="en-GB">
              <a:ea typeface="Calibri"/>
              <a:cs typeface="Calibri"/>
            </a:endParaRPr>
          </a:p>
          <a:p>
            <a:pPr marL="171450" indent="-171450">
              <a:buFont typeface="Arial"/>
              <a:buChar char="•"/>
            </a:pPr>
            <a:r>
              <a:rPr lang="en-GB"/>
              <a:t>Reflect on how </a:t>
            </a:r>
            <a:r>
              <a:rPr lang="en-GB" b="1"/>
              <a:t>societal scripts may also shape the therapist</a:t>
            </a:r>
            <a:r>
              <a:rPr lang="en-GB"/>
              <a:t>, influencing assumptions.</a:t>
            </a:r>
            <a:endParaRPr lang="en-GB">
              <a:ea typeface="Calibri"/>
              <a:cs typeface="Calibri"/>
            </a:endParaRPr>
          </a:p>
          <a:p>
            <a:pPr marL="171450" indent="-171450">
              <a:buFont typeface="Arial"/>
              <a:buChar char="•"/>
            </a:pPr>
            <a:r>
              <a:rPr lang="en-GB"/>
              <a:t>Hold </a:t>
            </a:r>
            <a:r>
              <a:rPr lang="en-GB" b="1"/>
              <a:t>patience with slow progress</a:t>
            </a:r>
            <a:r>
              <a:rPr lang="en-GB"/>
              <a:t>; humanistic work values process over quick outcomes.</a:t>
            </a:r>
            <a:endParaRPr lang="en-GB">
              <a:ea typeface="Calibri"/>
              <a:cs typeface="Calibri"/>
            </a:endParaRPr>
          </a:p>
          <a:p>
            <a:pPr marL="171450" indent="-171450">
              <a:buFont typeface="Arial"/>
              <a:buChar char="•"/>
            </a:pPr>
            <a:r>
              <a:rPr lang="en-GB"/>
              <a:t>Value </a:t>
            </a:r>
            <a:r>
              <a:rPr lang="en-GB" b="1"/>
              <a:t>presence and authenticity</a:t>
            </a:r>
            <a:r>
              <a:rPr lang="en-GB"/>
              <a:t> as interventions in themselves—relational depth often heals more than technique.</a:t>
            </a:r>
            <a:endParaRPr lang="en-GB">
              <a:ea typeface="Calibri"/>
              <a:cs typeface="Calibri"/>
            </a:endParaRPr>
          </a:p>
          <a:p>
            <a:endParaRPr lang="en-GB" b="1">
              <a:ea typeface="Calibri"/>
              <a:cs typeface="Calibri"/>
            </a:endParaRPr>
          </a:p>
        </p:txBody>
      </p:sp>
      <p:sp>
        <p:nvSpPr>
          <p:cNvPr id="4" name="Slide Number Placeholder 3">
            <a:extLst>
              <a:ext uri="{FF2B5EF4-FFF2-40B4-BE49-F238E27FC236}">
                <a16:creationId xmlns:a16="http://schemas.microsoft.com/office/drawing/2014/main" id="{41076819-BC28-C634-4E79-1622DCDC95A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19A6F2-1CEB-4E33-B1E0-CA1C563546C0}"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5241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02/12/2025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02/12/2025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3716362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02/12/2025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
        <p:nvSpPr>
          <p:cNvPr id="8" name="TextBox 7">
            <a:extLst>
              <a:ext uri="{FF2B5EF4-FFF2-40B4-BE49-F238E27FC236}">
                <a16:creationId xmlns:a16="http://schemas.microsoft.com/office/drawing/2014/main" id="{5E4E672B-65AF-DBF2-81C3-CD7B58FBFC23}"/>
              </a:ext>
            </a:extLst>
          </p:cNvPr>
          <p:cNvSpPr txBox="1"/>
          <p:nvPr>
            <p:extLst>
              <p:ext uri="{1162E1C5-73C7-4A58-AE30-91384D911F3F}">
                <p184:classification xmlns:p184="http://schemas.microsoft.com/office/powerpoint/2018/4/main" val="hdr"/>
              </p:ext>
            </p:extLst>
          </p:nvPr>
        </p:nvSpPr>
        <p:spPr>
          <a:xfrm>
            <a:off x="10874375" y="63500"/>
            <a:ext cx="1279525" cy="152400"/>
          </a:xfrm>
          <a:prstGeom prst="rect">
            <a:avLst/>
          </a:prstGeom>
        </p:spPr>
        <p:txBody>
          <a:bodyPr horzOverflow="overflow" lIns="0" tIns="0" rIns="0" bIns="0">
            <a:spAutoFit/>
          </a:bodyPr>
          <a:lstStyle/>
          <a:p>
            <a:pPr algn="l"/>
            <a:r>
              <a:rPr lang="en-GB" sz="1000">
                <a:solidFill>
                  <a:srgbClr val="000000">
                    <a:alpha val="50000"/>
                  </a:srgbClr>
                </a:solidFill>
                <a:latin typeface="Aptos" panose="020B0004020202020204" pitchFamily="34" charset="0"/>
              </a:rPr>
              <a:t>PUBLIC / CYHOEDDUS</a:t>
            </a:r>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4.jpe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19.jpe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png"/><Relationship Id="rId5" Type="http://schemas.openxmlformats.org/officeDocument/2006/relationships/image" Target="../media/image20.jpe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21.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22.jpe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image" Target="../media/image23.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24.jpe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29.jpe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2.png"/><Relationship Id="rId5" Type="http://schemas.openxmlformats.org/officeDocument/2006/relationships/image" Target="../media/image30.gif"/><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2.png"/><Relationship Id="rId5" Type="http://schemas.openxmlformats.org/officeDocument/2006/relationships/image" Target="../media/image31.jpe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2.png"/><Relationship Id="rId5" Type="http://schemas.openxmlformats.org/officeDocument/2006/relationships/image" Target="../media/image32.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2.png"/><Relationship Id="rId5" Type="http://schemas.openxmlformats.org/officeDocument/2006/relationships/image" Target="../media/image33.jpe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2.png"/><Relationship Id="rId5" Type="http://schemas.openxmlformats.org/officeDocument/2006/relationships/image" Target="../media/image34.gif"/><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2.png"/><Relationship Id="rId5" Type="http://schemas.openxmlformats.org/officeDocument/2006/relationships/image" Target="../media/image35.png"/><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nice.org.uk/guidance/qs175" TargetMode="External"/><Relationship Id="rId2" Type="http://schemas.openxmlformats.org/officeDocument/2006/relationships/hyperlink" Target="https://www.nice.org.uk/guidance/ng69?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4202651"/>
            <a:ext cx="9144000" cy="2387600"/>
          </a:xfrm>
        </p:spPr>
        <p:txBody>
          <a:bodyPr/>
          <a:lstStyle/>
          <a:p>
            <a:r>
              <a:rPr lang="en-GB"/>
              <a:t>Working with Eating Behaviours</a:t>
            </a:r>
          </a:p>
        </p:txBody>
      </p:sp>
      <p:pic>
        <p:nvPicPr>
          <p:cNvPr id="8" name="Audio 7">
            <a:extLst>
              <a:ext uri="{FF2B5EF4-FFF2-40B4-BE49-F238E27FC236}">
                <a16:creationId xmlns:a16="http://schemas.microsoft.com/office/drawing/2014/main" id="{AFDF8023-A6C4-5FA5-9A7F-3E0BEEF30D2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031"/>
    </mc:Choice>
    <mc:Fallback>
      <p:transition spd="slow" advTm="1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The Australian Institute of Sport (AIS) and National Eating Disorders  Collaboration (NEDC) position statement on disordered eating in high  performance sport | British Journal of Sports Medicine">
            <a:extLst>
              <a:ext uri="{FF2B5EF4-FFF2-40B4-BE49-F238E27FC236}">
                <a16:creationId xmlns:a16="http://schemas.microsoft.com/office/drawing/2014/main" id="{310CB13C-8F5F-EC01-1700-75B828C4DA28}"/>
              </a:ext>
            </a:extLst>
          </p:cNvPr>
          <p:cNvPicPr>
            <a:picLocks noGrp="1" noChangeAspect="1"/>
          </p:cNvPicPr>
          <p:nvPr>
            <p:ph idx="1"/>
          </p:nvPr>
        </p:nvPicPr>
        <p:blipFill>
          <a:blip r:embed="rId5"/>
          <a:stretch>
            <a:fillRect/>
          </a:stretch>
        </p:blipFill>
        <p:spPr>
          <a:xfrm>
            <a:off x="643467" y="1547876"/>
            <a:ext cx="10905066" cy="3762247"/>
          </a:xfrm>
          <a:prstGeom prst="rect">
            <a:avLst/>
          </a:prstGeom>
        </p:spPr>
      </p:pic>
      <p:pic>
        <p:nvPicPr>
          <p:cNvPr id="15" name="Audio 14">
            <a:extLst>
              <a:ext uri="{FF2B5EF4-FFF2-40B4-BE49-F238E27FC236}">
                <a16:creationId xmlns:a16="http://schemas.microsoft.com/office/drawing/2014/main" id="{89FB3648-D3FF-313B-8793-A4B4BB84388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583264895"/>
      </p:ext>
    </p:extLst>
  </p:cSld>
  <p:clrMapOvr>
    <a:masterClrMapping/>
  </p:clrMapOvr>
  <mc:AlternateContent xmlns:mc="http://schemas.openxmlformats.org/markup-compatibility/2006">
    <mc:Choice xmlns:p14="http://schemas.microsoft.com/office/powerpoint/2010/main" Requires="p14">
      <p:transition spd="slow" p14:dur="2000" advTm="177045"/>
    </mc:Choice>
    <mc:Fallback>
      <p:transition spd="slow" advTm="177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DFE1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isordered Eating vs Eating Disorder: What's the difference? - Dietitian UK">
            <a:extLst>
              <a:ext uri="{FF2B5EF4-FFF2-40B4-BE49-F238E27FC236}">
                <a16:creationId xmlns:a16="http://schemas.microsoft.com/office/drawing/2014/main" id="{53F146CB-6B65-6593-6477-AFA3501DDE94}"/>
              </a:ext>
            </a:extLst>
          </p:cNvPr>
          <p:cNvPicPr>
            <a:picLocks noGrp="1" noChangeAspect="1"/>
          </p:cNvPicPr>
          <p:nvPr>
            <p:ph idx="1"/>
          </p:nvPr>
        </p:nvPicPr>
        <p:blipFill>
          <a:blip r:embed="rId5"/>
          <a:stretch>
            <a:fillRect/>
          </a:stretch>
        </p:blipFill>
        <p:spPr>
          <a:xfrm>
            <a:off x="3310467" y="643467"/>
            <a:ext cx="5571066" cy="5571066"/>
          </a:xfrm>
          <a:prstGeom prst="rect">
            <a:avLst/>
          </a:prstGeom>
        </p:spPr>
      </p:pic>
      <p:pic>
        <p:nvPicPr>
          <p:cNvPr id="10" name="Audio 9">
            <a:extLst>
              <a:ext uri="{FF2B5EF4-FFF2-40B4-BE49-F238E27FC236}">
                <a16:creationId xmlns:a16="http://schemas.microsoft.com/office/drawing/2014/main" id="{6176A274-FDC0-8EDB-946F-D25BC984771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722815488"/>
      </p:ext>
    </p:extLst>
  </p:cSld>
  <p:clrMapOvr>
    <a:masterClrMapping/>
  </p:clrMapOvr>
  <mc:AlternateContent xmlns:mc="http://schemas.openxmlformats.org/markup-compatibility/2006">
    <mc:Choice xmlns:p14="http://schemas.microsoft.com/office/powerpoint/2010/main" Requires="p14">
      <p:transition spd="slow" p14:dur="2000" advTm="153002"/>
    </mc:Choice>
    <mc:Fallback>
      <p:transition spd="slow" advTm="153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FCAC42-E05F-D3E4-768D-AC75A1036972}"/>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F3EA3A38-59C9-85F5-A304-AB7535F80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DFE1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7797E11-51C7-6F60-B807-A2CFEDE98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isordered Eating vs Eating Disorder: What's the difference? - Dietitian UK">
            <a:extLst>
              <a:ext uri="{FF2B5EF4-FFF2-40B4-BE49-F238E27FC236}">
                <a16:creationId xmlns:a16="http://schemas.microsoft.com/office/drawing/2014/main" id="{74E42FA2-5367-77BD-2995-AD209C737C0C}"/>
              </a:ext>
            </a:extLst>
          </p:cNvPr>
          <p:cNvPicPr>
            <a:picLocks noGrp="1" noChangeAspect="1"/>
          </p:cNvPicPr>
          <p:nvPr>
            <p:ph idx="1"/>
          </p:nvPr>
        </p:nvPicPr>
        <p:blipFill>
          <a:blip r:embed="rId5"/>
          <a:stretch>
            <a:fillRect/>
          </a:stretch>
        </p:blipFill>
        <p:spPr>
          <a:xfrm>
            <a:off x="3310467" y="643467"/>
            <a:ext cx="5571066" cy="5571066"/>
          </a:xfrm>
          <a:prstGeom prst="rect">
            <a:avLst/>
          </a:prstGeom>
        </p:spPr>
      </p:pic>
      <p:pic>
        <p:nvPicPr>
          <p:cNvPr id="10" name="Audio 9">
            <a:extLst>
              <a:ext uri="{FF2B5EF4-FFF2-40B4-BE49-F238E27FC236}">
                <a16:creationId xmlns:a16="http://schemas.microsoft.com/office/drawing/2014/main" id="{D7982A9B-3192-485E-9B24-EF6413DA509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258090595"/>
      </p:ext>
    </p:extLst>
  </p:cSld>
  <p:clrMapOvr>
    <a:masterClrMapping/>
  </p:clrMapOvr>
  <mc:AlternateContent xmlns:mc="http://schemas.openxmlformats.org/markup-compatibility/2006">
    <mc:Choice xmlns:p14="http://schemas.microsoft.com/office/powerpoint/2010/main" Requires="p14">
      <p:transition spd="slow" p14:dur="2000" advTm="40213"/>
    </mc:Choice>
    <mc:Fallback>
      <p:transition spd="slow" advTm="40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60C845-2C53-0806-4127-A32C562CEE0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1D64B1A9-C2D3-F840-31D1-75FCF2CA6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DFE1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1738308-37F0-CECB-7A76-A8084FE7F1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isordered Eating vs Eating Disorder: What's the difference? - Dietitian UK">
            <a:extLst>
              <a:ext uri="{FF2B5EF4-FFF2-40B4-BE49-F238E27FC236}">
                <a16:creationId xmlns:a16="http://schemas.microsoft.com/office/drawing/2014/main" id="{FCD20D3F-3BFE-4E78-5E99-7D8FAF8A3CAC}"/>
              </a:ext>
            </a:extLst>
          </p:cNvPr>
          <p:cNvPicPr>
            <a:picLocks noGrp="1" noChangeAspect="1"/>
          </p:cNvPicPr>
          <p:nvPr>
            <p:ph idx="1"/>
          </p:nvPr>
        </p:nvPicPr>
        <p:blipFill>
          <a:blip r:embed="rId5"/>
          <a:stretch>
            <a:fillRect/>
          </a:stretch>
        </p:blipFill>
        <p:spPr>
          <a:xfrm>
            <a:off x="3310467" y="643467"/>
            <a:ext cx="5571066" cy="5571066"/>
          </a:xfrm>
          <a:prstGeom prst="rect">
            <a:avLst/>
          </a:prstGeom>
        </p:spPr>
      </p:pic>
      <p:pic>
        <p:nvPicPr>
          <p:cNvPr id="10" name="Audio 9">
            <a:extLst>
              <a:ext uri="{FF2B5EF4-FFF2-40B4-BE49-F238E27FC236}">
                <a16:creationId xmlns:a16="http://schemas.microsoft.com/office/drawing/2014/main" id="{145326F1-6E92-9534-5AEC-3312EEAA23A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07343592"/>
      </p:ext>
    </p:extLst>
  </p:cSld>
  <p:clrMapOvr>
    <a:masterClrMapping/>
  </p:clrMapOvr>
  <mc:AlternateContent xmlns:mc="http://schemas.openxmlformats.org/markup-compatibility/2006">
    <mc:Choice xmlns:p14="http://schemas.microsoft.com/office/powerpoint/2010/main" Requires="p14">
      <p:transition spd="slow" p14:dur="2000" advTm="144522"/>
    </mc:Choice>
    <mc:Fallback>
      <p:transition spd="slow" advTm="144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What is Anorexia Nervosa?">
            <a:extLst>
              <a:ext uri="{FF2B5EF4-FFF2-40B4-BE49-F238E27FC236}">
                <a16:creationId xmlns:a16="http://schemas.microsoft.com/office/drawing/2014/main" id="{A6F8BBF7-E623-7576-08DC-7EF0343A222A}"/>
              </a:ext>
            </a:extLst>
          </p:cNvPr>
          <p:cNvPicPr>
            <a:picLocks noGrp="1" noChangeAspect="1"/>
          </p:cNvPicPr>
          <p:nvPr>
            <p:ph idx="1"/>
          </p:nvPr>
        </p:nvPicPr>
        <p:blipFill>
          <a:blip r:embed="rId5"/>
          <a:stretch>
            <a:fillRect/>
          </a:stretch>
        </p:blipFill>
        <p:spPr>
          <a:xfrm>
            <a:off x="2111048" y="-299"/>
            <a:ext cx="7969904" cy="6852998"/>
          </a:xfrm>
          <a:prstGeom prst="rect">
            <a:avLst/>
          </a:prstGeom>
        </p:spPr>
      </p:pic>
      <p:pic>
        <p:nvPicPr>
          <p:cNvPr id="8" name="Audio 7">
            <a:extLst>
              <a:ext uri="{FF2B5EF4-FFF2-40B4-BE49-F238E27FC236}">
                <a16:creationId xmlns:a16="http://schemas.microsoft.com/office/drawing/2014/main" id="{CE6E3067-D6C5-02F4-D10B-BAC6DAC1716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405802119"/>
      </p:ext>
    </p:extLst>
  </p:cSld>
  <p:clrMapOvr>
    <a:masterClrMapping/>
  </p:clrMapOvr>
  <mc:AlternateContent xmlns:mc="http://schemas.openxmlformats.org/markup-compatibility/2006">
    <mc:Choice xmlns:p14="http://schemas.microsoft.com/office/powerpoint/2010/main" Requires="p14">
      <p:transition spd="slow" p14:dur="2000" advTm="93813"/>
    </mc:Choice>
    <mc:Fallback>
      <p:transition spd="slow" advTm="93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norexia and lipedema">
            <a:extLst>
              <a:ext uri="{FF2B5EF4-FFF2-40B4-BE49-F238E27FC236}">
                <a16:creationId xmlns:a16="http://schemas.microsoft.com/office/drawing/2014/main" id="{206C1AA2-84E7-1093-8E00-9AD071616755}"/>
              </a:ext>
            </a:extLst>
          </p:cNvPr>
          <p:cNvPicPr>
            <a:picLocks noGrp="1" noChangeAspect="1"/>
          </p:cNvPicPr>
          <p:nvPr>
            <p:ph idx="1"/>
          </p:nvPr>
        </p:nvPicPr>
        <p:blipFill>
          <a:blip r:embed="rId5"/>
          <a:stretch>
            <a:fillRect/>
          </a:stretch>
        </p:blipFill>
        <p:spPr>
          <a:xfrm>
            <a:off x="3414924" y="643466"/>
            <a:ext cx="5362151" cy="5571067"/>
          </a:xfrm>
          <a:prstGeom prst="rect">
            <a:avLst/>
          </a:prstGeom>
        </p:spPr>
      </p:pic>
      <p:pic>
        <p:nvPicPr>
          <p:cNvPr id="8" name="Audio 7">
            <a:extLst>
              <a:ext uri="{FF2B5EF4-FFF2-40B4-BE49-F238E27FC236}">
                <a16:creationId xmlns:a16="http://schemas.microsoft.com/office/drawing/2014/main" id="{8135FEB7-9760-5685-0BBF-A37C427F652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429316458"/>
      </p:ext>
    </p:extLst>
  </p:cSld>
  <p:clrMapOvr>
    <a:masterClrMapping/>
  </p:clrMapOvr>
  <mc:AlternateContent xmlns:mc="http://schemas.openxmlformats.org/markup-compatibility/2006">
    <mc:Choice xmlns:p14="http://schemas.microsoft.com/office/powerpoint/2010/main" Requires="p14">
      <p:transition spd="slow" p14:dur="2000" advTm="33237"/>
    </mc:Choice>
    <mc:Fallback>
      <p:transition spd="slow" advTm="33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descr="What is Anorexia Nervosa?">
            <a:extLst>
              <a:ext uri="{FF2B5EF4-FFF2-40B4-BE49-F238E27FC236}">
                <a16:creationId xmlns:a16="http://schemas.microsoft.com/office/drawing/2014/main" id="{1226E409-50DA-BF82-A41A-C7E24E4CFE70}"/>
              </a:ext>
            </a:extLst>
          </p:cNvPr>
          <p:cNvPicPr>
            <a:picLocks noChangeAspect="1"/>
          </p:cNvPicPr>
          <p:nvPr/>
        </p:nvPicPr>
        <p:blipFill>
          <a:blip r:embed="rId5"/>
          <a:stretch>
            <a:fillRect/>
          </a:stretch>
        </p:blipFill>
        <p:spPr>
          <a:xfrm>
            <a:off x="2111048" y="-299"/>
            <a:ext cx="7969904" cy="6852998"/>
          </a:xfrm>
          <a:prstGeom prst="rect">
            <a:avLst/>
          </a:prstGeom>
        </p:spPr>
      </p:pic>
      <p:pic>
        <p:nvPicPr>
          <p:cNvPr id="6" name="Audio 5">
            <a:extLst>
              <a:ext uri="{FF2B5EF4-FFF2-40B4-BE49-F238E27FC236}">
                <a16:creationId xmlns:a16="http://schemas.microsoft.com/office/drawing/2014/main" id="{FC480719-99C4-9E48-2153-C0504226F9E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693111630"/>
      </p:ext>
    </p:extLst>
  </p:cSld>
  <p:clrMapOvr>
    <a:masterClrMapping/>
  </p:clrMapOvr>
  <mc:AlternateContent xmlns:mc="http://schemas.openxmlformats.org/markup-compatibility/2006">
    <mc:Choice xmlns:p14="http://schemas.microsoft.com/office/powerpoint/2010/main" Requires="p14">
      <p:transition spd="slow" p14:dur="2000" advTm="70037"/>
    </mc:Choice>
    <mc:Fallback>
      <p:transition spd="slow" advTm="70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688F67-F178-5473-CC58-B0C845269323}"/>
            </a:ext>
          </a:extLst>
        </p:cNvPr>
        <p:cNvGrpSpPr/>
        <p:nvPr/>
      </p:nvGrpSpPr>
      <p:grpSpPr>
        <a:xfrm>
          <a:off x="0" y="0"/>
          <a:ext cx="0" cy="0"/>
          <a:chOff x="0" y="0"/>
          <a:chExt cx="0" cy="0"/>
        </a:xfrm>
      </p:grpSpPr>
      <p:pic>
        <p:nvPicPr>
          <p:cNvPr id="4" name="Content Placeholder 3" descr="A diagram of a person&amp;#39;s body&#10;&#10;AI-generated content may be incorrect.">
            <a:extLst>
              <a:ext uri="{FF2B5EF4-FFF2-40B4-BE49-F238E27FC236}">
                <a16:creationId xmlns:a16="http://schemas.microsoft.com/office/drawing/2014/main" id="{8D5DD6BF-6215-3894-AA6E-80AF4926DBA2}"/>
              </a:ext>
            </a:extLst>
          </p:cNvPr>
          <p:cNvPicPr>
            <a:picLocks noGrp="1" noChangeAspect="1"/>
          </p:cNvPicPr>
          <p:nvPr>
            <p:ph idx="1"/>
          </p:nvPr>
        </p:nvPicPr>
        <p:blipFill>
          <a:blip r:embed="rId5"/>
          <a:stretch>
            <a:fillRect/>
          </a:stretch>
        </p:blipFill>
        <p:spPr>
          <a:xfrm>
            <a:off x="3575093" y="643466"/>
            <a:ext cx="5041814" cy="5571067"/>
          </a:xfrm>
          <a:prstGeom prst="rect">
            <a:avLst/>
          </a:prstGeom>
        </p:spPr>
      </p:pic>
      <p:pic>
        <p:nvPicPr>
          <p:cNvPr id="5" name="Audio 4">
            <a:extLst>
              <a:ext uri="{FF2B5EF4-FFF2-40B4-BE49-F238E27FC236}">
                <a16:creationId xmlns:a16="http://schemas.microsoft.com/office/drawing/2014/main" id="{C88301E9-C956-1F5D-F3D3-B52C3B04282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644464581"/>
      </p:ext>
    </p:extLst>
  </p:cSld>
  <p:clrMapOvr>
    <a:masterClrMapping/>
  </p:clrMapOvr>
  <mc:AlternateContent xmlns:mc="http://schemas.openxmlformats.org/markup-compatibility/2006">
    <mc:Choice xmlns:p14="http://schemas.microsoft.com/office/powerpoint/2010/main" Requires="p14">
      <p:transition spd="slow" p14:dur="2000" advTm="4224"/>
    </mc:Choice>
    <mc:Fallback>
      <p:transition spd="slow" advTm="4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Binge eating disorder">
            <a:extLst>
              <a:ext uri="{FF2B5EF4-FFF2-40B4-BE49-F238E27FC236}">
                <a16:creationId xmlns:a16="http://schemas.microsoft.com/office/drawing/2014/main" id="{60788AEB-D5B3-1293-8E67-FAD15CB6E34E}"/>
              </a:ext>
            </a:extLst>
          </p:cNvPr>
          <p:cNvPicPr>
            <a:picLocks noGrp="1" noChangeAspect="1"/>
          </p:cNvPicPr>
          <p:nvPr>
            <p:ph idx="1"/>
          </p:nvPr>
        </p:nvPicPr>
        <p:blipFill>
          <a:blip r:embed="rId5"/>
          <a:stretch>
            <a:fillRect/>
          </a:stretch>
        </p:blipFill>
        <p:spPr>
          <a:xfrm>
            <a:off x="2293224" y="643466"/>
            <a:ext cx="7605551" cy="5571067"/>
          </a:xfrm>
          <a:prstGeom prst="rect">
            <a:avLst/>
          </a:prstGeom>
        </p:spPr>
      </p:pic>
      <p:pic>
        <p:nvPicPr>
          <p:cNvPr id="6" name="Audio 5">
            <a:extLst>
              <a:ext uri="{FF2B5EF4-FFF2-40B4-BE49-F238E27FC236}">
                <a16:creationId xmlns:a16="http://schemas.microsoft.com/office/drawing/2014/main" id="{E433F178-85C6-D0FB-93ED-63C65FA2AD7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410264532"/>
      </p:ext>
    </p:extLst>
  </p:cSld>
  <p:clrMapOvr>
    <a:masterClrMapping/>
  </p:clrMapOvr>
  <mc:AlternateContent xmlns:mc="http://schemas.openxmlformats.org/markup-compatibility/2006">
    <mc:Choice xmlns:p14="http://schemas.microsoft.com/office/powerpoint/2010/main" Requires="p14">
      <p:transition spd="slow" p14:dur="2000" advTm="89504"/>
    </mc:Choice>
    <mc:Fallback>
      <p:transition spd="slow" advTm="89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6" name="Main graphic"/>
          <p:cNvPicPr/>
          <p:nvPr/>
        </p:nvPicPr>
        <p:blipFill>
          <a:blip r:embed="rId5"/>
          <a:stretch/>
        </p:blipFill>
        <p:spPr>
          <a:xfrm>
            <a:off x="1143941" y="643466"/>
            <a:ext cx="9904117" cy="5571067"/>
          </a:xfrm>
          <a:prstGeom prst="rect">
            <a:avLst/>
          </a:prstGeom>
        </p:spPr>
      </p:pic>
      <p:pic>
        <p:nvPicPr>
          <p:cNvPr id="4" name="Audio 3">
            <a:extLst>
              <a:ext uri="{FF2B5EF4-FFF2-40B4-BE49-F238E27FC236}">
                <a16:creationId xmlns:a16="http://schemas.microsoft.com/office/drawing/2014/main" id="{AC3EFB2E-C845-B3F6-B2E0-883DD4269F9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20846937"/>
      </p:ext>
    </p:extLst>
  </p:cSld>
  <p:clrMapOvr>
    <a:masterClrMapping/>
  </p:clrMapOvr>
  <p:transition advTm="4405">
    <p:wipe dir="r"/>
  </p:transition>
  <p:timing>
    <p:tnLst>
      <p:par>
        <p:cTn id="1" dur="indefinite" restart="never" nodeType="tmRoot">
          <p:childTnLst>
            <p:seq>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Eating Disorders and Males">
            <a:extLst>
              <a:ext uri="{FF2B5EF4-FFF2-40B4-BE49-F238E27FC236}">
                <a16:creationId xmlns:a16="http://schemas.microsoft.com/office/drawing/2014/main" id="{DD716FB8-E357-6DA8-364D-97D98CA8B246}"/>
              </a:ext>
            </a:extLst>
          </p:cNvPr>
          <p:cNvPicPr>
            <a:picLocks noGrp="1" noChangeAspect="1"/>
          </p:cNvPicPr>
          <p:nvPr>
            <p:ph idx="1"/>
          </p:nvPr>
        </p:nvPicPr>
        <p:blipFill>
          <a:blip r:embed="rId5"/>
          <a:stretch>
            <a:fillRect/>
          </a:stretch>
        </p:blipFill>
        <p:spPr>
          <a:xfrm>
            <a:off x="3194403" y="643466"/>
            <a:ext cx="5803194" cy="5571067"/>
          </a:xfrm>
          <a:prstGeom prst="rect">
            <a:avLst/>
          </a:prstGeom>
        </p:spPr>
      </p:pic>
      <p:pic>
        <p:nvPicPr>
          <p:cNvPr id="6" name="Audio 5">
            <a:extLst>
              <a:ext uri="{FF2B5EF4-FFF2-40B4-BE49-F238E27FC236}">
                <a16:creationId xmlns:a16="http://schemas.microsoft.com/office/drawing/2014/main" id="{A3FAC86B-1AA9-21A1-3A27-23B89C7389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11202307"/>
      </p:ext>
    </p:extLst>
  </p:cSld>
  <p:clrMapOvr>
    <a:masterClrMapping/>
  </p:clrMapOvr>
  <mc:AlternateContent xmlns:mc="http://schemas.openxmlformats.org/markup-compatibility/2006">
    <mc:Choice xmlns:p14="http://schemas.microsoft.com/office/powerpoint/2010/main" Requires="p14">
      <p:transition spd="slow" p14:dur="2000" advTm="1034"/>
    </mc:Choice>
    <mc:Fallback>
      <p:transition spd="slow" advTm="1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sordered Eating &amp; Dieting">
            <a:extLst>
              <a:ext uri="{FF2B5EF4-FFF2-40B4-BE49-F238E27FC236}">
                <a16:creationId xmlns:a16="http://schemas.microsoft.com/office/drawing/2014/main" id="{FC852807-6DDF-CF81-46D1-7AE543BBB3CC}"/>
              </a:ext>
            </a:extLst>
          </p:cNvPr>
          <p:cNvPicPr>
            <a:picLocks noGrp="1" noChangeAspect="1"/>
          </p:cNvPicPr>
          <p:nvPr>
            <p:ph idx="1"/>
          </p:nvPr>
        </p:nvPicPr>
        <p:blipFill>
          <a:blip r:embed="rId5"/>
          <a:stretch>
            <a:fillRect/>
          </a:stretch>
        </p:blipFill>
        <p:spPr>
          <a:xfrm>
            <a:off x="2295260" y="2658"/>
            <a:ext cx="7601479" cy="6847082"/>
          </a:xfrm>
          <a:prstGeom prst="rect">
            <a:avLst/>
          </a:prstGeom>
        </p:spPr>
      </p:pic>
      <p:pic>
        <p:nvPicPr>
          <p:cNvPr id="6" name="Audio 5">
            <a:extLst>
              <a:ext uri="{FF2B5EF4-FFF2-40B4-BE49-F238E27FC236}">
                <a16:creationId xmlns:a16="http://schemas.microsoft.com/office/drawing/2014/main" id="{FA9D062E-A973-2D05-BA73-864880C6925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45245192"/>
      </p:ext>
    </p:extLst>
  </p:cSld>
  <p:clrMapOvr>
    <a:masterClrMapping/>
  </p:clrMapOvr>
  <mc:AlternateContent xmlns:mc="http://schemas.openxmlformats.org/markup-compatibility/2006">
    <mc:Choice xmlns:p14="http://schemas.microsoft.com/office/powerpoint/2010/main" Requires="p14">
      <p:transition spd="slow" p14:dur="2000" advTm="145856"/>
    </mc:Choice>
    <mc:Fallback>
      <p:transition spd="slow" advTm="145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Fuelling addiction: How the cost of living crisis feeds into obsessive  eating - UK Addiction Treatment Centres">
            <a:extLst>
              <a:ext uri="{FF2B5EF4-FFF2-40B4-BE49-F238E27FC236}">
                <a16:creationId xmlns:a16="http://schemas.microsoft.com/office/drawing/2014/main" id="{5A5985E2-D73A-9E7D-DD44-08823C2E7656}"/>
              </a:ext>
            </a:extLst>
          </p:cNvPr>
          <p:cNvPicPr>
            <a:picLocks noGrp="1" noChangeAspect="1"/>
          </p:cNvPicPr>
          <p:nvPr>
            <p:ph idx="1"/>
          </p:nvPr>
        </p:nvPicPr>
        <p:blipFill>
          <a:blip r:embed="rId5"/>
          <a:stretch>
            <a:fillRect/>
          </a:stretch>
        </p:blipFill>
        <p:spPr>
          <a:xfrm>
            <a:off x="643467" y="852678"/>
            <a:ext cx="10905066" cy="5152642"/>
          </a:xfrm>
          <a:prstGeom prst="rect">
            <a:avLst/>
          </a:prstGeom>
        </p:spPr>
      </p:pic>
      <p:pic>
        <p:nvPicPr>
          <p:cNvPr id="5" name="Audio 4">
            <a:extLst>
              <a:ext uri="{FF2B5EF4-FFF2-40B4-BE49-F238E27FC236}">
                <a16:creationId xmlns:a16="http://schemas.microsoft.com/office/drawing/2014/main" id="{D2416213-1AA0-C90E-F823-ED6FB6BDF80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79528738"/>
      </p:ext>
    </p:extLst>
  </p:cSld>
  <p:clrMapOvr>
    <a:masterClrMapping/>
  </p:clrMapOvr>
  <mc:AlternateContent xmlns:mc="http://schemas.openxmlformats.org/markup-compatibility/2006">
    <mc:Choice xmlns:p14="http://schemas.microsoft.com/office/powerpoint/2010/main" Requires="p14">
      <p:transition spd="slow" p14:dur="2000" advTm="51989"/>
    </mc:Choice>
    <mc:Fallback>
      <p:transition spd="slow" advTm="51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3" descr="Eating disorder hospital cases up 84% in five years in England - BBC News">
            <a:extLst>
              <a:ext uri="{FF2B5EF4-FFF2-40B4-BE49-F238E27FC236}">
                <a16:creationId xmlns:a16="http://schemas.microsoft.com/office/drawing/2014/main" id="{90D7D6C9-2F94-D276-494D-E685B2E2ED54}"/>
              </a:ext>
            </a:extLst>
          </p:cNvPr>
          <p:cNvPicPr>
            <a:picLocks noGrp="1" noChangeAspect="1"/>
          </p:cNvPicPr>
          <p:nvPr>
            <p:ph idx="1"/>
          </p:nvPr>
        </p:nvPicPr>
        <p:blipFill>
          <a:blip r:embed="rId5"/>
          <a:stretch>
            <a:fillRect/>
          </a:stretch>
        </p:blipFill>
        <p:spPr>
          <a:xfrm>
            <a:off x="2857007" y="643466"/>
            <a:ext cx="6477985" cy="5571067"/>
          </a:xfrm>
          <a:prstGeom prst="rect">
            <a:avLst/>
          </a:prstGeom>
        </p:spPr>
      </p:pic>
      <p:pic>
        <p:nvPicPr>
          <p:cNvPr id="4" name="Audio 3">
            <a:extLst>
              <a:ext uri="{FF2B5EF4-FFF2-40B4-BE49-F238E27FC236}">
                <a16:creationId xmlns:a16="http://schemas.microsoft.com/office/drawing/2014/main" id="{E9C83EF5-2A11-DB4C-86D9-C138E59E9BD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176752694"/>
      </p:ext>
    </p:extLst>
  </p:cSld>
  <p:clrMapOvr>
    <a:masterClrMapping/>
  </p:clrMapOvr>
  <mc:AlternateContent xmlns:mc="http://schemas.openxmlformats.org/markup-compatibility/2006">
    <mc:Choice xmlns:p14="http://schemas.microsoft.com/office/powerpoint/2010/main" Requires="p14">
      <p:transition spd="slow" p14:dur="2000" advTm="93717"/>
    </mc:Choice>
    <mc:Fallback>
      <p:transition spd="slow" advTm="937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What is Food Neophobia or Neophobic foods? How to deal with it? | Cloudnine  Blog">
            <a:extLst>
              <a:ext uri="{FF2B5EF4-FFF2-40B4-BE49-F238E27FC236}">
                <a16:creationId xmlns:a16="http://schemas.microsoft.com/office/drawing/2014/main" id="{7A2789BF-4CE8-D583-9A1E-31BC55B26115}"/>
              </a:ext>
            </a:extLst>
          </p:cNvPr>
          <p:cNvPicPr>
            <a:picLocks noGrp="1" noChangeAspect="1"/>
          </p:cNvPicPr>
          <p:nvPr>
            <p:ph idx="1"/>
          </p:nvPr>
        </p:nvPicPr>
        <p:blipFill>
          <a:blip r:embed="rId5"/>
          <a:srcRect b="15746"/>
          <a:stretch>
            <a:fillRect/>
          </a:stretch>
        </p:blipFill>
        <p:spPr>
          <a:xfrm>
            <a:off x="20" y="1282"/>
            <a:ext cx="12191980" cy="6856718"/>
          </a:xfrm>
          <a:prstGeom prst="rect">
            <a:avLst/>
          </a:prstGeom>
        </p:spPr>
      </p:pic>
      <p:pic>
        <p:nvPicPr>
          <p:cNvPr id="5" name="Audio 4">
            <a:extLst>
              <a:ext uri="{FF2B5EF4-FFF2-40B4-BE49-F238E27FC236}">
                <a16:creationId xmlns:a16="http://schemas.microsoft.com/office/drawing/2014/main" id="{0065B86F-0111-5BAD-E6CA-626E0497A2B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85554679"/>
      </p:ext>
    </p:extLst>
  </p:cSld>
  <p:clrMapOvr>
    <a:masterClrMapping/>
  </p:clrMapOvr>
  <mc:AlternateContent xmlns:mc="http://schemas.openxmlformats.org/markup-compatibility/2006">
    <mc:Choice xmlns:p14="http://schemas.microsoft.com/office/powerpoint/2010/main" Requires="p14">
      <p:transition spd="slow" p14:dur="2000" advTm="139776"/>
    </mc:Choice>
    <mc:Fallback>
      <p:transition spd="slow" advTm="1397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line drawing of different types of people&#10;&#10;AI-generated content may be incorrect.">
            <a:extLst>
              <a:ext uri="{FF2B5EF4-FFF2-40B4-BE49-F238E27FC236}">
                <a16:creationId xmlns:a16="http://schemas.microsoft.com/office/drawing/2014/main" id="{96A9AF98-152B-B44E-04B8-96DBE6F8BC71}"/>
              </a:ext>
            </a:extLst>
          </p:cNvPr>
          <p:cNvPicPr>
            <a:picLocks noGrp="1" noChangeAspect="1"/>
          </p:cNvPicPr>
          <p:nvPr>
            <p:ph idx="1"/>
          </p:nvPr>
        </p:nvPicPr>
        <p:blipFill>
          <a:blip r:embed="rId5"/>
          <a:stretch>
            <a:fillRect/>
          </a:stretch>
        </p:blipFill>
        <p:spPr>
          <a:xfrm>
            <a:off x="3179211" y="643466"/>
            <a:ext cx="5833578" cy="5571067"/>
          </a:xfrm>
          <a:prstGeom prst="rect">
            <a:avLst/>
          </a:prstGeom>
        </p:spPr>
      </p:pic>
      <p:pic>
        <p:nvPicPr>
          <p:cNvPr id="5" name="Audio 4">
            <a:extLst>
              <a:ext uri="{FF2B5EF4-FFF2-40B4-BE49-F238E27FC236}">
                <a16:creationId xmlns:a16="http://schemas.microsoft.com/office/drawing/2014/main" id="{67D7E816-FDEF-F349-6E65-E5475F41693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21538891"/>
      </p:ext>
    </p:extLst>
  </p:cSld>
  <p:clrMapOvr>
    <a:masterClrMapping/>
  </p:clrMapOvr>
  <mc:AlternateContent xmlns:mc="http://schemas.openxmlformats.org/markup-compatibility/2006">
    <mc:Choice xmlns:p14="http://schemas.microsoft.com/office/powerpoint/2010/main" Requires="p14">
      <p:transition spd="slow" p14:dur="2000" advTm="87957"/>
    </mc:Choice>
    <mc:Fallback>
      <p:transition spd="slow" advTm="87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5"/>
          <a:stretch>
            <a:fillRect/>
          </a:stretch>
        </a:blipFill>
        <a:effectLst/>
      </p:bgPr>
    </p:bg>
    <p:spTree>
      <p:nvGrpSpPr>
        <p:cNvPr id="1" name=""/>
        <p:cNvGrpSpPr/>
        <p:nvPr/>
      </p:nvGrpSpPr>
      <p:grpSpPr>
        <a:xfrm>
          <a:off x="0" y="0"/>
          <a:ext cx="0" cy="0"/>
          <a:chOff x="0" y="0"/>
          <a:chExt cx="0" cy="0"/>
        </a:xfrm>
      </p:grpSpPr>
      <p:pic>
        <p:nvPicPr>
          <p:cNvPr id="4" name="Audio 3">
            <a:extLst>
              <a:ext uri="{FF2B5EF4-FFF2-40B4-BE49-F238E27FC236}">
                <a16:creationId xmlns:a16="http://schemas.microsoft.com/office/drawing/2014/main" id="{6273632E-17F4-55C8-31DE-25B4F8CCD4F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204560526"/>
      </p:ext>
    </p:extLst>
  </p:cSld>
  <p:clrMapOvr>
    <a:masterClrMapping/>
  </p:clrMapOvr>
  <mc:AlternateContent xmlns:mc="http://schemas.openxmlformats.org/markup-compatibility/2006">
    <mc:Choice xmlns:p14="http://schemas.microsoft.com/office/powerpoint/2010/main" Requires="p14">
      <p:transition spd="slow" p14:dur="2000" advTm="159701"/>
    </mc:Choice>
    <mc:Fallback>
      <p:transition spd="slow" advTm="159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How common are body image concerns?">
            <a:extLst>
              <a:ext uri="{FF2B5EF4-FFF2-40B4-BE49-F238E27FC236}">
                <a16:creationId xmlns:a16="http://schemas.microsoft.com/office/drawing/2014/main" id="{02784948-E1A3-288E-B001-467C9B144F07}"/>
              </a:ext>
            </a:extLst>
          </p:cNvPr>
          <p:cNvPicPr>
            <a:picLocks noGrp="1" noChangeAspect="1"/>
          </p:cNvPicPr>
          <p:nvPr>
            <p:ph idx="1"/>
          </p:nvPr>
        </p:nvPicPr>
        <p:blipFill>
          <a:blip r:embed="rId5"/>
          <a:stretch>
            <a:fillRect/>
          </a:stretch>
        </p:blipFill>
        <p:spPr>
          <a:xfrm>
            <a:off x="1922916" y="643466"/>
            <a:ext cx="8346168" cy="5571067"/>
          </a:xfrm>
          <a:prstGeom prst="rect">
            <a:avLst/>
          </a:prstGeom>
        </p:spPr>
      </p:pic>
      <p:pic>
        <p:nvPicPr>
          <p:cNvPr id="5" name="Audio 4">
            <a:extLst>
              <a:ext uri="{FF2B5EF4-FFF2-40B4-BE49-F238E27FC236}">
                <a16:creationId xmlns:a16="http://schemas.microsoft.com/office/drawing/2014/main" id="{A9DF8C3D-1408-9BBF-429D-DA78B2D7882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943208168"/>
      </p:ext>
    </p:extLst>
  </p:cSld>
  <p:clrMapOvr>
    <a:masterClrMapping/>
  </p:clrMapOvr>
  <mc:AlternateContent xmlns:mc="http://schemas.openxmlformats.org/markup-compatibility/2006">
    <mc:Choice xmlns:p14="http://schemas.microsoft.com/office/powerpoint/2010/main" Requires="p14">
      <p:transition spd="slow" p14:dur="2000" advTm="60533"/>
    </mc:Choice>
    <mc:Fallback>
      <p:transition spd="slow" advTm="60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E47C4-7768-AC55-4606-AB2C471562F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81C5E7C-F55E-7F3A-78D8-061A9A842089}"/>
              </a:ext>
            </a:extLst>
          </p:cNvPr>
          <p:cNvSpPr>
            <a:spLocks noGrp="1"/>
          </p:cNvSpPr>
          <p:nvPr>
            <p:ph idx="1"/>
          </p:nvPr>
        </p:nvSpPr>
        <p:spPr/>
        <p:txBody>
          <a:bodyPr/>
          <a:lstStyle/>
          <a:p>
            <a:endParaRPr lang="en-GB"/>
          </a:p>
        </p:txBody>
      </p:sp>
      <p:pic>
        <p:nvPicPr>
          <p:cNvPr id="5" name="Content Placeholder 3" descr="A graph of people standing in front of a blue line&#10;&#10;AI-generated content may be incorrect.">
            <a:extLst>
              <a:ext uri="{FF2B5EF4-FFF2-40B4-BE49-F238E27FC236}">
                <a16:creationId xmlns:a16="http://schemas.microsoft.com/office/drawing/2014/main" id="{8AA409E2-B860-A021-FD1F-898F439D8FAD}"/>
              </a:ext>
            </a:extLst>
          </p:cNvPr>
          <p:cNvPicPr>
            <a:picLocks noChangeAspect="1"/>
          </p:cNvPicPr>
          <p:nvPr/>
        </p:nvPicPr>
        <p:blipFill>
          <a:blip r:embed="rId5"/>
          <a:srcRect r="4428" b="1"/>
          <a:stretch>
            <a:fillRect/>
          </a:stretch>
        </p:blipFill>
        <p:spPr>
          <a:xfrm>
            <a:off x="20" y="1282"/>
            <a:ext cx="12191980" cy="6856718"/>
          </a:xfrm>
          <a:prstGeom prst="rect">
            <a:avLst/>
          </a:prstGeom>
        </p:spPr>
      </p:pic>
      <p:pic>
        <p:nvPicPr>
          <p:cNvPr id="7" name="Audio 6">
            <a:extLst>
              <a:ext uri="{FF2B5EF4-FFF2-40B4-BE49-F238E27FC236}">
                <a16:creationId xmlns:a16="http://schemas.microsoft.com/office/drawing/2014/main" id="{1CB436F4-F927-2736-DA5E-88B175D6CE0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639375242"/>
      </p:ext>
    </p:extLst>
  </p:cSld>
  <p:clrMapOvr>
    <a:masterClrMapping/>
  </p:clrMapOvr>
  <mc:AlternateContent xmlns:mc="http://schemas.openxmlformats.org/markup-compatibility/2006">
    <mc:Choice xmlns:p14="http://schemas.microsoft.com/office/powerpoint/2010/main" Requires="p14">
      <p:transition spd="slow" p14:dur="2000" advTm="87594"/>
    </mc:Choice>
    <mc:Fallback>
      <p:transition spd="slow" advTm="87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Digital Shareables on Eating Disorders - National Institute of Mental  Health (NIMH)">
            <a:extLst>
              <a:ext uri="{FF2B5EF4-FFF2-40B4-BE49-F238E27FC236}">
                <a16:creationId xmlns:a16="http://schemas.microsoft.com/office/drawing/2014/main" id="{28F72E62-92BF-71E4-A740-851809976431}"/>
              </a:ext>
            </a:extLst>
          </p:cNvPr>
          <p:cNvPicPr>
            <a:picLocks noGrp="1" noChangeAspect="1"/>
          </p:cNvPicPr>
          <p:nvPr>
            <p:ph idx="1"/>
          </p:nvPr>
        </p:nvPicPr>
        <p:blipFill>
          <a:blip r:embed="rId5"/>
          <a:srcRect l="4292" r="2801" b="-1"/>
          <a:stretch>
            <a:fillRect/>
          </a:stretch>
        </p:blipFill>
        <p:spPr>
          <a:xfrm>
            <a:off x="20" y="1282"/>
            <a:ext cx="12191980" cy="6856718"/>
          </a:xfrm>
          <a:prstGeom prst="rect">
            <a:avLst/>
          </a:prstGeom>
        </p:spPr>
      </p:pic>
      <p:pic>
        <p:nvPicPr>
          <p:cNvPr id="5" name="Audio 4">
            <a:extLst>
              <a:ext uri="{FF2B5EF4-FFF2-40B4-BE49-F238E27FC236}">
                <a16:creationId xmlns:a16="http://schemas.microsoft.com/office/drawing/2014/main" id="{D2C38388-F73C-8495-3634-03C1764C1BD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736878499"/>
      </p:ext>
    </p:extLst>
  </p:cSld>
  <p:clrMapOvr>
    <a:masterClrMapping/>
  </p:clrMapOvr>
  <mc:AlternateContent xmlns:mc="http://schemas.openxmlformats.org/markup-compatibility/2006">
    <mc:Choice xmlns:p14="http://schemas.microsoft.com/office/powerpoint/2010/main" Requires="p14">
      <p:transition spd="slow" p14:dur="2000" advTm="106410"/>
    </mc:Choice>
    <mc:Fallback>
      <p:transition spd="slow" advTm="106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Eating Disorders Help: Support for Eating Disorders | UKAT">
            <a:extLst>
              <a:ext uri="{FF2B5EF4-FFF2-40B4-BE49-F238E27FC236}">
                <a16:creationId xmlns:a16="http://schemas.microsoft.com/office/drawing/2014/main" id="{FD491976-AB83-9E3C-C255-63713976D316}"/>
              </a:ext>
            </a:extLst>
          </p:cNvPr>
          <p:cNvPicPr>
            <a:picLocks noGrp="1" noChangeAspect="1"/>
          </p:cNvPicPr>
          <p:nvPr>
            <p:ph idx="1"/>
          </p:nvPr>
        </p:nvPicPr>
        <p:blipFill>
          <a:blip r:embed="rId5"/>
          <a:stretch>
            <a:fillRect/>
          </a:stretch>
        </p:blipFill>
        <p:spPr>
          <a:xfrm>
            <a:off x="2381955" y="643466"/>
            <a:ext cx="7428089" cy="5571067"/>
          </a:xfrm>
          <a:prstGeom prst="rect">
            <a:avLst/>
          </a:prstGeom>
        </p:spPr>
      </p:pic>
      <p:pic>
        <p:nvPicPr>
          <p:cNvPr id="5" name="Audio 4">
            <a:extLst>
              <a:ext uri="{FF2B5EF4-FFF2-40B4-BE49-F238E27FC236}">
                <a16:creationId xmlns:a16="http://schemas.microsoft.com/office/drawing/2014/main" id="{37B2A1A0-7D23-A14C-2D19-0FADFEB102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015098464"/>
      </p:ext>
    </p:extLst>
  </p:cSld>
  <p:clrMapOvr>
    <a:masterClrMapping/>
  </p:clrMapOvr>
  <mc:AlternateContent xmlns:mc="http://schemas.openxmlformats.org/markup-compatibility/2006">
    <mc:Choice xmlns:p14="http://schemas.microsoft.com/office/powerpoint/2010/main" Requires="p14">
      <p:transition spd="slow" p14:dur="2000" advTm="51146"/>
    </mc:Choice>
    <mc:Fallback>
      <p:transition spd="slow" advTm="51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How To Prevent Emotional Eating: Breaking Free - Eating Disorder Hope">
            <a:extLst>
              <a:ext uri="{FF2B5EF4-FFF2-40B4-BE49-F238E27FC236}">
                <a16:creationId xmlns:a16="http://schemas.microsoft.com/office/drawing/2014/main" id="{319AE7C9-01BA-1C52-586E-30626961BEC2}"/>
              </a:ext>
            </a:extLst>
          </p:cNvPr>
          <p:cNvPicPr>
            <a:picLocks noGrp="1" noChangeAspect="1"/>
          </p:cNvPicPr>
          <p:nvPr>
            <p:ph idx="1"/>
          </p:nvPr>
        </p:nvPicPr>
        <p:blipFill>
          <a:blip r:embed="rId5"/>
          <a:stretch>
            <a:fillRect/>
          </a:stretch>
        </p:blipFill>
        <p:spPr>
          <a:xfrm>
            <a:off x="3322354" y="643466"/>
            <a:ext cx="5547292" cy="5571067"/>
          </a:xfrm>
          <a:prstGeom prst="rect">
            <a:avLst/>
          </a:prstGeom>
        </p:spPr>
      </p:pic>
      <p:pic>
        <p:nvPicPr>
          <p:cNvPr id="7" name="Audio 6">
            <a:extLst>
              <a:ext uri="{FF2B5EF4-FFF2-40B4-BE49-F238E27FC236}">
                <a16:creationId xmlns:a16="http://schemas.microsoft.com/office/drawing/2014/main" id="{4F2914B0-6A62-4B10-61A3-F40B4DEED47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55572441"/>
      </p:ext>
    </p:extLst>
  </p:cSld>
  <p:clrMapOvr>
    <a:masterClrMapping/>
  </p:clrMapOvr>
  <mc:AlternateContent xmlns:mc="http://schemas.openxmlformats.org/markup-compatibility/2006">
    <mc:Choice xmlns:p14="http://schemas.microsoft.com/office/powerpoint/2010/main" Requires="p14">
      <p:transition spd="slow" p14:dur="2000" advTm="396458"/>
    </mc:Choice>
    <mc:Fallback>
      <p:transition spd="slow" advTm="396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B1DB4B7-50D8-A947-DF0E-04DE8DE3A3B6}"/>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From disordered eating to eating disorders">
            <a:extLst>
              <a:ext uri="{FF2B5EF4-FFF2-40B4-BE49-F238E27FC236}">
                <a16:creationId xmlns:a16="http://schemas.microsoft.com/office/drawing/2014/main" id="{BB0C4269-1AC1-92EF-0092-D31434D999FF}"/>
              </a:ext>
            </a:extLst>
          </p:cNvPr>
          <p:cNvPicPr>
            <a:picLocks noGrp="1" noChangeAspect="1"/>
          </p:cNvPicPr>
          <p:nvPr>
            <p:ph idx="1"/>
          </p:nvPr>
        </p:nvPicPr>
        <p:blipFill>
          <a:blip r:embed="rId5"/>
          <a:srcRect t="9962" b="5784"/>
          <a:stretch>
            <a:fillRect/>
          </a:stretch>
        </p:blipFill>
        <p:spPr>
          <a:xfrm>
            <a:off x="20" y="1282"/>
            <a:ext cx="12191980" cy="6856718"/>
          </a:xfrm>
          <a:prstGeom prst="rect">
            <a:avLst/>
          </a:prstGeom>
        </p:spPr>
      </p:pic>
      <p:pic>
        <p:nvPicPr>
          <p:cNvPr id="6" name="Audio 5">
            <a:extLst>
              <a:ext uri="{FF2B5EF4-FFF2-40B4-BE49-F238E27FC236}">
                <a16:creationId xmlns:a16="http://schemas.microsoft.com/office/drawing/2014/main" id="{76D4D8FE-191D-79CE-A14B-53B24A33522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60153361"/>
      </p:ext>
    </p:extLst>
  </p:cSld>
  <p:clrMapOvr>
    <a:masterClrMapping/>
  </p:clrMapOvr>
  <mc:AlternateContent xmlns:mc="http://schemas.openxmlformats.org/markup-compatibility/2006">
    <mc:Choice xmlns:p14="http://schemas.microsoft.com/office/powerpoint/2010/main" Requires="p14">
      <p:transition spd="slow" p14:dur="2000" advTm="75904"/>
    </mc:Choice>
    <mc:Fallback>
      <p:transition spd="slow" advTm="75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Content Placeholder 1" descr="A diagram of a person&amp;#39;s body&#10;&#10;AI-generated content may be incorrect.">
            <a:extLst>
              <a:ext uri="{FF2B5EF4-FFF2-40B4-BE49-F238E27FC236}">
                <a16:creationId xmlns:a16="http://schemas.microsoft.com/office/drawing/2014/main" id="{A767B874-1F67-F650-BDF6-1C2825788323}"/>
              </a:ext>
            </a:extLst>
          </p:cNvPr>
          <p:cNvPicPr>
            <a:picLocks noGrp="1" noChangeAspect="1"/>
          </p:cNvPicPr>
          <p:nvPr>
            <p:ph idx="1"/>
          </p:nvPr>
        </p:nvPicPr>
        <p:blipFill>
          <a:blip r:embed="rId5"/>
          <a:stretch>
            <a:fillRect/>
          </a:stretch>
        </p:blipFill>
        <p:spPr>
          <a:xfrm>
            <a:off x="3818826" y="643466"/>
            <a:ext cx="4554347" cy="5571067"/>
          </a:xfrm>
          <a:prstGeom prst="rect">
            <a:avLst/>
          </a:prstGeom>
        </p:spPr>
      </p:pic>
      <p:pic>
        <p:nvPicPr>
          <p:cNvPr id="5" name="Audio 4">
            <a:extLst>
              <a:ext uri="{FF2B5EF4-FFF2-40B4-BE49-F238E27FC236}">
                <a16:creationId xmlns:a16="http://schemas.microsoft.com/office/drawing/2014/main" id="{7692D983-A8DE-65B7-DE8C-9B9B50E85F4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666641173"/>
      </p:ext>
    </p:extLst>
  </p:cSld>
  <p:clrMapOvr>
    <a:masterClrMapping/>
  </p:clrMapOvr>
  <mc:AlternateContent xmlns:mc="http://schemas.openxmlformats.org/markup-compatibility/2006">
    <mc:Choice xmlns:p14="http://schemas.microsoft.com/office/powerpoint/2010/main" Requires="p14">
      <p:transition spd="slow" p14:dur="2000" advTm="50933"/>
    </mc:Choice>
    <mc:Fallback>
      <p:transition spd="slow" advTm="50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48DF4AC-014A-5D29-22D7-E55ED713B71A}"/>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In the Media | For Those with Eating Disorders, Ozempic can be a Triggering  Nightmare - The Renfrew Center">
            <a:extLst>
              <a:ext uri="{FF2B5EF4-FFF2-40B4-BE49-F238E27FC236}">
                <a16:creationId xmlns:a16="http://schemas.microsoft.com/office/drawing/2014/main" id="{18D718A0-F9AF-4DF3-A480-CA9EBCCC1944}"/>
              </a:ext>
            </a:extLst>
          </p:cNvPr>
          <p:cNvPicPr>
            <a:picLocks noGrp="1" noChangeAspect="1"/>
          </p:cNvPicPr>
          <p:nvPr>
            <p:ph idx="1"/>
          </p:nvPr>
        </p:nvPicPr>
        <p:blipFill>
          <a:blip r:embed="rId5"/>
          <a:srcRect b="19"/>
          <a:stretch>
            <a:fillRect/>
          </a:stretch>
        </p:blipFill>
        <p:spPr>
          <a:xfrm>
            <a:off x="20" y="1282"/>
            <a:ext cx="12191980" cy="6856718"/>
          </a:xfrm>
          <a:prstGeom prst="rect">
            <a:avLst/>
          </a:prstGeom>
        </p:spPr>
      </p:pic>
      <p:pic>
        <p:nvPicPr>
          <p:cNvPr id="5" name="Audio 4">
            <a:extLst>
              <a:ext uri="{FF2B5EF4-FFF2-40B4-BE49-F238E27FC236}">
                <a16:creationId xmlns:a16="http://schemas.microsoft.com/office/drawing/2014/main" id="{D47F64A9-39A4-1FDF-1473-3C3438ACAA6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7634118"/>
      </p:ext>
    </p:extLst>
  </p:cSld>
  <p:clrMapOvr>
    <a:masterClrMapping/>
  </p:clrMapOvr>
  <mc:AlternateContent xmlns:mc="http://schemas.openxmlformats.org/markup-compatibility/2006">
    <mc:Choice xmlns:p14="http://schemas.microsoft.com/office/powerpoint/2010/main" Requires="p14">
      <p:transition spd="slow" p14:dur="2000" advTm="80181"/>
    </mc:Choice>
    <mc:Fallback>
      <p:transition spd="slow" advTm="80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sychotherapeutic Understanding of Eating Disorders in Children and Young People: Ways to Release the Imprisoned Self (The Library of Child and Adolescent Psychoanalytic Psychotherapy)">
            <a:extLst>
              <a:ext uri="{FF2B5EF4-FFF2-40B4-BE49-F238E27FC236}">
                <a16:creationId xmlns:a16="http://schemas.microsoft.com/office/drawing/2014/main" id="{7A45A270-1597-D6E4-9652-111E02FDFD7B}"/>
              </a:ext>
            </a:extLst>
          </p:cNvPr>
          <p:cNvPicPr>
            <a:picLocks noChangeAspect="1"/>
          </p:cNvPicPr>
          <p:nvPr/>
        </p:nvPicPr>
        <p:blipFill>
          <a:blip r:embed="rId5"/>
          <a:stretch>
            <a:fillRect/>
          </a:stretch>
        </p:blipFill>
        <p:spPr>
          <a:xfrm>
            <a:off x="1424518" y="643466"/>
            <a:ext cx="3732614" cy="5571066"/>
          </a:xfrm>
          <a:prstGeom prst="rect">
            <a:avLst/>
          </a:prstGeom>
        </p:spPr>
      </p:pic>
      <p:cxnSp>
        <p:nvCxnSpPr>
          <p:cNvPr id="16" name="Straight Connector 15">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4" name="Content Placeholder 3" descr="Eating Disorders: A Contemporary Introduction (Routledge Introductions to Contemporary Psychoanalysis)">
            <a:extLst>
              <a:ext uri="{FF2B5EF4-FFF2-40B4-BE49-F238E27FC236}">
                <a16:creationId xmlns:a16="http://schemas.microsoft.com/office/drawing/2014/main" id="{B74E6814-8FFD-C6AD-BBF7-721CA3C7A3AA}"/>
              </a:ext>
            </a:extLst>
          </p:cNvPr>
          <p:cNvPicPr>
            <a:picLocks noGrp="1" noChangeAspect="1"/>
          </p:cNvPicPr>
          <p:nvPr>
            <p:ph idx="1"/>
          </p:nvPr>
        </p:nvPicPr>
        <p:blipFill>
          <a:blip r:embed="rId6"/>
          <a:stretch>
            <a:fillRect/>
          </a:stretch>
        </p:blipFill>
        <p:spPr>
          <a:xfrm>
            <a:off x="7083614" y="643467"/>
            <a:ext cx="3635120" cy="5571066"/>
          </a:xfrm>
          <a:prstGeom prst="rect">
            <a:avLst/>
          </a:prstGeom>
        </p:spPr>
      </p:pic>
      <p:pic>
        <p:nvPicPr>
          <p:cNvPr id="5" name="Audio 4">
            <a:extLst>
              <a:ext uri="{FF2B5EF4-FFF2-40B4-BE49-F238E27FC236}">
                <a16:creationId xmlns:a16="http://schemas.microsoft.com/office/drawing/2014/main" id="{3DA172D7-B481-F0D7-E710-7201A67BBFE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7052590"/>
      </p:ext>
    </p:extLst>
  </p:cSld>
  <p:clrMapOvr>
    <a:masterClrMapping/>
  </p:clrMapOvr>
  <mc:AlternateContent xmlns:mc="http://schemas.openxmlformats.org/markup-compatibility/2006">
    <mc:Choice xmlns:p14="http://schemas.microsoft.com/office/powerpoint/2010/main" Requires="p14">
      <p:transition spd="slow" p14:dur="2000" advTm="317120"/>
    </mc:Choice>
    <mc:Fallback>
      <p:transition spd="slow" advTm="317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F7B9026-36AD-42E4-B172-8D68F3A33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Content Placeholder 8" descr="Eating Disorders – caring for yourself and others – Julie Jeffs  Psychotherapy | Plymouth, Devon">
            <a:extLst>
              <a:ext uri="{FF2B5EF4-FFF2-40B4-BE49-F238E27FC236}">
                <a16:creationId xmlns:a16="http://schemas.microsoft.com/office/drawing/2014/main" id="{75A70C34-C6C5-F69E-FB64-25435290B255}"/>
              </a:ext>
            </a:extLst>
          </p:cNvPr>
          <p:cNvPicPr>
            <a:picLocks noGrp="1" noChangeAspect="1"/>
          </p:cNvPicPr>
          <p:nvPr>
            <p:ph idx="1"/>
          </p:nvPr>
        </p:nvPicPr>
        <p:blipFill>
          <a:blip r:embed="rId5"/>
          <a:srcRect l="20968" r="20803" b="-3"/>
          <a:stretch>
            <a:fillRect/>
          </a:stretch>
        </p:blipFill>
        <p:spPr>
          <a:xfrm>
            <a:off x="192528" y="171716"/>
            <a:ext cx="3793268" cy="6514565"/>
          </a:xfrm>
          <a:prstGeom prst="rect">
            <a:avLst/>
          </a:prstGeom>
        </p:spPr>
      </p:pic>
      <p:pic>
        <p:nvPicPr>
          <p:cNvPr id="6" name="Picture 5" descr="Working With Eating Disorders: A Psychoanalytic Approach | SpringerLink">
            <a:extLst>
              <a:ext uri="{FF2B5EF4-FFF2-40B4-BE49-F238E27FC236}">
                <a16:creationId xmlns:a16="http://schemas.microsoft.com/office/drawing/2014/main" id="{8C5D9BD6-B9FF-E8C5-2221-2A4003A059B6}"/>
              </a:ext>
            </a:extLst>
          </p:cNvPr>
          <p:cNvPicPr>
            <a:picLocks noChangeAspect="1"/>
          </p:cNvPicPr>
          <p:nvPr/>
        </p:nvPicPr>
        <p:blipFill>
          <a:blip r:embed="rId6"/>
          <a:srcRect r="9368" b="-3"/>
          <a:stretch>
            <a:fillRect/>
          </a:stretch>
        </p:blipFill>
        <p:spPr>
          <a:xfrm>
            <a:off x="4184538" y="171716"/>
            <a:ext cx="3822924" cy="6514565"/>
          </a:xfrm>
          <a:prstGeom prst="rect">
            <a:avLst/>
          </a:prstGeom>
        </p:spPr>
      </p:pic>
      <p:pic>
        <p:nvPicPr>
          <p:cNvPr id="5" name="Picture 4" descr="Cognitive Behavioral Therapy for Eating ...">
            <a:extLst>
              <a:ext uri="{FF2B5EF4-FFF2-40B4-BE49-F238E27FC236}">
                <a16:creationId xmlns:a16="http://schemas.microsoft.com/office/drawing/2014/main" id="{205254A1-1683-67F0-1534-46D1279E6B42}"/>
              </a:ext>
            </a:extLst>
          </p:cNvPr>
          <p:cNvPicPr>
            <a:picLocks noChangeAspect="1"/>
          </p:cNvPicPr>
          <p:nvPr/>
        </p:nvPicPr>
        <p:blipFill>
          <a:blip r:embed="rId7"/>
          <a:srcRect l="7049" r="9065" b="1"/>
          <a:stretch>
            <a:fillRect/>
          </a:stretch>
        </p:blipFill>
        <p:spPr>
          <a:xfrm>
            <a:off x="8188032" y="171716"/>
            <a:ext cx="3799007" cy="6514565"/>
          </a:xfrm>
          <a:prstGeom prst="rect">
            <a:avLst/>
          </a:prstGeom>
        </p:spPr>
      </p:pic>
      <p:pic>
        <p:nvPicPr>
          <p:cNvPr id="4" name="Audio 3">
            <a:extLst>
              <a:ext uri="{FF2B5EF4-FFF2-40B4-BE49-F238E27FC236}">
                <a16:creationId xmlns:a16="http://schemas.microsoft.com/office/drawing/2014/main" id="{FA5BDABD-704E-A9B4-1735-1351E8D92CE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604734703"/>
      </p:ext>
    </p:extLst>
  </p:cSld>
  <p:clrMapOvr>
    <a:masterClrMapping/>
  </p:clrMapOvr>
  <mc:AlternateContent xmlns:mc="http://schemas.openxmlformats.org/markup-compatibility/2006">
    <mc:Choice xmlns:p14="http://schemas.microsoft.com/office/powerpoint/2010/main" Requires="p14">
      <p:transition spd="slow" p14:dur="2000" advTm="195413"/>
    </mc:Choice>
    <mc:Fallback>
      <p:transition spd="slow" advTm="195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E19AC3-33BC-E297-FE8D-413B4CD46941}"/>
            </a:ext>
          </a:extLst>
        </p:cNvPr>
        <p:cNvGrpSpPr/>
        <p:nvPr/>
      </p:nvGrpSpPr>
      <p:grpSpPr>
        <a:xfrm>
          <a:off x="0" y="0"/>
          <a:ext cx="0" cy="0"/>
          <a:chOff x="0" y="0"/>
          <a:chExt cx="0" cy="0"/>
        </a:xfrm>
      </p:grpSpPr>
      <p:pic>
        <p:nvPicPr>
          <p:cNvPr id="4" name="Content Placeholder 3" descr="Eating disorders (Chapter 9) - Essential Psychiatry">
            <a:extLst>
              <a:ext uri="{FF2B5EF4-FFF2-40B4-BE49-F238E27FC236}">
                <a16:creationId xmlns:a16="http://schemas.microsoft.com/office/drawing/2014/main" id="{87BBA0E5-7B22-3DD5-F563-1046F7450908}"/>
              </a:ext>
            </a:extLst>
          </p:cNvPr>
          <p:cNvPicPr>
            <a:picLocks noGrp="1" noChangeAspect="1"/>
          </p:cNvPicPr>
          <p:nvPr>
            <p:ph idx="1"/>
          </p:nvPr>
        </p:nvPicPr>
        <p:blipFill>
          <a:blip r:embed="rId5"/>
          <a:stretch>
            <a:fillRect/>
          </a:stretch>
        </p:blipFill>
        <p:spPr>
          <a:xfrm>
            <a:off x="2492538" y="643466"/>
            <a:ext cx="7206924" cy="5571067"/>
          </a:xfrm>
          <a:prstGeom prst="rect">
            <a:avLst/>
          </a:prstGeom>
        </p:spPr>
      </p:pic>
      <p:pic>
        <p:nvPicPr>
          <p:cNvPr id="5" name="Audio 4">
            <a:extLst>
              <a:ext uri="{FF2B5EF4-FFF2-40B4-BE49-F238E27FC236}">
                <a16:creationId xmlns:a16="http://schemas.microsoft.com/office/drawing/2014/main" id="{41082A63-8B34-7B21-41D8-DD6E6F88E22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269134285"/>
      </p:ext>
    </p:extLst>
  </p:cSld>
  <p:clrMapOvr>
    <a:masterClrMapping/>
  </p:clrMapOvr>
  <mc:AlternateContent xmlns:mc="http://schemas.openxmlformats.org/markup-compatibility/2006">
    <mc:Choice xmlns:p14="http://schemas.microsoft.com/office/powerpoint/2010/main" Requires="p14">
      <p:transition spd="slow" p14:dur="2000" advTm="129472"/>
    </mc:Choice>
    <mc:Fallback>
      <p:transition spd="slow" advTm="129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The Whole Family Eats Healthy Food Stock Image - Image of hands, cutting:  194821491">
            <a:extLst>
              <a:ext uri="{FF2B5EF4-FFF2-40B4-BE49-F238E27FC236}">
                <a16:creationId xmlns:a16="http://schemas.microsoft.com/office/drawing/2014/main" id="{527F83FD-BF2F-81A9-C700-4A435FD59F7E}"/>
              </a:ext>
            </a:extLst>
          </p:cNvPr>
          <p:cNvPicPr>
            <a:picLocks noGrp="1" noChangeAspect="1"/>
          </p:cNvPicPr>
          <p:nvPr>
            <p:ph idx="1"/>
          </p:nvPr>
        </p:nvPicPr>
        <p:blipFill>
          <a:blip r:embed="rId5"/>
          <a:srcRect t="17965" b="4195"/>
          <a:stretch>
            <a:fillRect/>
          </a:stretch>
        </p:blipFill>
        <p:spPr>
          <a:xfrm>
            <a:off x="20" y="1282"/>
            <a:ext cx="12191980" cy="6856718"/>
          </a:xfrm>
          <a:prstGeom prst="rect">
            <a:avLst/>
          </a:prstGeom>
        </p:spPr>
      </p:pic>
      <p:pic>
        <p:nvPicPr>
          <p:cNvPr id="5" name="Audio 4">
            <a:extLst>
              <a:ext uri="{FF2B5EF4-FFF2-40B4-BE49-F238E27FC236}">
                <a16:creationId xmlns:a16="http://schemas.microsoft.com/office/drawing/2014/main" id="{1B5CE1A2-E9CB-0E3D-A9B9-B52A8068535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449784652"/>
      </p:ext>
    </p:extLst>
  </p:cSld>
  <p:clrMapOvr>
    <a:masterClrMapping/>
  </p:clrMapOvr>
  <mc:AlternateContent xmlns:mc="http://schemas.openxmlformats.org/markup-compatibility/2006">
    <mc:Choice xmlns:p14="http://schemas.microsoft.com/office/powerpoint/2010/main" Requires="p14">
      <p:transition spd="slow" p14:dur="2000" advTm="77546"/>
    </mc:Choice>
    <mc:Fallback>
      <p:transition spd="slow" advTm="77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No photo description available.">
            <a:extLst>
              <a:ext uri="{FF2B5EF4-FFF2-40B4-BE49-F238E27FC236}">
                <a16:creationId xmlns:a16="http://schemas.microsoft.com/office/drawing/2014/main" id="{177553D5-E94B-D198-B39A-FF2B6EC7D64F}"/>
              </a:ext>
            </a:extLst>
          </p:cNvPr>
          <p:cNvPicPr>
            <a:picLocks noGrp="1" noChangeAspect="1"/>
          </p:cNvPicPr>
          <p:nvPr>
            <p:ph idx="1"/>
          </p:nvPr>
        </p:nvPicPr>
        <p:blipFill>
          <a:blip r:embed="rId5"/>
          <a:stretch>
            <a:fillRect/>
          </a:stretch>
        </p:blipFill>
        <p:spPr>
          <a:xfrm>
            <a:off x="3310466" y="643466"/>
            <a:ext cx="5571067" cy="5571067"/>
          </a:xfrm>
          <a:prstGeom prst="rect">
            <a:avLst/>
          </a:prstGeom>
        </p:spPr>
      </p:pic>
      <p:pic>
        <p:nvPicPr>
          <p:cNvPr id="4" name="Audio 3">
            <a:extLst>
              <a:ext uri="{FF2B5EF4-FFF2-40B4-BE49-F238E27FC236}">
                <a16:creationId xmlns:a16="http://schemas.microsoft.com/office/drawing/2014/main" id="{CEAAC26A-72A5-2598-8D2D-AA4F4CB691A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763766386"/>
      </p:ext>
    </p:extLst>
  </p:cSld>
  <p:clrMapOvr>
    <a:masterClrMapping/>
  </p:clrMapOvr>
  <mc:AlternateContent xmlns:mc="http://schemas.openxmlformats.org/markup-compatibility/2006">
    <mc:Choice xmlns:p14="http://schemas.microsoft.com/office/powerpoint/2010/main" Requires="p14">
      <p:transition spd="slow" p14:dur="2000" advTm="48021"/>
    </mc:Choice>
    <mc:Fallback>
      <p:transition spd="slow" advTm="48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9C8D2C-152C-EEBC-675B-413C42216369}"/>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Content Placeholder 6" descr="No photo description available.">
            <a:extLst>
              <a:ext uri="{FF2B5EF4-FFF2-40B4-BE49-F238E27FC236}">
                <a16:creationId xmlns:a16="http://schemas.microsoft.com/office/drawing/2014/main" id="{66C57A79-CDF1-8AC0-801E-075FFE5876F1}"/>
              </a:ext>
            </a:extLst>
          </p:cNvPr>
          <p:cNvPicPr>
            <a:picLocks noGrp="1" noChangeAspect="1"/>
          </p:cNvPicPr>
          <p:nvPr>
            <p:ph idx="1"/>
          </p:nvPr>
        </p:nvPicPr>
        <p:blipFill>
          <a:blip r:embed="rId5"/>
          <a:srcRect b="24763"/>
          <a:stretch>
            <a:fillRect/>
          </a:stretch>
        </p:blipFill>
        <p:spPr>
          <a:xfrm>
            <a:off x="20" y="1282"/>
            <a:ext cx="12191980" cy="6856718"/>
          </a:xfrm>
          <a:prstGeom prst="rect">
            <a:avLst/>
          </a:prstGeom>
        </p:spPr>
      </p:pic>
      <p:pic>
        <p:nvPicPr>
          <p:cNvPr id="4" name="Audio 3">
            <a:extLst>
              <a:ext uri="{FF2B5EF4-FFF2-40B4-BE49-F238E27FC236}">
                <a16:creationId xmlns:a16="http://schemas.microsoft.com/office/drawing/2014/main" id="{E923578A-82B8-4FBD-261C-C3537F904B5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66709703"/>
      </p:ext>
    </p:extLst>
  </p:cSld>
  <p:clrMapOvr>
    <a:masterClrMapping/>
  </p:clrMapOvr>
  <mc:AlternateContent xmlns:mc="http://schemas.openxmlformats.org/markup-compatibility/2006">
    <mc:Choice xmlns:p14="http://schemas.microsoft.com/office/powerpoint/2010/main" Requires="p14">
      <p:transition spd="slow" p14:dur="2000" advTm="155498"/>
    </mc:Choice>
    <mc:Fallback>
      <p:transition spd="slow" advTm="155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8E0725-127A-BD82-E53A-39ADEC4C8081}"/>
            </a:ext>
          </a:extLst>
        </p:cNvPr>
        <p:cNvGrpSpPr/>
        <p:nvPr/>
      </p:nvGrpSpPr>
      <p:grpSpPr>
        <a:xfrm>
          <a:off x="0" y="0"/>
          <a:ext cx="0" cy="0"/>
          <a:chOff x="0" y="0"/>
          <a:chExt cx="0" cy="0"/>
        </a:xfrm>
      </p:grpSpPr>
      <p:pic>
        <p:nvPicPr>
          <p:cNvPr id="4" name="Content Placeholder 3" descr="The Behavioral Cycle | Games and motivational design">
            <a:extLst>
              <a:ext uri="{FF2B5EF4-FFF2-40B4-BE49-F238E27FC236}">
                <a16:creationId xmlns:a16="http://schemas.microsoft.com/office/drawing/2014/main" id="{C6E374B4-11F9-3F88-A8C3-8C0E6927A6BF}"/>
              </a:ext>
            </a:extLst>
          </p:cNvPr>
          <p:cNvPicPr>
            <a:picLocks noGrp="1" noChangeAspect="1"/>
          </p:cNvPicPr>
          <p:nvPr>
            <p:ph idx="1"/>
          </p:nvPr>
        </p:nvPicPr>
        <p:blipFill>
          <a:blip r:embed="rId5"/>
          <a:stretch>
            <a:fillRect/>
          </a:stretch>
        </p:blipFill>
        <p:spPr>
          <a:xfrm>
            <a:off x="3310466" y="643466"/>
            <a:ext cx="5571067" cy="5571067"/>
          </a:xfrm>
          <a:prstGeom prst="rect">
            <a:avLst/>
          </a:prstGeom>
        </p:spPr>
      </p:pic>
      <p:pic>
        <p:nvPicPr>
          <p:cNvPr id="5" name="Audio 4">
            <a:extLst>
              <a:ext uri="{FF2B5EF4-FFF2-40B4-BE49-F238E27FC236}">
                <a16:creationId xmlns:a16="http://schemas.microsoft.com/office/drawing/2014/main" id="{CC9588DF-403C-4DFE-DAAD-A8E6F40994F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986488292"/>
      </p:ext>
    </p:extLst>
  </p:cSld>
  <p:clrMapOvr>
    <a:masterClrMapping/>
  </p:clrMapOvr>
  <mc:AlternateContent xmlns:mc="http://schemas.openxmlformats.org/markup-compatibility/2006">
    <mc:Choice xmlns:p14="http://schemas.microsoft.com/office/powerpoint/2010/main" Requires="p14">
      <p:transition spd="slow" p14:dur="2000" advTm="49824"/>
    </mc:Choice>
    <mc:Fallback>
      <p:transition spd="slow" advTm="49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8BFECBD-84F4-22FA-43C0-4209AD6BFBAB}"/>
            </a:ext>
          </a:extLst>
        </p:cNvPr>
        <p:cNvGrpSpPr/>
        <p:nvPr/>
      </p:nvGrpSpPr>
      <p:grpSpPr>
        <a:xfrm>
          <a:off x="0" y="0"/>
          <a:ext cx="0" cy="0"/>
          <a:chOff x="0" y="0"/>
          <a:chExt cx="0" cy="0"/>
        </a:xfrm>
      </p:grpSpPr>
      <p:pic>
        <p:nvPicPr>
          <p:cNvPr id="4" name="Content Placeholder 3" descr="The Care Team">
            <a:extLst>
              <a:ext uri="{FF2B5EF4-FFF2-40B4-BE49-F238E27FC236}">
                <a16:creationId xmlns:a16="http://schemas.microsoft.com/office/drawing/2014/main" id="{48D6394F-2DF4-CA5C-E80A-513C068697D1}"/>
              </a:ext>
            </a:extLst>
          </p:cNvPr>
          <p:cNvPicPr>
            <a:picLocks noGrp="1" noChangeAspect="1"/>
          </p:cNvPicPr>
          <p:nvPr>
            <p:ph idx="1"/>
          </p:nvPr>
        </p:nvPicPr>
        <p:blipFill>
          <a:blip r:embed="rId5"/>
          <a:stretch>
            <a:fillRect/>
          </a:stretch>
        </p:blipFill>
        <p:spPr>
          <a:xfrm>
            <a:off x="643467" y="1616033"/>
            <a:ext cx="10905066" cy="3625932"/>
          </a:xfrm>
          <a:prstGeom prst="rect">
            <a:avLst/>
          </a:prstGeom>
        </p:spPr>
      </p:pic>
      <p:pic>
        <p:nvPicPr>
          <p:cNvPr id="5" name="Audio 4">
            <a:extLst>
              <a:ext uri="{FF2B5EF4-FFF2-40B4-BE49-F238E27FC236}">
                <a16:creationId xmlns:a16="http://schemas.microsoft.com/office/drawing/2014/main" id="{B67E1E70-62F1-9823-C43C-AB0B1050B42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519948320"/>
      </p:ext>
    </p:extLst>
  </p:cSld>
  <p:clrMapOvr>
    <a:masterClrMapping/>
  </p:clrMapOvr>
  <mc:AlternateContent xmlns:mc="http://schemas.openxmlformats.org/markup-compatibility/2006">
    <mc:Choice xmlns:p14="http://schemas.microsoft.com/office/powerpoint/2010/main" Requires="p14">
      <p:transition spd="slow" p14:dur="2000" advTm="196425"/>
    </mc:Choice>
    <mc:Fallback>
      <p:transition spd="slow" advTm="1964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4DF2B-6A09-57D8-2C7F-16C28D8E8CA4}"/>
              </a:ext>
            </a:extLst>
          </p:cNvPr>
          <p:cNvSpPr>
            <a:spLocks noGrp="1"/>
          </p:cNvSpPr>
          <p:nvPr>
            <p:ph type="title"/>
          </p:nvPr>
        </p:nvSpPr>
        <p:spPr>
          <a:xfrm>
            <a:off x="-6030" y="-7652"/>
            <a:ext cx="12176650" cy="6922699"/>
          </a:xfrm>
        </p:spPr>
        <p:txBody>
          <a:bodyPr>
            <a:noAutofit/>
          </a:bodyPr>
          <a:lstStyle/>
          <a:p>
            <a:pPr algn="just"/>
            <a:r>
              <a:rPr lang="en-GB" sz="3200" dirty="0">
                <a:ea typeface="+mj-lt"/>
                <a:cs typeface="+mj-lt"/>
              </a:rPr>
              <a:t>Sophie is 24 and works in a small design studio. At 16 she spent four months in an in-patient unit for severe restriction, after repeated collapses at school. She remembers that time as both “the scariest place I’ve ever been” and “the only time I felt truly powerful.” She talks about the rush she got from pushing past hunger, watching the numbers fall, and once, lying in bed and seeing her ribs and the faint movement of her heartbeat under the skin. She says she hated being around other girls “who genuinely wanted to die,” but also felt strangely special and noticed – by staff, by her parents, by friends who whispered about how “tiny” she’d become. Now, as an adult, she mostly eats “well enough” to stay out of services, but when she feels rejected in relationships or overwhelmed at work, she starts skipping meals, weighing herself again, and scrolling through old photos from that time. She insists she doesn’t want to “go back there,” but admits that the idea of becoming “that disciplined” again is a tempting fantasy when things feel out of control.</a:t>
            </a:r>
            <a:endParaRPr lang="en-US" sz="3200" dirty="0"/>
          </a:p>
        </p:txBody>
      </p:sp>
    </p:spTree>
    <p:extLst>
      <p:ext uri="{BB962C8B-B14F-4D97-AF65-F5344CB8AC3E}">
        <p14:creationId xmlns:p14="http://schemas.microsoft.com/office/powerpoint/2010/main" val="5500031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5726E3-0659-B9E9-CECE-169673260ACF}"/>
              </a:ext>
            </a:extLst>
          </p:cNvPr>
          <p:cNvSpPr>
            <a:spLocks noGrp="1"/>
          </p:cNvSpPr>
          <p:nvPr>
            <p:ph idx="1"/>
          </p:nvPr>
        </p:nvSpPr>
        <p:spPr>
          <a:xfrm>
            <a:off x="165265" y="489652"/>
            <a:ext cx="11881262" cy="5687311"/>
          </a:xfrm>
        </p:spPr>
        <p:txBody>
          <a:bodyPr vert="horz" lIns="91440" tIns="45720" rIns="91440" bIns="45720" rtlCol="0" anchor="t">
            <a:noAutofit/>
          </a:bodyPr>
          <a:lstStyle/>
          <a:p>
            <a:pPr marL="0" indent="0">
              <a:buNone/>
            </a:pPr>
            <a:r>
              <a:rPr lang="en-GB" sz="4000" dirty="0">
                <a:ea typeface="+mn-lt"/>
                <a:cs typeface="+mn-lt"/>
              </a:rPr>
              <a:t>Tom is 26, works in marketing, and spends a lot of time at the gym. He tracks his macros meticulously and weighs his food. He doesn’t think of himself as having a problem – his mates admire his “discipline” and physique – but minor deviations from his plan (a spontaneous takeaway, a drink after work) cause intense anxiety. He often cancels social plans if they don’t fit into his meal prep. Tom describes food in moral terms (“good”, “bad”, “trash”) and feels like a “better person” when he’s “on plan.”</a:t>
            </a:r>
            <a:endParaRPr lang="en-GB" sz="4000" dirty="0"/>
          </a:p>
          <a:p>
            <a:endParaRPr lang="en-GB" sz="3200" dirty="0"/>
          </a:p>
        </p:txBody>
      </p:sp>
    </p:spTree>
    <p:extLst>
      <p:ext uri="{BB962C8B-B14F-4D97-AF65-F5344CB8AC3E}">
        <p14:creationId xmlns:p14="http://schemas.microsoft.com/office/powerpoint/2010/main" val="14593285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C9986F-4CBD-F956-2FB5-869BA956FA8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9FE9F6-5764-12B7-1B4E-58CDCA3745D3}"/>
              </a:ext>
            </a:extLst>
          </p:cNvPr>
          <p:cNvSpPr>
            <a:spLocks noGrp="1"/>
          </p:cNvSpPr>
          <p:nvPr>
            <p:ph idx="1"/>
          </p:nvPr>
        </p:nvSpPr>
        <p:spPr>
          <a:xfrm>
            <a:off x="165265" y="489652"/>
            <a:ext cx="11881262" cy="5687311"/>
          </a:xfrm>
        </p:spPr>
        <p:txBody>
          <a:bodyPr vert="horz" lIns="91440" tIns="45720" rIns="91440" bIns="45720" rtlCol="0" anchor="t">
            <a:noAutofit/>
          </a:bodyPr>
          <a:lstStyle/>
          <a:p>
            <a:pPr marL="0" indent="0">
              <a:buNone/>
            </a:pPr>
            <a:r>
              <a:rPr lang="en-GB" sz="3600" dirty="0">
                <a:ea typeface="+mn-lt"/>
                <a:cs typeface="+mn-lt"/>
              </a:rPr>
              <a:t>Amelia is 34, a secondary school teacher who follows several wellness influencers online. Over the last two years, she’s cut out sugar, gluten, and “inflammatory” foods. She doesn’t see this as a problem – she calls it “taking care of my gut” – but she often ends up skipping meals if there’s nothing “clean” available. At work she avoids staff lunches and brings her own Tupperware; at social events, she eats beforehand and picks at salad to avoid comments. She notices that on days she “breaks the rules” with food, her mood crashes and she feels she’s failed at being a “disciplined” person.</a:t>
            </a:r>
            <a:endParaRPr lang="en-US" sz="3600" dirty="0"/>
          </a:p>
        </p:txBody>
      </p:sp>
    </p:spTree>
    <p:extLst>
      <p:ext uri="{BB962C8B-B14F-4D97-AF65-F5344CB8AC3E}">
        <p14:creationId xmlns:p14="http://schemas.microsoft.com/office/powerpoint/2010/main" val="38057284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899CE273-2CEA-2F7F-3645-EBDA7DE48A9C}"/>
            </a:ext>
          </a:extLst>
        </p:cNvPr>
        <p:cNvGrpSpPr/>
        <p:nvPr/>
      </p:nvGrpSpPr>
      <p:grpSpPr>
        <a:xfrm>
          <a:off x="0" y="0"/>
          <a:ext cx="0" cy="0"/>
          <a:chOff x="0" y="0"/>
          <a:chExt cx="0" cy="0"/>
        </a:xfrm>
      </p:grpSpPr>
      <p:pic>
        <p:nvPicPr>
          <p:cNvPr id="4" name="Content Placeholder 3" descr="Know Thyself Charitable Trust">
            <a:extLst>
              <a:ext uri="{FF2B5EF4-FFF2-40B4-BE49-F238E27FC236}">
                <a16:creationId xmlns:a16="http://schemas.microsoft.com/office/drawing/2014/main" id="{B521177E-A88A-9DE0-0DF5-807C1F54AC35}"/>
              </a:ext>
            </a:extLst>
          </p:cNvPr>
          <p:cNvPicPr>
            <a:picLocks noGrp="1" noChangeAspect="1"/>
          </p:cNvPicPr>
          <p:nvPr>
            <p:ph idx="1"/>
          </p:nvPr>
        </p:nvPicPr>
        <p:blipFill>
          <a:blip r:embed="rId3"/>
          <a:stretch>
            <a:fillRect/>
          </a:stretch>
        </p:blipFill>
        <p:spPr>
          <a:xfrm>
            <a:off x="838200" y="1342008"/>
            <a:ext cx="10515600" cy="4168383"/>
          </a:xfrm>
          <a:prstGeom prst="rect">
            <a:avLst/>
          </a:prstGeom>
        </p:spPr>
      </p:pic>
    </p:spTree>
    <p:extLst>
      <p:ext uri="{BB962C8B-B14F-4D97-AF65-F5344CB8AC3E}">
        <p14:creationId xmlns:p14="http://schemas.microsoft.com/office/powerpoint/2010/main" val="3841860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6F6419-C71F-86B3-5842-514B0C77B2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B26420-74CE-7B78-3FB4-1F56CB593E31}"/>
              </a:ext>
            </a:extLst>
          </p:cNvPr>
          <p:cNvSpPr>
            <a:spLocks noGrp="1"/>
          </p:cNvSpPr>
          <p:nvPr>
            <p:ph type="title"/>
          </p:nvPr>
        </p:nvSpPr>
        <p:spPr>
          <a:xfrm>
            <a:off x="838200" y="2766144"/>
            <a:ext cx="10515600" cy="1325563"/>
          </a:xfrm>
        </p:spPr>
        <p:txBody>
          <a:bodyPr>
            <a:normAutofit fontScale="90000"/>
          </a:bodyPr>
          <a:lstStyle/>
          <a:p>
            <a:r>
              <a:rPr lang="en-GB"/>
              <a:t>How would you describe your own relationship with food? </a:t>
            </a:r>
            <a:br>
              <a:rPr lang="en-GB"/>
            </a:br>
            <a:r>
              <a:rPr lang="en-GB"/>
              <a:t>What does it mean to you? What did it mean to your family? </a:t>
            </a:r>
            <a:br>
              <a:rPr lang="en-GB"/>
            </a:br>
            <a:r>
              <a:rPr lang="en-GB"/>
              <a:t>How might working with a client with eating issues be challenging for you?</a:t>
            </a:r>
          </a:p>
        </p:txBody>
      </p:sp>
    </p:spTree>
    <p:extLst>
      <p:ext uri="{BB962C8B-B14F-4D97-AF65-F5344CB8AC3E}">
        <p14:creationId xmlns:p14="http://schemas.microsoft.com/office/powerpoint/2010/main" val="32833083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C446F-26CB-7AF2-6CA1-3D4DD38F2CC7}"/>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C43F775A-DE2B-D7F2-6F2B-458E802E9F0A}"/>
              </a:ext>
            </a:extLst>
          </p:cNvPr>
          <p:cNvSpPr>
            <a:spLocks noGrp="1"/>
          </p:cNvSpPr>
          <p:nvPr>
            <p:ph idx="1"/>
          </p:nvPr>
        </p:nvSpPr>
        <p:spPr/>
        <p:txBody>
          <a:bodyPr vert="horz" lIns="91440" tIns="45720" rIns="91440" bIns="45720" rtlCol="0" anchor="t">
            <a:normAutofit fontScale="62500" lnSpcReduction="20000"/>
          </a:bodyPr>
          <a:lstStyle/>
          <a:p>
            <a:r>
              <a:rPr lang="en-GB">
                <a:ea typeface="+mn-lt"/>
                <a:cs typeface="+mn-lt"/>
              </a:rPr>
              <a:t>NICE Guideline NG69: Eating Disorders – Recognition and Treatment. </a:t>
            </a:r>
            <a:r>
              <a:rPr lang="en-GB">
                <a:ea typeface="+mn-lt"/>
                <a:cs typeface="+mn-lt"/>
                <a:hlinkClick r:id="rId2"/>
              </a:rPr>
              <a:t>https://www.nice.org.uk/guidance/ng69</a:t>
            </a:r>
            <a:endParaRPr lang="en-GB"/>
          </a:p>
          <a:p>
            <a:r>
              <a:rPr lang="en-GB">
                <a:ea typeface="+mn-lt"/>
                <a:cs typeface="+mn-lt"/>
              </a:rPr>
              <a:t>NICE Quality Standard QS175: Eating Disorders. </a:t>
            </a:r>
            <a:r>
              <a:rPr lang="en-GB">
                <a:ea typeface="+mn-lt"/>
                <a:cs typeface="+mn-lt"/>
                <a:hlinkClick r:id="rId3"/>
              </a:rPr>
              <a:t>https://www.nice.org.uk/guidance/qs175</a:t>
            </a:r>
            <a:endParaRPr lang="en-GB"/>
          </a:p>
          <a:p>
            <a:r>
              <a:rPr lang="en-GB">
                <a:ea typeface="+mn-lt"/>
                <a:cs typeface="+mn-lt"/>
              </a:rPr>
              <a:t>Fairburn, C.G., &amp; Harrison, P.J. (2003). </a:t>
            </a:r>
            <a:r>
              <a:rPr lang="en-GB" i="1">
                <a:ea typeface="+mn-lt"/>
                <a:cs typeface="+mn-lt"/>
              </a:rPr>
              <a:t>Eating disorders.</a:t>
            </a:r>
            <a:r>
              <a:rPr lang="en-GB">
                <a:ea typeface="+mn-lt"/>
                <a:cs typeface="+mn-lt"/>
              </a:rPr>
              <a:t> The Lancet, 361(9355), 407-416.</a:t>
            </a:r>
            <a:endParaRPr lang="en-GB"/>
          </a:p>
          <a:p>
            <a:r>
              <a:rPr lang="en-GB">
                <a:ea typeface="+mn-lt"/>
                <a:cs typeface="+mn-lt"/>
              </a:rPr>
              <a:t>Treasure, J., &amp; Russell, G. (2011). </a:t>
            </a:r>
            <a:r>
              <a:rPr lang="en-GB" i="1">
                <a:ea typeface="+mn-lt"/>
                <a:cs typeface="+mn-lt"/>
              </a:rPr>
              <a:t>The case for early intervention in anorexia nervosa.</a:t>
            </a:r>
            <a:r>
              <a:rPr lang="en-GB">
                <a:ea typeface="+mn-lt"/>
                <a:cs typeface="+mn-lt"/>
              </a:rPr>
              <a:t> Psychiatric Clinics of North America, 34(3), 489-504.</a:t>
            </a:r>
            <a:endParaRPr lang="en-GB"/>
          </a:p>
          <a:p>
            <a:r>
              <a:rPr lang="en-GB">
                <a:ea typeface="+mn-lt"/>
                <a:cs typeface="+mn-lt"/>
              </a:rPr>
              <a:t>Hay, P., &amp; Chinn, D. (2017). </a:t>
            </a:r>
            <a:r>
              <a:rPr lang="en-GB" i="1">
                <a:ea typeface="+mn-lt"/>
                <a:cs typeface="+mn-lt"/>
              </a:rPr>
              <a:t>Eating disorders: A clinical handbook.</a:t>
            </a:r>
            <a:r>
              <a:rPr lang="en-GB">
                <a:ea typeface="+mn-lt"/>
                <a:cs typeface="+mn-lt"/>
              </a:rPr>
              <a:t> Oxford University Press.</a:t>
            </a:r>
            <a:endParaRPr lang="en-GB"/>
          </a:p>
          <a:p>
            <a:r>
              <a:rPr lang="en-GB">
                <a:ea typeface="+mn-lt"/>
                <a:cs typeface="+mn-lt"/>
              </a:rPr>
              <a:t>Gremillion, H. (2010). </a:t>
            </a:r>
            <a:r>
              <a:rPr lang="en-GB" i="1">
                <a:ea typeface="+mn-lt"/>
                <a:cs typeface="+mn-lt"/>
              </a:rPr>
              <a:t>The cultural politics of body size.</a:t>
            </a:r>
            <a:r>
              <a:rPr lang="en-GB">
                <a:ea typeface="+mn-lt"/>
                <a:cs typeface="+mn-lt"/>
              </a:rPr>
              <a:t> The Journal of the History of Medicine and Allied Sciences, 65(1), 1-24.</a:t>
            </a:r>
            <a:endParaRPr lang="en-GB"/>
          </a:p>
          <a:p>
            <a:r>
              <a:rPr lang="en-GB">
                <a:ea typeface="+mn-lt"/>
                <a:cs typeface="+mn-lt"/>
              </a:rPr>
              <a:t>Cash, T.F., &amp; Smolak, L. (2011). </a:t>
            </a:r>
            <a:r>
              <a:rPr lang="en-GB" i="1">
                <a:ea typeface="+mn-lt"/>
                <a:cs typeface="+mn-lt"/>
              </a:rPr>
              <a:t>Body image: A handbook of science, practice, and prevention.</a:t>
            </a:r>
            <a:r>
              <a:rPr lang="en-GB">
                <a:ea typeface="+mn-lt"/>
                <a:cs typeface="+mn-lt"/>
              </a:rPr>
              <a:t> Guilford Press.</a:t>
            </a:r>
            <a:endParaRPr lang="en-GB"/>
          </a:p>
          <a:p>
            <a:r>
              <a:rPr lang="en-GB">
                <a:ea typeface="+mn-lt"/>
                <a:cs typeface="+mn-lt"/>
              </a:rPr>
              <a:t>Fairburn, C.G., &amp; Beglin, S.J. (2008). </a:t>
            </a:r>
            <a:r>
              <a:rPr lang="en-GB" i="1">
                <a:ea typeface="+mn-lt"/>
                <a:cs typeface="+mn-lt"/>
              </a:rPr>
              <a:t>Eating Disorder Examination Questionnaire (EDE-Q 6.0).</a:t>
            </a:r>
            <a:endParaRPr lang="en-GB"/>
          </a:p>
          <a:p>
            <a:r>
              <a:rPr lang="en-GB">
                <a:ea typeface="+mn-lt"/>
                <a:cs typeface="+mn-lt"/>
              </a:rPr>
              <a:t>National Institute for Health and Care Excellence (2017). </a:t>
            </a:r>
            <a:r>
              <a:rPr lang="en-GB" i="1">
                <a:ea typeface="+mn-lt"/>
                <a:cs typeface="+mn-lt"/>
              </a:rPr>
              <a:t>Eating disorders: recognition and treatment. NICE guideline NG69.</a:t>
            </a:r>
            <a:endParaRPr lang="en-GB"/>
          </a:p>
          <a:p>
            <a:r>
              <a:rPr lang="en-GB">
                <a:ea typeface="+mn-lt"/>
                <a:cs typeface="+mn-lt"/>
              </a:rPr>
              <a:t>National Institute for Health and Care Excellence (2018). </a:t>
            </a:r>
            <a:r>
              <a:rPr lang="en-GB" i="1">
                <a:ea typeface="+mn-lt"/>
                <a:cs typeface="+mn-lt"/>
              </a:rPr>
              <a:t>Eating disorders: quality standard. NICE quality standard QS175.</a:t>
            </a:r>
            <a:endParaRPr lang="en-GB"/>
          </a:p>
          <a:p>
            <a:endParaRPr lang="en-GB"/>
          </a:p>
        </p:txBody>
      </p:sp>
    </p:spTree>
    <p:extLst>
      <p:ext uri="{BB962C8B-B14F-4D97-AF65-F5344CB8AC3E}">
        <p14:creationId xmlns:p14="http://schemas.microsoft.com/office/powerpoint/2010/main" val="10754095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removed="0"/>
</clbl:labelList>
</file>

<file path=docProps/app.xml><?xml version="1.0" encoding="utf-8"?>
<Properties xmlns="http://schemas.openxmlformats.org/officeDocument/2006/extended-properties" xmlns:vt="http://schemas.openxmlformats.org/officeDocument/2006/docPropsVTypes">
  <Template>office theme</Template>
  <TotalTime>349</TotalTime>
  <Words>4930</Words>
  <Application>Microsoft Macintosh PowerPoint</Application>
  <PresentationFormat>Widescreen</PresentationFormat>
  <Paragraphs>300</Paragraphs>
  <Slides>40</Slides>
  <Notes>38</Notes>
  <HiddenSlides>0</HiddenSlides>
  <MMClips>34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Aptos</vt:lpstr>
      <vt:lpstr>Aptos Display</vt:lpstr>
      <vt:lpstr>Arial</vt:lpstr>
      <vt:lpstr>Arial,Sans-Serif</vt:lpstr>
      <vt:lpstr>Calibri</vt:lpstr>
      <vt:lpstr>office theme</vt:lpstr>
      <vt:lpstr>Working with Eating Behaviours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Sophie is 24 and works in a small design studio. At 16 she spent four months in an in-patient unit for severe restriction, after repeated collapses at school. She remembers that time as both “the scariest place I’ve ever been” and “the only time I felt truly powerful.” She talks about the rush she got from pushing past hunger, watching the numbers fall, and once, lying in bed and seeing her ribs and the faint movement of her heartbeat under the skin. She says she hated being around other girls “who genuinely wanted to die,” but also felt strangely special and noticed – by staff, by her parents, by friends who whispered about how “tiny” she’d become. Now, as an adult, she mostly eats “well enough” to stay out of services, but when she feels rejected in relationships or overwhelmed at work, she starts skipping meals, weighing herself again, and scrolling through old photos from that time. She insists she doesn’t want to “go back there,” but admits that the idea of becoming “that disciplined” again is a tempting fantasy when things feel out of control.</vt:lpstr>
      <vt:lpstr>PowerPoint Presentation</vt:lpstr>
      <vt:lpstr>PowerPoint Presentation</vt:lpstr>
      <vt:lpstr>PowerPoint Presentation</vt:lpstr>
      <vt:lpstr>How would you describe your own relationship with food?  What does it mean to you? What did it mean to your family?  How might working with a client with eating issues be challenging for you?</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Mason Neely</cp:lastModifiedBy>
  <cp:revision>32</cp:revision>
  <dcterms:created xsi:type="dcterms:W3CDTF">2025-09-14T17:18:38Z</dcterms:created>
  <dcterms:modified xsi:type="dcterms:W3CDTF">2025-12-02T11:53:05Z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