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58" r:id="rId3"/>
    <p:sldId id="316" r:id="rId4"/>
    <p:sldId id="262" r:id="rId5"/>
    <p:sldId id="317" r:id="rId6"/>
    <p:sldId id="299" r:id="rId7"/>
    <p:sldId id="264" r:id="rId8"/>
    <p:sldId id="318" r:id="rId9"/>
    <p:sldId id="265" r:id="rId10"/>
    <p:sldId id="266" r:id="rId11"/>
    <p:sldId id="267" r:id="rId12"/>
    <p:sldId id="268" r:id="rId13"/>
    <p:sldId id="269" r:id="rId14"/>
    <p:sldId id="270" r:id="rId15"/>
    <p:sldId id="306" r:id="rId16"/>
    <p:sldId id="273" r:id="rId17"/>
    <p:sldId id="274" r:id="rId18"/>
    <p:sldId id="275" r:id="rId19"/>
    <p:sldId id="276" r:id="rId20"/>
    <p:sldId id="277" r:id="rId21"/>
    <p:sldId id="278" r:id="rId22"/>
    <p:sldId id="279" r:id="rId23"/>
    <p:sldId id="280" r:id="rId24"/>
    <p:sldId id="312" r:id="rId25"/>
    <p:sldId id="300" r:id="rId26"/>
    <p:sldId id="283" r:id="rId27"/>
    <p:sldId id="308" r:id="rId28"/>
    <p:sldId id="313" r:id="rId29"/>
    <p:sldId id="286" r:id="rId30"/>
    <p:sldId id="314" r:id="rId31"/>
    <p:sldId id="287" r:id="rId32"/>
    <p:sldId id="303" r:id="rId33"/>
    <p:sldId id="288" r:id="rId34"/>
    <p:sldId id="289" r:id="rId35"/>
    <p:sldId id="290" r:id="rId36"/>
    <p:sldId id="291" r:id="rId37"/>
    <p:sldId id="292" r:id="rId38"/>
    <p:sldId id="293" r:id="rId39"/>
    <p:sldId id="294" r:id="rId40"/>
    <p:sldId id="310" r:id="rId41"/>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4/16/2020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4/16/2020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03 Research Design</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Topics</a:t>
            </a:r>
            <a:endParaRPr lang="en-US" dirty="0"/>
          </a:p>
        </p:txBody>
      </p:sp>
      <p:sp>
        <p:nvSpPr>
          <p:cNvPr id="3" name="Content Placeholder 2"/>
          <p:cNvSpPr>
            <a:spLocks noGrp="1"/>
          </p:cNvSpPr>
          <p:nvPr>
            <p:ph idx="1"/>
          </p:nvPr>
        </p:nvSpPr>
        <p:spPr/>
        <p:txBody>
          <a:bodyPr/>
          <a:lstStyle/>
          <a:p>
            <a:r>
              <a:rPr lang="en-GB"/>
              <a:t>Research design and objective</a:t>
            </a:r>
          </a:p>
          <a:p>
            <a:r>
              <a:rPr lang="en-US"/>
              <a:t>Major research designs</a:t>
            </a:r>
            <a:endParaRPr lang="en-GB"/>
          </a:p>
          <a:p>
            <a:pPr lvl="1"/>
            <a:r>
              <a:rPr lang="en-GB"/>
              <a:t>Experimental research</a:t>
            </a:r>
          </a:p>
          <a:p>
            <a:pPr lvl="1"/>
            <a:r>
              <a:rPr lang="en-GB"/>
              <a:t>Survey research</a:t>
            </a:r>
          </a:p>
          <a:p>
            <a:pPr lvl="1"/>
            <a:r>
              <a:rPr lang="en-GB"/>
              <a:t>Case study research</a:t>
            </a:r>
          </a:p>
          <a:p>
            <a:pPr lvl="1"/>
            <a:r>
              <a:rPr lang="en-GB"/>
              <a:t>Comparative research</a:t>
            </a:r>
          </a:p>
          <a:p>
            <a:pPr lvl="1"/>
            <a:r>
              <a:rPr lang="en-GB"/>
              <a:t>Observational research</a:t>
            </a:r>
          </a:p>
          <a:p>
            <a:pPr lvl="1"/>
            <a:r>
              <a:rPr lang="en-GB"/>
              <a:t>Action research</a:t>
            </a:r>
            <a:endParaRPr lang="en-US" dirty="0"/>
          </a:p>
        </p:txBody>
      </p:sp>
    </p:spTree>
    <p:extLst>
      <p:ext uri="{BB962C8B-B14F-4D97-AF65-F5344CB8AC3E}">
        <p14:creationId xmlns:p14="http://schemas.microsoft.com/office/powerpoint/2010/main" val="1105794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DE0CCE-FFB9-4F99-B2CA-A87FC518923F}"/>
              </a:ext>
            </a:extLst>
          </p:cNvPr>
          <p:cNvPicPr>
            <a:picLocks noGrp="1" noChangeAspect="1"/>
          </p:cNvPicPr>
          <p:nvPr>
            <p:ph idx="1"/>
          </p:nvPr>
        </p:nvPicPr>
        <p:blipFill>
          <a:blip r:embed="rId2"/>
          <a:stretch>
            <a:fillRect/>
          </a:stretch>
        </p:blipFill>
        <p:spPr>
          <a:xfrm>
            <a:off x="2061965" y="116632"/>
            <a:ext cx="8208912" cy="6741368"/>
          </a:xfrm>
          <a:prstGeom prst="rect">
            <a:avLst/>
          </a:prstGeom>
        </p:spPr>
      </p:pic>
    </p:spTree>
    <p:extLst>
      <p:ext uri="{BB962C8B-B14F-4D97-AF65-F5344CB8AC3E}">
        <p14:creationId xmlns:p14="http://schemas.microsoft.com/office/powerpoint/2010/main" val="1879240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a:t>Research Design</a:t>
            </a:r>
            <a:endParaRPr lang="en-US" dirty="0"/>
          </a:p>
        </p:txBody>
      </p:sp>
      <p:sp>
        <p:nvSpPr>
          <p:cNvPr id="16387" name="Content Placeholder 2"/>
          <p:cNvSpPr>
            <a:spLocks noGrp="1"/>
          </p:cNvSpPr>
          <p:nvPr>
            <p:ph idx="1"/>
          </p:nvPr>
        </p:nvSpPr>
        <p:spPr/>
        <p:txBody>
          <a:bodyPr/>
          <a:lstStyle/>
          <a:p>
            <a:r>
              <a:rPr lang="en-US" dirty="0"/>
              <a:t>Research design is the master plan specifying the </a:t>
            </a:r>
            <a:r>
              <a:rPr lang="en-US" dirty="0">
                <a:solidFill>
                  <a:srgbClr val="FF0000"/>
                </a:solidFill>
              </a:rPr>
              <a:t>methods and procedures</a:t>
            </a:r>
            <a:r>
              <a:rPr lang="en-US" dirty="0"/>
              <a:t> for collecting and analyzing the required information</a:t>
            </a:r>
          </a:p>
          <a:p>
            <a:r>
              <a:rPr lang="en-GB" dirty="0"/>
              <a:t>It determines </a:t>
            </a:r>
            <a:r>
              <a:rPr lang="en-GB" dirty="0">
                <a:solidFill>
                  <a:srgbClr val="FF0000"/>
                </a:solidFill>
              </a:rPr>
              <a:t>how the participants are selected</a:t>
            </a:r>
            <a:r>
              <a:rPr lang="en-GB" dirty="0"/>
              <a:t>, </a:t>
            </a:r>
            <a:r>
              <a:rPr lang="en-GB" dirty="0">
                <a:solidFill>
                  <a:srgbClr val="FF0000"/>
                </a:solidFill>
              </a:rPr>
              <a:t>how variables are manipulated</a:t>
            </a:r>
            <a:r>
              <a:rPr lang="en-GB" dirty="0"/>
              <a:t>, </a:t>
            </a:r>
            <a:r>
              <a:rPr lang="en-GB" dirty="0">
                <a:solidFill>
                  <a:srgbClr val="FF0000"/>
                </a:solidFill>
              </a:rPr>
              <a:t>data are collected and analysed</a:t>
            </a:r>
            <a:r>
              <a:rPr lang="en-GB" dirty="0"/>
              <a:t>, and </a:t>
            </a:r>
            <a:r>
              <a:rPr lang="en-GB" dirty="0">
                <a:solidFill>
                  <a:srgbClr val="FF0000"/>
                </a:solidFill>
              </a:rPr>
              <a:t>how confounding variables are controlled </a:t>
            </a:r>
            <a:r>
              <a:rPr lang="en-GB" dirty="0"/>
              <a:t>so that the overall research problem can be addressed</a:t>
            </a:r>
            <a:endParaRPr lang="en-US" dirty="0"/>
          </a:p>
        </p:txBody>
      </p:sp>
    </p:spTree>
    <p:extLst>
      <p:ext uri="{BB962C8B-B14F-4D97-AF65-F5344CB8AC3E}">
        <p14:creationId xmlns:p14="http://schemas.microsoft.com/office/powerpoint/2010/main" val="372005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F739-8BC1-47D2-BBD7-D23ECFC05631}"/>
              </a:ext>
            </a:extLst>
          </p:cNvPr>
          <p:cNvSpPr>
            <a:spLocks noGrp="1"/>
          </p:cNvSpPr>
          <p:nvPr>
            <p:ph type="title"/>
          </p:nvPr>
        </p:nvSpPr>
        <p:spPr/>
        <p:txBody>
          <a:bodyPr/>
          <a:lstStyle/>
          <a:p>
            <a:r>
              <a:rPr lang="en-GB" dirty="0"/>
              <a:t>Research Design and Objective</a:t>
            </a:r>
          </a:p>
        </p:txBody>
      </p:sp>
      <p:graphicFrame>
        <p:nvGraphicFramePr>
          <p:cNvPr id="4" name="Table 4">
            <a:extLst>
              <a:ext uri="{FF2B5EF4-FFF2-40B4-BE49-F238E27FC236}">
                <a16:creationId xmlns:a16="http://schemas.microsoft.com/office/drawing/2014/main" id="{8A6FED64-5DC6-49F0-8BC2-1156E616A081}"/>
              </a:ext>
            </a:extLst>
          </p:cNvPr>
          <p:cNvGraphicFramePr>
            <a:graphicFrameLocks noGrp="1"/>
          </p:cNvGraphicFramePr>
          <p:nvPr>
            <p:ph idx="1"/>
            <p:extLst>
              <p:ext uri="{D42A27DB-BD31-4B8C-83A1-F6EECF244321}">
                <p14:modId xmlns:p14="http://schemas.microsoft.com/office/powerpoint/2010/main" val="2746478300"/>
              </p:ext>
            </p:extLst>
          </p:nvPr>
        </p:nvGraphicFramePr>
        <p:xfrm>
          <a:off x="1217613" y="1828800"/>
          <a:ext cx="9753600" cy="4419600"/>
        </p:xfrm>
        <a:graphic>
          <a:graphicData uri="http://schemas.openxmlformats.org/drawingml/2006/table">
            <a:tbl>
              <a:tblPr firstRow="1" bandRow="1">
                <a:tableStyleId>{073A0DAA-6AF3-43AB-8588-CEC1D06C72B9}</a:tableStyleId>
              </a:tblPr>
              <a:tblGrid>
                <a:gridCol w="5884911">
                  <a:extLst>
                    <a:ext uri="{9D8B030D-6E8A-4147-A177-3AD203B41FA5}">
                      <a16:colId xmlns:a16="http://schemas.microsoft.com/office/drawing/2014/main" val="814613819"/>
                    </a:ext>
                  </a:extLst>
                </a:gridCol>
                <a:gridCol w="3868689">
                  <a:extLst>
                    <a:ext uri="{9D8B030D-6E8A-4147-A177-3AD203B41FA5}">
                      <a16:colId xmlns:a16="http://schemas.microsoft.com/office/drawing/2014/main" val="1281478850"/>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Research Objectives</a:t>
                      </a:r>
                    </a:p>
                  </a:txBody>
                  <a:tcPr/>
                </a:tc>
                <a:tc>
                  <a:txBody>
                    <a:bodyPr/>
                    <a:lstStyle/>
                    <a:p>
                      <a:r>
                        <a:rPr lang="en-HK" sz="2000" dirty="0"/>
                        <a:t>Common Research Designs</a:t>
                      </a:r>
                      <a:endParaRPr lang="en-GB" sz="2000" dirty="0"/>
                    </a:p>
                  </a:txBody>
                  <a:tcPr/>
                </a:tc>
                <a:extLst>
                  <a:ext uri="{0D108BD9-81ED-4DB2-BD59-A6C34878D82A}">
                    <a16:rowId xmlns:a16="http://schemas.microsoft.com/office/drawing/2014/main" val="2439598209"/>
                  </a:ext>
                </a:extLst>
              </a:tr>
              <a:tr h="370840">
                <a:tc>
                  <a:txBody>
                    <a:bodyPr/>
                    <a:lstStyle/>
                    <a:p>
                      <a:r>
                        <a:rPr lang="en-HK" sz="2000" dirty="0"/>
                        <a:t>Descriptive: To describe and measure any phenomena at a point in time</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1295839281"/>
                  </a:ext>
                </a:extLst>
              </a:tr>
              <a:tr h="370840">
                <a:tc>
                  <a:txBody>
                    <a:bodyPr/>
                    <a:lstStyle/>
                    <a:p>
                      <a:r>
                        <a:rPr lang="en-HK" sz="2000" dirty="0"/>
                        <a:t>Exploratory: To gain background information, to define terms, to clarify problems and develop hypotheses, to establish research priorities, to develop questions to be answered</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3723992523"/>
                  </a:ext>
                </a:extLst>
              </a:tr>
              <a:tr h="370840">
                <a:tc>
                  <a:txBody>
                    <a:bodyPr/>
                    <a:lstStyle/>
                    <a:p>
                      <a:r>
                        <a:rPr lang="en-HK" sz="2000" dirty="0"/>
                        <a:t>Explanatory: To determine the accuracy of a theory</a:t>
                      </a:r>
                      <a:endParaRPr lang="en-GB" sz="2000" dirty="0"/>
                    </a:p>
                  </a:txBody>
                  <a:tcPr/>
                </a:tc>
                <a:tc>
                  <a:txBody>
                    <a:bodyPr/>
                    <a:lstStyle/>
                    <a:p>
                      <a:r>
                        <a:rPr lang="en-GB" sz="2000" dirty="0"/>
                        <a:t>Experiment; survey; case study</a:t>
                      </a:r>
                    </a:p>
                  </a:txBody>
                  <a:tcPr/>
                </a:tc>
                <a:extLst>
                  <a:ext uri="{0D108BD9-81ED-4DB2-BD59-A6C34878D82A}">
                    <a16:rowId xmlns:a16="http://schemas.microsoft.com/office/drawing/2014/main" val="1790791298"/>
                  </a:ext>
                </a:extLst>
              </a:tr>
              <a:tr h="370840">
                <a:tc>
                  <a:txBody>
                    <a:bodyPr/>
                    <a:lstStyle/>
                    <a:p>
                      <a:r>
                        <a:rPr lang="en-HK" sz="2000" dirty="0"/>
                        <a:t>Causal: To determine causality, test hypotheses, to make “if-then” statements, to answer questions</a:t>
                      </a:r>
                      <a:endParaRPr lang="en-GB" sz="2000" dirty="0"/>
                    </a:p>
                  </a:txBody>
                  <a:tcPr/>
                </a:tc>
                <a:tc>
                  <a:txBody>
                    <a:bodyPr/>
                    <a:lstStyle/>
                    <a:p>
                      <a:r>
                        <a:rPr lang="en-GB" sz="2000" dirty="0"/>
                        <a:t>Experiment</a:t>
                      </a:r>
                    </a:p>
                  </a:txBody>
                  <a:tcPr/>
                </a:tc>
                <a:extLst>
                  <a:ext uri="{0D108BD9-81ED-4DB2-BD59-A6C34878D82A}">
                    <a16:rowId xmlns:a16="http://schemas.microsoft.com/office/drawing/2014/main" val="3022620423"/>
                  </a:ext>
                </a:extLst>
              </a:tr>
            </a:tbl>
          </a:graphicData>
        </a:graphic>
      </p:graphicFrame>
    </p:spTree>
    <p:extLst>
      <p:ext uri="{BB962C8B-B14F-4D97-AF65-F5344CB8AC3E}">
        <p14:creationId xmlns:p14="http://schemas.microsoft.com/office/powerpoint/2010/main" val="2315318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Choosing a Research Design</a:t>
            </a:r>
            <a:endParaRPr lang="en-US" dirty="0"/>
          </a:p>
        </p:txBody>
      </p:sp>
      <p:sp>
        <p:nvSpPr>
          <p:cNvPr id="18435" name="Content Placeholder 2"/>
          <p:cNvSpPr>
            <a:spLocks noGrp="1"/>
          </p:cNvSpPr>
          <p:nvPr>
            <p:ph idx="1"/>
          </p:nvPr>
        </p:nvSpPr>
        <p:spPr/>
        <p:txBody>
          <a:bodyPr/>
          <a:lstStyle/>
          <a:p>
            <a:r>
              <a:rPr lang="en-GB"/>
              <a:t>Best addresses the problem</a:t>
            </a:r>
          </a:p>
          <a:p>
            <a:r>
              <a:rPr lang="en-GB"/>
              <a:t>Ethics</a:t>
            </a:r>
          </a:p>
          <a:p>
            <a:r>
              <a:rPr lang="en-GB"/>
              <a:t>Cost in time and money</a:t>
            </a:r>
          </a:p>
          <a:p>
            <a:r>
              <a:rPr lang="en-GB"/>
              <a:t>Validity</a:t>
            </a:r>
            <a:endParaRPr lang="en-GB" dirty="0"/>
          </a:p>
        </p:txBody>
      </p:sp>
    </p:spTree>
    <p:extLst>
      <p:ext uri="{BB962C8B-B14F-4D97-AF65-F5344CB8AC3E}">
        <p14:creationId xmlns:p14="http://schemas.microsoft.com/office/powerpoint/2010/main" val="73268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a:xfrm>
            <a:off x="1234349" y="1844824"/>
            <a:ext cx="9753600" cy="4559424"/>
          </a:xfrm>
        </p:spPr>
        <p:txBody>
          <a:bodyPr>
            <a:normAutofit fontScale="92500" lnSpcReduction="10000"/>
          </a:bodyPr>
          <a:lstStyle/>
          <a:p>
            <a:r>
              <a:rPr lang="en-GB" dirty="0"/>
              <a:t>Experimental research examines the cause-and-effect relationships between variables.</a:t>
            </a:r>
          </a:p>
          <a:p>
            <a:r>
              <a:rPr lang="en-GB" dirty="0"/>
              <a:t>The method </a:t>
            </a:r>
            <a:r>
              <a:rPr lang="en-US" dirty="0"/>
              <a:t>involves manipulating one variable to determine if changes in one variable cause changes in another variable. </a:t>
            </a:r>
          </a:p>
          <a:p>
            <a:r>
              <a:rPr lang="en-US" dirty="0"/>
              <a:t>The method relies on </a:t>
            </a:r>
            <a:r>
              <a:rPr lang="en-US" dirty="0">
                <a:solidFill>
                  <a:srgbClr val="FF0000"/>
                </a:solidFill>
              </a:rPr>
              <a:t>controlled methods, random assignment and the manipulation of variables</a:t>
            </a:r>
            <a:r>
              <a:rPr lang="en-US" dirty="0"/>
              <a:t> to test a relationship.</a:t>
            </a:r>
          </a:p>
          <a:p>
            <a:r>
              <a:rPr lang="en-HK" dirty="0"/>
              <a:t>True experiments: All the important factors that might affect the phenomena of interest are completely controlled.</a:t>
            </a:r>
          </a:p>
          <a:p>
            <a:r>
              <a:rPr lang="en-HK" dirty="0"/>
              <a:t>Example: An experimental design with two groups was employed. The study was carried out in three phases: pre-test, treatment and post-test.</a:t>
            </a:r>
          </a:p>
          <a:p>
            <a:pPr lvl="1"/>
            <a:r>
              <a:rPr lang="en-HK" sz="2200" dirty="0"/>
              <a:t>Random: Students were randomly assigned to treatment group (with eLearning) and control group (without eLearning).</a:t>
            </a:r>
          </a:p>
        </p:txBody>
      </p:sp>
    </p:spTree>
    <p:extLst>
      <p:ext uri="{BB962C8B-B14F-4D97-AF65-F5344CB8AC3E}">
        <p14:creationId xmlns:p14="http://schemas.microsoft.com/office/powerpoint/2010/main" val="290016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p:txBody>
          <a:bodyPr>
            <a:normAutofit/>
          </a:bodyPr>
          <a:lstStyle/>
          <a:p>
            <a:r>
              <a:rPr lang="en-HK" sz="2200" dirty="0"/>
              <a:t>Very often, it is not possible or practical to control all the key factors, so it becomes necessary to implement a quasi-experimental research design. </a:t>
            </a:r>
          </a:p>
          <a:p>
            <a:r>
              <a:rPr lang="en-HK" sz="2200" dirty="0"/>
              <a:t>Quasi-experimental research involves selecting groups, upon which a variable is tested, without any random pre-selection processes.</a:t>
            </a:r>
          </a:p>
          <a:p>
            <a:r>
              <a:rPr lang="en-HK" sz="2200" dirty="0"/>
              <a:t>Example: A quasi-experimental design with two groups was employed. The study was carried out in three phases: pre-test, treatment and post-test.</a:t>
            </a:r>
          </a:p>
          <a:p>
            <a:pPr lvl="1"/>
            <a:r>
              <a:rPr lang="en-HK" dirty="0"/>
              <a:t>Random: Two centres were randomly selected. In turn, one centre was randomly assigned to the experimental condition (with eLearning) and the other to the control condition (without eLearning).</a:t>
            </a:r>
            <a:endParaRPr lang="en-US" dirty="0"/>
          </a:p>
          <a:p>
            <a:endParaRPr lang="en-US" dirty="0"/>
          </a:p>
        </p:txBody>
      </p:sp>
    </p:spTree>
    <p:extLst>
      <p:ext uri="{BB962C8B-B14F-4D97-AF65-F5344CB8AC3E}">
        <p14:creationId xmlns:p14="http://schemas.microsoft.com/office/powerpoint/2010/main" val="26212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t>Experimental Research</a:t>
            </a:r>
            <a:endParaRPr lang="en-GB" dirty="0"/>
          </a:p>
        </p:txBody>
      </p:sp>
      <p:sp>
        <p:nvSpPr>
          <p:cNvPr id="19459" name="Content Placeholder 2"/>
          <p:cNvSpPr>
            <a:spLocks noGrp="1"/>
          </p:cNvSpPr>
          <p:nvPr>
            <p:ph idx="1"/>
          </p:nvPr>
        </p:nvSpPr>
        <p:spPr/>
        <p:txBody>
          <a:bodyPr/>
          <a:lstStyle/>
          <a:p>
            <a:r>
              <a:rPr lang="en-GB" dirty="0"/>
              <a:t>Field experiments are done in a </a:t>
            </a:r>
            <a:r>
              <a:rPr lang="en-GB" dirty="0">
                <a:solidFill>
                  <a:srgbClr val="FF0000"/>
                </a:solidFill>
              </a:rPr>
              <a:t>natural setting</a:t>
            </a:r>
            <a:r>
              <a:rPr lang="en-GB" dirty="0"/>
              <a:t>, whereas laboratory experiments are undertaken in a </a:t>
            </a:r>
            <a:r>
              <a:rPr lang="en-GB" dirty="0">
                <a:solidFill>
                  <a:srgbClr val="FF0000"/>
                </a:solidFill>
              </a:rPr>
              <a:t>simulated setting</a:t>
            </a:r>
            <a:r>
              <a:rPr lang="en-GB" dirty="0"/>
              <a:t>.</a:t>
            </a:r>
            <a:endParaRPr lang="en-US" dirty="0"/>
          </a:p>
          <a:p>
            <a:r>
              <a:rPr lang="en-US" dirty="0"/>
              <a:t>Proves the direct cause-and effect relationship between two variable.</a:t>
            </a:r>
          </a:p>
          <a:p>
            <a:r>
              <a:rPr lang="en-US" dirty="0"/>
              <a:t>Advantages: can establish cause and effect relationships; adjustability/flexibility</a:t>
            </a:r>
          </a:p>
          <a:p>
            <a:r>
              <a:rPr lang="en-US" dirty="0"/>
              <a:t>Disadvantages: lack of “reality”; unrepresentative samples</a:t>
            </a:r>
            <a:endParaRPr lang="en-GB" dirty="0"/>
          </a:p>
        </p:txBody>
      </p:sp>
    </p:spTree>
    <p:extLst>
      <p:ext uri="{BB962C8B-B14F-4D97-AF65-F5344CB8AC3E}">
        <p14:creationId xmlns:p14="http://schemas.microsoft.com/office/powerpoint/2010/main" val="68137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a:t>Survey Research</a:t>
            </a:r>
            <a:endParaRPr lang="en-GB" dirty="0"/>
          </a:p>
        </p:txBody>
      </p:sp>
      <p:sp>
        <p:nvSpPr>
          <p:cNvPr id="20483" name="Content Placeholder 2"/>
          <p:cNvSpPr>
            <a:spLocks noGrp="1"/>
          </p:cNvSpPr>
          <p:nvPr>
            <p:ph idx="1"/>
          </p:nvPr>
        </p:nvSpPr>
        <p:spPr/>
        <p:txBody>
          <a:bodyPr/>
          <a:lstStyle/>
          <a:p>
            <a:r>
              <a:rPr lang="en-GB"/>
              <a:t>Survey research studies samples drawn from populations and from these samples it infers the characteristics of the defined population or universe.</a:t>
            </a:r>
          </a:p>
          <a:p>
            <a:r>
              <a:rPr lang="en-GB"/>
              <a:t>Sample surveys attempt to determine the incidence, distribution, and interrelations among sociological and psychological variables, and in so doing, usually focus on people, the vital facts of people, and their beliefs, opinions, and attitudes.</a:t>
            </a:r>
          </a:p>
          <a:p>
            <a:endParaRPr lang="en-GB"/>
          </a:p>
        </p:txBody>
      </p:sp>
    </p:spTree>
    <p:extLst>
      <p:ext uri="{BB962C8B-B14F-4D97-AF65-F5344CB8AC3E}">
        <p14:creationId xmlns:p14="http://schemas.microsoft.com/office/powerpoint/2010/main" val="4743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7"/>
          <p:cNvSpPr>
            <a:spLocks noGrp="1"/>
          </p:cNvSpPr>
          <p:nvPr>
            <p:ph type="title"/>
          </p:nvPr>
        </p:nvSpPr>
        <p:spPr/>
        <p:txBody>
          <a:bodyPr/>
          <a:lstStyle/>
          <a:p>
            <a:r>
              <a:rPr lang="en-US"/>
              <a:t>Survey Research</a:t>
            </a:r>
            <a:endParaRPr lang="en-GB" dirty="0"/>
          </a:p>
        </p:txBody>
      </p:sp>
      <p:sp>
        <p:nvSpPr>
          <p:cNvPr id="21507" name="Text Placeholder 8"/>
          <p:cNvSpPr>
            <a:spLocks noGrp="1"/>
          </p:cNvSpPr>
          <p:nvPr>
            <p:ph type="body" idx="1"/>
          </p:nvPr>
        </p:nvSpPr>
        <p:spPr/>
        <p:txBody>
          <a:bodyPr/>
          <a:lstStyle/>
          <a:p>
            <a:r>
              <a:rPr lang="en-US"/>
              <a:t>Advantages</a:t>
            </a:r>
            <a:endParaRPr lang="en-GB" dirty="0"/>
          </a:p>
        </p:txBody>
      </p:sp>
      <p:sp>
        <p:nvSpPr>
          <p:cNvPr id="21508" name="Content Placeholder 9"/>
          <p:cNvSpPr>
            <a:spLocks noGrp="1"/>
          </p:cNvSpPr>
          <p:nvPr>
            <p:ph sz="half" idx="2"/>
          </p:nvPr>
        </p:nvSpPr>
        <p:spPr/>
        <p:txBody>
          <a:bodyPr>
            <a:normAutofit lnSpcReduction="10000"/>
          </a:bodyPr>
          <a:lstStyle/>
          <a:p>
            <a:r>
              <a:rPr lang="en-GB"/>
              <a:t>Less expensive</a:t>
            </a:r>
          </a:p>
          <a:p>
            <a:r>
              <a:rPr lang="en-GB"/>
              <a:t>Collected and processed quickly</a:t>
            </a:r>
          </a:p>
          <a:p>
            <a:r>
              <a:rPr lang="en-GB"/>
              <a:t>Uniformity in questioning and response sets</a:t>
            </a:r>
          </a:p>
          <a:p>
            <a:r>
              <a:rPr lang="en-GB"/>
              <a:t>Objective epistemological position (neutral or unbiased position)</a:t>
            </a:r>
          </a:p>
          <a:p>
            <a:r>
              <a:rPr lang="en-GB"/>
              <a:t>Wider geographical distribution</a:t>
            </a:r>
            <a:endParaRPr lang="en-GB" dirty="0"/>
          </a:p>
        </p:txBody>
      </p:sp>
      <p:sp>
        <p:nvSpPr>
          <p:cNvPr id="21509" name="Text Placeholder 10"/>
          <p:cNvSpPr>
            <a:spLocks noGrp="1"/>
          </p:cNvSpPr>
          <p:nvPr>
            <p:ph type="body" sz="quarter" idx="3"/>
          </p:nvPr>
        </p:nvSpPr>
        <p:spPr/>
        <p:txBody>
          <a:bodyPr/>
          <a:lstStyle/>
          <a:p>
            <a:r>
              <a:rPr lang="en-US"/>
              <a:t>Disadvantages</a:t>
            </a:r>
            <a:endParaRPr lang="en-GB"/>
          </a:p>
        </p:txBody>
      </p:sp>
      <p:sp>
        <p:nvSpPr>
          <p:cNvPr id="21510" name="Content Placeholder 11"/>
          <p:cNvSpPr>
            <a:spLocks noGrp="1"/>
          </p:cNvSpPr>
          <p:nvPr>
            <p:ph sz="quarter" idx="4"/>
          </p:nvPr>
        </p:nvSpPr>
        <p:spPr/>
        <p:txBody>
          <a:bodyPr>
            <a:normAutofit lnSpcReduction="10000"/>
          </a:bodyPr>
          <a:lstStyle/>
          <a:p>
            <a:r>
              <a:rPr lang="en-GB"/>
              <a:t>Closed response sets restricts choice</a:t>
            </a:r>
          </a:p>
          <a:p>
            <a:r>
              <a:rPr lang="en-GB"/>
              <a:t>In-depth data not collected</a:t>
            </a:r>
          </a:p>
          <a:p>
            <a:r>
              <a:rPr lang="en-GB"/>
              <a:t>Passive activity</a:t>
            </a:r>
          </a:p>
          <a:p>
            <a:r>
              <a:rPr lang="en-GB"/>
              <a:t>May generate expectations among the participants </a:t>
            </a:r>
          </a:p>
          <a:p>
            <a:r>
              <a:rPr lang="en-GB"/>
              <a:t>Intrusive form of data collection</a:t>
            </a:r>
          </a:p>
          <a:p>
            <a:r>
              <a:rPr lang="en-GB"/>
              <a:t>Lack of reciprocity</a:t>
            </a:r>
          </a:p>
          <a:p>
            <a:endParaRPr lang="en-GB"/>
          </a:p>
        </p:txBody>
      </p:sp>
    </p:spTree>
    <p:extLst>
      <p:ext uri="{BB962C8B-B14F-4D97-AF65-F5344CB8AC3E}">
        <p14:creationId xmlns:p14="http://schemas.microsoft.com/office/powerpoint/2010/main" val="32350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t>Types of Surveys</a:t>
            </a:r>
            <a:endParaRPr lang="en-US" dirty="0"/>
          </a:p>
        </p:txBody>
      </p:sp>
      <p:sp>
        <p:nvSpPr>
          <p:cNvPr id="22531" name="Content Placeholder 2"/>
          <p:cNvSpPr>
            <a:spLocks noGrp="1"/>
          </p:cNvSpPr>
          <p:nvPr>
            <p:ph idx="1"/>
          </p:nvPr>
        </p:nvSpPr>
        <p:spPr/>
        <p:txBody>
          <a:bodyPr/>
          <a:lstStyle/>
          <a:p>
            <a:r>
              <a:rPr lang="en-US"/>
              <a:t>Surveys can be undertaken through oral or written questioning.</a:t>
            </a:r>
          </a:p>
          <a:p>
            <a:pPr lvl="1"/>
            <a:r>
              <a:rPr lang="en-US"/>
              <a:t>Oral questioning is known as interviewing</a:t>
            </a:r>
          </a:p>
          <a:p>
            <a:pPr lvl="1"/>
            <a:r>
              <a:rPr lang="en-US"/>
              <a:t>Written questioning is accomplished through questionnaires</a:t>
            </a:r>
          </a:p>
          <a:p>
            <a:r>
              <a:rPr lang="en-US"/>
              <a:t>Four types of surveys</a:t>
            </a:r>
          </a:p>
          <a:p>
            <a:pPr lvl="1"/>
            <a:r>
              <a:rPr lang="en-US"/>
              <a:t>Mail surveys</a:t>
            </a:r>
          </a:p>
          <a:p>
            <a:pPr lvl="1"/>
            <a:r>
              <a:rPr lang="en-US"/>
              <a:t>Telephone surveys</a:t>
            </a:r>
          </a:p>
          <a:p>
            <a:pPr lvl="1"/>
            <a:r>
              <a:rPr lang="en-US"/>
              <a:t>Self-completion surveys</a:t>
            </a:r>
          </a:p>
          <a:p>
            <a:pPr lvl="1"/>
            <a:r>
              <a:rPr lang="en-US"/>
              <a:t>Interviewer-completed questionnaires</a:t>
            </a:r>
          </a:p>
          <a:p>
            <a:endParaRPr lang="en-US" dirty="0"/>
          </a:p>
        </p:txBody>
      </p:sp>
    </p:spTree>
    <p:extLst>
      <p:ext uri="{BB962C8B-B14F-4D97-AF65-F5344CB8AC3E}">
        <p14:creationId xmlns:p14="http://schemas.microsoft.com/office/powerpoint/2010/main" val="402769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zh-CN"/>
              <a:t>Mail Surveys</a:t>
            </a:r>
            <a:endParaRPr lang="en-US" altLang="zh-CN" dirty="0"/>
          </a:p>
        </p:txBody>
      </p:sp>
      <p:sp>
        <p:nvSpPr>
          <p:cNvPr id="23555" name="Rectangle 3"/>
          <p:cNvSpPr>
            <a:spLocks noGrp="1" noChangeArrowheads="1"/>
          </p:cNvSpPr>
          <p:nvPr>
            <p:ph type="body" idx="1"/>
          </p:nvPr>
        </p:nvSpPr>
        <p:spPr/>
        <p:txBody>
          <a:bodyPr/>
          <a:lstStyle/>
          <a:p>
            <a:r>
              <a:rPr lang="en-US" altLang="zh-CN"/>
              <a:t>Mail surveys use questionnaire to collect data.</a:t>
            </a:r>
          </a:p>
          <a:p>
            <a:r>
              <a:rPr lang="en-US" altLang="zh-CN"/>
              <a:t>The questionnaires are mailed to respondents, who then fill in the answers and return the questionnaires to the researcher.</a:t>
            </a:r>
          </a:p>
          <a:p>
            <a:endParaRPr lang="en-US" altLang="zh-CN"/>
          </a:p>
        </p:txBody>
      </p:sp>
    </p:spTree>
    <p:extLst>
      <p:ext uri="{BB962C8B-B14F-4D97-AF65-F5344CB8AC3E}">
        <p14:creationId xmlns:p14="http://schemas.microsoft.com/office/powerpoint/2010/main" val="232322962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zh-CN"/>
              <a:t>Advantages of Mail Surveys</a:t>
            </a:r>
            <a:endParaRPr lang="en-US" altLang="zh-CN" dirty="0"/>
          </a:p>
        </p:txBody>
      </p:sp>
      <p:sp>
        <p:nvSpPr>
          <p:cNvPr id="24579" name="Rectangle 3"/>
          <p:cNvSpPr>
            <a:spLocks noGrp="1" noChangeArrowheads="1"/>
          </p:cNvSpPr>
          <p:nvPr>
            <p:ph type="body" idx="1"/>
          </p:nvPr>
        </p:nvSpPr>
        <p:spPr/>
        <p:txBody>
          <a:bodyPr/>
          <a:lstStyle/>
          <a:p>
            <a:r>
              <a:rPr lang="en-US" altLang="zh-CN"/>
              <a:t>The cheapest method</a:t>
            </a:r>
          </a:p>
          <a:p>
            <a:r>
              <a:rPr lang="en-US" altLang="zh-CN"/>
              <a:t>Can target dispersed geographical areas</a:t>
            </a:r>
          </a:p>
          <a:p>
            <a:r>
              <a:rPr lang="en-US" altLang="zh-CN"/>
              <a:t>Are completed at the respondents’ convenience</a:t>
            </a:r>
          </a:p>
          <a:p>
            <a:r>
              <a:rPr lang="en-US" altLang="zh-CN"/>
              <a:t>Can offer anonymity when codes are not used; if codes are used, confidentiality assurances would have to be offered</a:t>
            </a:r>
          </a:p>
          <a:p>
            <a:r>
              <a:rPr lang="en-US" altLang="zh-CN"/>
              <a:t>Remove interviewer bias</a:t>
            </a:r>
          </a:p>
          <a:p>
            <a:r>
              <a:rPr lang="en-US" altLang="zh-CN"/>
              <a:t>Can achieve response rates from well-educated respondents or when there is high interest in the research topic. </a:t>
            </a:r>
          </a:p>
        </p:txBody>
      </p:sp>
    </p:spTree>
    <p:extLst>
      <p:ext uri="{BB962C8B-B14F-4D97-AF65-F5344CB8AC3E}">
        <p14:creationId xmlns:p14="http://schemas.microsoft.com/office/powerpoint/2010/main" val="92673241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zh-CN"/>
              <a:t>Disadvantages of Mail Surveys</a:t>
            </a:r>
            <a:endParaRPr lang="zh-CN" altLang="en-US" dirty="0"/>
          </a:p>
        </p:txBody>
      </p:sp>
      <p:sp>
        <p:nvSpPr>
          <p:cNvPr id="25603" name="Rectangle 3"/>
          <p:cNvSpPr>
            <a:spLocks noGrp="1" noChangeArrowheads="1"/>
          </p:cNvSpPr>
          <p:nvPr>
            <p:ph type="body" idx="1"/>
          </p:nvPr>
        </p:nvSpPr>
        <p:spPr>
          <a:xfrm>
            <a:off x="1217614" y="1828800"/>
            <a:ext cx="9753600" cy="4624536"/>
          </a:xfrm>
        </p:spPr>
        <p:txBody>
          <a:bodyPr>
            <a:normAutofit fontScale="85000" lnSpcReduction="20000"/>
          </a:bodyPr>
          <a:lstStyle/>
          <a:p>
            <a:r>
              <a:rPr lang="en-US" altLang="zh-CN" dirty="0"/>
              <a:t>Mailing lists are difficult to obtain</a:t>
            </a:r>
          </a:p>
          <a:p>
            <a:r>
              <a:rPr lang="en-US" altLang="zh-CN" dirty="0"/>
              <a:t>Lack of face-to-face contact</a:t>
            </a:r>
          </a:p>
          <a:p>
            <a:r>
              <a:rPr lang="en-US" altLang="zh-CN" dirty="0"/>
              <a:t>Not always fully completed and returned</a:t>
            </a:r>
          </a:p>
          <a:p>
            <a:r>
              <a:rPr lang="en-US" altLang="zh-CN" dirty="0"/>
              <a:t>Return of surveys can take some time</a:t>
            </a:r>
          </a:p>
          <a:p>
            <a:r>
              <a:rPr lang="en-US" altLang="zh-CN" dirty="0"/>
              <a:t>To increase response rates, reminder cards are used, which adds to the cost and increase the time. </a:t>
            </a:r>
          </a:p>
          <a:p>
            <a:r>
              <a:rPr lang="en-US" altLang="zh-CN" dirty="0"/>
              <a:t>Respondents are unable to seek clarification</a:t>
            </a:r>
          </a:p>
          <a:p>
            <a:r>
              <a:rPr lang="en-HK" altLang="zh-CN" dirty="0"/>
              <a:t>The researcher is unable to make observation notes</a:t>
            </a:r>
          </a:p>
          <a:p>
            <a:r>
              <a:rPr lang="en-HK" altLang="zh-CN" dirty="0"/>
              <a:t>The researcher has no way of knowing the literacy level of respondents</a:t>
            </a:r>
          </a:p>
          <a:p>
            <a:r>
              <a:rPr lang="en-HK" altLang="zh-CN" dirty="0"/>
              <a:t>The length of questionnaires restricts the use of visual aids</a:t>
            </a:r>
          </a:p>
          <a:p>
            <a:r>
              <a:rPr lang="en-HK" altLang="zh-CN" dirty="0"/>
              <a:t>Open-ended questions do not achieve lengthy written responses</a:t>
            </a:r>
            <a:r>
              <a:rPr lang="en-US" altLang="zh-CN" dirty="0"/>
              <a:t> </a:t>
            </a:r>
          </a:p>
        </p:txBody>
      </p:sp>
    </p:spTree>
    <p:extLst>
      <p:ext uri="{BB962C8B-B14F-4D97-AF65-F5344CB8AC3E}">
        <p14:creationId xmlns:p14="http://schemas.microsoft.com/office/powerpoint/2010/main" val="359390739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Telephone Surveys</a:t>
            </a:r>
            <a:endParaRPr lang="en-US" altLang="zh-CN" dirty="0"/>
          </a:p>
        </p:txBody>
      </p:sp>
      <p:sp>
        <p:nvSpPr>
          <p:cNvPr id="27651" name="Rectangle 3"/>
          <p:cNvSpPr>
            <a:spLocks noGrp="1" noChangeArrowheads="1"/>
          </p:cNvSpPr>
          <p:nvPr>
            <p:ph type="body" idx="1"/>
          </p:nvPr>
        </p:nvSpPr>
        <p:spPr/>
        <p:txBody>
          <a:bodyPr/>
          <a:lstStyle/>
          <a:p>
            <a:r>
              <a:rPr lang="en-US" altLang="zh-CN"/>
              <a:t>Structured interviews using closed questions, with an interviewer recording the respondents’ answers</a:t>
            </a:r>
          </a:p>
          <a:p>
            <a:r>
              <a:rPr lang="en-US" altLang="zh-CN"/>
              <a:t>Contact with respondents is made using telephone technology</a:t>
            </a:r>
          </a:p>
        </p:txBody>
      </p:sp>
    </p:spTree>
    <p:extLst>
      <p:ext uri="{BB962C8B-B14F-4D97-AF65-F5344CB8AC3E}">
        <p14:creationId xmlns:p14="http://schemas.microsoft.com/office/powerpoint/2010/main" val="231923806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zh-CN"/>
              <a:t>Advantages of Telephone Surveys</a:t>
            </a:r>
            <a:endParaRPr lang="en-US" altLang="zh-CN" dirty="0"/>
          </a:p>
        </p:txBody>
      </p:sp>
      <p:sp>
        <p:nvSpPr>
          <p:cNvPr id="28675" name="Rectangle 3"/>
          <p:cNvSpPr>
            <a:spLocks noGrp="1" noChangeArrowheads="1"/>
          </p:cNvSpPr>
          <p:nvPr>
            <p:ph type="body" idx="1"/>
          </p:nvPr>
        </p:nvSpPr>
        <p:spPr/>
        <p:txBody>
          <a:bodyPr/>
          <a:lstStyle/>
          <a:p>
            <a:r>
              <a:rPr lang="en-US" altLang="zh-CN"/>
              <a:t>Enable personal contact to be made with respondents and sample may be drawn from a range of geographical regions for a lesser cost than face-to face interviews</a:t>
            </a:r>
          </a:p>
          <a:p>
            <a:r>
              <a:rPr lang="en-US" altLang="zh-CN"/>
              <a:t>It is faster than mail or intercept surveys</a:t>
            </a:r>
          </a:p>
          <a:p>
            <a:r>
              <a:rPr lang="en-US" altLang="zh-CN"/>
              <a:t>The interviewer is in charge of the question order</a:t>
            </a:r>
          </a:p>
          <a:p>
            <a:r>
              <a:rPr lang="en-US" altLang="zh-CN"/>
              <a:t>Probes can be used to elicit further information</a:t>
            </a:r>
          </a:p>
          <a:p>
            <a:r>
              <a:rPr lang="en-US" altLang="zh-CN"/>
              <a:t>Can ensure that only one respondent answers the questions.</a:t>
            </a:r>
          </a:p>
        </p:txBody>
      </p:sp>
    </p:spTree>
    <p:extLst>
      <p:ext uri="{BB962C8B-B14F-4D97-AF65-F5344CB8AC3E}">
        <p14:creationId xmlns:p14="http://schemas.microsoft.com/office/powerpoint/2010/main" val="189652520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zh-CN"/>
              <a:t>Disadvantages of Telephone Surveys</a:t>
            </a:r>
            <a:endParaRPr lang="zh-CN" altLang="en-US" dirty="0"/>
          </a:p>
        </p:txBody>
      </p:sp>
      <p:sp>
        <p:nvSpPr>
          <p:cNvPr id="29699" name="Rectangle 3"/>
          <p:cNvSpPr>
            <a:spLocks noGrp="1" noChangeArrowheads="1"/>
          </p:cNvSpPr>
          <p:nvPr>
            <p:ph type="body" idx="1"/>
          </p:nvPr>
        </p:nvSpPr>
        <p:spPr/>
        <p:txBody>
          <a:bodyPr/>
          <a:lstStyle/>
          <a:p>
            <a:r>
              <a:rPr lang="en-US" altLang="zh-CN"/>
              <a:t>It can be more expensive than mail surveys.</a:t>
            </a:r>
          </a:p>
          <a:p>
            <a:r>
              <a:rPr lang="en-US" altLang="zh-CN"/>
              <a:t>There are limited interview times pertaining to the best times for making and gaining responses.</a:t>
            </a:r>
          </a:p>
          <a:p>
            <a:r>
              <a:rPr lang="en-US" altLang="zh-CN"/>
              <a:t>It cannot use visual aids</a:t>
            </a:r>
          </a:p>
          <a:p>
            <a:r>
              <a:rPr lang="en-US" altLang="zh-CN"/>
              <a:t>Open-ended questions are limited</a:t>
            </a:r>
          </a:p>
          <a:p>
            <a:r>
              <a:rPr lang="en-US" altLang="zh-CN"/>
              <a:t>The interviewer can not control the interview. </a:t>
            </a:r>
          </a:p>
        </p:txBody>
      </p:sp>
    </p:spTree>
    <p:extLst>
      <p:ext uri="{BB962C8B-B14F-4D97-AF65-F5344CB8AC3E}">
        <p14:creationId xmlns:p14="http://schemas.microsoft.com/office/powerpoint/2010/main" val="117775678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zh-CN"/>
              <a:t>Self-completion Surveys</a:t>
            </a:r>
            <a:endParaRPr lang="en-US" altLang="zh-CN" dirty="0"/>
          </a:p>
        </p:txBody>
      </p:sp>
      <p:sp>
        <p:nvSpPr>
          <p:cNvPr id="30723" name="Rectangle 3"/>
          <p:cNvSpPr>
            <a:spLocks noGrp="1" noChangeArrowheads="1"/>
          </p:cNvSpPr>
          <p:nvPr>
            <p:ph type="body" idx="1"/>
          </p:nvPr>
        </p:nvSpPr>
        <p:spPr/>
        <p:txBody>
          <a:bodyPr/>
          <a:lstStyle/>
          <a:p>
            <a:r>
              <a:rPr lang="en-US" altLang="zh-CN"/>
              <a:t>It is completed by the respondent. </a:t>
            </a:r>
          </a:p>
          <a:p>
            <a:r>
              <a:rPr lang="en-US" altLang="zh-CN"/>
              <a:t>The self-completion surveys may be distributed to possible respondents or left in a prominent position for completion.</a:t>
            </a:r>
          </a:p>
        </p:txBody>
      </p:sp>
    </p:spTree>
    <p:extLst>
      <p:ext uri="{BB962C8B-B14F-4D97-AF65-F5344CB8AC3E}">
        <p14:creationId xmlns:p14="http://schemas.microsoft.com/office/powerpoint/2010/main" val="17381201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US" altLang="zh-CN"/>
              <a:t>Self-completion Surveys</a:t>
            </a:r>
            <a:endParaRPr lang="en-GB" dirty="0"/>
          </a:p>
        </p:txBody>
      </p:sp>
      <p:sp>
        <p:nvSpPr>
          <p:cNvPr id="31747" name="Text Placeholder 5"/>
          <p:cNvSpPr>
            <a:spLocks noGrp="1"/>
          </p:cNvSpPr>
          <p:nvPr>
            <p:ph type="body" idx="1"/>
          </p:nvPr>
        </p:nvSpPr>
        <p:spPr/>
        <p:txBody>
          <a:bodyPr/>
          <a:lstStyle/>
          <a:p>
            <a:r>
              <a:rPr lang="en-US"/>
              <a:t>Advantages</a:t>
            </a:r>
            <a:endParaRPr lang="en-GB" dirty="0"/>
          </a:p>
        </p:txBody>
      </p:sp>
      <p:sp>
        <p:nvSpPr>
          <p:cNvPr id="31748" name="Content Placeholder 6"/>
          <p:cNvSpPr>
            <a:spLocks noGrp="1"/>
          </p:cNvSpPr>
          <p:nvPr>
            <p:ph sz="half" idx="2"/>
          </p:nvPr>
        </p:nvSpPr>
        <p:spPr/>
        <p:txBody>
          <a:bodyPr>
            <a:normAutofit fontScale="92500" lnSpcReduction="20000"/>
          </a:bodyPr>
          <a:lstStyle/>
          <a:p>
            <a:r>
              <a:rPr lang="en-GB" dirty="0"/>
              <a:t>The participant can complete the questionnaire at their own pace</a:t>
            </a:r>
          </a:p>
          <a:p>
            <a:r>
              <a:rPr lang="en-GB" dirty="0"/>
              <a:t>If left with the respondents, the questionnaire can be completed at a time convenient to the respondents</a:t>
            </a:r>
          </a:p>
        </p:txBody>
      </p:sp>
      <p:sp>
        <p:nvSpPr>
          <p:cNvPr id="31749" name="Text Placeholder 7"/>
          <p:cNvSpPr>
            <a:spLocks noGrp="1"/>
          </p:cNvSpPr>
          <p:nvPr>
            <p:ph type="body" sz="quarter" idx="3"/>
          </p:nvPr>
        </p:nvSpPr>
        <p:spPr/>
        <p:txBody>
          <a:bodyPr/>
          <a:lstStyle/>
          <a:p>
            <a:r>
              <a:rPr lang="en-US"/>
              <a:t>Disadvantages</a:t>
            </a:r>
            <a:endParaRPr lang="en-GB" dirty="0"/>
          </a:p>
        </p:txBody>
      </p:sp>
      <p:sp>
        <p:nvSpPr>
          <p:cNvPr id="31750" name="Content Placeholder 8"/>
          <p:cNvSpPr>
            <a:spLocks noGrp="1"/>
          </p:cNvSpPr>
          <p:nvPr>
            <p:ph sz="quarter" idx="4"/>
          </p:nvPr>
        </p:nvSpPr>
        <p:spPr/>
        <p:txBody>
          <a:bodyPr>
            <a:normAutofit fontScale="92500" lnSpcReduction="20000"/>
          </a:bodyPr>
          <a:lstStyle/>
          <a:p>
            <a:r>
              <a:rPr lang="en-GB"/>
              <a:t>The researcher can never be sure that the targeted person has responded to the questionnaire, unless the researcher has personally handed the questionnaire to the respondent and waited for its completion</a:t>
            </a:r>
          </a:p>
          <a:p>
            <a:r>
              <a:rPr lang="en-GB"/>
              <a:t>The respondents can not seek clarification</a:t>
            </a:r>
          </a:p>
          <a:p>
            <a:r>
              <a:rPr lang="en-GB"/>
              <a:t>The respondents may not understand the language </a:t>
            </a:r>
          </a:p>
          <a:p>
            <a:r>
              <a:rPr lang="en-GB"/>
              <a:t>Lower response rate</a:t>
            </a:r>
          </a:p>
          <a:p>
            <a:endParaRPr lang="en-GB"/>
          </a:p>
        </p:txBody>
      </p:sp>
    </p:spTree>
    <p:extLst>
      <p:ext uri="{BB962C8B-B14F-4D97-AF65-F5344CB8AC3E}">
        <p14:creationId xmlns:p14="http://schemas.microsoft.com/office/powerpoint/2010/main" val="440827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Interviewer-completed Surveys</a:t>
            </a:r>
            <a:endParaRPr lang="en-US" altLang="zh-CN" dirty="0"/>
          </a:p>
        </p:txBody>
      </p:sp>
      <p:sp>
        <p:nvSpPr>
          <p:cNvPr id="32771" name="Rectangle 3"/>
          <p:cNvSpPr>
            <a:spLocks noGrp="1" noChangeArrowheads="1"/>
          </p:cNvSpPr>
          <p:nvPr>
            <p:ph type="body" idx="1"/>
          </p:nvPr>
        </p:nvSpPr>
        <p:spPr/>
        <p:txBody>
          <a:bodyPr/>
          <a:lstStyle/>
          <a:p>
            <a:r>
              <a:rPr lang="en-US" altLang="zh-CN"/>
              <a:t>A face to face interview</a:t>
            </a:r>
          </a:p>
          <a:p>
            <a:r>
              <a:rPr lang="en-US" altLang="zh-CN"/>
              <a:t>It engages the respondent in answering questions posed orally by the interviews</a:t>
            </a:r>
          </a:p>
          <a:p>
            <a:r>
              <a:rPr lang="en-US" altLang="zh-CN"/>
              <a:t>The respondents does not have to write anything down, which is completed by the interviewer. </a:t>
            </a:r>
          </a:p>
        </p:txBody>
      </p:sp>
    </p:spTree>
    <p:extLst>
      <p:ext uri="{BB962C8B-B14F-4D97-AF65-F5344CB8AC3E}">
        <p14:creationId xmlns:p14="http://schemas.microsoft.com/office/powerpoint/2010/main" val="414288369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9"/>
          <p:cNvSpPr>
            <a:spLocks noGrp="1"/>
          </p:cNvSpPr>
          <p:nvPr>
            <p:ph type="title"/>
          </p:nvPr>
        </p:nvSpPr>
        <p:spPr/>
        <p:txBody>
          <a:bodyPr/>
          <a:lstStyle/>
          <a:p>
            <a:r>
              <a:rPr lang="en-GB"/>
              <a:t>Interviewer-completed Surveys - Advantages</a:t>
            </a:r>
            <a:endParaRPr lang="en-GB" dirty="0"/>
          </a:p>
        </p:txBody>
      </p:sp>
      <p:sp>
        <p:nvSpPr>
          <p:cNvPr id="33795" name="Content Placeholder 6"/>
          <p:cNvSpPr>
            <a:spLocks noGrp="1"/>
          </p:cNvSpPr>
          <p:nvPr>
            <p:ph sz="half" idx="1"/>
          </p:nvPr>
        </p:nvSpPr>
        <p:spPr/>
        <p:txBody>
          <a:bodyPr>
            <a:normAutofit lnSpcReduction="10000"/>
          </a:bodyPr>
          <a:lstStyle/>
          <a:p>
            <a:r>
              <a:rPr lang="en-GB"/>
              <a:t>There is no need to write anything down, so it is less intrusive than a mail or self-completion survey</a:t>
            </a:r>
          </a:p>
          <a:p>
            <a:r>
              <a:rPr lang="en-GB"/>
              <a:t>Show cards and visual images can be used</a:t>
            </a:r>
          </a:p>
          <a:p>
            <a:r>
              <a:rPr lang="en-GB"/>
              <a:t>Face-to face interaction can contribute to increased participation</a:t>
            </a:r>
          </a:p>
          <a:p>
            <a:r>
              <a:rPr lang="en-GB"/>
              <a:t>It achieves a higher response rate than mail or telephone surveys</a:t>
            </a:r>
          </a:p>
          <a:p>
            <a:endParaRPr lang="en-GB"/>
          </a:p>
        </p:txBody>
      </p:sp>
      <p:sp>
        <p:nvSpPr>
          <p:cNvPr id="33796" name="Content Placeholder 8"/>
          <p:cNvSpPr>
            <a:spLocks noGrp="1"/>
          </p:cNvSpPr>
          <p:nvPr>
            <p:ph sz="half" idx="2"/>
          </p:nvPr>
        </p:nvSpPr>
        <p:spPr/>
        <p:txBody>
          <a:bodyPr>
            <a:normAutofit lnSpcReduction="10000"/>
          </a:bodyPr>
          <a:lstStyle/>
          <a:p>
            <a:r>
              <a:rPr lang="en-GB"/>
              <a:t>Clarification may be sought by the respondent</a:t>
            </a:r>
          </a:p>
          <a:p>
            <a:r>
              <a:rPr lang="en-GB"/>
              <a:t>Probes may be used by the interviewer to extend responses.</a:t>
            </a:r>
          </a:p>
          <a:p>
            <a:r>
              <a:rPr lang="en-GB"/>
              <a:t>Both open-ended and closed questions may be asked</a:t>
            </a:r>
          </a:p>
          <a:p>
            <a:r>
              <a:rPr lang="en-GB"/>
              <a:t>No follow-up collection </a:t>
            </a:r>
          </a:p>
          <a:p>
            <a:endParaRPr lang="en-GB"/>
          </a:p>
        </p:txBody>
      </p:sp>
    </p:spTree>
    <p:extLst>
      <p:ext uri="{BB962C8B-B14F-4D97-AF65-F5344CB8AC3E}">
        <p14:creationId xmlns:p14="http://schemas.microsoft.com/office/powerpoint/2010/main" val="90675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zh-CN"/>
              <a:t>Interviewer-completed Surveys - Disadvantages</a:t>
            </a:r>
            <a:endParaRPr lang="zh-CN" altLang="en-US" dirty="0"/>
          </a:p>
        </p:txBody>
      </p:sp>
      <p:sp>
        <p:nvSpPr>
          <p:cNvPr id="34819" name="Rectangle 3"/>
          <p:cNvSpPr>
            <a:spLocks noGrp="1" noChangeArrowheads="1"/>
          </p:cNvSpPr>
          <p:nvPr>
            <p:ph type="body" idx="1"/>
          </p:nvPr>
        </p:nvSpPr>
        <p:spPr/>
        <p:txBody>
          <a:bodyPr/>
          <a:lstStyle/>
          <a:p>
            <a:r>
              <a:rPr lang="en-US" altLang="zh-CN"/>
              <a:t>The costs for training, supervising, and transporting are very high</a:t>
            </a:r>
          </a:p>
          <a:p>
            <a:r>
              <a:rPr lang="en-US" altLang="zh-CN"/>
              <a:t>The presence of an interviewer can introduce interviewer bias based on the interviewer’s appearance, mannerisms, tone of voice or language used</a:t>
            </a:r>
          </a:p>
          <a:p>
            <a:r>
              <a:rPr lang="en-US" altLang="zh-CN"/>
              <a:t>Respondents may query anonymity or confidentiality claims</a:t>
            </a:r>
          </a:p>
          <a:p>
            <a:r>
              <a:rPr lang="en-US" altLang="zh-CN"/>
              <a:t>Respondents may not find the interception by the interviewer convenient</a:t>
            </a:r>
            <a:endParaRPr lang="en-US" altLang="zh-CN" dirty="0"/>
          </a:p>
        </p:txBody>
      </p:sp>
    </p:spTree>
    <p:extLst>
      <p:ext uri="{BB962C8B-B14F-4D97-AF65-F5344CB8AC3E}">
        <p14:creationId xmlns:p14="http://schemas.microsoft.com/office/powerpoint/2010/main" val="29098430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E4E21-FA0C-402D-8C81-BA49140F75B4}"/>
              </a:ext>
            </a:extLst>
          </p:cNvPr>
          <p:cNvSpPr>
            <a:spLocks noGrp="1"/>
          </p:cNvSpPr>
          <p:nvPr>
            <p:ph type="title"/>
          </p:nvPr>
        </p:nvSpPr>
        <p:spPr/>
        <p:txBody>
          <a:bodyPr/>
          <a:lstStyle/>
          <a:p>
            <a:r>
              <a:rPr lang="en-GB" dirty="0"/>
              <a:t>Online Surveys</a:t>
            </a:r>
          </a:p>
        </p:txBody>
      </p:sp>
      <p:sp>
        <p:nvSpPr>
          <p:cNvPr id="5" name="Text Placeholder 4">
            <a:extLst>
              <a:ext uri="{FF2B5EF4-FFF2-40B4-BE49-F238E27FC236}">
                <a16:creationId xmlns:a16="http://schemas.microsoft.com/office/drawing/2014/main" id="{6A8A0938-CA18-4FA3-ACA9-B39E04B3E871}"/>
              </a:ext>
            </a:extLst>
          </p:cNvPr>
          <p:cNvSpPr>
            <a:spLocks noGrp="1"/>
          </p:cNvSpPr>
          <p:nvPr>
            <p:ph type="body" idx="1"/>
          </p:nvPr>
        </p:nvSpPr>
        <p:spPr/>
        <p:txBody>
          <a:bodyPr/>
          <a:lstStyle/>
          <a:p>
            <a:r>
              <a:rPr lang="en-GB" dirty="0"/>
              <a:t>Advantages</a:t>
            </a:r>
          </a:p>
        </p:txBody>
      </p:sp>
      <p:sp>
        <p:nvSpPr>
          <p:cNvPr id="6" name="Content Placeholder 5">
            <a:extLst>
              <a:ext uri="{FF2B5EF4-FFF2-40B4-BE49-F238E27FC236}">
                <a16:creationId xmlns:a16="http://schemas.microsoft.com/office/drawing/2014/main" id="{38F908A6-859E-43F8-B6E8-E3D563BA9032}"/>
              </a:ext>
            </a:extLst>
          </p:cNvPr>
          <p:cNvSpPr>
            <a:spLocks noGrp="1"/>
          </p:cNvSpPr>
          <p:nvPr>
            <p:ph sz="half" idx="2"/>
          </p:nvPr>
        </p:nvSpPr>
        <p:spPr/>
        <p:txBody>
          <a:bodyPr/>
          <a:lstStyle/>
          <a:p>
            <a:r>
              <a:rPr lang="en-GB" dirty="0">
                <a:ea typeface="ＭＳ Ｐゴシック" pitchFamily="34" charset="-128"/>
              </a:rPr>
              <a:t>Respondents enter the data directly</a:t>
            </a:r>
          </a:p>
          <a:p>
            <a:r>
              <a:rPr lang="en-GB" dirty="0">
                <a:ea typeface="ＭＳ Ｐゴシック" pitchFamily="34" charset="-128"/>
              </a:rPr>
              <a:t>The cost of conduct is minimal</a:t>
            </a:r>
          </a:p>
          <a:p>
            <a:r>
              <a:rPr lang="en-GB" dirty="0">
                <a:ea typeface="ＭＳ Ｐゴシック" pitchFamily="34" charset="-128"/>
              </a:rPr>
              <a:t>Faster than mail, telephone or intercept surveys</a:t>
            </a:r>
          </a:p>
          <a:p>
            <a:r>
              <a:rPr lang="en-GB" dirty="0">
                <a:ea typeface="ＭＳ Ｐゴシック" pitchFamily="34" charset="-128"/>
              </a:rPr>
              <a:t>Real-time responses</a:t>
            </a:r>
            <a:endParaRPr lang="en-GB" dirty="0"/>
          </a:p>
        </p:txBody>
      </p:sp>
      <p:sp>
        <p:nvSpPr>
          <p:cNvPr id="7" name="Text Placeholder 6">
            <a:extLst>
              <a:ext uri="{FF2B5EF4-FFF2-40B4-BE49-F238E27FC236}">
                <a16:creationId xmlns:a16="http://schemas.microsoft.com/office/drawing/2014/main" id="{D24430A2-9B0F-40DB-8387-B96DE5E86AF2}"/>
              </a:ext>
            </a:extLst>
          </p:cNvPr>
          <p:cNvSpPr>
            <a:spLocks noGrp="1"/>
          </p:cNvSpPr>
          <p:nvPr>
            <p:ph type="body" sz="quarter" idx="3"/>
          </p:nvPr>
        </p:nvSpPr>
        <p:spPr/>
        <p:txBody>
          <a:bodyPr/>
          <a:lstStyle/>
          <a:p>
            <a:r>
              <a:rPr lang="en-GB" dirty="0"/>
              <a:t>Disadvantages</a:t>
            </a:r>
          </a:p>
        </p:txBody>
      </p:sp>
      <p:sp>
        <p:nvSpPr>
          <p:cNvPr id="8" name="Content Placeholder 7">
            <a:extLst>
              <a:ext uri="{FF2B5EF4-FFF2-40B4-BE49-F238E27FC236}">
                <a16:creationId xmlns:a16="http://schemas.microsoft.com/office/drawing/2014/main" id="{433A6D7D-BACC-4125-AFAA-CE8E9FC6726F}"/>
              </a:ext>
            </a:extLst>
          </p:cNvPr>
          <p:cNvSpPr>
            <a:spLocks noGrp="1"/>
          </p:cNvSpPr>
          <p:nvPr>
            <p:ph sz="quarter" idx="4"/>
          </p:nvPr>
        </p:nvSpPr>
        <p:spPr/>
        <p:txBody>
          <a:bodyPr/>
          <a:lstStyle/>
          <a:p>
            <a:r>
              <a:rPr lang="en-HK" dirty="0"/>
              <a:t>Lack of sampling frames</a:t>
            </a:r>
          </a:p>
          <a:p>
            <a:r>
              <a:rPr lang="en-HK" dirty="0"/>
              <a:t>Not knowing who completed the surveys</a:t>
            </a:r>
          </a:p>
          <a:p>
            <a:r>
              <a:rPr lang="en-HK" dirty="0"/>
              <a:t>Many paid survey panels are not reliable</a:t>
            </a:r>
          </a:p>
          <a:p>
            <a:r>
              <a:rPr lang="en-HK" dirty="0"/>
              <a:t>Difficulties in gaining access to some e-lists</a:t>
            </a:r>
          </a:p>
          <a:p>
            <a:endParaRPr lang="en-GB" dirty="0"/>
          </a:p>
        </p:txBody>
      </p:sp>
    </p:spTree>
    <p:extLst>
      <p:ext uri="{BB962C8B-B14F-4D97-AF65-F5344CB8AC3E}">
        <p14:creationId xmlns:p14="http://schemas.microsoft.com/office/powerpoint/2010/main" val="37247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Case Study Research</a:t>
            </a:r>
            <a:endParaRPr lang="en-GB" dirty="0"/>
          </a:p>
        </p:txBody>
      </p:sp>
      <p:sp>
        <p:nvSpPr>
          <p:cNvPr id="18435" name="Content Placeholder 2"/>
          <p:cNvSpPr>
            <a:spLocks noGrp="1"/>
          </p:cNvSpPr>
          <p:nvPr>
            <p:ph idx="1"/>
          </p:nvPr>
        </p:nvSpPr>
        <p:spPr/>
        <p:txBody>
          <a:bodyPr>
            <a:normAutofit fontScale="92500" lnSpcReduction="20000"/>
          </a:bodyPr>
          <a:lstStyle/>
          <a:p>
            <a:r>
              <a:rPr lang="en-US" altLang="zh-CN"/>
              <a:t>Case study is an in-depth analysis of a single case or a small number of cases</a:t>
            </a:r>
          </a:p>
          <a:p>
            <a:r>
              <a:rPr lang="en-GB" altLang="zh-CN"/>
              <a:t>A large number of aspects of a single case (individual, organization or team) was investigated in depth over a long period within the case’s own context. </a:t>
            </a:r>
          </a:p>
          <a:p>
            <a:r>
              <a:rPr lang="en-GB" altLang="zh-CN"/>
              <a:t>It involves collecting in depth, descriptive data which is then interpreted, analysed and evaluated. </a:t>
            </a:r>
          </a:p>
          <a:p>
            <a:r>
              <a:rPr lang="en-US" altLang="zh-CN"/>
              <a:t>The method is particularly </a:t>
            </a:r>
            <a:r>
              <a:rPr lang="en-GB" altLang="zh-CN"/>
              <a:t>appropriate when little in known about a topic</a:t>
            </a:r>
          </a:p>
          <a:p>
            <a:r>
              <a:rPr lang="en-US" altLang="zh-CN"/>
              <a:t>Multiple sources of data</a:t>
            </a:r>
          </a:p>
          <a:p>
            <a:r>
              <a:rPr lang="en-US" altLang="zh-CN"/>
              <a:t>Triangulation </a:t>
            </a:r>
            <a:r>
              <a:rPr lang="en-GB" altLang="zh-CN"/>
              <a:t>(the use of two or more methods of data collection or sources of data in the study of some aspect of human behaviour) </a:t>
            </a:r>
            <a:endParaRPr lang="en-US" altLang="zh-CN" dirty="0"/>
          </a:p>
        </p:txBody>
      </p:sp>
    </p:spTree>
    <p:extLst>
      <p:ext uri="{BB962C8B-B14F-4D97-AF65-F5344CB8AC3E}">
        <p14:creationId xmlns:p14="http://schemas.microsoft.com/office/powerpoint/2010/main" val="21043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sp>
        <p:nvSpPr>
          <p:cNvPr id="37891" name="Content Placeholder 2"/>
          <p:cNvSpPr>
            <a:spLocks noGrp="1"/>
          </p:cNvSpPr>
          <p:nvPr>
            <p:ph idx="1"/>
          </p:nvPr>
        </p:nvSpPr>
        <p:spPr/>
        <p:txBody>
          <a:bodyPr/>
          <a:lstStyle/>
          <a:p>
            <a:r>
              <a:rPr lang="en-US" altLang="zh-CN"/>
              <a:t>According to Robert Yin (1994), a case study is an empirical inquiry that investigates a contemporary phenomenon within its real-life context</a:t>
            </a:r>
          </a:p>
          <a:p>
            <a:r>
              <a:rPr lang="en-GB"/>
              <a:t>“The case study method allows investigators to retain the holistic and meaningful characteristics of real-life events – such as individual life cycles, small group behaviour, organizational and managerial processes, neighbourhood change, school performance, international relations, and the maturation of industries”. (Yin, 2009)</a:t>
            </a:r>
            <a:endParaRPr lang="en-GB" dirty="0"/>
          </a:p>
        </p:txBody>
      </p:sp>
    </p:spTree>
    <p:extLst>
      <p:ext uri="{BB962C8B-B14F-4D97-AF65-F5344CB8AC3E}">
        <p14:creationId xmlns:p14="http://schemas.microsoft.com/office/powerpoint/2010/main" val="83948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graphicFrame>
        <p:nvGraphicFramePr>
          <p:cNvPr id="5" name="Group 3"/>
          <p:cNvGraphicFramePr>
            <a:graphicFrameLocks noGrp="1"/>
          </p:cNvGraphicFramePr>
          <p:nvPr>
            <p:ph idx="1"/>
            <p:extLst>
              <p:ext uri="{D42A27DB-BD31-4B8C-83A1-F6EECF244321}">
                <p14:modId xmlns:p14="http://schemas.microsoft.com/office/powerpoint/2010/main" val="2404650764"/>
              </p:ext>
            </p:extLst>
          </p:nvPr>
        </p:nvGraphicFramePr>
        <p:xfrm>
          <a:off x="1217612" y="1828800"/>
          <a:ext cx="9557319" cy="4659454"/>
        </p:xfrm>
        <a:graphic>
          <a:graphicData uri="http://schemas.openxmlformats.org/drawingml/2006/table">
            <a:tbl>
              <a:tblPr/>
              <a:tblGrid>
                <a:gridCol w="1998349">
                  <a:extLst>
                    <a:ext uri="{9D8B030D-6E8A-4147-A177-3AD203B41FA5}">
                      <a16:colId xmlns:a16="http://schemas.microsoft.com/office/drawing/2014/main" val="20000"/>
                    </a:ext>
                  </a:extLst>
                </a:gridCol>
                <a:gridCol w="7558970">
                  <a:extLst>
                    <a:ext uri="{9D8B030D-6E8A-4147-A177-3AD203B41FA5}">
                      <a16:colId xmlns:a16="http://schemas.microsoft.com/office/drawing/2014/main" val="20001"/>
                    </a:ext>
                  </a:extLst>
                </a:gridCol>
              </a:tblGrid>
              <a:tr h="10201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dirty="0">
                          <a:ln>
                            <a:noFill/>
                          </a:ln>
                          <a:solidFill>
                            <a:schemeClr val="tx1"/>
                          </a:solidFill>
                          <a:effectLst/>
                          <a:latin typeface="Times New Roman" pitchFamily="18" charset="0"/>
                          <a:ea typeface="新細明體" pitchFamily="18" charset="-120"/>
                        </a:rPr>
                        <a:t>Type of case study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a:ln>
                            <a:noFill/>
                          </a:ln>
                          <a:solidFill>
                            <a:schemeClr val="tx1"/>
                          </a:solidFill>
                          <a:effectLst/>
                          <a:latin typeface="Times New Roman" pitchFamily="18" charset="0"/>
                          <a:ea typeface="新細明體" pitchFamily="18" charset="-120"/>
                        </a:rPr>
                        <a:t>Description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extLst>
                  <a:ext uri="{0D108BD9-81ED-4DB2-BD59-A6C34878D82A}">
                    <a16:rowId xmlns:a16="http://schemas.microsoft.com/office/drawing/2014/main" val="10000"/>
                  </a:ext>
                </a:extLst>
              </a:tr>
              <a:tr h="11514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Exploratory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a:ln>
                            <a:noFill/>
                          </a:ln>
                          <a:solidFill>
                            <a:schemeClr val="tx1"/>
                          </a:solidFill>
                          <a:effectLst/>
                          <a:latin typeface="Times New Roman" pitchFamily="18" charset="0"/>
                          <a:ea typeface="新細明體" pitchFamily="18" charset="-120"/>
                        </a:rPr>
                        <a:t>The study ‘explores’ single or multiple cases of the tourism phenomenon to discover uniqueness or characteristics, since no pre-existing data exist in the public arena. The ‘what’ is determined.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73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Descriptive</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collects evidence to enable the researcher to describe either a single case or multiple cases. The ‘who’, ‘what’ and ‘where’ are determined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7508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Explanatory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seeks to determine ‘how and why’ the single case or multiple cases operate as they do.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602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2A52B-0011-4105-B448-B97468F426BF}"/>
              </a:ext>
            </a:extLst>
          </p:cNvPr>
          <p:cNvSpPr>
            <a:spLocks noGrp="1"/>
          </p:cNvSpPr>
          <p:nvPr>
            <p:ph type="title"/>
          </p:nvPr>
        </p:nvSpPr>
        <p:spPr/>
        <p:txBody>
          <a:bodyPr/>
          <a:lstStyle/>
          <a:p>
            <a:r>
              <a:rPr lang="en-HK" dirty="0"/>
              <a:t>Case study research</a:t>
            </a:r>
            <a:endParaRPr lang="en-GB" dirty="0"/>
          </a:p>
        </p:txBody>
      </p:sp>
      <p:sp>
        <p:nvSpPr>
          <p:cNvPr id="5" name="Text Placeholder 4">
            <a:extLst>
              <a:ext uri="{FF2B5EF4-FFF2-40B4-BE49-F238E27FC236}">
                <a16:creationId xmlns:a16="http://schemas.microsoft.com/office/drawing/2014/main" id="{FD75D0F3-8661-4540-8622-C09D06E5FE4E}"/>
              </a:ext>
            </a:extLst>
          </p:cNvPr>
          <p:cNvSpPr>
            <a:spLocks noGrp="1"/>
          </p:cNvSpPr>
          <p:nvPr>
            <p:ph type="body" idx="1"/>
          </p:nvPr>
        </p:nvSpPr>
        <p:spPr/>
        <p:txBody>
          <a:bodyPr/>
          <a:lstStyle/>
          <a:p>
            <a:r>
              <a:rPr lang="en-HK" dirty="0"/>
              <a:t>Advantages</a:t>
            </a:r>
            <a:endParaRPr lang="en-GB" dirty="0"/>
          </a:p>
        </p:txBody>
      </p:sp>
      <p:sp>
        <p:nvSpPr>
          <p:cNvPr id="6" name="Content Placeholder 5">
            <a:extLst>
              <a:ext uri="{FF2B5EF4-FFF2-40B4-BE49-F238E27FC236}">
                <a16:creationId xmlns:a16="http://schemas.microsoft.com/office/drawing/2014/main" id="{83482E19-9ED6-444F-9E55-1E35EEE59B90}"/>
              </a:ext>
            </a:extLst>
          </p:cNvPr>
          <p:cNvSpPr>
            <a:spLocks noGrp="1"/>
          </p:cNvSpPr>
          <p:nvPr>
            <p:ph sz="half" idx="2"/>
          </p:nvPr>
        </p:nvSpPr>
        <p:spPr/>
        <p:txBody>
          <a:bodyPr>
            <a:normAutofit fontScale="92500" lnSpcReduction="10000"/>
          </a:bodyPr>
          <a:lstStyle/>
          <a:p>
            <a:r>
              <a:rPr lang="en-GB" dirty="0">
                <a:ea typeface="ＭＳ Ｐゴシック" pitchFamily="34" charset="-128"/>
              </a:rPr>
              <a:t>In-depth data is collected on a single case or multiple cases</a:t>
            </a:r>
          </a:p>
          <a:p>
            <a:r>
              <a:rPr lang="en-GB" dirty="0">
                <a:ea typeface="ＭＳ Ｐゴシック" pitchFamily="34" charset="-128"/>
              </a:rPr>
              <a:t>Evidence is grounded in the social setting being studied</a:t>
            </a:r>
          </a:p>
          <a:p>
            <a:r>
              <a:rPr lang="en-GB" dirty="0">
                <a:ea typeface="ＭＳ Ｐゴシック" pitchFamily="34" charset="-128"/>
              </a:rPr>
              <a:t>Study members can check the data for accuracy</a:t>
            </a:r>
          </a:p>
          <a:p>
            <a:r>
              <a:rPr lang="en-GB" dirty="0">
                <a:ea typeface="ＭＳ Ｐゴシック" pitchFamily="34" charset="-128"/>
              </a:rPr>
              <a:t>Member checking may remove researcher bias</a:t>
            </a:r>
          </a:p>
          <a:p>
            <a:r>
              <a:rPr lang="en-GB" dirty="0">
                <a:ea typeface="ＭＳ Ｐゴシック" pitchFamily="34" charset="-128"/>
              </a:rPr>
              <a:t>Methodological triangulation is used</a:t>
            </a:r>
            <a:endParaRPr lang="en-GB" dirty="0"/>
          </a:p>
        </p:txBody>
      </p:sp>
      <p:sp>
        <p:nvSpPr>
          <p:cNvPr id="7" name="Text Placeholder 6">
            <a:extLst>
              <a:ext uri="{FF2B5EF4-FFF2-40B4-BE49-F238E27FC236}">
                <a16:creationId xmlns:a16="http://schemas.microsoft.com/office/drawing/2014/main" id="{FDC8E734-11D5-4B3B-9D4D-10D324FA8BB9}"/>
              </a:ext>
            </a:extLst>
          </p:cNvPr>
          <p:cNvSpPr>
            <a:spLocks noGrp="1"/>
          </p:cNvSpPr>
          <p:nvPr>
            <p:ph type="body" sz="quarter" idx="3"/>
          </p:nvPr>
        </p:nvSpPr>
        <p:spPr/>
        <p:txBody>
          <a:bodyPr/>
          <a:lstStyle/>
          <a:p>
            <a:r>
              <a:rPr lang="en-HK" dirty="0"/>
              <a:t>disadvantages</a:t>
            </a:r>
            <a:endParaRPr lang="en-GB" dirty="0"/>
          </a:p>
        </p:txBody>
      </p:sp>
      <p:sp>
        <p:nvSpPr>
          <p:cNvPr id="8" name="Content Placeholder 7">
            <a:extLst>
              <a:ext uri="{FF2B5EF4-FFF2-40B4-BE49-F238E27FC236}">
                <a16:creationId xmlns:a16="http://schemas.microsoft.com/office/drawing/2014/main" id="{E58E36F1-D677-4EF7-8D2A-5FE50339E255}"/>
              </a:ext>
            </a:extLst>
          </p:cNvPr>
          <p:cNvSpPr>
            <a:spLocks noGrp="1"/>
          </p:cNvSpPr>
          <p:nvPr>
            <p:ph sz="quarter" idx="4"/>
          </p:nvPr>
        </p:nvSpPr>
        <p:spPr/>
        <p:txBody>
          <a:bodyPr>
            <a:normAutofit fontScale="92500" lnSpcReduction="10000"/>
          </a:bodyPr>
          <a:lstStyle/>
          <a:p>
            <a:r>
              <a:rPr lang="en-HK" dirty="0"/>
              <a:t>The case study focus is emergent. </a:t>
            </a:r>
          </a:p>
          <a:p>
            <a:r>
              <a:rPr lang="en-HK" dirty="0"/>
              <a:t>The research process is subjective as opposed to objective.</a:t>
            </a:r>
          </a:p>
          <a:p>
            <a:r>
              <a:rPr lang="en-HK" dirty="0"/>
              <a:t>Evidence may be denied for reproduction based on the use of member checking.</a:t>
            </a:r>
          </a:p>
          <a:p>
            <a:r>
              <a:rPr lang="en-HK" dirty="0"/>
              <a:t>Data collection, analysis and findings may contain bias.</a:t>
            </a:r>
          </a:p>
          <a:p>
            <a:r>
              <a:rPr lang="en-HK" dirty="0"/>
              <a:t>Findings are not able to be generalized to other cases. </a:t>
            </a:r>
          </a:p>
          <a:p>
            <a:endParaRPr lang="en-GB" dirty="0"/>
          </a:p>
        </p:txBody>
      </p:sp>
    </p:spTree>
    <p:extLst>
      <p:ext uri="{BB962C8B-B14F-4D97-AF65-F5344CB8AC3E}">
        <p14:creationId xmlns:p14="http://schemas.microsoft.com/office/powerpoint/2010/main" val="112761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17614" y="274638"/>
            <a:ext cx="9753600" cy="842824"/>
          </a:xfrm>
        </p:spPr>
        <p:txBody>
          <a:bodyPr/>
          <a:lstStyle/>
          <a:p>
            <a:r>
              <a:rPr lang="en-US" dirty="0"/>
              <a:t>Single- versus Multiple-case Design</a:t>
            </a:r>
            <a:endParaRPr lang="en-GB" dirty="0"/>
          </a:p>
        </p:txBody>
      </p:sp>
      <p:sp>
        <p:nvSpPr>
          <p:cNvPr id="7" name="TextBox 6"/>
          <p:cNvSpPr txBox="1"/>
          <p:nvPr/>
        </p:nvSpPr>
        <p:spPr>
          <a:xfrm>
            <a:off x="3046412" y="20574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67" name="TextBox 7"/>
          <p:cNvSpPr txBox="1">
            <a:spLocks noChangeArrowheads="1"/>
          </p:cNvSpPr>
          <p:nvPr/>
        </p:nvSpPr>
        <p:spPr bwMode="auto">
          <a:xfrm>
            <a:off x="3427412" y="2438400"/>
            <a:ext cx="1676400" cy="1200150"/>
          </a:xfrm>
          <a:prstGeom prst="rect">
            <a:avLst/>
          </a:prstGeom>
          <a:noFill/>
          <a:ln w="9525">
            <a:solidFill>
              <a:schemeClr val="tx1"/>
            </a:solidFill>
            <a:miter lim="800000"/>
            <a:headEnd/>
            <a:tailEnd/>
          </a:ln>
        </p:spPr>
        <p:txBody>
          <a:bodyPr>
            <a:spAutoFit/>
          </a:bodyPr>
          <a:lstStyle/>
          <a:p>
            <a:pPr algn="ctr"/>
            <a:r>
              <a:rPr lang="en-US"/>
              <a:t>Case</a:t>
            </a:r>
          </a:p>
          <a:p>
            <a:pPr algn="ctr"/>
            <a:endParaRPr lang="en-US"/>
          </a:p>
          <a:p>
            <a:endParaRPr lang="en-US"/>
          </a:p>
          <a:p>
            <a:endParaRPr lang="en-GB"/>
          </a:p>
        </p:txBody>
      </p:sp>
      <p:sp>
        <p:nvSpPr>
          <p:cNvPr id="9" name="TextBox 8"/>
          <p:cNvSpPr txBox="1"/>
          <p:nvPr/>
        </p:nvSpPr>
        <p:spPr>
          <a:xfrm>
            <a:off x="3046412" y="42672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71" name="TextBox 9"/>
          <p:cNvSpPr txBox="1">
            <a:spLocks noChangeArrowheads="1"/>
          </p:cNvSpPr>
          <p:nvPr/>
        </p:nvSpPr>
        <p:spPr bwMode="auto">
          <a:xfrm>
            <a:off x="3122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72" name="TextBox 10"/>
          <p:cNvSpPr txBox="1">
            <a:spLocks noChangeArrowheads="1"/>
          </p:cNvSpPr>
          <p:nvPr/>
        </p:nvSpPr>
        <p:spPr bwMode="auto">
          <a:xfrm>
            <a:off x="42656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12" name="TextBox 11"/>
          <p:cNvSpPr txBox="1"/>
          <p:nvPr/>
        </p:nvSpPr>
        <p:spPr>
          <a:xfrm>
            <a:off x="62468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76" name="TextBox 12"/>
          <p:cNvSpPr txBox="1">
            <a:spLocks noChangeArrowheads="1"/>
          </p:cNvSpPr>
          <p:nvPr/>
        </p:nvSpPr>
        <p:spPr bwMode="auto">
          <a:xfrm>
            <a:off x="64754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17" name="TextBox 16"/>
          <p:cNvSpPr txBox="1"/>
          <p:nvPr/>
        </p:nvSpPr>
        <p:spPr>
          <a:xfrm>
            <a:off x="62468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8" name="TextBox 17"/>
          <p:cNvSpPr txBox="1"/>
          <p:nvPr/>
        </p:nvSpPr>
        <p:spPr>
          <a:xfrm>
            <a:off x="79232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9" name="TextBox 18"/>
          <p:cNvSpPr txBox="1"/>
          <p:nvPr/>
        </p:nvSpPr>
        <p:spPr>
          <a:xfrm>
            <a:off x="79232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86" name="TextBox 19"/>
          <p:cNvSpPr txBox="1">
            <a:spLocks noChangeArrowheads="1"/>
          </p:cNvSpPr>
          <p:nvPr/>
        </p:nvSpPr>
        <p:spPr bwMode="auto">
          <a:xfrm>
            <a:off x="6399212" y="32766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7" name="TextBox 20"/>
          <p:cNvSpPr txBox="1">
            <a:spLocks noChangeArrowheads="1"/>
          </p:cNvSpPr>
          <p:nvPr/>
        </p:nvSpPr>
        <p:spPr bwMode="auto">
          <a:xfrm>
            <a:off x="79232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8" name="TextBox 21"/>
          <p:cNvSpPr txBox="1">
            <a:spLocks noChangeArrowheads="1"/>
          </p:cNvSpPr>
          <p:nvPr/>
        </p:nvSpPr>
        <p:spPr bwMode="auto">
          <a:xfrm>
            <a:off x="8075612" y="32004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23" name="TextBox 22"/>
          <p:cNvSpPr txBox="1"/>
          <p:nvPr/>
        </p:nvSpPr>
        <p:spPr>
          <a:xfrm>
            <a:off x="61706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sp>
        <p:nvSpPr>
          <p:cNvPr id="40992" name="TextBox 23"/>
          <p:cNvSpPr txBox="1">
            <a:spLocks noChangeArrowheads="1"/>
          </p:cNvSpPr>
          <p:nvPr/>
        </p:nvSpPr>
        <p:spPr bwMode="auto">
          <a:xfrm>
            <a:off x="6170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93" name="TextBox 24"/>
          <p:cNvSpPr txBox="1">
            <a:spLocks noChangeArrowheads="1"/>
          </p:cNvSpPr>
          <p:nvPr/>
        </p:nvSpPr>
        <p:spPr bwMode="auto">
          <a:xfrm>
            <a:off x="6399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26" name="TextBox 25"/>
          <p:cNvSpPr txBox="1"/>
          <p:nvPr/>
        </p:nvSpPr>
        <p:spPr>
          <a:xfrm>
            <a:off x="77708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cxnSp>
        <p:nvCxnSpPr>
          <p:cNvPr id="28" name="Straight Arrow Connector 27"/>
          <p:cNvCxnSpPr/>
          <p:nvPr/>
        </p:nvCxnSpPr>
        <p:spPr>
          <a:xfrm>
            <a:off x="2436812" y="4038600"/>
            <a:ext cx="7543800" cy="1588"/>
          </a:xfrm>
          <a:prstGeom prst="straightConnector1">
            <a:avLst/>
          </a:prstGeom>
          <a:ln w="63500">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5400000">
            <a:off x="3427413" y="3886201"/>
            <a:ext cx="4724400" cy="317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40999" name="TextBox 30"/>
          <p:cNvSpPr txBox="1">
            <a:spLocks noChangeArrowheads="1"/>
          </p:cNvSpPr>
          <p:nvPr/>
        </p:nvSpPr>
        <p:spPr bwMode="auto">
          <a:xfrm>
            <a:off x="78470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1000" name="TextBox 31"/>
          <p:cNvSpPr txBox="1">
            <a:spLocks noChangeArrowheads="1"/>
          </p:cNvSpPr>
          <p:nvPr/>
        </p:nvSpPr>
        <p:spPr bwMode="auto">
          <a:xfrm>
            <a:off x="7923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41001" name="TextBox 32"/>
          <p:cNvSpPr txBox="1">
            <a:spLocks noChangeArrowheads="1"/>
          </p:cNvSpPr>
          <p:nvPr/>
        </p:nvSpPr>
        <p:spPr bwMode="auto">
          <a:xfrm>
            <a:off x="2817812" y="1219200"/>
            <a:ext cx="2438400" cy="381000"/>
          </a:xfrm>
          <a:prstGeom prst="rect">
            <a:avLst/>
          </a:prstGeom>
          <a:noFill/>
          <a:ln w="9525">
            <a:solidFill>
              <a:schemeClr val="tx1"/>
            </a:solidFill>
            <a:miter lim="800000"/>
            <a:headEnd/>
            <a:tailEnd/>
          </a:ln>
        </p:spPr>
        <p:txBody>
          <a:bodyPr>
            <a:spAutoFit/>
          </a:bodyPr>
          <a:lstStyle/>
          <a:p>
            <a:pPr algn="ctr"/>
            <a:r>
              <a:rPr lang="en-US"/>
              <a:t>Single-case</a:t>
            </a:r>
            <a:endParaRPr lang="en-GB"/>
          </a:p>
        </p:txBody>
      </p:sp>
      <p:sp>
        <p:nvSpPr>
          <p:cNvPr id="41002" name="TextBox 33"/>
          <p:cNvSpPr txBox="1">
            <a:spLocks noChangeArrowheads="1"/>
          </p:cNvSpPr>
          <p:nvPr/>
        </p:nvSpPr>
        <p:spPr bwMode="auto">
          <a:xfrm>
            <a:off x="6627812" y="1219200"/>
            <a:ext cx="2438400" cy="381000"/>
          </a:xfrm>
          <a:prstGeom prst="rect">
            <a:avLst/>
          </a:prstGeom>
          <a:noFill/>
          <a:ln w="9525">
            <a:solidFill>
              <a:schemeClr val="tx1"/>
            </a:solidFill>
            <a:miter lim="800000"/>
            <a:headEnd/>
            <a:tailEnd/>
          </a:ln>
        </p:spPr>
        <p:txBody>
          <a:bodyPr>
            <a:spAutoFit/>
          </a:bodyPr>
          <a:lstStyle/>
          <a:p>
            <a:pPr algn="ctr"/>
            <a:r>
              <a:rPr lang="en-US"/>
              <a:t>Multiple-case</a:t>
            </a:r>
            <a:endParaRPr lang="en-GB"/>
          </a:p>
        </p:txBody>
      </p:sp>
      <p:sp>
        <p:nvSpPr>
          <p:cNvPr id="41003" name="TextBox 34"/>
          <p:cNvSpPr txBox="1">
            <a:spLocks noChangeArrowheads="1"/>
          </p:cNvSpPr>
          <p:nvPr/>
        </p:nvSpPr>
        <p:spPr bwMode="auto">
          <a:xfrm>
            <a:off x="1674812" y="2209800"/>
            <a:ext cx="1143000" cy="1200150"/>
          </a:xfrm>
          <a:prstGeom prst="rect">
            <a:avLst/>
          </a:prstGeom>
          <a:noFill/>
          <a:ln w="9525">
            <a:solidFill>
              <a:schemeClr val="tx1"/>
            </a:solidFill>
            <a:miter lim="800000"/>
            <a:headEnd/>
            <a:tailEnd/>
          </a:ln>
        </p:spPr>
        <p:txBody>
          <a:bodyPr>
            <a:spAutoFit/>
          </a:bodyPr>
          <a:lstStyle/>
          <a:p>
            <a:pPr algn="ctr"/>
            <a:r>
              <a:rPr lang="en-US"/>
              <a:t>Holistic</a:t>
            </a:r>
          </a:p>
          <a:p>
            <a:pPr algn="ctr"/>
            <a:r>
              <a:rPr lang="en-US"/>
              <a:t>(single</a:t>
            </a:r>
          </a:p>
          <a:p>
            <a:pPr algn="ctr"/>
            <a:r>
              <a:rPr lang="en-US"/>
              <a:t>unit</a:t>
            </a:r>
          </a:p>
          <a:p>
            <a:pPr algn="ctr"/>
            <a:r>
              <a:rPr lang="en-US"/>
              <a:t>analysis</a:t>
            </a:r>
            <a:endParaRPr lang="en-GB"/>
          </a:p>
        </p:txBody>
      </p:sp>
      <p:sp>
        <p:nvSpPr>
          <p:cNvPr id="41004" name="TextBox 35"/>
          <p:cNvSpPr txBox="1">
            <a:spLocks noChangeArrowheads="1"/>
          </p:cNvSpPr>
          <p:nvPr/>
        </p:nvSpPr>
        <p:spPr bwMode="auto">
          <a:xfrm>
            <a:off x="1674812" y="4495801"/>
            <a:ext cx="1143000" cy="1354217"/>
          </a:xfrm>
          <a:prstGeom prst="rect">
            <a:avLst/>
          </a:prstGeom>
          <a:noFill/>
          <a:ln w="9525">
            <a:solidFill>
              <a:schemeClr val="tx1"/>
            </a:solidFill>
            <a:miter lim="800000"/>
            <a:headEnd/>
            <a:tailEnd/>
          </a:ln>
        </p:spPr>
        <p:txBody>
          <a:bodyPr>
            <a:spAutoFit/>
          </a:bodyPr>
          <a:lstStyle/>
          <a:p>
            <a:pPr algn="ctr"/>
            <a:r>
              <a:rPr lang="en-US" sz="1400"/>
              <a:t>Embedded</a:t>
            </a:r>
            <a:endParaRPr lang="en-US"/>
          </a:p>
          <a:p>
            <a:pPr algn="ctr"/>
            <a:r>
              <a:rPr lang="en-US"/>
              <a:t>(multiple</a:t>
            </a:r>
          </a:p>
          <a:p>
            <a:pPr algn="ctr"/>
            <a:r>
              <a:rPr lang="en-US"/>
              <a:t>unit</a:t>
            </a:r>
          </a:p>
          <a:p>
            <a:pPr algn="ctr"/>
            <a:r>
              <a:rPr lang="en-US"/>
              <a:t>analysis</a:t>
            </a:r>
            <a:endParaRPr lang="en-GB"/>
          </a:p>
        </p:txBody>
      </p:sp>
    </p:spTree>
    <p:extLst>
      <p:ext uri="{BB962C8B-B14F-4D97-AF65-F5344CB8AC3E}">
        <p14:creationId xmlns:p14="http://schemas.microsoft.com/office/powerpoint/2010/main" val="35948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65AD3-C0EB-43CE-B6A5-92EB2BF5CB3F}"/>
              </a:ext>
            </a:extLst>
          </p:cNvPr>
          <p:cNvSpPr>
            <a:spLocks noGrp="1"/>
          </p:cNvSpPr>
          <p:nvPr>
            <p:ph type="title"/>
          </p:nvPr>
        </p:nvSpPr>
        <p:spPr/>
        <p:txBody>
          <a:bodyPr/>
          <a:lstStyle/>
          <a:p>
            <a:r>
              <a:rPr lang="en-GB" dirty="0"/>
              <a:t>Single- versus Multiple-case Design</a:t>
            </a:r>
          </a:p>
        </p:txBody>
      </p:sp>
      <p:sp>
        <p:nvSpPr>
          <p:cNvPr id="5" name="Text Placeholder 4">
            <a:extLst>
              <a:ext uri="{FF2B5EF4-FFF2-40B4-BE49-F238E27FC236}">
                <a16:creationId xmlns:a16="http://schemas.microsoft.com/office/drawing/2014/main" id="{3B210C9F-09D6-4C5A-85F5-B64E42344D0A}"/>
              </a:ext>
            </a:extLst>
          </p:cNvPr>
          <p:cNvSpPr>
            <a:spLocks noGrp="1"/>
          </p:cNvSpPr>
          <p:nvPr>
            <p:ph type="body" idx="1"/>
          </p:nvPr>
        </p:nvSpPr>
        <p:spPr/>
        <p:txBody>
          <a:bodyPr/>
          <a:lstStyle/>
          <a:p>
            <a:r>
              <a:rPr lang="en-HK" dirty="0"/>
              <a:t>Rationales for single case study</a:t>
            </a:r>
            <a:endParaRPr lang="en-GB" dirty="0"/>
          </a:p>
        </p:txBody>
      </p:sp>
      <p:sp>
        <p:nvSpPr>
          <p:cNvPr id="6" name="Content Placeholder 5">
            <a:extLst>
              <a:ext uri="{FF2B5EF4-FFF2-40B4-BE49-F238E27FC236}">
                <a16:creationId xmlns:a16="http://schemas.microsoft.com/office/drawing/2014/main" id="{B6E29D13-F7E7-4C11-817C-D0D4E5811CF9}"/>
              </a:ext>
            </a:extLst>
          </p:cNvPr>
          <p:cNvSpPr>
            <a:spLocks noGrp="1"/>
          </p:cNvSpPr>
          <p:nvPr>
            <p:ph sz="half" idx="2"/>
          </p:nvPr>
        </p:nvSpPr>
        <p:spPr/>
        <p:txBody>
          <a:bodyPr>
            <a:normAutofit/>
          </a:bodyPr>
          <a:lstStyle/>
          <a:p>
            <a:pPr marL="45720" indent="0">
              <a:buNone/>
            </a:pPr>
            <a:r>
              <a:rPr lang="en-HK" dirty="0"/>
              <a:t>The case selected is a/an</a:t>
            </a:r>
          </a:p>
          <a:p>
            <a:r>
              <a:rPr lang="en-HK" dirty="0"/>
              <a:t>critical case</a:t>
            </a:r>
          </a:p>
          <a:p>
            <a:r>
              <a:rPr lang="en-HK" dirty="0"/>
              <a:t>extreme/unique case</a:t>
            </a:r>
          </a:p>
          <a:p>
            <a:r>
              <a:rPr lang="en-HK" dirty="0"/>
              <a:t>typical/representative case</a:t>
            </a:r>
          </a:p>
          <a:p>
            <a:r>
              <a:rPr lang="en-HK" dirty="0"/>
              <a:t>revelatory case (phenomenon previously inaccessible)</a:t>
            </a:r>
            <a:endParaRPr lang="en-GB" dirty="0"/>
          </a:p>
          <a:p>
            <a:r>
              <a:rPr lang="en-HK" dirty="0"/>
              <a:t>longitudinal case</a:t>
            </a:r>
          </a:p>
        </p:txBody>
      </p:sp>
      <p:sp>
        <p:nvSpPr>
          <p:cNvPr id="7" name="Text Placeholder 6">
            <a:extLst>
              <a:ext uri="{FF2B5EF4-FFF2-40B4-BE49-F238E27FC236}">
                <a16:creationId xmlns:a16="http://schemas.microsoft.com/office/drawing/2014/main" id="{215F5D77-CDF7-4979-9EB9-27813F5D6C86}"/>
              </a:ext>
            </a:extLst>
          </p:cNvPr>
          <p:cNvSpPr>
            <a:spLocks noGrp="1"/>
          </p:cNvSpPr>
          <p:nvPr>
            <p:ph type="body" sz="quarter" idx="3"/>
          </p:nvPr>
        </p:nvSpPr>
        <p:spPr/>
        <p:txBody>
          <a:bodyPr/>
          <a:lstStyle/>
          <a:p>
            <a:r>
              <a:rPr lang="en-HK" dirty="0"/>
              <a:t>Rationales for multiple case study</a:t>
            </a:r>
            <a:endParaRPr lang="en-GB" dirty="0"/>
          </a:p>
        </p:txBody>
      </p:sp>
      <p:sp>
        <p:nvSpPr>
          <p:cNvPr id="8" name="Content Placeholder 7">
            <a:extLst>
              <a:ext uri="{FF2B5EF4-FFF2-40B4-BE49-F238E27FC236}">
                <a16:creationId xmlns:a16="http://schemas.microsoft.com/office/drawing/2014/main" id="{91C93E6D-9A44-422F-BD44-C31830972AD4}"/>
              </a:ext>
            </a:extLst>
          </p:cNvPr>
          <p:cNvSpPr>
            <a:spLocks noGrp="1"/>
          </p:cNvSpPr>
          <p:nvPr>
            <p:ph sz="quarter" idx="4"/>
          </p:nvPr>
        </p:nvSpPr>
        <p:spPr/>
        <p:txBody>
          <a:bodyPr>
            <a:normAutofit/>
          </a:bodyPr>
          <a:lstStyle/>
          <a:p>
            <a:r>
              <a:rPr lang="en-HK" dirty="0"/>
              <a:t>Provides intra- and inter-case comparisons</a:t>
            </a:r>
          </a:p>
          <a:p>
            <a:r>
              <a:rPr lang="en-HK" dirty="0"/>
              <a:t>Predicts similar results (literal replication); cases are designed to corroborate each other</a:t>
            </a:r>
          </a:p>
          <a:p>
            <a:r>
              <a:rPr lang="en-HK" dirty="0"/>
              <a:t>Predicts contrasting results (theoretical replication); cases are designed to cover different theoretical conditions and different results are expected.</a:t>
            </a:r>
            <a:endParaRPr lang="en-GB" dirty="0"/>
          </a:p>
        </p:txBody>
      </p:sp>
    </p:spTree>
    <p:extLst>
      <p:ext uri="{BB962C8B-B14F-4D97-AF65-F5344CB8AC3E}">
        <p14:creationId xmlns:p14="http://schemas.microsoft.com/office/powerpoint/2010/main" val="3898410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US"/>
              <a:t>Comparative Research</a:t>
            </a:r>
            <a:endParaRPr lang="en-GB" dirty="0"/>
          </a:p>
        </p:txBody>
      </p:sp>
      <p:sp>
        <p:nvSpPr>
          <p:cNvPr id="41987" name="Content Placeholder 2"/>
          <p:cNvSpPr>
            <a:spLocks noGrp="1"/>
          </p:cNvSpPr>
          <p:nvPr>
            <p:ph idx="1"/>
          </p:nvPr>
        </p:nvSpPr>
        <p:spPr/>
        <p:txBody>
          <a:bodyPr/>
          <a:lstStyle/>
          <a:p>
            <a:r>
              <a:rPr lang="en-GB"/>
              <a:t>Comparative research methods identify, analyse and explain similarities and differences between cases, contexts and time periods.</a:t>
            </a:r>
          </a:p>
          <a:p>
            <a:r>
              <a:rPr lang="en-US"/>
              <a:t>It may be associated with other types of research designs. E.g., comparative experimental studies, comparative case studies, comparative observational studies.</a:t>
            </a:r>
            <a:endParaRPr lang="en-GB"/>
          </a:p>
        </p:txBody>
      </p:sp>
    </p:spTree>
    <p:extLst>
      <p:ext uri="{BB962C8B-B14F-4D97-AF65-F5344CB8AC3E}">
        <p14:creationId xmlns:p14="http://schemas.microsoft.com/office/powerpoint/2010/main" val="4198352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Observational Research </a:t>
            </a:r>
            <a:endParaRPr lang="zh-CN" altLang="en-US" dirty="0"/>
          </a:p>
        </p:txBody>
      </p:sp>
      <p:sp>
        <p:nvSpPr>
          <p:cNvPr id="44035" name="Rectangle 3"/>
          <p:cNvSpPr>
            <a:spLocks noGrp="1" noChangeArrowheads="1"/>
          </p:cNvSpPr>
          <p:nvPr>
            <p:ph type="body" idx="1"/>
          </p:nvPr>
        </p:nvSpPr>
        <p:spPr/>
        <p:txBody>
          <a:bodyPr/>
          <a:lstStyle/>
          <a:p>
            <a:r>
              <a:rPr lang="en-GB" altLang="zh-CN"/>
              <a:t>Research involving observation of behaviour and recording of those observation in an objective manner. </a:t>
            </a:r>
          </a:p>
          <a:p>
            <a:r>
              <a:rPr lang="en-GB" altLang="zh-CN"/>
              <a:t>What do we observe?</a:t>
            </a:r>
          </a:p>
          <a:p>
            <a:pPr lvl="1"/>
            <a:r>
              <a:rPr lang="en-GB" altLang="zh-CN"/>
              <a:t>Identify behavioural categories and behaviour to be recorded</a:t>
            </a:r>
          </a:p>
          <a:p>
            <a:r>
              <a:rPr lang="en-GB" altLang="zh-CN"/>
              <a:t>How do we record the observation?</a:t>
            </a:r>
          </a:p>
          <a:p>
            <a:pPr lvl="1"/>
            <a:r>
              <a:rPr lang="en-GB" altLang="zh-CN"/>
              <a:t>Media: Video Recording, Tape Recording, paper-and-pencil</a:t>
            </a:r>
          </a:p>
          <a:p>
            <a:pPr lvl="1"/>
            <a:r>
              <a:rPr lang="en-GB" altLang="zh-CN"/>
              <a:t>Duration, frequencies, etc.</a:t>
            </a:r>
          </a:p>
          <a:p>
            <a:r>
              <a:rPr lang="en-GB" altLang="zh-CN"/>
              <a:t>What sampling strategies do we use?</a:t>
            </a:r>
          </a:p>
          <a:p>
            <a:pPr lvl="1"/>
            <a:r>
              <a:rPr lang="en-GB" altLang="zh-CN"/>
              <a:t>Event Sampling?</a:t>
            </a:r>
          </a:p>
          <a:p>
            <a:pPr lvl="1"/>
            <a:r>
              <a:rPr lang="en-GB" altLang="zh-CN"/>
              <a:t>Individual Sampling? </a:t>
            </a:r>
            <a:endParaRPr lang="en-US" altLang="zh-CN" dirty="0"/>
          </a:p>
        </p:txBody>
      </p:sp>
    </p:spTree>
    <p:extLst>
      <p:ext uri="{BB962C8B-B14F-4D97-AF65-F5344CB8AC3E}">
        <p14:creationId xmlns:p14="http://schemas.microsoft.com/office/powerpoint/2010/main" val="1246617704"/>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Participant Observation</a:t>
            </a:r>
            <a:endParaRPr lang="zh-TW" altLang="zh-CN" dirty="0"/>
          </a:p>
        </p:txBody>
      </p:sp>
      <p:sp>
        <p:nvSpPr>
          <p:cNvPr id="43011" name="Rectangle 3"/>
          <p:cNvSpPr>
            <a:spLocks noGrp="1" noChangeArrowheads="1"/>
          </p:cNvSpPr>
          <p:nvPr>
            <p:ph type="body" idx="1"/>
          </p:nvPr>
        </p:nvSpPr>
        <p:spPr/>
        <p:txBody>
          <a:bodyPr>
            <a:normAutofit fontScale="85000" lnSpcReduction="10000"/>
          </a:bodyPr>
          <a:lstStyle/>
          <a:p>
            <a:r>
              <a:rPr lang="en-US" altLang="zh-TW"/>
              <a:t>The researcher can play the following roles: </a:t>
            </a:r>
          </a:p>
          <a:p>
            <a:r>
              <a:rPr lang="en-US" altLang="zh-TW"/>
              <a:t>Complete observer: the researcher is uninvolved and detached, and merely, passively records behaviour at a distance (e.g., a researcher standing in the street, making observations of tourists)</a:t>
            </a:r>
          </a:p>
          <a:p>
            <a:r>
              <a:rPr lang="en-US" altLang="zh-TW"/>
              <a:t>Observer as participant: the researcher’s observer role is known but he does not participate (e.g. a researcher accompanies a tour group, observing and questioning tour members’ behaviour as they proceed).</a:t>
            </a:r>
          </a:p>
          <a:p>
            <a:r>
              <a:rPr lang="en-US" altLang="zh-TW"/>
              <a:t>Participant as observer: the researcher becomes a member of the group being studied and tells the members that they are being studied (e.g. a researcher joins a tour group, observing and enjoying the trip).</a:t>
            </a:r>
          </a:p>
          <a:p>
            <a:r>
              <a:rPr lang="en-US" altLang="zh-TW"/>
              <a:t>Complete participant: the researcher let people see them only as a participant, not as a researcher (e.g., a researcher acts as a mystery customer). </a:t>
            </a:r>
          </a:p>
        </p:txBody>
      </p:sp>
    </p:spTree>
    <p:extLst>
      <p:ext uri="{BB962C8B-B14F-4D97-AF65-F5344CB8AC3E}">
        <p14:creationId xmlns:p14="http://schemas.microsoft.com/office/powerpoint/2010/main" val="242896961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Advantages of Participant Observation </a:t>
            </a:r>
            <a:endParaRPr lang="zh-CN" altLang="en-US" dirty="0"/>
          </a:p>
        </p:txBody>
      </p:sp>
      <p:sp>
        <p:nvSpPr>
          <p:cNvPr id="44035" name="Rectangle 3"/>
          <p:cNvSpPr>
            <a:spLocks noGrp="1" noChangeArrowheads="1"/>
          </p:cNvSpPr>
          <p:nvPr>
            <p:ph type="body" idx="1"/>
          </p:nvPr>
        </p:nvSpPr>
        <p:spPr/>
        <p:txBody>
          <a:bodyPr/>
          <a:lstStyle/>
          <a:p>
            <a:r>
              <a:rPr lang="en-US" altLang="zh-CN"/>
              <a:t>Examines interactions and behaviors in real-world settings</a:t>
            </a:r>
          </a:p>
          <a:p>
            <a:r>
              <a:rPr lang="en-US" altLang="zh-CN"/>
              <a:t>Enables researchers to become aware of how the participants construct and describe their world</a:t>
            </a:r>
          </a:p>
          <a:p>
            <a:r>
              <a:rPr lang="en-US" altLang="zh-CN"/>
              <a:t>Provides first-hand information</a:t>
            </a:r>
          </a:p>
          <a:p>
            <a:r>
              <a:rPr lang="en-US" altLang="zh-CN"/>
              <a:t>Provides information when other data collection methods are less effective</a:t>
            </a:r>
          </a:p>
          <a:p>
            <a:pPr lvl="1"/>
            <a:r>
              <a:rPr lang="en-US" altLang="zh-CN"/>
              <a:t>routes taken around museum exhibits</a:t>
            </a:r>
          </a:p>
          <a:p>
            <a:pPr lvl="1"/>
            <a:r>
              <a:rPr lang="en-US" altLang="zh-CN"/>
              <a:t>length of time spent at interpretive signs in a national park</a:t>
            </a:r>
          </a:p>
        </p:txBody>
      </p:sp>
    </p:spTree>
    <p:extLst>
      <p:ext uri="{BB962C8B-B14F-4D97-AF65-F5344CB8AC3E}">
        <p14:creationId xmlns:p14="http://schemas.microsoft.com/office/powerpoint/2010/main" val="245702930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zh-CN"/>
              <a:t>Continued…</a:t>
            </a:r>
            <a:endParaRPr lang="en-US" altLang="zh-CN" dirty="0"/>
          </a:p>
        </p:txBody>
      </p:sp>
      <p:sp>
        <p:nvSpPr>
          <p:cNvPr id="45059" name="Rectangle 3"/>
          <p:cNvSpPr>
            <a:spLocks noGrp="1" noChangeArrowheads="1"/>
          </p:cNvSpPr>
          <p:nvPr>
            <p:ph type="body" idx="1"/>
          </p:nvPr>
        </p:nvSpPr>
        <p:spPr/>
        <p:txBody>
          <a:bodyPr/>
          <a:lstStyle/>
          <a:p>
            <a:r>
              <a:rPr lang="en-US" altLang="zh-CN"/>
              <a:t>May highlight behaviors/events that the participants may not wish to discuss</a:t>
            </a:r>
          </a:p>
          <a:p>
            <a:r>
              <a:rPr lang="en-US" altLang="zh-CN"/>
              <a:t>Time-efficient</a:t>
            </a:r>
          </a:p>
          <a:p>
            <a:r>
              <a:rPr lang="en-US" altLang="zh-CN"/>
              <a:t>Is not associated with complicated data collection methods</a:t>
            </a:r>
          </a:p>
          <a:p>
            <a:r>
              <a:rPr lang="en-US" altLang="zh-CN"/>
              <a:t>Cost-effective, as several methods are simultaneously used </a:t>
            </a:r>
          </a:p>
          <a:p>
            <a:r>
              <a:rPr lang="en-US" altLang="zh-CN"/>
              <a:t>Enables a wide range of data to be collected, as the researcher is in the study setting for an extended time period.</a:t>
            </a:r>
          </a:p>
          <a:p>
            <a:endParaRPr lang="zh-CN" altLang="en-US"/>
          </a:p>
        </p:txBody>
      </p:sp>
    </p:spTree>
    <p:extLst>
      <p:ext uri="{BB962C8B-B14F-4D97-AF65-F5344CB8AC3E}">
        <p14:creationId xmlns:p14="http://schemas.microsoft.com/office/powerpoint/2010/main" val="353922195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AU" altLang="zh-CN"/>
              <a:t>Disadvantages of Participant Observation</a:t>
            </a:r>
            <a:endParaRPr lang="zh-CN" altLang="en-US" dirty="0"/>
          </a:p>
        </p:txBody>
      </p:sp>
      <p:sp>
        <p:nvSpPr>
          <p:cNvPr id="46083" name="Rectangle 3"/>
          <p:cNvSpPr>
            <a:spLocks noGrp="1" noChangeArrowheads="1"/>
          </p:cNvSpPr>
          <p:nvPr>
            <p:ph type="body" idx="1"/>
          </p:nvPr>
        </p:nvSpPr>
        <p:spPr/>
        <p:txBody>
          <a:bodyPr>
            <a:normAutofit lnSpcReduction="10000"/>
          </a:bodyPr>
          <a:lstStyle/>
          <a:p>
            <a:r>
              <a:rPr lang="en-US" altLang="zh-CN"/>
              <a:t>Does not work well with large groups, as the observer can only be in one location or one setting at one time</a:t>
            </a:r>
          </a:p>
          <a:p>
            <a:r>
              <a:rPr lang="en-US" altLang="zh-CN"/>
              <a:t>Does not have a temporal comparability, as it is focused on the present; past or future settings are unable to be observed</a:t>
            </a:r>
          </a:p>
          <a:p>
            <a:r>
              <a:rPr lang="en-US" altLang="zh-CN"/>
              <a:t>Is not appropriate for opinions and attitudes unless coupled with interviewing, as the researcher cannot observe attitudes and opinions</a:t>
            </a:r>
          </a:p>
          <a:p>
            <a:r>
              <a:rPr lang="en-US" altLang="zh-CN"/>
              <a:t>May not gather complete information sets, as some events may be taboo for observation</a:t>
            </a:r>
          </a:p>
          <a:p>
            <a:r>
              <a:rPr lang="en-US" altLang="zh-CN"/>
              <a:t>May be associated with observer bias, selective observations and interpretations</a:t>
            </a:r>
          </a:p>
        </p:txBody>
      </p:sp>
    </p:spTree>
    <p:extLst>
      <p:ext uri="{BB962C8B-B14F-4D97-AF65-F5344CB8AC3E}">
        <p14:creationId xmlns:p14="http://schemas.microsoft.com/office/powerpoint/2010/main" val="33320249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zh-CN"/>
              <a:t>Continued…</a:t>
            </a:r>
            <a:endParaRPr lang="en-US" altLang="zh-CN" dirty="0"/>
          </a:p>
        </p:txBody>
      </p:sp>
      <p:sp>
        <p:nvSpPr>
          <p:cNvPr id="47107" name="Rectangle 3"/>
          <p:cNvSpPr>
            <a:spLocks noGrp="1" noChangeArrowheads="1"/>
          </p:cNvSpPr>
          <p:nvPr>
            <p:ph type="body" idx="1"/>
          </p:nvPr>
        </p:nvSpPr>
        <p:spPr/>
        <p:txBody>
          <a:bodyPr>
            <a:normAutofit fontScale="92500" lnSpcReduction="20000"/>
          </a:bodyPr>
          <a:lstStyle/>
          <a:p>
            <a:r>
              <a:rPr lang="en-US" altLang="zh-CN"/>
              <a:t>Has no controls for researcher bias</a:t>
            </a:r>
          </a:p>
          <a:p>
            <a:r>
              <a:rPr lang="en-US" altLang="zh-CN"/>
              <a:t>Does not provide quantifiable generalizations on results</a:t>
            </a:r>
          </a:p>
          <a:p>
            <a:r>
              <a:rPr lang="en-US" altLang="zh-CN"/>
              <a:t>May result in misinterpretation of interactions or phenomena if analyses are not revalidated by the participants</a:t>
            </a:r>
          </a:p>
          <a:p>
            <a:r>
              <a:rPr lang="en-US" altLang="zh-CN"/>
              <a:t>May cause changes in behaviors due to the participant observer’s presence</a:t>
            </a:r>
          </a:p>
          <a:p>
            <a:r>
              <a:rPr lang="en-US" altLang="zh-CN"/>
              <a:t>May result in difficulty in comparability if several observers are in the field </a:t>
            </a:r>
          </a:p>
          <a:p>
            <a:r>
              <a:rPr lang="en-US" altLang="zh-CN"/>
              <a:t>Replication is impossible, because once the act has occurred, it is over</a:t>
            </a:r>
          </a:p>
          <a:p>
            <a:r>
              <a:rPr lang="en-US" altLang="zh-CN"/>
              <a:t>Is associated with subjective interpretations by observers</a:t>
            </a:r>
          </a:p>
          <a:p>
            <a:endParaRPr lang="zh-CN" altLang="en-US"/>
          </a:p>
        </p:txBody>
      </p:sp>
    </p:spTree>
    <p:extLst>
      <p:ext uri="{BB962C8B-B14F-4D97-AF65-F5344CB8AC3E}">
        <p14:creationId xmlns:p14="http://schemas.microsoft.com/office/powerpoint/2010/main" val="20512844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AU" altLang="zh-CN"/>
              <a:t>Action Research</a:t>
            </a:r>
            <a:endParaRPr lang="en-AU" altLang="zh-CN" dirty="0"/>
          </a:p>
        </p:txBody>
      </p:sp>
      <p:sp>
        <p:nvSpPr>
          <p:cNvPr id="394243" name="Rectangle 3"/>
          <p:cNvSpPr>
            <a:spLocks noGrp="1" noChangeArrowheads="1"/>
          </p:cNvSpPr>
          <p:nvPr>
            <p:ph type="body" idx="1"/>
          </p:nvPr>
        </p:nvSpPr>
        <p:spPr/>
        <p:txBody>
          <a:bodyPr/>
          <a:lstStyle/>
          <a:p>
            <a:r>
              <a:rPr lang="en-US" altLang="zh-CN" dirty="0"/>
              <a:t>Action research </a:t>
            </a:r>
            <a:r>
              <a:rPr lang="en-US" altLang="zh-CN" b="1" dirty="0"/>
              <a:t>aims at an understanding of a complex situation</a:t>
            </a:r>
            <a:r>
              <a:rPr lang="en-US" altLang="zh-CN" dirty="0"/>
              <a:t> rather than prescribing a universal social law. </a:t>
            </a:r>
          </a:p>
          <a:p>
            <a:r>
              <a:rPr lang="en-US" altLang="zh-CN" dirty="0"/>
              <a:t>Unlike academic researchers who remain “neutral”, action researchers </a:t>
            </a:r>
            <a:r>
              <a:rPr lang="en-US" altLang="zh-CN" b="1" dirty="0"/>
              <a:t>attempt to intervene the problem setting</a:t>
            </a:r>
            <a:r>
              <a:rPr lang="en-US" altLang="zh-CN" dirty="0"/>
              <a:t>. Their goal is to </a:t>
            </a:r>
            <a:r>
              <a:rPr lang="en-US" altLang="zh-CN" b="1" dirty="0"/>
              <a:t>foster improvement </a:t>
            </a:r>
            <a:r>
              <a:rPr lang="en-US" altLang="zh-CN" dirty="0"/>
              <a:t>via a defined research framework. </a:t>
            </a:r>
          </a:p>
          <a:p>
            <a:r>
              <a:rPr lang="en-US" altLang="zh-CN" dirty="0"/>
              <a:t>Action research </a:t>
            </a:r>
            <a:r>
              <a:rPr lang="en-US" altLang="zh-CN" b="1" dirty="0"/>
              <a:t>assists in organizational change</a:t>
            </a:r>
            <a:r>
              <a:rPr lang="en-US" altLang="zh-CN" dirty="0"/>
              <a:t>. It </a:t>
            </a:r>
            <a:r>
              <a:rPr lang="en-US" altLang="zh-CN" b="1" dirty="0"/>
              <a:t>empowers stakeholders (e.g., employees, residents, </a:t>
            </a:r>
            <a:r>
              <a:rPr lang="en-US" altLang="zh-CN" dirty="0"/>
              <a:t>etc.) </a:t>
            </a:r>
            <a:r>
              <a:rPr lang="en-US" altLang="zh-CN" b="1" dirty="0"/>
              <a:t>to contribute to the research and decision making process.</a:t>
            </a:r>
            <a:r>
              <a:rPr lang="en-US" altLang="zh-CN" dirty="0"/>
              <a:t> </a:t>
            </a:r>
          </a:p>
          <a:p>
            <a:r>
              <a:rPr lang="en-US" altLang="zh-CN" dirty="0"/>
              <a:t>It involves </a:t>
            </a:r>
            <a:r>
              <a:rPr lang="en-US" altLang="zh-CN" b="1" dirty="0"/>
              <a:t>planning, implementing, monitoring and reflecting</a:t>
            </a:r>
            <a:r>
              <a:rPr lang="en-US" altLang="zh-CN" dirty="0"/>
              <a:t>. </a:t>
            </a:r>
            <a:endParaRPr lang="en-AU" altLang="zh-CN" dirty="0"/>
          </a:p>
        </p:txBody>
      </p:sp>
    </p:spTree>
    <p:extLst>
      <p:ext uri="{BB962C8B-B14F-4D97-AF65-F5344CB8AC3E}">
        <p14:creationId xmlns:p14="http://schemas.microsoft.com/office/powerpoint/2010/main" val="246438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4243">
                                            <p:txEl>
                                              <p:pRg st="0" end="0"/>
                                            </p:txEl>
                                          </p:spTgt>
                                        </p:tgtEl>
                                        <p:attrNameLst>
                                          <p:attrName>style.visibility</p:attrName>
                                        </p:attrNameLst>
                                      </p:cBhvr>
                                      <p:to>
                                        <p:strVal val="visible"/>
                                      </p:to>
                                    </p:set>
                                    <p:anim calcmode="lin" valueType="num">
                                      <p:cBhvr additive="base">
                                        <p:cTn id="7" dur="500" fill="hold"/>
                                        <p:tgtEl>
                                          <p:spTgt spid="394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4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4243">
                                            <p:txEl>
                                              <p:pRg st="1" end="1"/>
                                            </p:txEl>
                                          </p:spTgt>
                                        </p:tgtEl>
                                        <p:attrNameLst>
                                          <p:attrName>style.visibility</p:attrName>
                                        </p:attrNameLst>
                                      </p:cBhvr>
                                      <p:to>
                                        <p:strVal val="visible"/>
                                      </p:to>
                                    </p:set>
                                    <p:anim calcmode="lin" valueType="num">
                                      <p:cBhvr additive="base">
                                        <p:cTn id="13" dur="500" fill="hold"/>
                                        <p:tgtEl>
                                          <p:spTgt spid="394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4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4243">
                                            <p:txEl>
                                              <p:pRg st="2" end="2"/>
                                            </p:txEl>
                                          </p:spTgt>
                                        </p:tgtEl>
                                        <p:attrNameLst>
                                          <p:attrName>style.visibility</p:attrName>
                                        </p:attrNameLst>
                                      </p:cBhvr>
                                      <p:to>
                                        <p:strVal val="visible"/>
                                      </p:to>
                                    </p:set>
                                    <p:anim calcmode="lin" valueType="num">
                                      <p:cBhvr additive="base">
                                        <p:cTn id="19" dur="500" fill="hold"/>
                                        <p:tgtEl>
                                          <p:spTgt spid="394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4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4243">
                                            <p:txEl>
                                              <p:pRg st="3" end="3"/>
                                            </p:txEl>
                                          </p:spTgt>
                                        </p:tgtEl>
                                        <p:attrNameLst>
                                          <p:attrName>style.visibility</p:attrName>
                                        </p:attrNameLst>
                                      </p:cBhvr>
                                      <p:to>
                                        <p:strVal val="visible"/>
                                      </p:to>
                                    </p:set>
                                    <p:anim calcmode="lin" valueType="num">
                                      <p:cBhvr additive="base">
                                        <p:cTn id="25" dur="500" fill="hold"/>
                                        <p:tgtEl>
                                          <p:spTgt spid="394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424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3"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TW"/>
              <a:t>Action Research - Example</a:t>
            </a:r>
            <a:endParaRPr lang="en-US" altLang="zh-TW" dirty="0"/>
          </a:p>
        </p:txBody>
      </p:sp>
      <p:sp>
        <p:nvSpPr>
          <p:cNvPr id="49155" name="Rectangle 3"/>
          <p:cNvSpPr>
            <a:spLocks noGrp="1" noChangeArrowheads="1"/>
          </p:cNvSpPr>
          <p:nvPr>
            <p:ph type="body" idx="1"/>
          </p:nvPr>
        </p:nvSpPr>
        <p:spPr/>
        <p:txBody>
          <a:bodyPr/>
          <a:lstStyle/>
          <a:p>
            <a:r>
              <a:rPr lang="en-US" altLang="zh-TW" dirty="0"/>
              <a:t>Abstract: </a:t>
            </a:r>
            <a:r>
              <a:rPr lang="en-US" altLang="zh-CN" dirty="0"/>
              <a:t>“</a:t>
            </a:r>
            <a:r>
              <a:rPr lang="en-US" altLang="zh-TW" dirty="0"/>
              <a:t>Ecologically sound tourism planning and policy require an empowering community participation. The participatory action research model </a:t>
            </a:r>
            <a:r>
              <a:rPr lang="en-US" altLang="zh-TW" dirty="0">
                <a:solidFill>
                  <a:srgbClr val="FF0000"/>
                </a:solidFill>
              </a:rPr>
              <a:t>helps a community gain understanding of its social reality, learn how to learn, initiate dialog, and discover new possibilities for addressing its situation</a:t>
            </a:r>
            <a:r>
              <a:rPr lang="en-US" altLang="zh-TW" dirty="0"/>
              <a:t>.</a:t>
            </a:r>
            <a:r>
              <a:rPr lang="en-US" altLang="zh-CN" dirty="0"/>
              <a:t>”</a:t>
            </a:r>
            <a:endParaRPr lang="en-US" altLang="zh-TW" dirty="0"/>
          </a:p>
          <a:p>
            <a:r>
              <a:rPr lang="en-US" altLang="en-US" dirty="0"/>
              <a:t>Guevara, J., &amp; Roberto, Q. (1996). Learning through Participatory Action Research for Community Ecotourism Planning, </a:t>
            </a:r>
            <a:r>
              <a:rPr lang="en-US" altLang="en-US" i="1" dirty="0"/>
              <a:t>Convergence</a:t>
            </a:r>
            <a:r>
              <a:rPr lang="en-US" altLang="en-US" dirty="0"/>
              <a:t>, 29(3), 24-40.</a:t>
            </a:r>
          </a:p>
        </p:txBody>
      </p:sp>
    </p:spTree>
    <p:extLst>
      <p:ext uri="{BB962C8B-B14F-4D97-AF65-F5344CB8AC3E}">
        <p14:creationId xmlns:p14="http://schemas.microsoft.com/office/powerpoint/2010/main" val="374285069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zh-CN"/>
              <a:t>Advantages and Disadvantages</a:t>
            </a:r>
            <a:endParaRPr lang="en-US" altLang="zh-CN" dirty="0"/>
          </a:p>
        </p:txBody>
      </p:sp>
      <p:sp>
        <p:nvSpPr>
          <p:cNvPr id="50179" name="Rectangle 3"/>
          <p:cNvSpPr>
            <a:spLocks noGrp="1" noChangeArrowheads="1"/>
          </p:cNvSpPr>
          <p:nvPr>
            <p:ph type="body" idx="1"/>
          </p:nvPr>
        </p:nvSpPr>
        <p:spPr>
          <a:xfrm>
            <a:off x="1217614" y="1828800"/>
            <a:ext cx="9753600" cy="4624536"/>
          </a:xfrm>
        </p:spPr>
        <p:txBody>
          <a:bodyPr>
            <a:normAutofit fontScale="85000" lnSpcReduction="20000"/>
          </a:bodyPr>
          <a:lstStyle/>
          <a:p>
            <a:pPr marL="45720" indent="0">
              <a:buNone/>
            </a:pPr>
            <a:r>
              <a:rPr lang="en-US" altLang="zh-CN" b="1" dirty="0"/>
              <a:t>Advantages: </a:t>
            </a:r>
          </a:p>
          <a:p>
            <a:r>
              <a:rPr lang="en-US" altLang="zh-CN" dirty="0"/>
              <a:t>It is participatory in nature (e.g., residents representatives are encouraged to undertake research projects that address the needs of the community</a:t>
            </a:r>
          </a:p>
          <a:p>
            <a:r>
              <a:rPr lang="en-US" altLang="zh-CN" dirty="0"/>
              <a:t>Process and outcomes are owned by the participants</a:t>
            </a:r>
          </a:p>
          <a:p>
            <a:r>
              <a:rPr lang="en-US" altLang="zh-CN" dirty="0"/>
              <a:t>It aims to empower participants to lead their own community/unit rather than being directed by professionals. </a:t>
            </a:r>
          </a:p>
          <a:p>
            <a:r>
              <a:rPr lang="en-US" altLang="zh-CN" dirty="0"/>
              <a:t>It focuses on improving organizational practices, conditions and processes.</a:t>
            </a:r>
          </a:p>
          <a:p>
            <a:pPr marL="45720" indent="0">
              <a:buNone/>
            </a:pPr>
            <a:r>
              <a:rPr lang="en-US" altLang="zh-CN" b="1" dirty="0"/>
              <a:t>Disadvantages:</a:t>
            </a:r>
          </a:p>
          <a:p>
            <a:r>
              <a:rPr lang="en-US" altLang="zh-CN" dirty="0"/>
              <a:t>The outcomes being site or organization specific</a:t>
            </a:r>
          </a:p>
          <a:p>
            <a:r>
              <a:rPr lang="en-US" altLang="zh-CN" dirty="0"/>
              <a:t>Time-consuming</a:t>
            </a:r>
          </a:p>
          <a:p>
            <a:r>
              <a:rPr lang="en-US" altLang="zh-CN" dirty="0"/>
              <a:t>Self-fulfilling prophecy (when we expect something to happen, it is more likely to happen).</a:t>
            </a:r>
          </a:p>
        </p:txBody>
      </p:sp>
    </p:spTree>
    <p:extLst>
      <p:ext uri="{BB962C8B-B14F-4D97-AF65-F5344CB8AC3E}">
        <p14:creationId xmlns:p14="http://schemas.microsoft.com/office/powerpoint/2010/main" val="2226735290"/>
      </p:ext>
    </p:extLst>
  </p:cSld>
  <p:clrMapOvr>
    <a:masterClrMapping/>
  </p:clrMapOvr>
  <p:transition/>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182</TotalTime>
  <Words>2622</Words>
  <Application>Microsoft Office PowerPoint</Application>
  <PresentationFormat>Custom</PresentationFormat>
  <Paragraphs>304</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Century Gothic</vt:lpstr>
      <vt:lpstr>Times New Roman</vt:lpstr>
      <vt:lpstr>Continental Asia 16x9</vt:lpstr>
      <vt:lpstr>SBPD8001  Preparing for doctoral research</vt:lpstr>
      <vt:lpstr>Topics</vt:lpstr>
      <vt:lpstr>PowerPoint Presentation</vt:lpstr>
      <vt:lpstr>Research Design</vt:lpstr>
      <vt:lpstr>Research Design and Objective</vt:lpstr>
      <vt:lpstr>Choosing a Research Design</vt:lpstr>
      <vt:lpstr>Experimental Research</vt:lpstr>
      <vt:lpstr>Experimental Research</vt:lpstr>
      <vt:lpstr>Experimental Research</vt:lpstr>
      <vt:lpstr>Survey Research</vt:lpstr>
      <vt:lpstr>Survey Research</vt:lpstr>
      <vt:lpstr>Types of Surveys</vt:lpstr>
      <vt:lpstr>Mail Surveys</vt:lpstr>
      <vt:lpstr>Advantages of Mail Surveys</vt:lpstr>
      <vt:lpstr>Disadvantages of Mail Surveys</vt:lpstr>
      <vt:lpstr>Telephone Surveys</vt:lpstr>
      <vt:lpstr>Advantages of Telephone Surveys</vt:lpstr>
      <vt:lpstr>Disadvantages of Telephone Surveys</vt:lpstr>
      <vt:lpstr>Self-completion Surveys</vt:lpstr>
      <vt:lpstr>Self-completion Surveys</vt:lpstr>
      <vt:lpstr>Interviewer-completed Surveys</vt:lpstr>
      <vt:lpstr>Interviewer-completed Surveys - Advantages</vt:lpstr>
      <vt:lpstr>Interviewer-completed Surveys - Disadvantages</vt:lpstr>
      <vt:lpstr>Online Surveys</vt:lpstr>
      <vt:lpstr>Case Study Research</vt:lpstr>
      <vt:lpstr>Case Study Research</vt:lpstr>
      <vt:lpstr>Case Study Research</vt:lpstr>
      <vt:lpstr>Case study research</vt:lpstr>
      <vt:lpstr>Single- versus Multiple-case Design</vt:lpstr>
      <vt:lpstr>Single- versus Multiple-case Design</vt:lpstr>
      <vt:lpstr>Comparative Research</vt:lpstr>
      <vt:lpstr>Observational Research </vt:lpstr>
      <vt:lpstr>Participant Observation</vt:lpstr>
      <vt:lpstr>Advantages of Participant Observation </vt:lpstr>
      <vt:lpstr>Continued…</vt:lpstr>
      <vt:lpstr>Disadvantages of Participant Observation</vt:lpstr>
      <vt:lpstr>Continued…</vt:lpstr>
      <vt:lpstr>Action Research</vt:lpstr>
      <vt:lpstr>Action Research - Example</vt:lpstr>
      <vt:lpstr>Advantages and Disadvantages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26</cp:revision>
  <cp:lastPrinted>2018-01-28T13:50:42Z</cp:lastPrinted>
  <dcterms:created xsi:type="dcterms:W3CDTF">2018-01-26T07:54:29Z</dcterms:created>
  <dcterms:modified xsi:type="dcterms:W3CDTF">2020-04-16T05:31:13Z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