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5143500" type="screen16x9"/>
  <p:notesSz cx="6858000" cy="9144000"/>
  <p:embeddedFontLst>
    <p:embeddedFont>
      <p:font typeface="Lato" panose="020F0502020204030203" pitchFamily="34" charset="0"/>
      <p:regular r:id="rId16"/>
      <p:bold r:id="rId17"/>
      <p:italic r:id="rId18"/>
      <p:boldItalic r:id="rId19"/>
    </p:embeddedFont>
    <p:embeddedFont>
      <p:font typeface="Merriweather" panose="00000500000000000000" pitchFamily="2" charset="0"/>
      <p:regular r:id="rId20"/>
      <p:bold r:id="rId21"/>
      <p:italic r:id="rId22"/>
      <p:boldItalic r:id="rId23"/>
    </p:embeddedFont>
    <p:embeddedFont>
      <p:font typeface="Montserrat" panose="020B0604020202020204"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9" d="100"/>
          <a:sy n="139" d="100"/>
        </p:scale>
        <p:origin x="804" y="12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192b8c650c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192b8c650c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192b8c650c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192b8c650c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To create a successful powerpoint one must possess all the skills mentioned above. There are five design principles that are helpful for creating an attractive presentation and they should be addressed(Lane, 2019). Proper planning and research should be done on the topic. A person needs to have good technical skills to use the design principles. Creativity will be an additional help in the making of the powerpoints.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1192b8c650c_0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1192b8c650c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 good powerpoint presentation creates an influence on the audience more. When a person in any business is pitching any product to any potential customer or anyone, a good powerpoint presentation always helps in the success of the pitch(van der Meij and Draijer, 2021.) There are some rules or principles that help in the creation of a successful powerpoint. Here are the most important five principles mentioned. The person who is presenting should focus on these points while delivering the pitch and making the presentation. The five important points are the number of the messages per slide that are being conveyed to the audience, the contrast and the size of the elements on the slides to catch the attention of the audience, the use of sentences in the slide while presenting, the colour of the background on the slide and last but not the least the number of elements per slide(Grech, 2018). The proper use of the combination of these principles helps the person to keep the focus on himself or herself while he or she is presenting rather than diverting the focus on the presentation itself. The slides of the powerpoint hence support the whole presentation.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1192b8c650c_0_1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1192b8c650c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There should be one message per slide to deliver the idea in a better and smooth way to the audience. </a:t>
            </a:r>
            <a:r>
              <a:rPr lang="en-GB" sz="1200" dirty="0">
                <a:solidFill>
                  <a:srgbClr val="222222"/>
                </a:solidFill>
                <a:highlight>
                  <a:srgbClr val="FFFFFF"/>
                </a:highlight>
                <a:latin typeface="Times New Roman"/>
                <a:ea typeface="Times New Roman"/>
                <a:cs typeface="Times New Roman"/>
                <a:sym typeface="Times New Roman"/>
              </a:rPr>
              <a:t>If there are more than one message, the attention of the audience might get diverted(</a:t>
            </a:r>
            <a:r>
              <a:rPr lang="en-GB" sz="1200" dirty="0" err="1">
                <a:solidFill>
                  <a:srgbClr val="222222"/>
                </a:solidFill>
                <a:highlight>
                  <a:srgbClr val="FFFFFF"/>
                </a:highlight>
                <a:latin typeface="Times New Roman"/>
                <a:ea typeface="Times New Roman"/>
                <a:cs typeface="Times New Roman"/>
                <a:sym typeface="Times New Roman"/>
              </a:rPr>
              <a:t>Lautrette</a:t>
            </a:r>
            <a:r>
              <a:rPr lang="en-GB" sz="1200" dirty="0">
                <a:solidFill>
                  <a:srgbClr val="222222"/>
                </a:solidFill>
                <a:highlight>
                  <a:srgbClr val="FFFFFF"/>
                </a:highlight>
                <a:latin typeface="Times New Roman"/>
                <a:ea typeface="Times New Roman"/>
                <a:cs typeface="Times New Roman"/>
                <a:sym typeface="Times New Roman"/>
              </a:rPr>
              <a:t>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2020). It is better to let the audiences focus at one point at one time. The working memory of a human works in a way that the person can remember one thing at a time better. For example, if two people are talking to a person at one time, the person is likely to not understand or focus on any of their words. Similarly, if there are more than one message in one slide, the concentration of the audience can get distracted from one to another and this will result in a bad delivery of the </a:t>
            </a:r>
            <a:r>
              <a:rPr lang="en-GB" sz="1200" dirty="0" err="1">
                <a:solidFill>
                  <a:srgbClr val="222222"/>
                </a:solidFill>
                <a:highlight>
                  <a:srgbClr val="FFFFFF"/>
                </a:highlight>
                <a:latin typeface="Times New Roman"/>
                <a:ea typeface="Times New Roman"/>
                <a:cs typeface="Times New Roman"/>
                <a:sym typeface="Times New Roman"/>
              </a:rPr>
              <a:t>powerpoint</a:t>
            </a:r>
            <a:r>
              <a:rPr lang="en-GB" sz="1200" dirty="0">
                <a:solidFill>
                  <a:srgbClr val="222222"/>
                </a:solidFill>
                <a:highlight>
                  <a:srgbClr val="FFFFFF"/>
                </a:highlight>
                <a:latin typeface="Times New Roman"/>
                <a:ea typeface="Times New Roman"/>
                <a:cs typeface="Times New Roman"/>
                <a:sym typeface="Times New Roman"/>
              </a:rPr>
              <a:t>(</a:t>
            </a:r>
            <a:r>
              <a:rPr lang="en-GB" sz="1200" dirty="0" err="1">
                <a:solidFill>
                  <a:srgbClr val="222222"/>
                </a:solidFill>
                <a:highlight>
                  <a:srgbClr val="FFFFFF"/>
                </a:highlight>
                <a:latin typeface="Times New Roman"/>
                <a:ea typeface="Times New Roman"/>
                <a:cs typeface="Times New Roman"/>
                <a:sym typeface="Times New Roman"/>
              </a:rPr>
              <a:t>Horiuchi</a:t>
            </a:r>
            <a:r>
              <a:rPr lang="en-GB" sz="1200" dirty="0">
                <a:solidFill>
                  <a:srgbClr val="222222"/>
                </a:solidFill>
                <a:highlight>
                  <a:srgbClr val="FFFFFF"/>
                </a:highlight>
                <a:latin typeface="Times New Roman"/>
                <a:ea typeface="Times New Roman"/>
                <a:cs typeface="Times New Roman"/>
                <a:sym typeface="Times New Roman"/>
              </a:rPr>
              <a:t> </a:t>
            </a:r>
            <a:r>
              <a:rPr lang="en-GB" sz="1200" i="1" dirty="0">
                <a:solidFill>
                  <a:srgbClr val="222222"/>
                </a:solidFill>
                <a:highlight>
                  <a:srgbClr val="FFFFFF"/>
                </a:highlight>
                <a:latin typeface="Times New Roman"/>
                <a:ea typeface="Times New Roman"/>
                <a:cs typeface="Times New Roman"/>
                <a:sym typeface="Times New Roman"/>
              </a:rPr>
              <a:t>et al., </a:t>
            </a:r>
            <a:r>
              <a:rPr lang="en-GB" sz="1200" dirty="0">
                <a:solidFill>
                  <a:srgbClr val="222222"/>
                </a:solidFill>
                <a:highlight>
                  <a:srgbClr val="FFFFFF"/>
                </a:highlight>
                <a:latin typeface="Times New Roman"/>
                <a:ea typeface="Times New Roman"/>
                <a:cs typeface="Times New Roman"/>
                <a:sym typeface="Times New Roman"/>
              </a:rPr>
              <a:t>2022). For accomplishing a better presentation, there should be one crisp and clear message for the audience which the person presenting can discuss and describe better.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1192b8c650c_0_1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1192b8c650c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The four things that catch the attention of a person the most are moving objects, signalling colours, contrast rich objects and big objects. For example, if there is a television kept on without any sound coming from it, a person or an audience is obvious to pay attention to it due to the animated objects being shown on it which are high in contrast and rich in colours(D’Angelo, 2018). This theory can be used while presenting a powerpoint to the audience. This will alter the already created template of the slides where, often the headlines are found to be bigger than the other texts in the slide. To make a creative and attractive eye catching powerpoint presentation the presenter must include the main bullet points in bold and big fonts. The effect of contrast can also be a big help if the presenter needs to show data in a table(Knight </a:t>
            </a:r>
            <a:r>
              <a:rPr lang="en-GB" sz="1200" i="1">
                <a:solidFill>
                  <a:srgbClr val="222222"/>
                </a:solidFill>
                <a:highlight>
                  <a:srgbClr val="FFFFFF"/>
                </a:highlight>
                <a:latin typeface="Times New Roman"/>
                <a:ea typeface="Times New Roman"/>
                <a:cs typeface="Times New Roman"/>
                <a:sym typeface="Times New Roman"/>
              </a:rPr>
              <a:t>et al., </a:t>
            </a:r>
            <a:r>
              <a:rPr lang="en-GB" sz="1200">
                <a:solidFill>
                  <a:srgbClr val="222222"/>
                </a:solidFill>
                <a:highlight>
                  <a:srgbClr val="FFFFFF"/>
                </a:highlight>
                <a:latin typeface="Times New Roman"/>
                <a:ea typeface="Times New Roman"/>
                <a:cs typeface="Times New Roman"/>
                <a:sym typeface="Times New Roman"/>
              </a:rPr>
              <a:t>2018). There are different columns and rows in a table which are most likely to get lost if presented in a normal way. But if the presenter uses contrast and animation to highlight one point or one row or one column of the table at one time the audience can focus better and this will help to understand the topic in a far better way.</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192b8c650c_0_2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192b8c650c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According to John Sweller and Mayer the redundancy effect affects the earning of a person a lot. This also affects the audience to whom the presentation is being presented. According to the redundancy principle in multimedia learning, the learners are mostly attracted to animations or simple texts, not by the use of longer sentences(Liu </a:t>
            </a:r>
            <a:r>
              <a:rPr lang="en-GB" sz="1200" i="1">
                <a:solidFill>
                  <a:srgbClr val="222222"/>
                </a:solidFill>
                <a:highlight>
                  <a:srgbClr val="FFFFFF"/>
                </a:highlight>
                <a:latin typeface="Times New Roman"/>
                <a:ea typeface="Times New Roman"/>
                <a:cs typeface="Times New Roman"/>
                <a:sym typeface="Times New Roman"/>
              </a:rPr>
              <a:t>et al., </a:t>
            </a:r>
            <a:r>
              <a:rPr lang="en-GB" sz="1200">
                <a:solidFill>
                  <a:srgbClr val="222222"/>
                </a:solidFill>
                <a:highlight>
                  <a:srgbClr val="FFFFFF"/>
                </a:highlight>
                <a:latin typeface="Times New Roman"/>
                <a:ea typeface="Times New Roman"/>
                <a:cs typeface="Times New Roman"/>
                <a:sym typeface="Times New Roman"/>
              </a:rPr>
              <a:t>2018). If there are longer sentences in the slides, the audience starts focusing on what is written over there and starts ignoring what the presenter is conveying. This leads to a faulty delivery of the presentation. Hence nothing stays in the mind of the audience properly. Hence, the description part should be written in the notes area and the main slide should contain the key points that give the crisp and clear idea of the topic to be discussed in the slide. To support the main content, a picture of animation can be given in the slide beside the bullet points.  This way the conveying of the message is proper.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1192b8c650c_0_2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1192b8c650c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In most of the cases it is seen that the powerpoint slides have white background. This obviously makes the slide brighter and shinier. But this also comes with a major problem. The presenter hence lacks attention from the audience as the audience is thus concentrating on the sides the most(Khramtsova, 2021). The bright white background hence catches the eye all the time and this also harms the eyesight if looked at for a longer time. This problem has a very simple and easy solution. The solution is to use black background while presenting. Black background with white texts on it helps the audience focus on the main points that are addressed in the slides as well as keeping focus on the words and messages being conveyed by the presenter. The black background also helps in relaxing the eyes and does not damage the eyesight even if looked at for a long time(Pratami </a:t>
            </a:r>
            <a:r>
              <a:rPr lang="en-GB" sz="1200" i="1">
                <a:solidFill>
                  <a:srgbClr val="222222"/>
                </a:solidFill>
                <a:highlight>
                  <a:srgbClr val="FFFFFF"/>
                </a:highlight>
                <a:latin typeface="Times New Roman"/>
                <a:ea typeface="Times New Roman"/>
                <a:cs typeface="Times New Roman"/>
                <a:sym typeface="Times New Roman"/>
              </a:rPr>
              <a:t>et al., </a:t>
            </a:r>
            <a:r>
              <a:rPr lang="en-GB" sz="1200">
                <a:solidFill>
                  <a:srgbClr val="222222"/>
                </a:solidFill>
                <a:highlight>
                  <a:srgbClr val="FFFFFF"/>
                </a:highlight>
                <a:latin typeface="Times New Roman"/>
                <a:ea typeface="Times New Roman"/>
                <a:cs typeface="Times New Roman"/>
                <a:sym typeface="Times New Roman"/>
              </a:rPr>
              <a:t>2018). This helps the presenter to be in the prime focus and the audience thus takes the presentation slides as the visual aid of the presenter. Also, the presenter should keep in mind that the background should be a simple one so that it does not divert the attention of the audience to the design of it.</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1192b8c650c_0_2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1192b8c650c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This is one of the most important points while a person is creating a powerpoint presentation. The scientific analysis says that the golden number of objects per slide is six(Putra </a:t>
            </a:r>
            <a:r>
              <a:rPr lang="en-GB" sz="1200" i="1">
                <a:solidFill>
                  <a:srgbClr val="222222"/>
                </a:solidFill>
                <a:highlight>
                  <a:srgbClr val="FFFFFF"/>
                </a:highlight>
                <a:latin typeface="Times New Roman"/>
                <a:ea typeface="Times New Roman"/>
                <a:cs typeface="Times New Roman"/>
                <a:sym typeface="Times New Roman"/>
              </a:rPr>
              <a:t>et al., </a:t>
            </a:r>
            <a:r>
              <a:rPr lang="en-GB" sz="1200">
                <a:solidFill>
                  <a:srgbClr val="222222"/>
                </a:solidFill>
                <a:highlight>
                  <a:srgbClr val="FFFFFF"/>
                </a:highlight>
                <a:latin typeface="Times New Roman"/>
                <a:ea typeface="Times New Roman"/>
                <a:cs typeface="Times New Roman"/>
                <a:sym typeface="Times New Roman"/>
              </a:rPr>
              <a:t>20190. While creating a powerpoint presentation, a person must keep in mind that there should not be more than six objects in a slide when a presentation is being made. This helps the audience to focus and concentrate more and the six objects are perfect for catching the attention without any extra effort. If there are seven or more than seven objects in a slide, the audience needs to give extra effort that is approximately 500% extra energy to focus on each of the elements in the slide  individually(Le, 2020). This might increase the risk of the audience not paying attention to the slides as they need more effort for it. This will ultimately cause the improper delivery of the topic and content and the purpose of the presentation will be lost.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1192b8c650c_0_2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1192b8c650c_0_2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1192b8c650c_0_2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1192b8c650c_0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Knight, E., Paroutis, S. and Heracleous, L., 2018. The power of PowerPoint: A visual perspective on meaning making in strategy. </a:t>
            </a:r>
            <a:r>
              <a:rPr lang="en-GB" sz="1200" i="1">
                <a:solidFill>
                  <a:srgbClr val="222222"/>
                </a:solidFill>
                <a:highlight>
                  <a:srgbClr val="FFFFFF"/>
                </a:highlight>
                <a:latin typeface="Times New Roman"/>
                <a:ea typeface="Times New Roman"/>
                <a:cs typeface="Times New Roman"/>
                <a:sym typeface="Times New Roman"/>
              </a:rPr>
              <a:t>Strategic Management Journal</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39</a:t>
            </a:r>
            <a:r>
              <a:rPr lang="en-GB" sz="1200">
                <a:solidFill>
                  <a:srgbClr val="222222"/>
                </a:solidFill>
                <a:highlight>
                  <a:srgbClr val="FFFFFF"/>
                </a:highlight>
                <a:latin typeface="Times New Roman"/>
                <a:ea typeface="Times New Roman"/>
                <a:cs typeface="Times New Roman"/>
                <a:sym typeface="Times New Roman"/>
              </a:rPr>
              <a:t>(3), pp.894-921.</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Lane, P., 2019. Spark Video Strikes Back: Reigniting Learning and Practice in Presentations in a PowerPoint Dominated Universe. </a:t>
            </a:r>
            <a:r>
              <a:rPr lang="en-GB" sz="1200" i="1">
                <a:solidFill>
                  <a:srgbClr val="222222"/>
                </a:solidFill>
                <a:highlight>
                  <a:srgbClr val="FFFFFF"/>
                </a:highlight>
                <a:latin typeface="Times New Roman"/>
                <a:ea typeface="Times New Roman"/>
                <a:cs typeface="Times New Roman"/>
                <a:sym typeface="Times New Roman"/>
              </a:rPr>
              <a:t>CELE Journal</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27</a:t>
            </a:r>
            <a:r>
              <a:rPr lang="en-GB" sz="1200">
                <a:solidFill>
                  <a:srgbClr val="222222"/>
                </a:solidFill>
                <a:highlight>
                  <a:srgbClr val="FFFFFF"/>
                </a:highlight>
                <a:latin typeface="Times New Roman"/>
                <a:ea typeface="Times New Roman"/>
                <a:cs typeface="Times New Roman"/>
                <a:sym typeface="Times New Roman"/>
              </a:rPr>
              <a:t>(1), pp.76-105.</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Lautrette, A., Boyer, A., Gruson, D., Argaud, L., Schwebel, C., Tardy, B., Vignon, P., Megarbane, B., Schoeffler, P., Chabrot, P. and Schmidt, J., 2020. Impact of take-home messages written into slide presentations delivered during lectures on the retention of messages and the residents’ knowledge: a randomized controlled study. </a:t>
            </a:r>
            <a:r>
              <a:rPr lang="en-GB" sz="1200" i="1">
                <a:solidFill>
                  <a:srgbClr val="222222"/>
                </a:solidFill>
                <a:highlight>
                  <a:srgbClr val="FFFFFF"/>
                </a:highlight>
                <a:latin typeface="Times New Roman"/>
                <a:ea typeface="Times New Roman"/>
                <a:cs typeface="Times New Roman"/>
                <a:sym typeface="Times New Roman"/>
              </a:rPr>
              <a:t>BMC medical education</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20</a:t>
            </a:r>
            <a:r>
              <a:rPr lang="en-GB" sz="1200">
                <a:solidFill>
                  <a:srgbClr val="222222"/>
                </a:solidFill>
                <a:highlight>
                  <a:srgbClr val="FFFFFF"/>
                </a:highlight>
                <a:latin typeface="Times New Roman"/>
                <a:ea typeface="Times New Roman"/>
                <a:cs typeface="Times New Roman"/>
                <a:sym typeface="Times New Roman"/>
              </a:rPr>
              <a:t>(1), pp.1-9.</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Le, K.T.L., 2020. THE USE OF POWERPOINT IN GROUP PRESENTATIONS: INSIGHTS FROM ELT MAJORS. </a:t>
            </a:r>
            <a:r>
              <a:rPr lang="en-GB" sz="1200" i="1">
                <a:solidFill>
                  <a:srgbClr val="222222"/>
                </a:solidFill>
                <a:highlight>
                  <a:srgbClr val="FFFFFF"/>
                </a:highlight>
                <a:latin typeface="Times New Roman"/>
                <a:ea typeface="Times New Roman"/>
                <a:cs typeface="Times New Roman"/>
                <a:sym typeface="Times New Roman"/>
              </a:rPr>
              <a:t>Hue University Journal of Science: Social Sciences and Humanities</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129</a:t>
            </a:r>
            <a:r>
              <a:rPr lang="en-GB" sz="1200">
                <a:solidFill>
                  <a:srgbClr val="222222"/>
                </a:solidFill>
                <a:highlight>
                  <a:srgbClr val="FFFFFF"/>
                </a:highlight>
                <a:latin typeface="Times New Roman"/>
                <a:ea typeface="Times New Roman"/>
                <a:cs typeface="Times New Roman"/>
                <a:sym typeface="Times New Roman"/>
              </a:rPr>
              <a:t>(6B), pp.135-149.</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Liu, Y., Jang, B.G. and Roy-Campbell, Z., 2018. Optimum input mode in the modality and redundancy principles for university ESL students' multimedia learning. </a:t>
            </a:r>
            <a:r>
              <a:rPr lang="en-GB" sz="1200" i="1">
                <a:solidFill>
                  <a:srgbClr val="222222"/>
                </a:solidFill>
                <a:highlight>
                  <a:srgbClr val="FFFFFF"/>
                </a:highlight>
                <a:latin typeface="Times New Roman"/>
                <a:ea typeface="Times New Roman"/>
                <a:cs typeface="Times New Roman"/>
                <a:sym typeface="Times New Roman"/>
              </a:rPr>
              <a:t>Computers &amp; Education</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127</a:t>
            </a:r>
            <a:r>
              <a:rPr lang="en-GB" sz="1200">
                <a:solidFill>
                  <a:srgbClr val="222222"/>
                </a:solidFill>
                <a:highlight>
                  <a:srgbClr val="FFFFFF"/>
                </a:highlight>
                <a:latin typeface="Times New Roman"/>
                <a:ea typeface="Times New Roman"/>
                <a:cs typeface="Times New Roman"/>
                <a:sym typeface="Times New Roman"/>
              </a:rPr>
              <a:t>, pp.190-200.</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Pratami, D., Fajrillah, A.A.N. and Kusumasari, T.F., 2018. Content visualization: An evaluation of powerpoint effectiveness as a learning tool for students. </a:t>
            </a:r>
            <a:r>
              <a:rPr lang="en-GB" sz="1200" i="1">
                <a:solidFill>
                  <a:srgbClr val="222222"/>
                </a:solidFill>
                <a:highlight>
                  <a:srgbClr val="FFFFFF"/>
                </a:highlight>
                <a:latin typeface="Times New Roman"/>
                <a:ea typeface="Times New Roman"/>
                <a:cs typeface="Times New Roman"/>
                <a:sym typeface="Times New Roman"/>
              </a:rPr>
              <a:t>International Journal of Engineering &amp; Technology</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7</a:t>
            </a:r>
            <a:r>
              <a:rPr lang="en-GB" sz="1200">
                <a:solidFill>
                  <a:srgbClr val="222222"/>
                </a:solidFill>
                <a:highlight>
                  <a:srgbClr val="FFFFFF"/>
                </a:highlight>
                <a:latin typeface="Times New Roman"/>
                <a:ea typeface="Times New Roman"/>
                <a:cs typeface="Times New Roman"/>
                <a:sym typeface="Times New Roman"/>
              </a:rPr>
              <a:t>(2.29), pp.840-844.</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Putra, Z.H., Witri, G. and Yulita, T., 2019. Development of powerpoint-based learning media in integrated thematic instruction of elementary school. </a:t>
            </a:r>
            <a:r>
              <a:rPr lang="en-GB" sz="1200" i="1">
                <a:solidFill>
                  <a:srgbClr val="222222"/>
                </a:solidFill>
                <a:highlight>
                  <a:srgbClr val="FFFFFF"/>
                </a:highlight>
                <a:latin typeface="Times New Roman"/>
                <a:ea typeface="Times New Roman"/>
                <a:cs typeface="Times New Roman"/>
                <a:sym typeface="Times New Roman"/>
              </a:rPr>
              <a:t>International Journal of Scientific and Technology Research</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8</a:t>
            </a:r>
            <a:r>
              <a:rPr lang="en-GB" sz="1200">
                <a:solidFill>
                  <a:srgbClr val="222222"/>
                </a:solidFill>
                <a:highlight>
                  <a:srgbClr val="FFFFFF"/>
                </a:highlight>
                <a:latin typeface="Times New Roman"/>
                <a:ea typeface="Times New Roman"/>
                <a:cs typeface="Times New Roman"/>
                <a:sym typeface="Times New Roman"/>
              </a:rPr>
              <a:t>(10), pp.697-702.</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van der Meij, H. and Draijer, E., 2021. Design Principles for Multimedia Presentations: A Comparison between a Whiteboard Animation and a PowerPoint Slideshow Presentation. </a:t>
            </a:r>
            <a:r>
              <a:rPr lang="en-GB" sz="1200" i="1">
                <a:solidFill>
                  <a:srgbClr val="222222"/>
                </a:solidFill>
                <a:highlight>
                  <a:srgbClr val="FFFFFF"/>
                </a:highlight>
                <a:latin typeface="Times New Roman"/>
                <a:ea typeface="Times New Roman"/>
                <a:cs typeface="Times New Roman"/>
                <a:sym typeface="Times New Roman"/>
              </a:rPr>
              <a:t>Journal of Educational Multimedia and Hypermedia</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30</a:t>
            </a:r>
            <a:r>
              <a:rPr lang="en-GB" sz="1200">
                <a:solidFill>
                  <a:srgbClr val="222222"/>
                </a:solidFill>
                <a:highlight>
                  <a:srgbClr val="FFFFFF"/>
                </a:highlight>
                <a:latin typeface="Times New Roman"/>
                <a:ea typeface="Times New Roman"/>
                <a:cs typeface="Times New Roman"/>
                <a:sym typeface="Times New Roman"/>
              </a:rPr>
              <a:t>(4), pp.393-418.</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038833" y="162880"/>
            <a:ext cx="5658280" cy="1655373"/>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0"/>
              </a:spcBef>
              <a:spcAft>
                <a:spcPts val="0"/>
              </a:spcAft>
              <a:buNone/>
            </a:pPr>
            <a:r>
              <a:rPr lang="en-GB" sz="3600" b="1" dirty="0"/>
              <a:t>Digital Skills and Research Methods</a:t>
            </a:r>
            <a:br>
              <a:rPr lang="en-GB" sz="3600" b="1" dirty="0"/>
            </a:br>
            <a:endParaRPr sz="3600" b="1" dirty="0"/>
          </a:p>
          <a:p>
            <a:pPr marL="0" lvl="0" indent="0" algn="l" rtl="0">
              <a:spcBef>
                <a:spcPts val="0"/>
              </a:spcBef>
              <a:spcAft>
                <a:spcPts val="0"/>
              </a:spcAft>
              <a:buNone/>
            </a:pPr>
            <a:endParaRPr sz="3600" b="1" dirty="0"/>
          </a:p>
        </p:txBody>
      </p:sp>
      <p:sp>
        <p:nvSpPr>
          <p:cNvPr id="135" name="Google Shape;135;p13"/>
          <p:cNvSpPr txBox="1">
            <a:spLocks noGrp="1"/>
          </p:cNvSpPr>
          <p:nvPr>
            <p:ph type="subTitle" idx="1"/>
          </p:nvPr>
        </p:nvSpPr>
        <p:spPr>
          <a:xfrm>
            <a:off x="3541991" y="1812600"/>
            <a:ext cx="3470700" cy="506100"/>
          </a:xfrm>
          <a:prstGeom prst="rect">
            <a:avLst/>
          </a:prstGeom>
        </p:spPr>
        <p:txBody>
          <a:bodyPr spcFirstLastPara="1" wrap="square" lIns="91425" tIns="91425" rIns="91425" bIns="91425" anchor="t" anchorCtr="0">
            <a:normAutofit fontScale="62500" lnSpcReduction="20000"/>
          </a:bodyPr>
          <a:lstStyle/>
          <a:p>
            <a:pPr marL="0" lvl="0" indent="0" algn="l" rtl="0">
              <a:lnSpc>
                <a:spcPct val="150000"/>
              </a:lnSpc>
              <a:spcBef>
                <a:spcPts val="0"/>
              </a:spcBef>
              <a:spcAft>
                <a:spcPts val="0"/>
              </a:spcAft>
              <a:buNone/>
            </a:pPr>
            <a:r>
              <a:rPr lang="en-GB" sz="2400" b="1" dirty="0"/>
              <a:t>How to make an attractive ppt</a:t>
            </a:r>
            <a:endParaRPr sz="2400" dirty="0"/>
          </a:p>
        </p:txBody>
      </p:sp>
      <p:sp>
        <p:nvSpPr>
          <p:cNvPr id="2" name="TextBox 1">
            <a:extLst>
              <a:ext uri="{FF2B5EF4-FFF2-40B4-BE49-F238E27FC236}">
                <a16:creationId xmlns:a16="http://schemas.microsoft.com/office/drawing/2014/main" id="{F06D08D2-B8DD-4059-A0F1-A62EC6A83B01}"/>
              </a:ext>
            </a:extLst>
          </p:cNvPr>
          <p:cNvSpPr txBox="1"/>
          <p:nvPr/>
        </p:nvSpPr>
        <p:spPr>
          <a:xfrm>
            <a:off x="588530" y="2819148"/>
            <a:ext cx="7387937" cy="2939266"/>
          </a:xfrm>
          <a:prstGeom prst="rect">
            <a:avLst/>
          </a:prstGeom>
          <a:noFill/>
        </p:spPr>
        <p:txBody>
          <a:bodyPr wrap="square" rtlCol="0">
            <a:spAutoFit/>
          </a:bodyPr>
          <a:lstStyle/>
          <a:p>
            <a:pPr algn="just">
              <a:lnSpc>
                <a:spcPct val="150000"/>
              </a:lnSpc>
            </a:pPr>
            <a:r>
              <a:rPr lang="en-GB" sz="1800" b="1" dirty="0">
                <a:solidFill>
                  <a:srgbClr val="222222"/>
                </a:solidFill>
                <a:effectLst/>
                <a:highlight>
                  <a:srgbClr val="FFFFFF"/>
                </a:highlight>
                <a:latin typeface="Arial" panose="020B0604020202020204" pitchFamily="34" charset="0"/>
                <a:ea typeface="Times New Roman" panose="02020603050405020304" pitchFamily="18" charset="0"/>
              </a:rPr>
              <a:t> </a:t>
            </a:r>
            <a:endParaRPr lang="en-GB" sz="1800" dirty="0">
              <a:solidFill>
                <a:schemeClr val="bg1">
                  <a:lumMod val="95000"/>
                </a:schemeClr>
              </a:solidFill>
              <a:effectLst/>
              <a:latin typeface="Arial" panose="020B0604020202020204" pitchFamily="34" charset="0"/>
              <a:ea typeface="Arial" panose="020B0604020202020204" pitchFamily="34" charset="0"/>
            </a:endParaRPr>
          </a:p>
          <a:p>
            <a:pPr fontAlgn="base"/>
            <a:r>
              <a:rPr lang="en-US" sz="1800" b="1" dirty="0">
                <a:solidFill>
                  <a:schemeClr val="bg1">
                    <a:lumMod val="95000"/>
                  </a:schemeClr>
                </a:solidFill>
                <a:effectLst/>
                <a:latin typeface="Arial" panose="020B0604020202020204" pitchFamily="34" charset="0"/>
                <a:ea typeface="Times New Roman" panose="02020603050405020304" pitchFamily="18" charset="0"/>
              </a:rPr>
              <a:t>Student number: 2029233</a:t>
            </a:r>
            <a:r>
              <a:rPr lang="en-GB" sz="1800" dirty="0">
                <a:solidFill>
                  <a:schemeClr val="bg1">
                    <a:lumMod val="95000"/>
                  </a:schemeClr>
                </a:solidFill>
                <a:effectLst/>
                <a:latin typeface="Arial" panose="020B0604020202020204" pitchFamily="34" charset="0"/>
                <a:ea typeface="Times New Roman" panose="02020603050405020304" pitchFamily="18" charset="0"/>
              </a:rPr>
              <a:t> </a:t>
            </a:r>
            <a:endParaRPr lang="en-GB" sz="1800" dirty="0">
              <a:solidFill>
                <a:schemeClr val="bg1">
                  <a:lumMod val="95000"/>
                </a:schemeClr>
              </a:solidFill>
              <a:effectLst/>
              <a:latin typeface="Times New Roman" panose="02020603050405020304" pitchFamily="18" charset="0"/>
              <a:ea typeface="Times New Roman" panose="02020603050405020304" pitchFamily="18" charset="0"/>
            </a:endParaRPr>
          </a:p>
          <a:p>
            <a:pPr fontAlgn="base"/>
            <a:r>
              <a:rPr lang="en-US" sz="1800" b="1" dirty="0">
                <a:solidFill>
                  <a:schemeClr val="bg1">
                    <a:lumMod val="95000"/>
                  </a:schemeClr>
                </a:solidFill>
                <a:effectLst/>
                <a:latin typeface="Arial" panose="020B0604020202020204" pitchFamily="34" charset="0"/>
                <a:ea typeface="Times New Roman" panose="02020603050405020304" pitchFamily="18" charset="0"/>
              </a:rPr>
              <a:t>Name: Alexandra Andrea Balog</a:t>
            </a:r>
            <a:r>
              <a:rPr lang="en-GB" sz="1800" dirty="0">
                <a:solidFill>
                  <a:schemeClr val="bg1">
                    <a:lumMod val="95000"/>
                  </a:schemeClr>
                </a:solidFill>
                <a:effectLst/>
                <a:latin typeface="Arial" panose="020B0604020202020204" pitchFamily="34" charset="0"/>
                <a:ea typeface="Times New Roman" panose="02020603050405020304" pitchFamily="18" charset="0"/>
              </a:rPr>
              <a:t> </a:t>
            </a:r>
            <a:endParaRPr lang="en-GB" sz="1800" dirty="0">
              <a:solidFill>
                <a:schemeClr val="bg1">
                  <a:lumMod val="95000"/>
                </a:schemeClr>
              </a:solidFill>
              <a:effectLst/>
              <a:latin typeface="Times New Roman" panose="02020603050405020304" pitchFamily="18" charset="0"/>
              <a:ea typeface="Times New Roman" panose="02020603050405020304" pitchFamily="18" charset="0"/>
            </a:endParaRPr>
          </a:p>
          <a:p>
            <a:pPr fontAlgn="base"/>
            <a:r>
              <a:rPr lang="en-US" sz="1800" b="1" dirty="0">
                <a:solidFill>
                  <a:schemeClr val="bg1">
                    <a:lumMod val="95000"/>
                  </a:schemeClr>
                </a:solidFill>
                <a:effectLst/>
                <a:latin typeface="Arial" panose="020B0604020202020204" pitchFamily="34" charset="0"/>
                <a:ea typeface="Times New Roman" panose="02020603050405020304" pitchFamily="18" charset="0"/>
              </a:rPr>
              <a:t>Modul: BMSW4003</a:t>
            </a:r>
            <a:endParaRPr lang="en-GB" sz="1800" dirty="0">
              <a:solidFill>
                <a:schemeClr val="bg1">
                  <a:lumMod val="95000"/>
                </a:schemeClr>
              </a:solidFill>
              <a:effectLst/>
              <a:latin typeface="Times New Roman" panose="02020603050405020304" pitchFamily="18" charset="0"/>
              <a:ea typeface="Times New Roman" panose="02020603050405020304" pitchFamily="18" charset="0"/>
            </a:endParaRPr>
          </a:p>
          <a:p>
            <a:pPr fontAlgn="base"/>
            <a:r>
              <a:rPr lang="en-US" sz="1800" b="1" dirty="0">
                <a:solidFill>
                  <a:schemeClr val="bg1">
                    <a:lumMod val="95000"/>
                  </a:schemeClr>
                </a:solidFill>
                <a:effectLst/>
                <a:latin typeface="Arial" panose="020B0604020202020204" pitchFamily="34" charset="0"/>
                <a:ea typeface="Times New Roman" panose="02020603050405020304" pitchFamily="18" charset="0"/>
              </a:rPr>
              <a:t>Lecture: </a:t>
            </a:r>
            <a:r>
              <a:rPr lang="en-GB" sz="1800" b="1" dirty="0">
                <a:solidFill>
                  <a:schemeClr val="bg1">
                    <a:lumMod val="95000"/>
                  </a:schemeClr>
                </a:solidFill>
                <a:effectLst/>
                <a:latin typeface="Arial" panose="020B0604020202020204" pitchFamily="34" charset="0"/>
                <a:ea typeface="Times New Roman" panose="02020603050405020304" pitchFamily="18" charset="0"/>
              </a:rPr>
              <a:t>Yohan </a:t>
            </a:r>
            <a:r>
              <a:rPr lang="en-GB" sz="1800" b="1" dirty="0" err="1">
                <a:solidFill>
                  <a:schemeClr val="bg1">
                    <a:lumMod val="95000"/>
                  </a:schemeClr>
                </a:solidFill>
                <a:effectLst/>
                <a:latin typeface="Arial" panose="020B0604020202020204" pitchFamily="34" charset="0"/>
                <a:ea typeface="Times New Roman" panose="02020603050405020304" pitchFamily="18" charset="0"/>
              </a:rPr>
              <a:t>Mendis</a:t>
            </a:r>
            <a:endParaRPr lang="en-GB" sz="1800" dirty="0">
              <a:solidFill>
                <a:schemeClr val="bg1">
                  <a:lumMod val="95000"/>
                </a:schemeClr>
              </a:solidFill>
              <a:effectLst/>
              <a:latin typeface="Times New Roman" panose="02020603050405020304" pitchFamily="18" charset="0"/>
              <a:ea typeface="Times New Roman" panose="02020603050405020304" pitchFamily="18" charset="0"/>
            </a:endParaRPr>
          </a:p>
          <a:p>
            <a:pPr fontAlgn="base"/>
            <a:r>
              <a:rPr lang="en-GB" sz="1800" b="1" dirty="0">
                <a:solidFill>
                  <a:schemeClr val="bg1">
                    <a:lumMod val="95000"/>
                  </a:schemeClr>
                </a:solidFill>
                <a:effectLst/>
                <a:latin typeface="Arial" panose="020B0604020202020204" pitchFamily="34" charset="0"/>
                <a:ea typeface="Times New Roman" panose="02020603050405020304" pitchFamily="18" charset="0"/>
              </a:rPr>
              <a:t>Assignment title: Research Methods</a:t>
            </a:r>
            <a:endParaRPr lang="en-GB" sz="1800" dirty="0">
              <a:solidFill>
                <a:schemeClr val="bg1">
                  <a:lumMod val="95000"/>
                </a:schemeClr>
              </a:solidFill>
              <a:effectLst/>
              <a:latin typeface="Times New Roman" panose="02020603050405020304" pitchFamily="18" charset="0"/>
              <a:ea typeface="Times New Roman" panose="02020603050405020304" pitchFamily="18" charset="0"/>
            </a:endParaRPr>
          </a:p>
          <a:p>
            <a:pPr algn="just">
              <a:lnSpc>
                <a:spcPct val="150000"/>
              </a:lnSpc>
            </a:pPr>
            <a:br>
              <a:rPr lang="en-GB" sz="1800" dirty="0">
                <a:solidFill>
                  <a:srgbClr val="000000"/>
                </a:solidFill>
                <a:effectLst/>
                <a:latin typeface="Arial" panose="020B0604020202020204" pitchFamily="34" charset="0"/>
                <a:ea typeface="Arial" panose="020B0604020202020204" pitchFamily="34" charset="0"/>
              </a:rPr>
            </a:br>
            <a:r>
              <a:rPr lang="en-GB" sz="1800" b="1" dirty="0">
                <a:solidFill>
                  <a:srgbClr val="222222"/>
                </a:solidFill>
                <a:effectLst/>
                <a:highlight>
                  <a:srgbClr val="FFFFFF"/>
                </a:highligh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3" name="Text Placeholder 2"/>
          <p:cNvSpPr>
            <a:spLocks noGrp="1"/>
          </p:cNvSpPr>
          <p:nvPr>
            <p:ph type="body" idx="1"/>
          </p:nvPr>
        </p:nvSpPr>
        <p:spPr>
          <a:xfrm>
            <a:off x="1268003" y="938285"/>
            <a:ext cx="7038900" cy="3761534"/>
          </a:xfrm>
        </p:spPr>
        <p:txBody>
          <a:bodyPr/>
          <a:lstStyle/>
          <a:p>
            <a:r>
              <a:rPr lang="en-GB" dirty="0">
                <a:hlinkClick r:id="" action="ppaction://hlinkfile"/>
              </a:rPr>
              <a:t>Introduction</a:t>
            </a:r>
            <a:endParaRPr lang="en-US" dirty="0"/>
          </a:p>
          <a:p>
            <a:r>
              <a:rPr lang="en-GB" dirty="0">
                <a:hlinkClick r:id="" action="ppaction://hlinkfile"/>
              </a:rPr>
              <a:t>Skills for creating a PowerPoint</a:t>
            </a:r>
            <a:r>
              <a:rPr lang="en-GB" dirty="0"/>
              <a:t>	</a:t>
            </a:r>
            <a:endParaRPr lang="en-US" dirty="0"/>
          </a:p>
          <a:p>
            <a:r>
              <a:rPr lang="en-GB" dirty="0">
                <a:hlinkClick r:id="" action="ppaction://hlinkfile"/>
              </a:rPr>
              <a:t>Five design principles of creating a PowerPoint</a:t>
            </a:r>
            <a:r>
              <a:rPr lang="en-GB" dirty="0"/>
              <a:t>	</a:t>
            </a:r>
            <a:endParaRPr lang="en-US" dirty="0"/>
          </a:p>
          <a:p>
            <a:r>
              <a:rPr lang="en-GB" dirty="0">
                <a:hlinkClick r:id="" action="ppaction://hlinkfile"/>
              </a:rPr>
              <a:t>Number of messages per slide</a:t>
            </a:r>
            <a:r>
              <a:rPr lang="en-GB" dirty="0"/>
              <a:t>	</a:t>
            </a:r>
            <a:endParaRPr lang="en-US" dirty="0"/>
          </a:p>
          <a:p>
            <a:r>
              <a:rPr lang="en-GB" dirty="0">
                <a:hlinkClick r:id="" action="ppaction://hlinkfile"/>
              </a:rPr>
              <a:t>Contrast and size</a:t>
            </a:r>
            <a:r>
              <a:rPr lang="en-GB" dirty="0"/>
              <a:t>	</a:t>
            </a:r>
            <a:endParaRPr lang="en-US" dirty="0"/>
          </a:p>
          <a:p>
            <a:r>
              <a:rPr lang="en-GB" dirty="0">
                <a:hlinkClick r:id="" action="ppaction://hlinkfile"/>
              </a:rPr>
              <a:t>Use of Sentences</a:t>
            </a:r>
            <a:r>
              <a:rPr lang="en-GB" dirty="0"/>
              <a:t>	</a:t>
            </a:r>
            <a:endParaRPr lang="en-US" dirty="0"/>
          </a:p>
          <a:p>
            <a:r>
              <a:rPr lang="en-GB" dirty="0">
                <a:hlinkClick r:id="" action="ppaction://hlinkfile"/>
              </a:rPr>
              <a:t>Background</a:t>
            </a:r>
            <a:r>
              <a:rPr lang="en-GB" dirty="0"/>
              <a:t>	</a:t>
            </a:r>
            <a:endParaRPr lang="en-US" dirty="0"/>
          </a:p>
          <a:p>
            <a:r>
              <a:rPr lang="en-GB" dirty="0">
                <a:hlinkClick r:id="" action="ppaction://hlinkfile"/>
              </a:rPr>
              <a:t>Number of elements per slide</a:t>
            </a:r>
            <a:r>
              <a:rPr lang="en-GB" dirty="0"/>
              <a:t>	</a:t>
            </a:r>
            <a:endParaRPr lang="en-US" dirty="0"/>
          </a:p>
          <a:p>
            <a:r>
              <a:rPr lang="en-GB" dirty="0">
                <a:hlinkClick r:id="" action="ppaction://hlinkfile"/>
              </a:rPr>
              <a:t>Conclusion</a:t>
            </a:r>
            <a:r>
              <a:rPr lang="en-GB" dirty="0"/>
              <a:t>	</a:t>
            </a:r>
            <a:endParaRPr lang="en-US" dirty="0"/>
          </a:p>
          <a:p>
            <a:r>
              <a:rPr lang="en-GB" dirty="0">
                <a:hlinkClick r:id="" action="ppaction://hlinkfile"/>
              </a:rPr>
              <a:t>References</a:t>
            </a:r>
            <a:r>
              <a:rPr lang="en-GB" dirty="0"/>
              <a:t>	</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2400" b="1">
                <a:latin typeface="Merriweather"/>
                <a:ea typeface="Merriweather"/>
                <a:cs typeface="Merriweather"/>
                <a:sym typeface="Merriweather"/>
              </a:rPr>
              <a:t>Introduction</a:t>
            </a:r>
            <a:endParaRPr sz="2400">
              <a:latin typeface="Merriweather"/>
              <a:ea typeface="Merriweather"/>
              <a:cs typeface="Merriweather"/>
              <a:sym typeface="Merriweather"/>
            </a:endParaRPr>
          </a:p>
        </p:txBody>
      </p:sp>
      <p:sp>
        <p:nvSpPr>
          <p:cNvPr id="141" name="Google Shape;141;p14"/>
          <p:cNvSpPr txBox="1">
            <a:spLocks noGrp="1"/>
          </p:cNvSpPr>
          <p:nvPr>
            <p:ph type="body" idx="1"/>
          </p:nvPr>
        </p:nvSpPr>
        <p:spPr>
          <a:xfrm>
            <a:off x="311700" y="1304875"/>
            <a:ext cx="8436300" cy="34164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0"/>
              </a:spcBef>
              <a:spcAft>
                <a:spcPts val="0"/>
              </a:spcAft>
              <a:buNone/>
            </a:pPr>
            <a:r>
              <a:rPr lang="en-GB" sz="2100">
                <a:latin typeface="Times New Roman"/>
                <a:ea typeface="Times New Roman"/>
                <a:cs typeface="Times New Roman"/>
                <a:sym typeface="Times New Roman"/>
              </a:rPr>
              <a:t>This assessment below will describe the creation of a successful powerpoint presentation and the points needed to be kept in mind while making the presentation. The skills that are important will be mentioned below.  There are five important and basic principles of design that make a creative, effective and eye catching presentation and all the five principles will be described below well which will help a person in future to create a better presentation. </a:t>
            </a:r>
            <a:endParaRPr sz="2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700" b="1">
                <a:latin typeface="Merriweather"/>
                <a:ea typeface="Merriweather"/>
                <a:cs typeface="Merriweather"/>
                <a:sym typeface="Merriweather"/>
              </a:rPr>
              <a:t>Skills for creating a powerpoint </a:t>
            </a:r>
            <a:endParaRPr sz="1700" b="1">
              <a:latin typeface="Merriweather"/>
              <a:ea typeface="Merriweather"/>
              <a:cs typeface="Merriweather"/>
              <a:sym typeface="Merriweather"/>
            </a:endParaRPr>
          </a:p>
        </p:txBody>
      </p:sp>
      <p:sp>
        <p:nvSpPr>
          <p:cNvPr id="147" name="Google Shape;147;p15"/>
          <p:cNvSpPr txBox="1">
            <a:spLocks noGrp="1"/>
          </p:cNvSpPr>
          <p:nvPr>
            <p:ph type="body" idx="1"/>
          </p:nvPr>
        </p:nvSpPr>
        <p:spPr>
          <a:xfrm>
            <a:off x="1096300" y="1110350"/>
            <a:ext cx="4340700" cy="2911200"/>
          </a:xfrm>
          <a:prstGeom prst="rect">
            <a:avLst/>
          </a:prstGeom>
        </p:spPr>
        <p:txBody>
          <a:bodyPr spcFirstLastPara="1" wrap="square" lIns="91425" tIns="91425" rIns="91425" bIns="91425" anchor="t" anchorCtr="0">
            <a:noAutofit/>
          </a:bodyPr>
          <a:lstStyle/>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Maintaining the five design principles of powerpoint</a:t>
            </a:r>
            <a:endParaRPr sz="2700">
              <a:latin typeface="Times New Roman"/>
              <a:ea typeface="Times New Roman"/>
              <a:cs typeface="Times New Roman"/>
              <a:sym typeface="Times New Roman"/>
            </a:endParaRPr>
          </a:p>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Planning and research</a:t>
            </a:r>
            <a:endParaRPr sz="2700">
              <a:latin typeface="Times New Roman"/>
              <a:ea typeface="Times New Roman"/>
              <a:cs typeface="Times New Roman"/>
              <a:sym typeface="Times New Roman"/>
            </a:endParaRPr>
          </a:p>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Technical skills</a:t>
            </a:r>
            <a:endParaRPr sz="2700">
              <a:latin typeface="Times New Roman"/>
              <a:ea typeface="Times New Roman"/>
              <a:cs typeface="Times New Roman"/>
              <a:sym typeface="Times New Roman"/>
            </a:endParaRPr>
          </a:p>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Creativity </a:t>
            </a:r>
            <a:endParaRPr sz="2900"/>
          </a:p>
        </p:txBody>
      </p:sp>
      <p:pic>
        <p:nvPicPr>
          <p:cNvPr id="148" name="Google Shape;148;p15"/>
          <p:cNvPicPr preferRelativeResize="0"/>
          <p:nvPr/>
        </p:nvPicPr>
        <p:blipFill rotWithShape="1">
          <a:blip r:embed="rId3">
            <a:alphaModFix/>
          </a:blip>
          <a:srcRect l="21962" t="15411" r="23077" b="13272"/>
          <a:stretch/>
        </p:blipFill>
        <p:spPr>
          <a:xfrm>
            <a:off x="5649100" y="1612650"/>
            <a:ext cx="3186675" cy="2315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b="1">
                <a:latin typeface="Merriweather"/>
                <a:ea typeface="Merriweather"/>
                <a:cs typeface="Merriweather"/>
                <a:sym typeface="Merriweather"/>
              </a:rPr>
              <a:t>Five design principles of creating a powerpoint </a:t>
            </a:r>
            <a:endParaRPr sz="1800">
              <a:latin typeface="Merriweather"/>
              <a:ea typeface="Merriweather"/>
              <a:cs typeface="Merriweather"/>
              <a:sym typeface="Merriweather"/>
            </a:endParaRPr>
          </a:p>
        </p:txBody>
      </p:sp>
      <p:sp>
        <p:nvSpPr>
          <p:cNvPr id="154" name="Google Shape;154;p16"/>
          <p:cNvSpPr txBox="1">
            <a:spLocks noGrp="1"/>
          </p:cNvSpPr>
          <p:nvPr>
            <p:ph type="body" idx="1"/>
          </p:nvPr>
        </p:nvSpPr>
        <p:spPr>
          <a:xfrm>
            <a:off x="931725" y="1374300"/>
            <a:ext cx="4524600" cy="2911200"/>
          </a:xfrm>
          <a:prstGeom prst="rect">
            <a:avLst/>
          </a:prstGeom>
        </p:spPr>
        <p:txBody>
          <a:bodyPr spcFirstLastPara="1" wrap="square" lIns="91425" tIns="91425" rIns="91425" bIns="91425" anchor="t" anchorCtr="0">
            <a:noAutofit/>
          </a:bodyPr>
          <a:lstStyle/>
          <a:p>
            <a:pPr marL="457200" lvl="0" indent="-381000" algn="just" rtl="0">
              <a:lnSpc>
                <a:spcPct val="15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Number of messages per slide</a:t>
            </a:r>
            <a:endParaRPr sz="2400">
              <a:latin typeface="Times New Roman"/>
              <a:ea typeface="Times New Roman"/>
              <a:cs typeface="Times New Roman"/>
              <a:sym typeface="Times New Roman"/>
            </a:endParaRPr>
          </a:p>
          <a:p>
            <a:pPr marL="457200" lvl="0" indent="-381000" algn="just" rtl="0">
              <a:lnSpc>
                <a:spcPct val="15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Contrast and size of the elements</a:t>
            </a:r>
            <a:endParaRPr sz="2400">
              <a:latin typeface="Times New Roman"/>
              <a:ea typeface="Times New Roman"/>
              <a:cs typeface="Times New Roman"/>
              <a:sym typeface="Times New Roman"/>
            </a:endParaRPr>
          </a:p>
          <a:p>
            <a:pPr marL="457200" lvl="0" indent="-381000" algn="just" rtl="0">
              <a:lnSpc>
                <a:spcPct val="15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Use of sentences</a:t>
            </a:r>
            <a:endParaRPr sz="2400">
              <a:latin typeface="Times New Roman"/>
              <a:ea typeface="Times New Roman"/>
              <a:cs typeface="Times New Roman"/>
              <a:sym typeface="Times New Roman"/>
            </a:endParaRPr>
          </a:p>
          <a:p>
            <a:pPr marL="457200" lvl="0" indent="-381000" algn="just" rtl="0">
              <a:lnSpc>
                <a:spcPct val="15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Background</a:t>
            </a:r>
            <a:endParaRPr sz="2400">
              <a:latin typeface="Times New Roman"/>
              <a:ea typeface="Times New Roman"/>
              <a:cs typeface="Times New Roman"/>
              <a:sym typeface="Times New Roman"/>
            </a:endParaRPr>
          </a:p>
          <a:p>
            <a:pPr marL="457200" lvl="0" indent="-381000" algn="just" rtl="0">
              <a:lnSpc>
                <a:spcPct val="15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Number of elements per slide</a:t>
            </a:r>
            <a:endParaRPr sz="2600"/>
          </a:p>
        </p:txBody>
      </p:sp>
      <p:pic>
        <p:nvPicPr>
          <p:cNvPr id="155" name="Google Shape;155;p16"/>
          <p:cNvPicPr preferRelativeResize="0"/>
          <p:nvPr/>
        </p:nvPicPr>
        <p:blipFill rotWithShape="1">
          <a:blip r:embed="rId3">
            <a:alphaModFix/>
          </a:blip>
          <a:srcRect t="15317" b="8364"/>
          <a:stretch/>
        </p:blipFill>
        <p:spPr>
          <a:xfrm>
            <a:off x="5631750" y="1732125"/>
            <a:ext cx="3415600" cy="24472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800" b="1">
                <a:latin typeface="Merriweather"/>
                <a:ea typeface="Merriweather"/>
                <a:cs typeface="Merriweather"/>
                <a:sym typeface="Merriweather"/>
              </a:rPr>
              <a:t>Number of messages per slide </a:t>
            </a:r>
            <a:endParaRPr sz="1800" b="1">
              <a:latin typeface="Merriweather"/>
              <a:ea typeface="Merriweather"/>
              <a:cs typeface="Merriweather"/>
              <a:sym typeface="Merriweather"/>
            </a:endParaRPr>
          </a:p>
        </p:txBody>
      </p:sp>
      <p:sp>
        <p:nvSpPr>
          <p:cNvPr id="161" name="Google Shape;161;p17"/>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p>
            <a:pPr marL="457200" lvl="0" indent="-444500" algn="just" rtl="0">
              <a:lnSpc>
                <a:spcPct val="150000"/>
              </a:lnSpc>
              <a:spcBef>
                <a:spcPts val="0"/>
              </a:spcBef>
              <a:spcAft>
                <a:spcPts val="0"/>
              </a:spcAft>
              <a:buSzPts val="3400"/>
              <a:buFont typeface="Times New Roman"/>
              <a:buChar char="●"/>
            </a:pPr>
            <a:r>
              <a:rPr lang="en-GB" sz="3400">
                <a:latin typeface="Times New Roman"/>
                <a:ea typeface="Times New Roman"/>
                <a:cs typeface="Times New Roman"/>
                <a:sym typeface="Times New Roman"/>
              </a:rPr>
              <a:t>One</a:t>
            </a:r>
            <a:endParaRPr sz="3400">
              <a:latin typeface="Times New Roman"/>
              <a:ea typeface="Times New Roman"/>
              <a:cs typeface="Times New Roman"/>
              <a:sym typeface="Times New Roman"/>
            </a:endParaRPr>
          </a:p>
          <a:p>
            <a:pPr marL="457200" lvl="0" indent="-444500" algn="just" rtl="0">
              <a:lnSpc>
                <a:spcPct val="150000"/>
              </a:lnSpc>
              <a:spcBef>
                <a:spcPts val="0"/>
              </a:spcBef>
              <a:spcAft>
                <a:spcPts val="0"/>
              </a:spcAft>
              <a:buSzPts val="3400"/>
              <a:buFont typeface="Times New Roman"/>
              <a:buChar char="●"/>
            </a:pPr>
            <a:r>
              <a:rPr lang="en-GB" sz="3400">
                <a:latin typeface="Times New Roman"/>
                <a:ea typeface="Times New Roman"/>
                <a:cs typeface="Times New Roman"/>
                <a:sym typeface="Times New Roman"/>
              </a:rPr>
              <a:t>Short and crisp</a:t>
            </a:r>
            <a:endParaRPr sz="3400">
              <a:latin typeface="Times New Roman"/>
              <a:ea typeface="Times New Roman"/>
              <a:cs typeface="Times New Roman"/>
              <a:sym typeface="Times New Roman"/>
            </a:endParaRPr>
          </a:p>
          <a:p>
            <a:pPr marL="457200" lvl="0" indent="-444500" algn="just" rtl="0">
              <a:lnSpc>
                <a:spcPct val="150000"/>
              </a:lnSpc>
              <a:spcBef>
                <a:spcPts val="0"/>
              </a:spcBef>
              <a:spcAft>
                <a:spcPts val="0"/>
              </a:spcAft>
              <a:buSzPts val="3400"/>
              <a:buFont typeface="Times New Roman"/>
              <a:buChar char="●"/>
            </a:pPr>
            <a:r>
              <a:rPr lang="en-GB" sz="3400">
                <a:latin typeface="Times New Roman"/>
                <a:ea typeface="Times New Roman"/>
                <a:cs typeface="Times New Roman"/>
                <a:sym typeface="Times New Roman"/>
              </a:rPr>
              <a:t>Clear </a:t>
            </a:r>
            <a:endParaRPr sz="3500"/>
          </a:p>
        </p:txBody>
      </p:sp>
      <p:pic>
        <p:nvPicPr>
          <p:cNvPr id="162" name="Google Shape;162;p17"/>
          <p:cNvPicPr preferRelativeResize="0"/>
          <p:nvPr/>
        </p:nvPicPr>
        <p:blipFill>
          <a:blip r:embed="rId3">
            <a:alphaModFix/>
          </a:blip>
          <a:stretch>
            <a:fillRect/>
          </a:stretch>
        </p:blipFill>
        <p:spPr>
          <a:xfrm>
            <a:off x="5005500" y="1688850"/>
            <a:ext cx="3954150" cy="22217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200" b="1">
                <a:latin typeface="Merriweather"/>
                <a:ea typeface="Merriweather"/>
                <a:cs typeface="Merriweather"/>
                <a:sym typeface="Merriweather"/>
              </a:rPr>
              <a:t>Contrast and size </a:t>
            </a:r>
            <a:endParaRPr sz="3400" b="1">
              <a:latin typeface="Merriweather"/>
              <a:ea typeface="Merriweather"/>
              <a:cs typeface="Merriweather"/>
              <a:sym typeface="Merriweather"/>
            </a:endParaRPr>
          </a:p>
        </p:txBody>
      </p:sp>
      <p:sp>
        <p:nvSpPr>
          <p:cNvPr id="168" name="Google Shape;168;p18"/>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Autofit/>
          </a:bodyPr>
          <a:lstStyle/>
          <a:p>
            <a:pPr marL="457200" lvl="0" indent="-393700" algn="just" rtl="0">
              <a:lnSpc>
                <a:spcPct val="150000"/>
              </a:lnSpc>
              <a:spcBef>
                <a:spcPts val="0"/>
              </a:spcBef>
              <a:spcAft>
                <a:spcPts val="0"/>
              </a:spcAft>
              <a:buSzPts val="2600"/>
              <a:buFont typeface="Times New Roman"/>
              <a:buChar char="●"/>
            </a:pPr>
            <a:r>
              <a:rPr lang="en-GB" sz="2600">
                <a:latin typeface="Times New Roman"/>
                <a:ea typeface="Times New Roman"/>
                <a:cs typeface="Times New Roman"/>
                <a:sym typeface="Times New Roman"/>
              </a:rPr>
              <a:t>Moving objects </a:t>
            </a:r>
            <a:endParaRPr sz="2600">
              <a:latin typeface="Times New Roman"/>
              <a:ea typeface="Times New Roman"/>
              <a:cs typeface="Times New Roman"/>
              <a:sym typeface="Times New Roman"/>
            </a:endParaRPr>
          </a:p>
          <a:p>
            <a:pPr marL="457200" lvl="0" indent="-393700" algn="just" rtl="0">
              <a:lnSpc>
                <a:spcPct val="150000"/>
              </a:lnSpc>
              <a:spcBef>
                <a:spcPts val="0"/>
              </a:spcBef>
              <a:spcAft>
                <a:spcPts val="0"/>
              </a:spcAft>
              <a:buSzPts val="2600"/>
              <a:buFont typeface="Times New Roman"/>
              <a:buChar char="●"/>
            </a:pPr>
            <a:r>
              <a:rPr lang="en-GB" sz="2600">
                <a:latin typeface="Times New Roman"/>
                <a:ea typeface="Times New Roman"/>
                <a:cs typeface="Times New Roman"/>
                <a:sym typeface="Times New Roman"/>
              </a:rPr>
              <a:t>Signalling colours</a:t>
            </a:r>
            <a:endParaRPr sz="2600">
              <a:latin typeface="Times New Roman"/>
              <a:ea typeface="Times New Roman"/>
              <a:cs typeface="Times New Roman"/>
              <a:sym typeface="Times New Roman"/>
            </a:endParaRPr>
          </a:p>
          <a:p>
            <a:pPr marL="457200" lvl="0" indent="-393700" algn="just" rtl="0">
              <a:lnSpc>
                <a:spcPct val="150000"/>
              </a:lnSpc>
              <a:spcBef>
                <a:spcPts val="0"/>
              </a:spcBef>
              <a:spcAft>
                <a:spcPts val="0"/>
              </a:spcAft>
              <a:buSzPts val="2600"/>
              <a:buFont typeface="Times New Roman"/>
              <a:buChar char="●"/>
            </a:pPr>
            <a:r>
              <a:rPr lang="en-GB" sz="2600">
                <a:latin typeface="Times New Roman"/>
                <a:ea typeface="Times New Roman"/>
                <a:cs typeface="Times New Roman"/>
                <a:sym typeface="Times New Roman"/>
              </a:rPr>
              <a:t>Contrast rich objects </a:t>
            </a:r>
            <a:endParaRPr sz="2600">
              <a:latin typeface="Times New Roman"/>
              <a:ea typeface="Times New Roman"/>
              <a:cs typeface="Times New Roman"/>
              <a:sym typeface="Times New Roman"/>
            </a:endParaRPr>
          </a:p>
          <a:p>
            <a:pPr marL="457200" lvl="0" indent="-393700" algn="just" rtl="0">
              <a:lnSpc>
                <a:spcPct val="150000"/>
              </a:lnSpc>
              <a:spcBef>
                <a:spcPts val="0"/>
              </a:spcBef>
              <a:spcAft>
                <a:spcPts val="0"/>
              </a:spcAft>
              <a:buSzPts val="2600"/>
              <a:buFont typeface="Times New Roman"/>
              <a:buChar char="●"/>
            </a:pPr>
            <a:r>
              <a:rPr lang="en-GB" sz="2600">
                <a:latin typeface="Times New Roman"/>
                <a:ea typeface="Times New Roman"/>
                <a:cs typeface="Times New Roman"/>
                <a:sym typeface="Times New Roman"/>
              </a:rPr>
              <a:t>Big objects </a:t>
            </a:r>
            <a:endParaRPr sz="2700"/>
          </a:p>
        </p:txBody>
      </p:sp>
      <p:pic>
        <p:nvPicPr>
          <p:cNvPr id="169" name="Google Shape;169;p18"/>
          <p:cNvPicPr preferRelativeResize="0"/>
          <p:nvPr/>
        </p:nvPicPr>
        <p:blipFill>
          <a:blip r:embed="rId3">
            <a:alphaModFix/>
          </a:blip>
          <a:stretch>
            <a:fillRect/>
          </a:stretch>
        </p:blipFill>
        <p:spPr>
          <a:xfrm>
            <a:off x="4859225" y="1697725"/>
            <a:ext cx="4132375" cy="22075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200" b="1">
                <a:latin typeface="Merriweather"/>
                <a:ea typeface="Merriweather"/>
                <a:cs typeface="Merriweather"/>
                <a:sym typeface="Merriweather"/>
              </a:rPr>
              <a:t>Use of Sentences </a:t>
            </a:r>
            <a:endParaRPr sz="3400" b="1">
              <a:latin typeface="Merriweather"/>
              <a:ea typeface="Merriweather"/>
              <a:cs typeface="Merriweather"/>
              <a:sym typeface="Merriweather"/>
            </a:endParaRPr>
          </a:p>
        </p:txBody>
      </p:sp>
      <p:sp>
        <p:nvSpPr>
          <p:cNvPr id="175" name="Google Shape;175;p19"/>
          <p:cNvSpPr txBox="1">
            <a:spLocks noGrp="1"/>
          </p:cNvSpPr>
          <p:nvPr>
            <p:ph type="body" idx="1"/>
          </p:nvPr>
        </p:nvSpPr>
        <p:spPr>
          <a:xfrm>
            <a:off x="569600" y="1567550"/>
            <a:ext cx="4131000" cy="2911200"/>
          </a:xfrm>
          <a:prstGeom prst="rect">
            <a:avLst/>
          </a:prstGeom>
        </p:spPr>
        <p:txBody>
          <a:bodyPr spcFirstLastPara="1" wrap="square" lIns="91425" tIns="91425" rIns="91425" bIns="91425" anchor="t" anchorCtr="0">
            <a:normAutofit/>
          </a:bodyPr>
          <a:lstStyle/>
          <a:p>
            <a:pPr marL="457200" lvl="0" indent="-387350" algn="just" rtl="0">
              <a:lnSpc>
                <a:spcPct val="150000"/>
              </a:lnSpc>
              <a:spcBef>
                <a:spcPts val="0"/>
              </a:spcBef>
              <a:spcAft>
                <a:spcPts val="0"/>
              </a:spcAft>
              <a:buSzPts val="2500"/>
              <a:buFont typeface="Times New Roman"/>
              <a:buChar char="●"/>
            </a:pPr>
            <a:r>
              <a:rPr lang="en-GB" sz="2500">
                <a:latin typeface="Times New Roman"/>
                <a:ea typeface="Times New Roman"/>
                <a:cs typeface="Times New Roman"/>
                <a:sym typeface="Times New Roman"/>
              </a:rPr>
              <a:t>John Sweller and Mayer</a:t>
            </a:r>
            <a:endParaRPr sz="2500">
              <a:latin typeface="Times New Roman"/>
              <a:ea typeface="Times New Roman"/>
              <a:cs typeface="Times New Roman"/>
              <a:sym typeface="Times New Roman"/>
            </a:endParaRPr>
          </a:p>
          <a:p>
            <a:pPr marL="457200" lvl="0" indent="-387350" algn="just" rtl="0">
              <a:lnSpc>
                <a:spcPct val="150000"/>
              </a:lnSpc>
              <a:spcBef>
                <a:spcPts val="0"/>
              </a:spcBef>
              <a:spcAft>
                <a:spcPts val="0"/>
              </a:spcAft>
              <a:buSzPts val="2500"/>
              <a:buFont typeface="Times New Roman"/>
              <a:buChar char="●"/>
            </a:pPr>
            <a:r>
              <a:rPr lang="en-GB" sz="2500">
                <a:latin typeface="Times New Roman"/>
                <a:ea typeface="Times New Roman"/>
                <a:cs typeface="Times New Roman"/>
                <a:sym typeface="Times New Roman"/>
              </a:rPr>
              <a:t>Redundancy effect</a:t>
            </a:r>
            <a:endParaRPr sz="2500">
              <a:latin typeface="Times New Roman"/>
              <a:ea typeface="Times New Roman"/>
              <a:cs typeface="Times New Roman"/>
              <a:sym typeface="Times New Roman"/>
            </a:endParaRPr>
          </a:p>
          <a:p>
            <a:pPr marL="457200" lvl="0" indent="-387350" algn="just" rtl="0">
              <a:lnSpc>
                <a:spcPct val="150000"/>
              </a:lnSpc>
              <a:spcBef>
                <a:spcPts val="0"/>
              </a:spcBef>
              <a:spcAft>
                <a:spcPts val="0"/>
              </a:spcAft>
              <a:buSzPts val="2500"/>
              <a:buFont typeface="Times New Roman"/>
              <a:buChar char="●"/>
            </a:pPr>
            <a:r>
              <a:rPr lang="en-GB" sz="2500">
                <a:latin typeface="Times New Roman"/>
                <a:ea typeface="Times New Roman"/>
                <a:cs typeface="Times New Roman"/>
                <a:sym typeface="Times New Roman"/>
              </a:rPr>
              <a:t>No use of sentences in slide</a:t>
            </a:r>
            <a:endParaRPr sz="2600"/>
          </a:p>
        </p:txBody>
      </p:sp>
      <p:pic>
        <p:nvPicPr>
          <p:cNvPr id="176" name="Google Shape;176;p19"/>
          <p:cNvPicPr preferRelativeResize="0"/>
          <p:nvPr/>
        </p:nvPicPr>
        <p:blipFill>
          <a:blip r:embed="rId3">
            <a:alphaModFix/>
          </a:blip>
          <a:stretch>
            <a:fillRect/>
          </a:stretch>
        </p:blipFill>
        <p:spPr>
          <a:xfrm>
            <a:off x="5331375" y="1503275"/>
            <a:ext cx="3455450" cy="2233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b="1">
                <a:latin typeface="Merriweather"/>
                <a:ea typeface="Merriweather"/>
                <a:cs typeface="Merriweather"/>
                <a:sym typeface="Merriweather"/>
              </a:rPr>
              <a:t>Background </a:t>
            </a:r>
            <a:endParaRPr sz="3600" b="1">
              <a:latin typeface="Merriweather"/>
              <a:ea typeface="Merriweather"/>
              <a:cs typeface="Merriweather"/>
              <a:sym typeface="Merriweather"/>
            </a:endParaRPr>
          </a:p>
        </p:txBody>
      </p:sp>
      <p:sp>
        <p:nvSpPr>
          <p:cNvPr id="182" name="Google Shape;182;p20"/>
          <p:cNvSpPr txBox="1">
            <a:spLocks noGrp="1"/>
          </p:cNvSpPr>
          <p:nvPr>
            <p:ph type="body" idx="1"/>
          </p:nvPr>
        </p:nvSpPr>
        <p:spPr>
          <a:xfrm>
            <a:off x="584250" y="1567550"/>
            <a:ext cx="4116600" cy="2911200"/>
          </a:xfrm>
          <a:prstGeom prst="rect">
            <a:avLst/>
          </a:prstGeom>
        </p:spPr>
        <p:txBody>
          <a:bodyPr spcFirstLastPara="1" wrap="square" lIns="91425" tIns="91425" rIns="91425" bIns="91425" anchor="t" anchorCtr="0">
            <a:noAutofit/>
          </a:bodyPr>
          <a:lstStyle/>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Using black Background</a:t>
            </a:r>
            <a:endParaRPr sz="2700">
              <a:latin typeface="Times New Roman"/>
              <a:ea typeface="Times New Roman"/>
              <a:cs typeface="Times New Roman"/>
              <a:sym typeface="Times New Roman"/>
            </a:endParaRPr>
          </a:p>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Keeps the focus on the presenter</a:t>
            </a:r>
            <a:endParaRPr sz="2700">
              <a:latin typeface="Times New Roman"/>
              <a:ea typeface="Times New Roman"/>
              <a:cs typeface="Times New Roman"/>
              <a:sym typeface="Times New Roman"/>
            </a:endParaRPr>
          </a:p>
          <a:p>
            <a:pPr marL="457200" lvl="0" indent="-400050" algn="just" rtl="0">
              <a:lnSpc>
                <a:spcPct val="150000"/>
              </a:lnSpc>
              <a:spcBef>
                <a:spcPts val="0"/>
              </a:spcBef>
              <a:spcAft>
                <a:spcPts val="0"/>
              </a:spcAft>
              <a:buSzPts val="2700"/>
              <a:buFont typeface="Times New Roman"/>
              <a:buChar char="●"/>
            </a:pPr>
            <a:r>
              <a:rPr lang="en-GB" sz="2700">
                <a:latin typeface="Times New Roman"/>
                <a:ea typeface="Times New Roman"/>
                <a:cs typeface="Times New Roman"/>
                <a:sym typeface="Times New Roman"/>
              </a:rPr>
              <a:t>Eyes are relaxed</a:t>
            </a:r>
            <a:endParaRPr sz="2800"/>
          </a:p>
        </p:txBody>
      </p:sp>
      <p:pic>
        <p:nvPicPr>
          <p:cNvPr id="183" name="Google Shape;183;p20"/>
          <p:cNvPicPr preferRelativeResize="0"/>
          <p:nvPr/>
        </p:nvPicPr>
        <p:blipFill>
          <a:blip r:embed="rId3">
            <a:alphaModFix/>
          </a:blip>
          <a:stretch>
            <a:fillRect/>
          </a:stretch>
        </p:blipFill>
        <p:spPr>
          <a:xfrm>
            <a:off x="5339125" y="1466850"/>
            <a:ext cx="3584450" cy="24624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200" b="1">
                <a:latin typeface="Merriweather"/>
                <a:ea typeface="Merriweather"/>
                <a:cs typeface="Merriweather"/>
                <a:sym typeface="Merriweather"/>
              </a:rPr>
              <a:t>Number of elements per slide </a:t>
            </a:r>
            <a:endParaRPr sz="3400" b="1">
              <a:latin typeface="Merriweather"/>
              <a:ea typeface="Merriweather"/>
              <a:cs typeface="Merriweather"/>
              <a:sym typeface="Merriweather"/>
            </a:endParaRPr>
          </a:p>
        </p:txBody>
      </p:sp>
      <p:sp>
        <p:nvSpPr>
          <p:cNvPr id="189" name="Google Shape;189;p21"/>
          <p:cNvSpPr txBox="1">
            <a:spLocks noGrp="1"/>
          </p:cNvSpPr>
          <p:nvPr>
            <p:ph type="body" idx="1"/>
          </p:nvPr>
        </p:nvSpPr>
        <p:spPr>
          <a:xfrm>
            <a:off x="745175" y="1450500"/>
            <a:ext cx="4491600" cy="2911200"/>
          </a:xfrm>
          <a:prstGeom prst="rect">
            <a:avLst/>
          </a:prstGeom>
        </p:spPr>
        <p:txBody>
          <a:bodyPr spcFirstLastPara="1" wrap="square" lIns="91425" tIns="91425" rIns="91425" bIns="91425" anchor="t" anchorCtr="0">
            <a:noAutofit/>
          </a:bodyPr>
          <a:lstStyle/>
          <a:p>
            <a:pPr marL="457200" lvl="0" indent="-406400" algn="just" rtl="0">
              <a:lnSpc>
                <a:spcPct val="150000"/>
              </a:lnSpc>
              <a:spcBef>
                <a:spcPts val="0"/>
              </a:spcBef>
              <a:spcAft>
                <a:spcPts val="0"/>
              </a:spcAft>
              <a:buSzPts val="2800"/>
              <a:buFont typeface="Times New Roman"/>
              <a:buChar char="●"/>
            </a:pPr>
            <a:r>
              <a:rPr lang="en-GB" sz="2800">
                <a:latin typeface="Times New Roman"/>
                <a:ea typeface="Times New Roman"/>
                <a:cs typeface="Times New Roman"/>
                <a:sym typeface="Times New Roman"/>
              </a:rPr>
              <a:t>Not more than six objects per slide</a:t>
            </a:r>
            <a:endParaRPr sz="2800">
              <a:latin typeface="Times New Roman"/>
              <a:ea typeface="Times New Roman"/>
              <a:cs typeface="Times New Roman"/>
              <a:sym typeface="Times New Roman"/>
            </a:endParaRPr>
          </a:p>
          <a:p>
            <a:pPr marL="457200" lvl="0" indent="-406400" algn="just" rtl="0">
              <a:lnSpc>
                <a:spcPct val="150000"/>
              </a:lnSpc>
              <a:spcBef>
                <a:spcPts val="0"/>
              </a:spcBef>
              <a:spcAft>
                <a:spcPts val="0"/>
              </a:spcAft>
              <a:buSzPts val="2800"/>
              <a:buFont typeface="Times New Roman"/>
              <a:buChar char="●"/>
            </a:pPr>
            <a:r>
              <a:rPr lang="en-GB" sz="2800">
                <a:latin typeface="Times New Roman"/>
                <a:ea typeface="Times New Roman"/>
                <a:cs typeface="Times New Roman"/>
                <a:sym typeface="Times New Roman"/>
              </a:rPr>
              <a:t>Helps to concentrate better</a:t>
            </a:r>
            <a:endParaRPr sz="2800">
              <a:latin typeface="Times New Roman"/>
              <a:ea typeface="Times New Roman"/>
              <a:cs typeface="Times New Roman"/>
              <a:sym typeface="Times New Roman"/>
            </a:endParaRPr>
          </a:p>
          <a:p>
            <a:pPr marL="457200" lvl="0" indent="-406400" algn="just" rtl="0">
              <a:lnSpc>
                <a:spcPct val="150000"/>
              </a:lnSpc>
              <a:spcBef>
                <a:spcPts val="0"/>
              </a:spcBef>
              <a:spcAft>
                <a:spcPts val="0"/>
              </a:spcAft>
              <a:buSzPts val="2800"/>
              <a:buFont typeface="Times New Roman"/>
              <a:buChar char="●"/>
            </a:pPr>
            <a:r>
              <a:rPr lang="en-GB" sz="2800">
                <a:latin typeface="Times New Roman"/>
                <a:ea typeface="Times New Roman"/>
                <a:cs typeface="Times New Roman"/>
                <a:sym typeface="Times New Roman"/>
              </a:rPr>
              <a:t>Easy to catch the attention</a:t>
            </a:r>
            <a:endParaRPr sz="2900"/>
          </a:p>
        </p:txBody>
      </p:sp>
      <p:pic>
        <p:nvPicPr>
          <p:cNvPr id="190" name="Google Shape;190;p21"/>
          <p:cNvPicPr preferRelativeResize="0"/>
          <p:nvPr/>
        </p:nvPicPr>
        <p:blipFill>
          <a:blip r:embed="rId3">
            <a:alphaModFix/>
          </a:blip>
          <a:stretch>
            <a:fillRect/>
          </a:stretch>
        </p:blipFill>
        <p:spPr>
          <a:xfrm>
            <a:off x="5390775" y="1602900"/>
            <a:ext cx="3618581" cy="24570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2100" b="1">
                <a:latin typeface="Merriweather"/>
                <a:ea typeface="Merriweather"/>
                <a:cs typeface="Merriweather"/>
                <a:sym typeface="Merriweather"/>
              </a:rPr>
              <a:t>Conclusion</a:t>
            </a:r>
            <a:endParaRPr sz="3300">
              <a:latin typeface="Merriweather"/>
              <a:ea typeface="Merriweather"/>
              <a:cs typeface="Merriweather"/>
              <a:sym typeface="Merriweather"/>
            </a:endParaRPr>
          </a:p>
        </p:txBody>
      </p:sp>
      <p:sp>
        <p:nvSpPr>
          <p:cNvPr id="196" name="Google Shape;196;p22"/>
          <p:cNvSpPr txBox="1">
            <a:spLocks noGrp="1"/>
          </p:cNvSpPr>
          <p:nvPr>
            <p:ph type="body" idx="1"/>
          </p:nvPr>
        </p:nvSpPr>
        <p:spPr>
          <a:xfrm>
            <a:off x="522100" y="1307850"/>
            <a:ext cx="8064900" cy="35886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500">
                <a:latin typeface="Times New Roman"/>
                <a:ea typeface="Times New Roman"/>
                <a:cs typeface="Times New Roman"/>
                <a:sym typeface="Times New Roman"/>
              </a:rPr>
              <a:t>The above assessment described the skills and principles that are helpful in creating an effective and successful presentation. The skills that are needed in the creation of a powerpoint presentation are technical skills, planning and research on the topic and additionally creativity. The main things to keep in mind are the five design principles. The five design principles of making a simple and easy to focus powerpoint presentation are Number of messages per slide, Contrast and size of the elements, Not using long sentences in the slide, Background and Number of elements per slide. All these five principles were described well in the above assessment. The assessment described that there should be one message per slide, the size and contrast of the elements in the slide should be big and rich, there should not be long sentences in the slide, the background should be dark and the number of elements should not be more than six per slide. </a:t>
            </a:r>
            <a:endParaRPr sz="1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900" b="1">
                <a:latin typeface="Merriweather"/>
                <a:ea typeface="Merriweather"/>
                <a:cs typeface="Merriweather"/>
                <a:sym typeface="Merriweather"/>
              </a:rPr>
              <a:t>References </a:t>
            </a:r>
            <a:endParaRPr sz="3100">
              <a:latin typeface="Merriweather"/>
              <a:ea typeface="Merriweather"/>
              <a:cs typeface="Merriweather"/>
              <a:sym typeface="Merriweather"/>
            </a:endParaRPr>
          </a:p>
        </p:txBody>
      </p:sp>
      <p:sp>
        <p:nvSpPr>
          <p:cNvPr id="202" name="Google Shape;202;p23"/>
          <p:cNvSpPr txBox="1">
            <a:spLocks noGrp="1"/>
          </p:cNvSpPr>
          <p:nvPr>
            <p:ph type="body" idx="1"/>
          </p:nvPr>
        </p:nvSpPr>
        <p:spPr>
          <a:xfrm>
            <a:off x="584250" y="1473650"/>
            <a:ext cx="7986300" cy="29112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GB" sz="1600">
                <a:latin typeface="Times New Roman"/>
                <a:ea typeface="Times New Roman"/>
                <a:cs typeface="Times New Roman"/>
                <a:sym typeface="Times New Roman"/>
              </a:rPr>
              <a:t>D’Angelo, L., 2018. PowerPoint presentations in the classroom: Re-evaluating the genre.</a:t>
            </a:r>
            <a:endParaRPr sz="160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600">
                <a:latin typeface="Times New Roman"/>
                <a:ea typeface="Times New Roman"/>
                <a:cs typeface="Times New Roman"/>
                <a:sym typeface="Times New Roman"/>
              </a:rPr>
              <a:t>Grech, V., 2018. WASP (Write a scientific paper): Optimisation of PowerPoint presentations and skills. </a:t>
            </a:r>
            <a:r>
              <a:rPr lang="en-GB" sz="1600" i="1">
                <a:latin typeface="Times New Roman"/>
                <a:ea typeface="Times New Roman"/>
                <a:cs typeface="Times New Roman"/>
                <a:sym typeface="Times New Roman"/>
              </a:rPr>
              <a:t>Early Human Development</a:t>
            </a:r>
            <a:r>
              <a:rPr lang="en-GB" sz="1600">
                <a:latin typeface="Times New Roman"/>
                <a:ea typeface="Times New Roman"/>
                <a:cs typeface="Times New Roman"/>
                <a:sym typeface="Times New Roman"/>
              </a:rPr>
              <a:t>, </a:t>
            </a:r>
            <a:r>
              <a:rPr lang="en-GB" sz="1600" i="1">
                <a:latin typeface="Times New Roman"/>
                <a:ea typeface="Times New Roman"/>
                <a:cs typeface="Times New Roman"/>
                <a:sym typeface="Times New Roman"/>
              </a:rPr>
              <a:t>125</a:t>
            </a:r>
            <a:r>
              <a:rPr lang="en-GB" sz="1600">
                <a:latin typeface="Times New Roman"/>
                <a:ea typeface="Times New Roman"/>
                <a:cs typeface="Times New Roman"/>
                <a:sym typeface="Times New Roman"/>
              </a:rPr>
              <a:t>, pp.53-56.</a:t>
            </a:r>
            <a:endParaRPr sz="160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600">
                <a:latin typeface="Times New Roman"/>
                <a:ea typeface="Times New Roman"/>
                <a:cs typeface="Times New Roman"/>
                <a:sym typeface="Times New Roman"/>
              </a:rPr>
              <a:t>Horiuchi, S., Nasser, J.S. and Chung, K.C., 2022. The Art of a Scientific Presentation: Tips from Steve Jobs. </a:t>
            </a:r>
            <a:r>
              <a:rPr lang="en-GB" sz="1600" i="1">
                <a:latin typeface="Times New Roman"/>
                <a:ea typeface="Times New Roman"/>
                <a:cs typeface="Times New Roman"/>
                <a:sym typeface="Times New Roman"/>
              </a:rPr>
              <a:t>Plastic and Reconstructive Surgery</a:t>
            </a:r>
            <a:r>
              <a:rPr lang="en-GB" sz="1600">
                <a:latin typeface="Times New Roman"/>
                <a:ea typeface="Times New Roman"/>
                <a:cs typeface="Times New Roman"/>
                <a:sym typeface="Times New Roman"/>
              </a:rPr>
              <a:t>, </a:t>
            </a:r>
            <a:r>
              <a:rPr lang="en-GB" sz="1600" i="1">
                <a:latin typeface="Times New Roman"/>
                <a:ea typeface="Times New Roman"/>
                <a:cs typeface="Times New Roman"/>
                <a:sym typeface="Times New Roman"/>
              </a:rPr>
              <a:t>149</a:t>
            </a:r>
            <a:r>
              <a:rPr lang="en-GB" sz="1600">
                <a:latin typeface="Times New Roman"/>
                <a:ea typeface="Times New Roman"/>
                <a:cs typeface="Times New Roman"/>
                <a:sym typeface="Times New Roman"/>
              </a:rPr>
              <a:t>(3), pp.533-540.</a:t>
            </a:r>
            <a:endParaRPr sz="1600">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600">
                <a:latin typeface="Times New Roman"/>
                <a:ea typeface="Times New Roman"/>
                <a:cs typeface="Times New Roman"/>
                <a:sym typeface="Times New Roman"/>
              </a:rPr>
              <a:t>Khramtsova, M., 2021. PowerPoint presentation as the most challenging and engaging method of teaching.</a:t>
            </a:r>
            <a:endParaRPr sz="1600">
              <a:latin typeface="Times New Roman"/>
              <a:ea typeface="Times New Roman"/>
              <a:cs typeface="Times New Roman"/>
              <a:sym typeface="Times New Roman"/>
            </a:endParaRPr>
          </a:p>
          <a:p>
            <a:pPr marL="0" lvl="0" indent="0" algn="l" rtl="0">
              <a:spcBef>
                <a:spcPts val="1200"/>
              </a:spcBef>
              <a:spcAft>
                <a:spcPts val="1200"/>
              </a:spcAft>
              <a:buNone/>
            </a:pPr>
            <a:endParaRPr sz="17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Thank you</a:t>
            </a: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2231</Words>
  <Application>Microsoft Office PowerPoint</Application>
  <PresentationFormat>On-screen Show (16:9)</PresentationFormat>
  <Paragraphs>77</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Montserrat</vt:lpstr>
      <vt:lpstr>Times New Roman</vt:lpstr>
      <vt:lpstr>Lato</vt:lpstr>
      <vt:lpstr>Arial</vt:lpstr>
      <vt:lpstr>Merriweather</vt:lpstr>
      <vt:lpstr>Focus</vt:lpstr>
      <vt:lpstr>Digital Skills and Research Methods  </vt:lpstr>
      <vt:lpstr>Table of Contents</vt:lpstr>
      <vt:lpstr>Introduction</vt:lpstr>
      <vt:lpstr>Skills for creating a powerpoint </vt:lpstr>
      <vt:lpstr>Five design principles of creating a powerpoint </vt:lpstr>
      <vt:lpstr>Number of messages per slide </vt:lpstr>
      <vt:lpstr>Contrast and size </vt:lpstr>
      <vt:lpstr>Use of Sentences </vt:lpstr>
      <vt:lpstr>Background </vt:lpstr>
      <vt:lpstr>Number of elements per slide </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raul balog</dc:creator>
  <cp:lastModifiedBy>Alexandra-Andrea Balog (2029233)</cp:lastModifiedBy>
  <cp:revision>4</cp:revision>
  <dcterms:modified xsi:type="dcterms:W3CDTF">2022-04-14T00:41:51Z</dcterms:modified>
</cp:coreProperties>
</file>