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29"/>
  </p:notesMasterIdLst>
  <p:sldIdLst>
    <p:sldId id="256" r:id="rId2"/>
    <p:sldId id="295" r:id="rId3"/>
    <p:sldId id="297" r:id="rId4"/>
    <p:sldId id="274" r:id="rId5"/>
    <p:sldId id="302" r:id="rId6"/>
    <p:sldId id="298" r:id="rId7"/>
    <p:sldId id="300" r:id="rId8"/>
    <p:sldId id="301" r:id="rId9"/>
    <p:sldId id="305" r:id="rId10"/>
    <p:sldId id="306" r:id="rId11"/>
    <p:sldId id="307" r:id="rId12"/>
    <p:sldId id="308" r:id="rId13"/>
    <p:sldId id="309" r:id="rId14"/>
    <p:sldId id="310" r:id="rId15"/>
    <p:sldId id="311" r:id="rId16"/>
    <p:sldId id="279" r:id="rId17"/>
    <p:sldId id="304" r:id="rId18"/>
    <p:sldId id="275" r:id="rId19"/>
    <p:sldId id="273" r:id="rId20"/>
    <p:sldId id="312" r:id="rId21"/>
    <p:sldId id="313" r:id="rId22"/>
    <p:sldId id="317" r:id="rId23"/>
    <p:sldId id="315" r:id="rId24"/>
    <p:sldId id="318" r:id="rId25"/>
    <p:sldId id="316" r:id="rId26"/>
    <p:sldId id="314" r:id="rId27"/>
    <p:sldId id="319" r:id="rId28"/>
  </p:sldIdLst>
  <p:sldSz cx="12192000" cy="6858000"/>
  <p:notesSz cx="6889750" cy="967105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555" autoAdjust="0"/>
    <p:restoredTop sz="94660"/>
  </p:normalViewPr>
  <p:slideViewPr>
    <p:cSldViewPr snapToGrid="0">
      <p:cViewPr varScale="1">
        <p:scale>
          <a:sx n="76" d="100"/>
          <a:sy n="76" d="100"/>
        </p:scale>
        <p:origin x="20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485232"/>
          </a:xfrm>
          <a:prstGeom prst="rect">
            <a:avLst/>
          </a:prstGeom>
        </p:spPr>
        <p:txBody>
          <a:bodyPr vert="horz" lIns="94631" tIns="47316" rIns="94631" bIns="47316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485232"/>
          </a:xfrm>
          <a:prstGeom prst="rect">
            <a:avLst/>
          </a:prstGeom>
        </p:spPr>
        <p:txBody>
          <a:bodyPr vert="horz" lIns="94631" tIns="47316" rIns="94631" bIns="47316" rtlCol="0"/>
          <a:lstStyle>
            <a:lvl1pPr algn="r">
              <a:defRPr sz="1200"/>
            </a:lvl1pPr>
          </a:lstStyle>
          <a:p>
            <a:fld id="{A5F87E20-AFAF-498B-9849-FF1AD7060FF3}" type="datetimeFigureOut">
              <a:rPr lang="cy-GB" smtClean="0"/>
              <a:t>11/03/2026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542925" y="1208088"/>
            <a:ext cx="5803900" cy="32654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631" tIns="47316" rIns="94631" bIns="47316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654193"/>
            <a:ext cx="5511800" cy="3807976"/>
          </a:xfrm>
          <a:prstGeom prst="rect">
            <a:avLst/>
          </a:prstGeom>
        </p:spPr>
        <p:txBody>
          <a:bodyPr vert="horz" lIns="94631" tIns="47316" rIns="94631" bIns="47316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185820"/>
            <a:ext cx="2985558" cy="485231"/>
          </a:xfrm>
          <a:prstGeom prst="rect">
            <a:avLst/>
          </a:prstGeom>
        </p:spPr>
        <p:txBody>
          <a:bodyPr vert="horz" lIns="94631" tIns="47316" rIns="94631" bIns="47316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185820"/>
            <a:ext cx="2985558" cy="485231"/>
          </a:xfrm>
          <a:prstGeom prst="rect">
            <a:avLst/>
          </a:prstGeom>
        </p:spPr>
        <p:txBody>
          <a:bodyPr vert="horz" lIns="94631" tIns="47316" rIns="94631" bIns="47316" rtlCol="0" anchor="b"/>
          <a:lstStyle>
            <a:lvl1pPr algn="r">
              <a:defRPr sz="1200"/>
            </a:lvl1pPr>
          </a:lstStyle>
          <a:p>
            <a:fld id="{275473A1-276D-4A9B-BBD0-1E5C58D955E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17334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4864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411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8712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3154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172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124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746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376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2224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850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1233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728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Relationship Id="rId9" Type="http://schemas.openxmlformats.org/officeDocument/2006/relationships/image" Target="../media/image2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E5A982B3-D3FF-451C-BBC2-7F3FC25D55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9922441"/>
              </p:ext>
            </p:extLst>
          </p:nvPr>
        </p:nvGraphicFramePr>
        <p:xfrm>
          <a:off x="6851177" y="242939"/>
          <a:ext cx="5131274" cy="64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>
                          <a:latin typeface="ADLaM Display"/>
                        </a:rPr>
                        <a:t>Targedau Iaith Personol:</a:t>
                      </a:r>
                    </a:p>
                    <a:p>
                      <a:pPr lvl="0">
                        <a:buNone/>
                      </a:pPr>
                      <a:r>
                        <a:rPr lang="cy-GB" b="0" dirty="0">
                          <a:latin typeface="ADLaM Display"/>
                        </a:rPr>
                        <a:t>Dyfodol: gwneud, cael, dod, mynd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6F7D3015-3957-42A8-9729-6E5C4C195F2A}"/>
              </a:ext>
            </a:extLst>
          </p:cNvPr>
          <p:cNvSpPr txBox="1"/>
          <p:nvPr/>
        </p:nvSpPr>
        <p:spPr>
          <a:xfrm>
            <a:off x="400477" y="283882"/>
            <a:ext cx="7051059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>
                <a:latin typeface="ADLaM Display"/>
              </a:rPr>
              <a:t>Enw:		 Richard Lewis</a:t>
            </a:r>
          </a:p>
          <a:p>
            <a:r>
              <a:rPr lang="cy-GB" dirty="0">
                <a:latin typeface="ADLaM Display"/>
              </a:rPr>
              <a:t>Teitl y wers: 	 Hanes – Pobl o hanes Cymru</a:t>
            </a:r>
          </a:p>
          <a:p>
            <a:r>
              <a:rPr lang="cy-GB" dirty="0">
                <a:latin typeface="ADLaM Display"/>
              </a:rPr>
              <a:t>Nod y wers:	 Mynegi barn am pobl o Gymru</a:t>
            </a:r>
          </a:p>
          <a:p>
            <a:r>
              <a:rPr lang="cy-GB" dirty="0">
                <a:latin typeface="ADLaM Display"/>
              </a:rPr>
              <a:t>Blwyddyn:	 4 / 5</a:t>
            </a:r>
          </a:p>
        </p:txBody>
      </p:sp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796B3B2A-C394-479D-BCE9-8577DCE78F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5336234"/>
              </p:ext>
            </p:extLst>
          </p:nvPr>
        </p:nvGraphicFramePr>
        <p:xfrm>
          <a:off x="6175917" y="1562207"/>
          <a:ext cx="5847521" cy="48654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47521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905490">
                <a:tc>
                  <a:txBody>
                    <a:bodyPr/>
                    <a:lstStyle/>
                    <a:p>
                      <a:r>
                        <a:rPr lang="cy-GB" b="1" dirty="0">
                          <a:latin typeface="ADLaM Display"/>
                        </a:rPr>
                        <a:t>Gweithgareddau: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Nod y wers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Cyflwyno gerifa newydd.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Dril 1 Patrymau – Rydw i’n meddwl...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Sgwrs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Deis Diderfyn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Casglu Gwybodaeth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Cewstiwn ac ateb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Cyfarfod Cyflym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Mynegi barn am pobl o hwb Abertawe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Gofyn – Beth oedd eich brawddeg orau heddiw?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Gofyn – Beth oeddech chi’n mwynhau yn y wers?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59954">
                <a:tc>
                  <a:txBody>
                    <a:bodyPr/>
                    <a:lstStyle/>
                    <a:p>
                      <a:r>
                        <a:rPr lang="cy-GB" b="1" dirty="0">
                          <a:latin typeface="ADLaM Display"/>
                        </a:rPr>
                        <a:t>Geirfa: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cy-GB" sz="1400" dirty="0">
                          <a:solidFill>
                            <a:schemeClr val="tx1"/>
                          </a:solidFill>
                          <a:latin typeface="ADLaM Display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talentog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cy-GB" sz="1400" dirty="0">
                          <a:solidFill>
                            <a:schemeClr val="tx1"/>
                          </a:solidFill>
                          <a:latin typeface="ADLaM Display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dewr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cy-GB" sz="1400" dirty="0">
                          <a:solidFill>
                            <a:schemeClr val="tx1"/>
                          </a:solidFill>
                          <a:latin typeface="ADLaM Display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creadigol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cy-GB" sz="1400" dirty="0">
                          <a:solidFill>
                            <a:schemeClr val="tx1"/>
                          </a:solidFill>
                          <a:latin typeface="ADLaM Display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arbennig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cy-GB" sz="1400" dirty="0">
                          <a:solidFill>
                            <a:schemeClr val="tx1"/>
                          </a:solidFill>
                          <a:latin typeface="ADLaM Display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hoffus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cy-GB" sz="1400" dirty="0">
                          <a:solidFill>
                            <a:schemeClr val="tx1"/>
                          </a:solidFill>
                          <a:latin typeface="ADLaM Display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balch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cy-GB" sz="1400" dirty="0">
                          <a:solidFill>
                            <a:schemeClr val="tx1"/>
                          </a:solidFill>
                          <a:latin typeface="ADLaM Display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Medrus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3DDC2624-325E-4E1C-A5AC-F00277042D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2697254"/>
              </p:ext>
            </p:extLst>
          </p:nvPr>
        </p:nvGraphicFramePr>
        <p:xfrm>
          <a:off x="400477" y="1562204"/>
          <a:ext cx="5615608" cy="50119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15608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9875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>
                          <a:latin typeface="ADLaM Display"/>
                        </a:rPr>
                        <a:t>Ffocws Iaith / Patrymau:</a:t>
                      </a:r>
                    </a:p>
                    <a:p>
                      <a:r>
                        <a:rPr lang="cy-GB" b="0" dirty="0">
                          <a:latin typeface="ADLaM Display"/>
                        </a:rPr>
                        <a:t>Rydw i’n meddwl...</a:t>
                      </a:r>
                    </a:p>
                    <a:p>
                      <a:r>
                        <a:rPr lang="cy-GB" b="0" dirty="0">
                          <a:latin typeface="ADLaM Display"/>
                        </a:rPr>
                        <a:t>- ei fod e’n</a:t>
                      </a:r>
                    </a:p>
                    <a:p>
                      <a:r>
                        <a:rPr lang="cy-GB" b="0" dirty="0">
                          <a:latin typeface="ADLaM Display"/>
                        </a:rPr>
                        <a:t>- ei bod hi’n</a:t>
                      </a:r>
                    </a:p>
                    <a:p>
                      <a:r>
                        <a:rPr lang="cy-GB" b="0" dirty="0">
                          <a:latin typeface="ADLaM Display"/>
                        </a:rPr>
                        <a:t>- eu bod nhw’n</a:t>
                      </a:r>
                    </a:p>
                    <a:p>
                      <a:endParaRPr lang="cy-GB" b="1" dirty="0">
                        <a:latin typeface="ADLaM Display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71315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>
                          <a:latin typeface="ADLaM Display"/>
                        </a:rPr>
                        <a:t>Gwybodaeth flaenorol:</a:t>
                      </a:r>
                    </a:p>
                    <a:p>
                      <a:r>
                        <a:rPr lang="cy-GB" b="0" dirty="0">
                          <a:latin typeface="ADLaM Display"/>
                        </a:rPr>
                        <a:t>Rydw i’n hoffi... achos...</a:t>
                      </a:r>
                    </a:p>
                    <a:p>
                      <a:r>
                        <a:rPr lang="cy-GB" b="0" dirty="0">
                          <a:latin typeface="ADLaM Display"/>
                        </a:rPr>
                        <a:t>Ansoddeiriau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950" y="4428638"/>
            <a:ext cx="5229050" cy="1739958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cy-GB" sz="96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Mynegi Barn:</a:t>
            </a:r>
          </a:p>
          <a:p>
            <a:pPr algn="l"/>
            <a:r>
              <a:rPr lang="cy-GB" sz="96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Rydw i’n meddwl ei fod e’n...</a:t>
            </a:r>
          </a:p>
          <a:p>
            <a:pPr algn="l"/>
            <a:r>
              <a:rPr lang="cy-GB" sz="96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Rydw i’n meddwl ei bod hi’n...</a:t>
            </a:r>
          </a:p>
          <a:p>
            <a:pPr algn="l"/>
            <a:r>
              <a:rPr lang="cy-GB" sz="96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Rydw i’n meddwl eu bod nhw’n...</a:t>
            </a:r>
          </a:p>
          <a:p>
            <a:endParaRPr lang="cy-GB" sz="9600" dirty="0">
              <a:solidFill>
                <a:schemeClr val="tx2">
                  <a:lumMod val="75000"/>
                </a:schemeClr>
              </a:solidFill>
              <a:latin typeface="ADLaM Display"/>
              <a:ea typeface="ADLaM Display"/>
              <a:cs typeface="ADLaM Display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C720750D-D5B2-0ACD-8A57-8ECDE7E5DD53}"/>
              </a:ext>
            </a:extLst>
          </p:cNvPr>
          <p:cNvSpPr txBox="1">
            <a:spLocks/>
          </p:cNvSpPr>
          <p:nvPr/>
        </p:nvSpPr>
        <p:spPr>
          <a:xfrm>
            <a:off x="802634" y="113853"/>
            <a:ext cx="10932158" cy="7230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3200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Dydd Iau y deuddegfed o Fawrth</a:t>
            </a:r>
            <a:endParaRPr lang="en-GB" sz="3200" dirty="0">
              <a:solidFill>
                <a:srgbClr val="0070C0"/>
              </a:solidFill>
              <a:latin typeface="ADLaM Display"/>
              <a:ea typeface="ADLaM Display"/>
              <a:cs typeface="ADLaM Display"/>
            </a:endParaRPr>
          </a:p>
          <a:p>
            <a:pPr algn="ctr"/>
            <a:endParaRPr lang="cy-GB" sz="4400" dirty="0">
              <a:solidFill>
                <a:srgbClr val="0070C0"/>
              </a:solidFill>
              <a:latin typeface="ADLaM Display"/>
              <a:ea typeface="ADLaM Display"/>
              <a:cs typeface="ADLaM Display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20AB1F-F23B-1A3F-12BF-71C2EA072421}"/>
              </a:ext>
            </a:extLst>
          </p:cNvPr>
          <p:cNvSpPr txBox="1"/>
          <p:nvPr/>
        </p:nvSpPr>
        <p:spPr>
          <a:xfrm>
            <a:off x="768465" y="3460881"/>
            <a:ext cx="5080000" cy="6309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500" dirty="0">
                <a:solidFill>
                  <a:schemeClr val="accent1">
                    <a:lumMod val="50000"/>
                  </a:schemeClr>
                </a:solidFill>
                <a:latin typeface="ADLaM Display"/>
                <a:ea typeface="ADLaM Display"/>
                <a:cs typeface="ADLaM Display"/>
              </a:rPr>
              <a:t>Focws Iaith:</a:t>
            </a:r>
            <a:endParaRPr 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9EB8734D-15D4-F756-0C43-87E39CE2FB6D}"/>
              </a:ext>
            </a:extLst>
          </p:cNvPr>
          <p:cNvSpPr txBox="1">
            <a:spLocks/>
          </p:cNvSpPr>
          <p:nvPr/>
        </p:nvSpPr>
        <p:spPr>
          <a:xfrm>
            <a:off x="6013798" y="1114553"/>
            <a:ext cx="5415240" cy="18687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Calibri" panose="020F0502020204030204" pitchFamily="34" charset="0"/>
                <a:cs typeface="Arial" panose="020B0604020202020204" pitchFamily="34" charset="0"/>
              </a:rPr>
              <a:t>Pobl o Hanes Cymru</a:t>
            </a:r>
            <a:endParaRPr lang="cy-GB" sz="5400" b="1" dirty="0">
              <a:solidFill>
                <a:srgbClr val="0070C0"/>
              </a:solidFill>
              <a:latin typeface="ADLaM Display"/>
            </a:endParaRPr>
          </a:p>
        </p:txBody>
      </p:sp>
      <p:pic>
        <p:nvPicPr>
          <p:cNvPr id="9" name="Picture 8" descr="woman peeps out from behind of clear empty white board and points finger on  it or woman holding blank paper placard 25027357 PNG">
            <a:extLst>
              <a:ext uri="{FF2B5EF4-FFF2-40B4-BE49-F238E27FC236}">
                <a16:creationId xmlns:a16="http://schemas.microsoft.com/office/drawing/2014/main" id="{F48D35A4-7F0A-58AB-0B59-C247D5C326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3841" y="1107653"/>
            <a:ext cx="2682509" cy="1868775"/>
          </a:xfrm>
          <a:prstGeom prst="rect">
            <a:avLst/>
          </a:prstGeom>
        </p:spPr>
      </p:pic>
      <p:pic>
        <p:nvPicPr>
          <p:cNvPr id="14" name="Picture 13" descr="Green Check Mark PNGs for Free Download">
            <a:extLst>
              <a:ext uri="{FF2B5EF4-FFF2-40B4-BE49-F238E27FC236}">
                <a16:creationId xmlns:a16="http://schemas.microsoft.com/office/drawing/2014/main" id="{EF91C489-0F33-40BB-D0C0-ABF44AF578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601" y="770921"/>
            <a:ext cx="1356784" cy="91863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0431778-F7B4-40BE-B387-C983AA121F40}"/>
              </a:ext>
            </a:extLst>
          </p:cNvPr>
          <p:cNvSpPr txBox="1"/>
          <p:nvPr/>
        </p:nvSpPr>
        <p:spPr>
          <a:xfrm>
            <a:off x="909686" y="1655425"/>
            <a:ext cx="189159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R</a:t>
            </a:r>
            <a:r>
              <a:rPr lang="cy-GB" sz="20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ydw i’n...</a:t>
            </a:r>
            <a:endParaRPr lang="en-US" sz="1100" dirty="0">
              <a:solidFill>
                <a:schemeClr val="tx2">
                  <a:lumMod val="76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A7238F0-4ABA-4690-A786-E82A6E12A6ED}"/>
              </a:ext>
            </a:extLst>
          </p:cNvPr>
          <p:cNvSpPr txBox="1"/>
          <p:nvPr/>
        </p:nvSpPr>
        <p:spPr>
          <a:xfrm>
            <a:off x="909686" y="2351632"/>
            <a:ext cx="189159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sz="20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Ansoddeiriau...</a:t>
            </a:r>
            <a:endParaRPr lang="en-US" sz="1100" dirty="0">
              <a:solidFill>
                <a:schemeClr val="tx2">
                  <a:lumMod val="76000"/>
                </a:schemeClr>
              </a:solidFill>
            </a:endParaRPr>
          </a:p>
        </p:txBody>
      </p:sp>
      <p:pic>
        <p:nvPicPr>
          <p:cNvPr id="22532" name="Picture 4" descr="Wales 3D Rounded Flag with Transparent Background 15272133 PNG">
            <a:extLst>
              <a:ext uri="{FF2B5EF4-FFF2-40B4-BE49-F238E27FC236}">
                <a16:creationId xmlns:a16="http://schemas.microsoft.com/office/drawing/2014/main" id="{E9CFC311-6D58-4A4C-A692-42C3B9F0B7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0923" y="2824310"/>
            <a:ext cx="3500990" cy="3500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Group - Free people icons">
            <a:extLst>
              <a:ext uri="{FF2B5EF4-FFF2-40B4-BE49-F238E27FC236}">
                <a16:creationId xmlns:a16="http://schemas.microsoft.com/office/drawing/2014/main" id="{2CA31CE8-78BB-4033-907B-EE6D0CC070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5243" y="2974331"/>
            <a:ext cx="772350" cy="77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85943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AE600A5-B083-1EC0-57C6-C2894582B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13255" y="320576"/>
            <a:ext cx="3439487" cy="895639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G</a:t>
            </a:r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eirfa</a:t>
            </a:r>
          </a:p>
        </p:txBody>
      </p:sp>
      <p:sp>
        <p:nvSpPr>
          <p:cNvPr id="23" name="AutoShape 16" descr="Cartoon Legs PNG Transparent Images Free Download | Vector Files | Pngtree">
            <a:extLst>
              <a:ext uri="{FF2B5EF4-FFF2-40B4-BE49-F238E27FC236}">
                <a16:creationId xmlns:a16="http://schemas.microsoft.com/office/drawing/2014/main" id="{742FF772-D97C-4248-BB07-8A1A598775D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/>
          </a:p>
        </p:txBody>
      </p:sp>
      <p:pic>
        <p:nvPicPr>
          <p:cNvPr id="1044" name="Picture 20" descr="Boots - Free fashion icons">
            <a:extLst>
              <a:ext uri="{FF2B5EF4-FFF2-40B4-BE49-F238E27FC236}">
                <a16:creationId xmlns:a16="http://schemas.microsoft.com/office/drawing/2014/main" id="{116B702D-C494-481F-AD68-46EB5A8739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7748" y="476011"/>
            <a:ext cx="530686" cy="530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Subtitle 2">
            <a:extLst>
              <a:ext uri="{FF2B5EF4-FFF2-40B4-BE49-F238E27FC236}">
                <a16:creationId xmlns:a16="http://schemas.microsoft.com/office/drawing/2014/main" id="{C285F4D2-6E22-4113-B263-148422DE5B2E}"/>
              </a:ext>
            </a:extLst>
          </p:cNvPr>
          <p:cNvSpPr txBox="1">
            <a:spLocks/>
          </p:cNvSpPr>
          <p:nvPr/>
        </p:nvSpPr>
        <p:spPr>
          <a:xfrm>
            <a:off x="513213" y="2901276"/>
            <a:ext cx="1907010" cy="53235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32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talentog</a:t>
            </a: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DAB4D268-FAF4-47CE-A40D-51D72A61CB36}"/>
              </a:ext>
            </a:extLst>
          </p:cNvPr>
          <p:cNvSpPr txBox="1">
            <a:spLocks/>
          </p:cNvSpPr>
          <p:nvPr/>
        </p:nvSpPr>
        <p:spPr>
          <a:xfrm>
            <a:off x="3709962" y="5693172"/>
            <a:ext cx="1907010" cy="53235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32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hoffus</a:t>
            </a: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3540D0A4-8835-41D7-BDE0-8C4CECB74982}"/>
              </a:ext>
            </a:extLst>
          </p:cNvPr>
          <p:cNvSpPr txBox="1">
            <a:spLocks/>
          </p:cNvSpPr>
          <p:nvPr/>
        </p:nvSpPr>
        <p:spPr>
          <a:xfrm>
            <a:off x="6575028" y="2884863"/>
            <a:ext cx="1907010" cy="53235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32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creadigol</a:t>
            </a: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C00FE485-8040-4C63-A32F-DA82D0B9AFFD}"/>
              </a:ext>
            </a:extLst>
          </p:cNvPr>
          <p:cNvSpPr txBox="1">
            <a:spLocks/>
          </p:cNvSpPr>
          <p:nvPr/>
        </p:nvSpPr>
        <p:spPr>
          <a:xfrm>
            <a:off x="513213" y="5693172"/>
            <a:ext cx="1907010" cy="53235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32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arbennig</a:t>
            </a:r>
          </a:p>
        </p:txBody>
      </p:sp>
      <p:sp>
        <p:nvSpPr>
          <p:cNvPr id="29" name="Subtitle 2">
            <a:extLst>
              <a:ext uri="{FF2B5EF4-FFF2-40B4-BE49-F238E27FC236}">
                <a16:creationId xmlns:a16="http://schemas.microsoft.com/office/drawing/2014/main" id="{228D5494-3B6A-4006-82EF-C5EEAD89517C}"/>
              </a:ext>
            </a:extLst>
          </p:cNvPr>
          <p:cNvSpPr txBox="1">
            <a:spLocks/>
          </p:cNvSpPr>
          <p:nvPr/>
        </p:nvSpPr>
        <p:spPr>
          <a:xfrm>
            <a:off x="6614655" y="5693172"/>
            <a:ext cx="1907010" cy="53235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32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balch</a:t>
            </a:r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3356DDDA-1B9A-40FD-9452-6D64765853FC}"/>
              </a:ext>
            </a:extLst>
          </p:cNvPr>
          <p:cNvSpPr txBox="1">
            <a:spLocks/>
          </p:cNvSpPr>
          <p:nvPr/>
        </p:nvSpPr>
        <p:spPr>
          <a:xfrm>
            <a:off x="3709961" y="2860646"/>
            <a:ext cx="1907010" cy="5323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32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dewr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F56F7FAE-8600-4881-9EA9-CFAA542907F1}"/>
              </a:ext>
            </a:extLst>
          </p:cNvPr>
          <p:cNvSpPr/>
          <p:nvPr/>
        </p:nvSpPr>
        <p:spPr>
          <a:xfrm>
            <a:off x="8986115" y="371997"/>
            <a:ext cx="2923134" cy="279545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1026" name="Picture 2" descr="Talent Icon Png">
            <a:extLst>
              <a:ext uri="{FF2B5EF4-FFF2-40B4-BE49-F238E27FC236}">
                <a16:creationId xmlns:a16="http://schemas.microsoft.com/office/drawing/2014/main" id="{03919E8A-57E0-4DC5-84EE-1D0CDADA5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032" y="1769726"/>
            <a:ext cx="1147319" cy="114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ree Icon | Strong">
            <a:extLst>
              <a:ext uri="{FF2B5EF4-FFF2-40B4-BE49-F238E27FC236}">
                <a16:creationId xmlns:a16="http://schemas.microsoft.com/office/drawing/2014/main" id="{6570A7D0-20D7-48EF-9671-448F00699D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3255" y="1989224"/>
            <a:ext cx="895639" cy="895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좋은 피드백 - 무료 연락개 아이콘">
            <a:extLst>
              <a:ext uri="{FF2B5EF4-FFF2-40B4-BE49-F238E27FC236}">
                <a16:creationId xmlns:a16="http://schemas.microsoft.com/office/drawing/2014/main" id="{0C50B372-6D63-4F95-BAE8-6720575053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1906" y="4451601"/>
            <a:ext cx="1203121" cy="1203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onfidence Generic Outline Color icon">
            <a:extLst>
              <a:ext uri="{FF2B5EF4-FFF2-40B4-BE49-F238E27FC236}">
                <a16:creationId xmlns:a16="http://schemas.microsoft.com/office/drawing/2014/main" id="{D945AEA0-2B31-4583-9B74-28682C05C1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7748" y="4451601"/>
            <a:ext cx="1241571" cy="124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appy Person Icon at GetDrawings | Free download">
            <a:extLst>
              <a:ext uri="{FF2B5EF4-FFF2-40B4-BE49-F238E27FC236}">
                <a16:creationId xmlns:a16="http://schemas.microsoft.com/office/drawing/2014/main" id="{09E58CEA-A542-46B8-9F70-04B157D8A6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916" y="4540324"/>
            <a:ext cx="1203122" cy="1203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writing icon design 31738173 PNG">
            <a:extLst>
              <a:ext uri="{FF2B5EF4-FFF2-40B4-BE49-F238E27FC236}">
                <a16:creationId xmlns:a16="http://schemas.microsoft.com/office/drawing/2014/main" id="{440E2818-18F0-4FD2-BB82-85B5A8EED1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8172" y="1026197"/>
            <a:ext cx="1173028" cy="117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reative Icon Png">
            <a:extLst>
              <a:ext uri="{FF2B5EF4-FFF2-40B4-BE49-F238E27FC236}">
                <a16:creationId xmlns:a16="http://schemas.microsoft.com/office/drawing/2014/main" id="{91129FFD-6F50-4F32-9205-3487BA0BC2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4602" y="1837001"/>
            <a:ext cx="1047862" cy="1047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0" descr="Soccer player - Free people icons">
            <a:extLst>
              <a:ext uri="{FF2B5EF4-FFF2-40B4-BE49-F238E27FC236}">
                <a16:creationId xmlns:a16="http://schemas.microsoft.com/office/drawing/2014/main" id="{386849F4-57CA-4EE0-A287-4FA410C919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2040" y="4588595"/>
            <a:ext cx="1106579" cy="1106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Subtitle 2">
            <a:extLst>
              <a:ext uri="{FF2B5EF4-FFF2-40B4-BE49-F238E27FC236}">
                <a16:creationId xmlns:a16="http://schemas.microsoft.com/office/drawing/2014/main" id="{ADB166AA-249B-4B6E-8B68-36D7DF21247E}"/>
              </a:ext>
            </a:extLst>
          </p:cNvPr>
          <p:cNvSpPr txBox="1">
            <a:spLocks/>
          </p:cNvSpPr>
          <p:nvPr/>
        </p:nvSpPr>
        <p:spPr>
          <a:xfrm>
            <a:off x="9494177" y="5693172"/>
            <a:ext cx="1907010" cy="53235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32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medrus</a:t>
            </a:r>
          </a:p>
        </p:txBody>
      </p:sp>
    </p:spTree>
    <p:extLst>
      <p:ext uri="{BB962C8B-B14F-4D97-AF65-F5344CB8AC3E}">
        <p14:creationId xmlns:p14="http://schemas.microsoft.com/office/powerpoint/2010/main" val="3351362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59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AE600A5-B083-1EC0-57C6-C2894582B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08812" y="247346"/>
            <a:ext cx="2974375" cy="952280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P</a:t>
            </a:r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atrymau</a:t>
            </a: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8CE4C82E-52A5-476B-8D1D-D1F0F0D6B2FA}"/>
              </a:ext>
            </a:extLst>
          </p:cNvPr>
          <p:cNvSpPr txBox="1">
            <a:spLocks/>
          </p:cNvSpPr>
          <p:nvPr/>
        </p:nvSpPr>
        <p:spPr>
          <a:xfrm>
            <a:off x="534186" y="1808171"/>
            <a:ext cx="5229050" cy="8008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cy-GB" sz="40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Rydw i’n meddwl...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FEFC128-FF72-4D5E-A7A5-535773E55502}"/>
              </a:ext>
            </a:extLst>
          </p:cNvPr>
          <p:cNvSpPr txBox="1"/>
          <p:nvPr/>
        </p:nvSpPr>
        <p:spPr>
          <a:xfrm>
            <a:off x="5626916" y="1808171"/>
            <a:ext cx="3651308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0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ei </a:t>
            </a:r>
            <a:r>
              <a:rPr lang="cy-GB" sz="4000" dirty="0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f</a:t>
            </a:r>
            <a:r>
              <a:rPr lang="cy-GB" sz="40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od e’n</a:t>
            </a:r>
          </a:p>
          <a:p>
            <a:endParaRPr lang="cy-GB" sz="4000" dirty="0">
              <a:solidFill>
                <a:schemeClr val="tx2">
                  <a:lumMod val="75000"/>
                </a:schemeClr>
              </a:solidFill>
              <a:latin typeface="ADLaM Display"/>
              <a:ea typeface="ADLaM Display"/>
              <a:cs typeface="ADLaM Display"/>
            </a:endParaRPr>
          </a:p>
          <a:p>
            <a:endParaRPr lang="cy-GB" sz="4000" dirty="0">
              <a:solidFill>
                <a:schemeClr val="tx2">
                  <a:lumMod val="75000"/>
                </a:schemeClr>
              </a:solidFill>
              <a:latin typeface="ADLaM Display"/>
              <a:ea typeface="ADLaM Display"/>
              <a:cs typeface="ADLaM Display"/>
            </a:endParaRPr>
          </a:p>
          <a:p>
            <a:r>
              <a:rPr lang="cy-GB" sz="40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ei bod hi’n</a:t>
            </a:r>
          </a:p>
          <a:p>
            <a:endParaRPr lang="cy-GB" sz="4000" dirty="0">
              <a:solidFill>
                <a:schemeClr val="tx2">
                  <a:lumMod val="75000"/>
                </a:schemeClr>
              </a:solidFill>
              <a:latin typeface="ADLaM Display"/>
              <a:ea typeface="ADLaM Display"/>
              <a:cs typeface="ADLaM Display"/>
            </a:endParaRPr>
          </a:p>
          <a:p>
            <a:endParaRPr lang="cy-GB" sz="4000" dirty="0">
              <a:solidFill>
                <a:schemeClr val="tx2">
                  <a:lumMod val="75000"/>
                </a:schemeClr>
              </a:solidFill>
              <a:latin typeface="ADLaM Display"/>
              <a:ea typeface="ADLaM Display"/>
              <a:cs typeface="ADLaM Display"/>
            </a:endParaRPr>
          </a:p>
          <a:p>
            <a:r>
              <a:rPr lang="cy-GB" sz="40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eu bod nhw’n</a:t>
            </a:r>
          </a:p>
        </p:txBody>
      </p:sp>
      <p:pic>
        <p:nvPicPr>
          <p:cNvPr id="21506" name="Picture 2" descr="Free Icon | Girl">
            <a:extLst>
              <a:ext uri="{FF2B5EF4-FFF2-40B4-BE49-F238E27FC236}">
                <a16:creationId xmlns:a16="http://schemas.microsoft.com/office/drawing/2014/main" id="{ADCC1167-E789-45E0-8674-EABEEE772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5507" y="3521907"/>
            <a:ext cx="965434" cy="965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 descr="Boy - Free people icons">
            <a:extLst>
              <a:ext uri="{FF2B5EF4-FFF2-40B4-BE49-F238E27FC236}">
                <a16:creationId xmlns:a16="http://schemas.microsoft.com/office/drawing/2014/main" id="{4CB20AFB-C3FE-4476-BCFF-2734DB7D94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0549" y="1733761"/>
            <a:ext cx="949624" cy="949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0" name="Picture 6" descr="Group - Free people icons">
            <a:extLst>
              <a:ext uri="{FF2B5EF4-FFF2-40B4-BE49-F238E27FC236}">
                <a16:creationId xmlns:a16="http://schemas.microsoft.com/office/drawing/2014/main" id="{573506FC-E2F4-4632-AEF7-0000536111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5507" y="5325863"/>
            <a:ext cx="1015350" cy="101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2" name="Picture 8" descr="Ball PNG Transparent Images">
            <a:extLst>
              <a:ext uri="{FF2B5EF4-FFF2-40B4-BE49-F238E27FC236}">
                <a16:creationId xmlns:a16="http://schemas.microsoft.com/office/drawing/2014/main" id="{65DEEAD1-D288-49D3-BDD8-C3FCBDE2E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8940" y="3963022"/>
            <a:ext cx="2044438" cy="2046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93330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AE600A5-B083-1EC0-57C6-C2894582B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25735" y="148379"/>
            <a:ext cx="2340529" cy="882944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Sgwrs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8A9674-5A68-484E-905B-FCB4AA71E8D6}"/>
              </a:ext>
            </a:extLst>
          </p:cNvPr>
          <p:cNvSpPr txBox="1"/>
          <p:nvPr/>
        </p:nvSpPr>
        <p:spPr>
          <a:xfrm>
            <a:off x="968750" y="1031323"/>
            <a:ext cx="8959441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  <a:t>Elen: Wyt ti’n nabod Twm?</a:t>
            </a:r>
            <a:b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</a:br>
            <a: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  <a:t>Osian: Ydw. Rydw i’n meddwl ei </a:t>
            </a:r>
            <a:r>
              <a:rPr lang="cy-GB" sz="2500" i="0" dirty="0">
                <a:solidFill>
                  <a:srgbClr val="FF0000"/>
                </a:solidFill>
                <a:effectLst/>
                <a:latin typeface="ADLaM Display"/>
              </a:rPr>
              <a:t>f</a:t>
            </a:r>
            <a: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  <a:t>od e’n dda.</a:t>
            </a:r>
          </a:p>
          <a:p>
            <a:pPr fontAlgn="t"/>
            <a: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  <a:t>Elen: Rydw i’n meddwl ei </a:t>
            </a:r>
            <a:r>
              <a:rPr lang="cy-GB" sz="2500" i="0" dirty="0">
                <a:solidFill>
                  <a:srgbClr val="FF0000"/>
                </a:solidFill>
                <a:effectLst/>
                <a:latin typeface="ADLaM Display"/>
              </a:rPr>
              <a:t>f</a:t>
            </a:r>
            <a: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  <a:t>od e’n neis hefyd.</a:t>
            </a:r>
            <a:b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</a:br>
            <a: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  <a:t>Osian: A beth am Seren?</a:t>
            </a:r>
          </a:p>
          <a:p>
            <a:pPr fontAlgn="t"/>
            <a: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  <a:t>Elen: Rydw i’n meddwl ei bod hi’n garedig.</a:t>
            </a:r>
            <a:b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</a:br>
            <a: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  <a:t>Osian: Rydw i’n meddwl ei bod hi’n ddoniol iawn.</a:t>
            </a:r>
          </a:p>
          <a:p>
            <a:pPr fontAlgn="t"/>
            <a: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  <a:t>Elen: Beth am Harri?</a:t>
            </a:r>
            <a:b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</a:br>
            <a: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  <a:t>Osian: Rydw i’n meddwl ei </a:t>
            </a:r>
            <a:r>
              <a:rPr lang="cy-GB" sz="2500" i="0" dirty="0">
                <a:solidFill>
                  <a:srgbClr val="FF0000"/>
                </a:solidFill>
                <a:effectLst/>
                <a:latin typeface="ADLaM Display"/>
              </a:rPr>
              <a:t>f</a:t>
            </a:r>
            <a: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  <a:t>od e’n dawel.</a:t>
            </a:r>
          </a:p>
          <a:p>
            <a:pPr fontAlgn="t"/>
            <a: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  <a:t>Elen: A Lowri?</a:t>
            </a:r>
            <a:b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</a:br>
            <a: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  <a:t>Osian: Rydw i’n meddwl ei bod hi’n glyfar.</a:t>
            </a:r>
          </a:p>
          <a:p>
            <a:pPr fontAlgn="t"/>
            <a: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  <a:t>Elen: A Mali?</a:t>
            </a:r>
            <a:b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</a:br>
            <a: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  <a:t>Osian: Rydw i’n meddwl ei bod hi’n braf.</a:t>
            </a:r>
          </a:p>
          <a:p>
            <a:pPr fontAlgn="t"/>
            <a: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  <a:t>Elen: Maen nhw’n swnio’n neis.</a:t>
            </a:r>
            <a:b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</a:br>
            <a:r>
              <a:rPr lang="cy-GB" sz="2500" i="0" dirty="0">
                <a:solidFill>
                  <a:schemeClr val="tx2">
                    <a:lumMod val="50000"/>
                  </a:schemeClr>
                </a:solidFill>
                <a:effectLst/>
                <a:latin typeface="ADLaM Display"/>
              </a:rPr>
              <a:t>Osian: Ydyn — Rydw i’n meddwl eu bod nhw’n arbennig</a:t>
            </a:r>
            <a:r>
              <a:rPr lang="cy-GB" sz="2500" dirty="0">
                <a:solidFill>
                  <a:schemeClr val="tx2">
                    <a:lumMod val="50000"/>
                  </a:schemeClr>
                </a:solidFill>
                <a:latin typeface="ADLaM Display"/>
              </a:rPr>
              <a:t>!</a:t>
            </a:r>
            <a:endParaRPr lang="cy-GB" sz="2500" b="0" i="0" dirty="0">
              <a:solidFill>
                <a:schemeClr val="tx2">
                  <a:lumMod val="50000"/>
                </a:schemeClr>
              </a:solidFill>
              <a:effectLst/>
              <a:latin typeface="ADLaM Display"/>
            </a:endParaRPr>
          </a:p>
        </p:txBody>
      </p:sp>
      <p:pic>
        <p:nvPicPr>
          <p:cNvPr id="9218" name="Picture 2" descr="people, speech bubble, chatting, Conversation, Speaking, men, Talking icon">
            <a:extLst>
              <a:ext uri="{FF2B5EF4-FFF2-40B4-BE49-F238E27FC236}">
                <a16:creationId xmlns:a16="http://schemas.microsoft.com/office/drawing/2014/main" id="{95AE1D17-E88E-4E21-AA15-C48A1E519E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4370" y="1111224"/>
            <a:ext cx="2659310" cy="2659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42638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9E3E1A7-AD36-4156-9088-EC21E458BDCC}"/>
              </a:ext>
            </a:extLst>
          </p:cNvPr>
          <p:cNvSpPr txBox="1"/>
          <p:nvPr/>
        </p:nvSpPr>
        <p:spPr>
          <a:xfrm>
            <a:off x="4177717" y="148744"/>
            <a:ext cx="38253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effectLst/>
                <a:latin typeface="ADLaM Display"/>
                <a:ea typeface="Calibri" panose="020F0502020204030204" pitchFamily="34" charset="0"/>
                <a:cs typeface="Arial" panose="020B0604020202020204" pitchFamily="34" charset="0"/>
              </a:rPr>
              <a:t>Dis Diderfyn</a:t>
            </a:r>
            <a:endParaRPr lang="cy-GB" sz="5400" b="1" dirty="0">
              <a:solidFill>
                <a:srgbClr val="0070C0"/>
              </a:solidFill>
              <a:latin typeface="ADLaM Display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9F4C627-82E6-4362-8825-757CDFD625AD}"/>
              </a:ext>
            </a:extLst>
          </p:cNvPr>
          <p:cNvSpPr txBox="1"/>
          <p:nvPr/>
        </p:nvSpPr>
        <p:spPr>
          <a:xfrm>
            <a:off x="657183" y="2788491"/>
            <a:ext cx="352053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ei </a:t>
            </a:r>
            <a:r>
              <a:rPr lang="cy-GB" sz="36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od e’n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ei bod hi’n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eu bod nhw’n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ei </a:t>
            </a:r>
            <a:r>
              <a:rPr lang="cy-GB" sz="36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od e’n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ei bod hi’n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eu bod nhw’n</a:t>
            </a:r>
          </a:p>
          <a:p>
            <a:pPr marL="742950" indent="-742950">
              <a:buAutoNum type="arabicPeriod"/>
            </a:pPr>
            <a:endParaRPr lang="cy-GB" sz="36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1354A4-A5E8-48B5-B2D9-65AC922F48F3}"/>
              </a:ext>
            </a:extLst>
          </p:cNvPr>
          <p:cNvSpPr txBox="1"/>
          <p:nvPr/>
        </p:nvSpPr>
        <p:spPr>
          <a:xfrm>
            <a:off x="5238970" y="2788491"/>
            <a:ext cx="352053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arbennig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rgbClr val="FF0000"/>
                </a:solidFill>
                <a:latin typeface="ADLaM Display"/>
              </a:rPr>
              <a:t>g</a:t>
            </a:r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readigol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rgbClr val="FF0000"/>
                </a:solidFill>
                <a:latin typeface="ADLaM Display"/>
              </a:rPr>
              <a:t>d</a:t>
            </a:r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alentog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hoffus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rgbClr val="FF0000"/>
                </a:solidFill>
                <a:latin typeface="ADLaM Display"/>
              </a:rPr>
              <a:t>dd</a:t>
            </a:r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ewr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alch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AC4D5C4-03A8-4A20-A579-B4A4A58A2F5D}"/>
              </a:ext>
            </a:extLst>
          </p:cNvPr>
          <p:cNvSpPr txBox="1"/>
          <p:nvPr/>
        </p:nvSpPr>
        <p:spPr>
          <a:xfrm>
            <a:off x="657183" y="1582657"/>
            <a:ext cx="39735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Rydw i’n meddwl…</a:t>
            </a:r>
          </a:p>
        </p:txBody>
      </p:sp>
      <p:pic>
        <p:nvPicPr>
          <p:cNvPr id="2050" name="Picture 2" descr="Dice PNGs for Free Download">
            <a:extLst>
              <a:ext uri="{FF2B5EF4-FFF2-40B4-BE49-F238E27FC236}">
                <a16:creationId xmlns:a16="http://schemas.microsoft.com/office/drawing/2014/main" id="{8659D637-DE33-4556-BAAD-C229EEBD4C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0645" y="678983"/>
            <a:ext cx="1130446" cy="119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nfinity symbol black on transparent background PNG 19787033 PNG">
            <a:extLst>
              <a:ext uri="{FF2B5EF4-FFF2-40B4-BE49-F238E27FC236}">
                <a16:creationId xmlns:a16="http://schemas.microsoft.com/office/drawing/2014/main" id="{89D717DB-C456-4E1C-836E-BBDBA44620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7266" y="892147"/>
            <a:ext cx="1268867" cy="769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0856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2">
            <a:extLst>
              <a:ext uri="{FF2B5EF4-FFF2-40B4-BE49-F238E27FC236}">
                <a16:creationId xmlns:a16="http://schemas.microsoft.com/office/drawing/2014/main" id="{61AFA0F9-3B60-4390-A135-149FA7AC49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41070" y="201973"/>
            <a:ext cx="6509857" cy="858866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Casglu Gwybodaeth</a:t>
            </a:r>
            <a:endParaRPr lang="cy-GB" sz="5400" b="1" dirty="0">
              <a:solidFill>
                <a:srgbClr val="0070C0"/>
              </a:solidFill>
            </a:endParaRPr>
          </a:p>
        </p:txBody>
      </p:sp>
      <p:pic>
        <p:nvPicPr>
          <p:cNvPr id="12290" name="Picture 2" descr="writing icon design 31738173 PNG">
            <a:extLst>
              <a:ext uri="{FF2B5EF4-FFF2-40B4-BE49-F238E27FC236}">
                <a16:creationId xmlns:a16="http://schemas.microsoft.com/office/drawing/2014/main" id="{C355E4AF-F017-4F0C-B9CB-007F25270A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371" y="1786553"/>
            <a:ext cx="2656863" cy="2656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Book Review: Believe - The story of Betty Campbell">
            <a:extLst>
              <a:ext uri="{FF2B5EF4-FFF2-40B4-BE49-F238E27FC236}">
                <a16:creationId xmlns:a16="http://schemas.microsoft.com/office/drawing/2014/main" id="{20C42579-D3FF-42E0-BECF-619D0E9424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161" y="3028643"/>
            <a:ext cx="2412720" cy="160687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Six key changes to Roald Dahl’s books sparking backlash | ITV News">
            <a:extLst>
              <a:ext uri="{FF2B5EF4-FFF2-40B4-BE49-F238E27FC236}">
                <a16:creationId xmlns:a16="http://schemas.microsoft.com/office/drawing/2014/main" id="{53D4CD02-CCD7-449D-B182-FC0B0A6F92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421" y="1236190"/>
            <a:ext cx="2537510" cy="142734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Shirley Bassey to headline Bond 60th anniversary concert at Royal ...">
            <a:extLst>
              <a:ext uri="{FF2B5EF4-FFF2-40B4-BE49-F238E27FC236}">
                <a16:creationId xmlns:a16="http://schemas.microsoft.com/office/drawing/2014/main" id="{75676EC7-179A-46FC-A45B-92F88AB7D3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3219" y="3114985"/>
            <a:ext cx="2280794" cy="152052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Tom Jones Postpones Show in Germany Due to Health Complications">
            <a:extLst>
              <a:ext uri="{FF2B5EF4-FFF2-40B4-BE49-F238E27FC236}">
                <a16:creationId xmlns:a16="http://schemas.microsoft.com/office/drawing/2014/main" id="{A46583D5-8149-4B54-9F83-17698A2A7F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8474" y="5085983"/>
            <a:ext cx="2280795" cy="152052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atherine Zeta-Jones Shows Off Golf Swing In Epic Video - The Spun">
            <a:extLst>
              <a:ext uri="{FF2B5EF4-FFF2-40B4-BE49-F238E27FC236}">
                <a16:creationId xmlns:a16="http://schemas.microsoft.com/office/drawing/2014/main" id="{2352F07D-4ECF-4AAD-9096-86C8B59184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6851" y="1143011"/>
            <a:ext cx="2252634" cy="152052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Gareth Southgate delivered right answers for England again as Gareth ...">
            <a:extLst>
              <a:ext uri="{FF2B5EF4-FFF2-40B4-BE49-F238E27FC236}">
                <a16:creationId xmlns:a16="http://schemas.microsoft.com/office/drawing/2014/main" id="{523022ED-46A7-48C9-804C-A28A2B786C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02" r="6779"/>
          <a:stretch/>
        </p:blipFill>
        <p:spPr bwMode="auto">
          <a:xfrm>
            <a:off x="972731" y="5036467"/>
            <a:ext cx="2335587" cy="16195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Who starred &amp; who flopped as Wales stunned Belgium to reach Euro 2016 ...">
            <a:extLst>
              <a:ext uri="{FF2B5EF4-FFF2-40B4-BE49-F238E27FC236}">
                <a16:creationId xmlns:a16="http://schemas.microsoft.com/office/drawing/2014/main" id="{552FAC85-E18D-4501-B473-2E594F7392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502" y="5085983"/>
            <a:ext cx="2570995" cy="16068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59947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AE600A5-B083-1EC0-57C6-C2894582B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20515" y="210391"/>
            <a:ext cx="5947794" cy="1017691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Cwestiwn ac ateb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5539E4-9A76-4092-AE55-51FE9E5A9FD4}"/>
              </a:ext>
            </a:extLst>
          </p:cNvPr>
          <p:cNvSpPr txBox="1"/>
          <p:nvPr/>
        </p:nvSpPr>
        <p:spPr>
          <a:xfrm>
            <a:off x="1266738" y="1817264"/>
            <a:ext cx="9127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C - Beth wyt ti’n meddwl am...?</a:t>
            </a:r>
          </a:p>
          <a:p>
            <a:pPr algn="ctr"/>
            <a:endParaRPr lang="cy-GB" sz="3200" dirty="0">
              <a:solidFill>
                <a:schemeClr val="accent1">
                  <a:lumMod val="50000"/>
                </a:schemeClr>
              </a:solidFill>
              <a:latin typeface="ADLaM Display"/>
            </a:endParaRPr>
          </a:p>
          <a:p>
            <a:pPr algn="ctr"/>
            <a:endParaRPr lang="cy-GB" sz="3200" dirty="0">
              <a:solidFill>
                <a:schemeClr val="accent1">
                  <a:lumMod val="50000"/>
                </a:schemeClr>
              </a:solidFill>
              <a:latin typeface="ADLaM Display"/>
            </a:endParaRPr>
          </a:p>
          <a:p>
            <a:r>
              <a:rPr lang="cy-GB" sz="32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A - Rydw i’n meddwl... 			</a:t>
            </a:r>
            <a:r>
              <a:rPr lang="cy-GB" sz="32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ei </a:t>
            </a:r>
            <a:r>
              <a:rPr lang="cy-GB" sz="3200" dirty="0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f</a:t>
            </a:r>
            <a:r>
              <a:rPr lang="cy-GB" sz="32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od e’n...</a:t>
            </a:r>
          </a:p>
          <a:p>
            <a:endParaRPr lang="cy-GB" sz="3200" dirty="0">
              <a:solidFill>
                <a:schemeClr val="tx2">
                  <a:lumMod val="75000"/>
                </a:schemeClr>
              </a:solidFill>
              <a:latin typeface="ADLaM Display"/>
              <a:ea typeface="ADLaM Display"/>
              <a:cs typeface="ADLaM Display"/>
            </a:endParaRPr>
          </a:p>
          <a:p>
            <a:r>
              <a:rPr lang="cy-GB" sz="32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											ei bod hi’n...</a:t>
            </a:r>
          </a:p>
          <a:p>
            <a:endParaRPr lang="cy-GB" sz="3200" dirty="0">
              <a:solidFill>
                <a:schemeClr val="tx2">
                  <a:lumMod val="75000"/>
                </a:schemeClr>
              </a:solidFill>
              <a:latin typeface="ADLaM Display"/>
              <a:ea typeface="ADLaM Display"/>
              <a:cs typeface="ADLaM Display"/>
            </a:endParaRPr>
          </a:p>
          <a:p>
            <a:r>
              <a:rPr lang="cy-GB" sz="32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											ei bod nhw’n...</a:t>
            </a:r>
          </a:p>
        </p:txBody>
      </p:sp>
      <p:pic>
        <p:nvPicPr>
          <p:cNvPr id="25604" name="Picture 4" descr="Bubble question mark clip art and Vector Design With a White Background ...">
            <a:extLst>
              <a:ext uri="{FF2B5EF4-FFF2-40B4-BE49-F238E27FC236}">
                <a16:creationId xmlns:a16="http://schemas.microsoft.com/office/drawing/2014/main" id="{EE44A117-9230-4F89-8A51-FF3D1C1874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8309" y="790749"/>
            <a:ext cx="2262668" cy="226266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9336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5539E4-9A76-4092-AE55-51FE9E5A9FD4}"/>
              </a:ext>
            </a:extLst>
          </p:cNvPr>
          <p:cNvSpPr txBox="1"/>
          <p:nvPr/>
        </p:nvSpPr>
        <p:spPr>
          <a:xfrm>
            <a:off x="280966" y="2329692"/>
            <a:ext cx="45930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Rydw i’n meddwl ei </a:t>
            </a:r>
            <a:r>
              <a:rPr lang="cy-GB" sz="28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od e’n ...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41351F-81AD-40EF-B773-98A6C8CDF786}"/>
              </a:ext>
            </a:extLst>
          </p:cNvPr>
          <p:cNvSpPr txBox="1"/>
          <p:nvPr/>
        </p:nvSpPr>
        <p:spPr>
          <a:xfrm>
            <a:off x="2944346" y="420039"/>
            <a:ext cx="6300132" cy="646331"/>
          </a:xfrm>
          <a:prstGeom prst="rect">
            <a:avLst/>
          </a:prstGeom>
          <a:noFill/>
          <a:ln w="1905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36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Beth wyt ti’n meddwl am...?</a:t>
            </a:r>
          </a:p>
        </p:txBody>
      </p:sp>
      <p:pic>
        <p:nvPicPr>
          <p:cNvPr id="9218" name="Picture 2" descr="Me Icons - Free SVG &amp; PNG Me Images - Noun Project">
            <a:extLst>
              <a:ext uri="{FF2B5EF4-FFF2-40B4-BE49-F238E27FC236}">
                <a16:creationId xmlns:a16="http://schemas.microsoft.com/office/drawing/2014/main" id="{B27FD186-B7C8-4921-BE68-1AB03DB3F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938" y="3380909"/>
            <a:ext cx="2949093" cy="294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Gareth Southgate delivered right answers for England again as Gareth ...">
            <a:extLst>
              <a:ext uri="{FF2B5EF4-FFF2-40B4-BE49-F238E27FC236}">
                <a16:creationId xmlns:a16="http://schemas.microsoft.com/office/drawing/2014/main" id="{25DB2324-4379-4F43-9F68-3460454E69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02" r="6779"/>
          <a:stretch/>
        </p:blipFill>
        <p:spPr bwMode="auto">
          <a:xfrm>
            <a:off x="5561299" y="2132739"/>
            <a:ext cx="4419409" cy="3064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167105C-814E-4306-815E-E6F552F2A775}"/>
              </a:ext>
            </a:extLst>
          </p:cNvPr>
          <p:cNvSpPr txBox="1"/>
          <p:nvPr/>
        </p:nvSpPr>
        <p:spPr>
          <a:xfrm>
            <a:off x="6632864" y="5264390"/>
            <a:ext cx="227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Gareth Bale</a:t>
            </a:r>
          </a:p>
        </p:txBody>
      </p:sp>
    </p:spTree>
    <p:extLst>
      <p:ext uri="{BB962C8B-B14F-4D97-AF65-F5344CB8AC3E}">
        <p14:creationId xmlns:p14="http://schemas.microsoft.com/office/powerpoint/2010/main" val="11449881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5539E4-9A76-4092-AE55-51FE9E5A9FD4}"/>
              </a:ext>
            </a:extLst>
          </p:cNvPr>
          <p:cNvSpPr txBox="1"/>
          <p:nvPr/>
        </p:nvSpPr>
        <p:spPr>
          <a:xfrm>
            <a:off x="280966" y="2329692"/>
            <a:ext cx="47524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Rydw i’n meddwl ei </a:t>
            </a:r>
            <a:r>
              <a:rPr lang="cy-GB" sz="2800" dirty="0">
                <a:solidFill>
                  <a:schemeClr val="tx2">
                    <a:lumMod val="50000"/>
                  </a:schemeClr>
                </a:solidFill>
                <a:latin typeface="ADLaM Display"/>
              </a:rPr>
              <a:t>b</a:t>
            </a:r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od hi’n...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41351F-81AD-40EF-B773-98A6C8CDF786}"/>
              </a:ext>
            </a:extLst>
          </p:cNvPr>
          <p:cNvSpPr txBox="1"/>
          <p:nvPr/>
        </p:nvSpPr>
        <p:spPr>
          <a:xfrm>
            <a:off x="2944346" y="420039"/>
            <a:ext cx="6300132" cy="646331"/>
          </a:xfrm>
          <a:prstGeom prst="rect">
            <a:avLst/>
          </a:prstGeom>
          <a:noFill/>
          <a:ln w="1905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36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Beth wyt ti’n meddwl am...?</a:t>
            </a:r>
          </a:p>
        </p:txBody>
      </p:sp>
      <p:pic>
        <p:nvPicPr>
          <p:cNvPr id="9218" name="Picture 2" descr="Me Icons - Free SVG &amp; PNG Me Images - Noun Project">
            <a:extLst>
              <a:ext uri="{FF2B5EF4-FFF2-40B4-BE49-F238E27FC236}">
                <a16:creationId xmlns:a16="http://schemas.microsoft.com/office/drawing/2014/main" id="{B27FD186-B7C8-4921-BE68-1AB03DB3F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938" y="3380909"/>
            <a:ext cx="2949093" cy="294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atherine Zeta-Jones Shows Off Golf Swing In Epic Video - The Spun">
            <a:extLst>
              <a:ext uri="{FF2B5EF4-FFF2-40B4-BE49-F238E27FC236}">
                <a16:creationId xmlns:a16="http://schemas.microsoft.com/office/drawing/2014/main" id="{C67E9171-49A3-4E60-A490-A7517082DC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3178" y="2164019"/>
            <a:ext cx="4418706" cy="298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7256C51-AF43-4C7D-B934-CD7DC99B28E6}"/>
              </a:ext>
            </a:extLst>
          </p:cNvPr>
          <p:cNvSpPr txBox="1"/>
          <p:nvPr/>
        </p:nvSpPr>
        <p:spPr>
          <a:xfrm>
            <a:off x="6280794" y="5230834"/>
            <a:ext cx="28634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C</a:t>
            </a:r>
            <a:r>
              <a:rPr lang="cy-GB" sz="24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atherine Zeta-Jones</a:t>
            </a:r>
          </a:p>
        </p:txBody>
      </p:sp>
    </p:spTree>
    <p:extLst>
      <p:ext uri="{BB962C8B-B14F-4D97-AF65-F5344CB8AC3E}">
        <p14:creationId xmlns:p14="http://schemas.microsoft.com/office/powerpoint/2010/main" val="30411448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5539E4-9A76-4092-AE55-51FE9E5A9FD4}"/>
              </a:ext>
            </a:extLst>
          </p:cNvPr>
          <p:cNvSpPr txBox="1"/>
          <p:nvPr/>
        </p:nvSpPr>
        <p:spPr>
          <a:xfrm>
            <a:off x="280966" y="2329692"/>
            <a:ext cx="45930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Rydw i’n meddwl ei </a:t>
            </a:r>
            <a:r>
              <a:rPr lang="cy-GB" sz="28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od e’n ...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41351F-81AD-40EF-B773-98A6C8CDF786}"/>
              </a:ext>
            </a:extLst>
          </p:cNvPr>
          <p:cNvSpPr txBox="1"/>
          <p:nvPr/>
        </p:nvSpPr>
        <p:spPr>
          <a:xfrm>
            <a:off x="2944346" y="420039"/>
            <a:ext cx="6300132" cy="646331"/>
          </a:xfrm>
          <a:prstGeom prst="rect">
            <a:avLst/>
          </a:prstGeom>
          <a:noFill/>
          <a:ln w="1905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36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Beth wyt ti’n meddwl am...?</a:t>
            </a:r>
          </a:p>
        </p:txBody>
      </p:sp>
      <p:pic>
        <p:nvPicPr>
          <p:cNvPr id="9218" name="Picture 2" descr="Me Icons - Free SVG &amp; PNG Me Images - Noun Project">
            <a:extLst>
              <a:ext uri="{FF2B5EF4-FFF2-40B4-BE49-F238E27FC236}">
                <a16:creationId xmlns:a16="http://schemas.microsoft.com/office/drawing/2014/main" id="{B27FD186-B7C8-4921-BE68-1AB03DB3F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938" y="3380909"/>
            <a:ext cx="2949093" cy="294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Tom Jones Postpones Show in Germany Due to Health Complications">
            <a:extLst>
              <a:ext uri="{FF2B5EF4-FFF2-40B4-BE49-F238E27FC236}">
                <a16:creationId xmlns:a16="http://schemas.microsoft.com/office/drawing/2014/main" id="{A725607C-04D5-4CBA-B7DE-88E46E456D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4303" y="2204767"/>
            <a:ext cx="4423640" cy="294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5551D94-DA29-4AAF-82D5-6CC0322AA148}"/>
              </a:ext>
            </a:extLst>
          </p:cNvPr>
          <p:cNvSpPr txBox="1"/>
          <p:nvPr/>
        </p:nvSpPr>
        <p:spPr>
          <a:xfrm>
            <a:off x="6587984" y="5222445"/>
            <a:ext cx="227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T</a:t>
            </a:r>
            <a:r>
              <a:rPr lang="cy-GB" sz="24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om Jones</a:t>
            </a:r>
          </a:p>
        </p:txBody>
      </p:sp>
    </p:spTree>
    <p:extLst>
      <p:ext uri="{BB962C8B-B14F-4D97-AF65-F5344CB8AC3E}">
        <p14:creationId xmlns:p14="http://schemas.microsoft.com/office/powerpoint/2010/main" val="5461729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5539E4-9A76-4092-AE55-51FE9E5A9FD4}"/>
              </a:ext>
            </a:extLst>
          </p:cNvPr>
          <p:cNvSpPr txBox="1"/>
          <p:nvPr/>
        </p:nvSpPr>
        <p:spPr>
          <a:xfrm>
            <a:off x="280966" y="2329692"/>
            <a:ext cx="47524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Rydw i’n meddwl ei bod hi’n...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41351F-81AD-40EF-B773-98A6C8CDF786}"/>
              </a:ext>
            </a:extLst>
          </p:cNvPr>
          <p:cNvSpPr txBox="1"/>
          <p:nvPr/>
        </p:nvSpPr>
        <p:spPr>
          <a:xfrm>
            <a:off x="2944346" y="420039"/>
            <a:ext cx="6300132" cy="646331"/>
          </a:xfrm>
          <a:prstGeom prst="rect">
            <a:avLst/>
          </a:prstGeom>
          <a:noFill/>
          <a:ln w="1905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36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Beth wyt ti’n meddwl am...?</a:t>
            </a:r>
          </a:p>
        </p:txBody>
      </p:sp>
      <p:pic>
        <p:nvPicPr>
          <p:cNvPr id="9218" name="Picture 2" descr="Me Icons - Free SVG &amp; PNG Me Images - Noun Project">
            <a:extLst>
              <a:ext uri="{FF2B5EF4-FFF2-40B4-BE49-F238E27FC236}">
                <a16:creationId xmlns:a16="http://schemas.microsoft.com/office/drawing/2014/main" id="{B27FD186-B7C8-4921-BE68-1AB03DB3F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938" y="3380909"/>
            <a:ext cx="2949093" cy="294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Shirley Bassey to headline Bond 60th anniversary concert at Royal ...">
            <a:extLst>
              <a:ext uri="{FF2B5EF4-FFF2-40B4-BE49-F238E27FC236}">
                <a16:creationId xmlns:a16="http://schemas.microsoft.com/office/drawing/2014/main" id="{A77DC85B-DBAF-45D8-95D6-082564CFFC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4360" y="2219764"/>
            <a:ext cx="4638237" cy="3092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E48D889-3609-4AAE-A1C4-E46CAA7C009A}"/>
              </a:ext>
            </a:extLst>
          </p:cNvPr>
          <p:cNvSpPr txBox="1"/>
          <p:nvPr/>
        </p:nvSpPr>
        <p:spPr>
          <a:xfrm>
            <a:off x="6495339" y="5373447"/>
            <a:ext cx="227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S</a:t>
            </a:r>
            <a:r>
              <a:rPr lang="cy-GB" sz="24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hirley Bassey</a:t>
            </a:r>
          </a:p>
        </p:txBody>
      </p:sp>
    </p:spTree>
    <p:extLst>
      <p:ext uri="{BB962C8B-B14F-4D97-AF65-F5344CB8AC3E}">
        <p14:creationId xmlns:p14="http://schemas.microsoft.com/office/powerpoint/2010/main" val="22153731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5539E4-9A76-4092-AE55-51FE9E5A9FD4}"/>
              </a:ext>
            </a:extLst>
          </p:cNvPr>
          <p:cNvSpPr txBox="1"/>
          <p:nvPr/>
        </p:nvSpPr>
        <p:spPr>
          <a:xfrm>
            <a:off x="280966" y="2329692"/>
            <a:ext cx="45930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Rydw i’n meddwl ei </a:t>
            </a:r>
            <a:r>
              <a:rPr lang="cy-GB" sz="28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od e’n ...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41351F-81AD-40EF-B773-98A6C8CDF786}"/>
              </a:ext>
            </a:extLst>
          </p:cNvPr>
          <p:cNvSpPr txBox="1"/>
          <p:nvPr/>
        </p:nvSpPr>
        <p:spPr>
          <a:xfrm>
            <a:off x="2944346" y="420039"/>
            <a:ext cx="6300132" cy="646331"/>
          </a:xfrm>
          <a:prstGeom prst="rect">
            <a:avLst/>
          </a:prstGeom>
          <a:noFill/>
          <a:ln w="1905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36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Beth wyt ti’n meddwl am...?</a:t>
            </a:r>
          </a:p>
        </p:txBody>
      </p:sp>
      <p:pic>
        <p:nvPicPr>
          <p:cNvPr id="9218" name="Picture 2" descr="Me Icons - Free SVG &amp; PNG Me Images - Noun Project">
            <a:extLst>
              <a:ext uri="{FF2B5EF4-FFF2-40B4-BE49-F238E27FC236}">
                <a16:creationId xmlns:a16="http://schemas.microsoft.com/office/drawing/2014/main" id="{B27FD186-B7C8-4921-BE68-1AB03DB3F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938" y="3380909"/>
            <a:ext cx="2949093" cy="294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Six key changes to Roald Dahl’s books sparking backlash | ITV News">
            <a:extLst>
              <a:ext uri="{FF2B5EF4-FFF2-40B4-BE49-F238E27FC236}">
                <a16:creationId xmlns:a16="http://schemas.microsoft.com/office/drawing/2014/main" id="{CCF92C7C-842A-4F1D-A2CF-17F01A8DDC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529" y="2371782"/>
            <a:ext cx="5119511" cy="287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7515401-6BD0-47CD-B908-487523D3629D}"/>
              </a:ext>
            </a:extLst>
          </p:cNvPr>
          <p:cNvSpPr txBox="1"/>
          <p:nvPr/>
        </p:nvSpPr>
        <p:spPr>
          <a:xfrm>
            <a:off x="6632864" y="5264390"/>
            <a:ext cx="227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R</a:t>
            </a:r>
            <a:r>
              <a:rPr lang="cy-GB" sz="24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oald Dahl</a:t>
            </a:r>
          </a:p>
        </p:txBody>
      </p:sp>
    </p:spTree>
    <p:extLst>
      <p:ext uri="{BB962C8B-B14F-4D97-AF65-F5344CB8AC3E}">
        <p14:creationId xmlns:p14="http://schemas.microsoft.com/office/powerpoint/2010/main" val="40076094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5539E4-9A76-4092-AE55-51FE9E5A9FD4}"/>
              </a:ext>
            </a:extLst>
          </p:cNvPr>
          <p:cNvSpPr txBox="1"/>
          <p:nvPr/>
        </p:nvSpPr>
        <p:spPr>
          <a:xfrm>
            <a:off x="280966" y="2329692"/>
            <a:ext cx="47524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Rydw i’n meddwl ei bod hi’n...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41351F-81AD-40EF-B773-98A6C8CDF786}"/>
              </a:ext>
            </a:extLst>
          </p:cNvPr>
          <p:cNvSpPr txBox="1"/>
          <p:nvPr/>
        </p:nvSpPr>
        <p:spPr>
          <a:xfrm>
            <a:off x="2944346" y="420039"/>
            <a:ext cx="6300132" cy="646331"/>
          </a:xfrm>
          <a:prstGeom prst="rect">
            <a:avLst/>
          </a:prstGeom>
          <a:noFill/>
          <a:ln w="1905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36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Beth wyt ti’n meddwl am...?</a:t>
            </a:r>
          </a:p>
        </p:txBody>
      </p:sp>
      <p:pic>
        <p:nvPicPr>
          <p:cNvPr id="9218" name="Picture 2" descr="Me Icons - Free SVG &amp; PNG Me Images - Noun Project">
            <a:extLst>
              <a:ext uri="{FF2B5EF4-FFF2-40B4-BE49-F238E27FC236}">
                <a16:creationId xmlns:a16="http://schemas.microsoft.com/office/drawing/2014/main" id="{B27FD186-B7C8-4921-BE68-1AB03DB3F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938" y="3380909"/>
            <a:ext cx="2949093" cy="294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Book Review: Believe - The story of Betty Campbell">
            <a:extLst>
              <a:ext uri="{FF2B5EF4-FFF2-40B4-BE49-F238E27FC236}">
                <a16:creationId xmlns:a16="http://schemas.microsoft.com/office/drawing/2014/main" id="{D43EBA7F-C71B-4AF5-89FE-B63FD15878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4360" y="2243343"/>
            <a:ext cx="4689795" cy="3123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AE486F9-E377-47FC-B55F-2F795D62E67B}"/>
              </a:ext>
            </a:extLst>
          </p:cNvPr>
          <p:cNvSpPr txBox="1"/>
          <p:nvPr/>
        </p:nvSpPr>
        <p:spPr>
          <a:xfrm>
            <a:off x="6632864" y="5366746"/>
            <a:ext cx="227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B</a:t>
            </a:r>
            <a:r>
              <a:rPr lang="cy-GB" sz="24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etty Campbell</a:t>
            </a:r>
          </a:p>
        </p:txBody>
      </p:sp>
    </p:spTree>
    <p:extLst>
      <p:ext uri="{BB962C8B-B14F-4D97-AF65-F5344CB8AC3E}">
        <p14:creationId xmlns:p14="http://schemas.microsoft.com/office/powerpoint/2010/main" val="24697131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5539E4-9A76-4092-AE55-51FE9E5A9FD4}"/>
              </a:ext>
            </a:extLst>
          </p:cNvPr>
          <p:cNvSpPr txBox="1"/>
          <p:nvPr/>
        </p:nvSpPr>
        <p:spPr>
          <a:xfrm>
            <a:off x="280965" y="2329692"/>
            <a:ext cx="5062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Rydw i’n meddwl eu </a:t>
            </a:r>
            <a:r>
              <a:rPr lang="cy-GB" sz="2800" dirty="0">
                <a:solidFill>
                  <a:schemeClr val="tx2">
                    <a:lumMod val="50000"/>
                  </a:schemeClr>
                </a:solidFill>
                <a:latin typeface="ADLaM Display"/>
              </a:rPr>
              <a:t>b</a:t>
            </a:r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od nhw’n...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41351F-81AD-40EF-B773-98A6C8CDF786}"/>
              </a:ext>
            </a:extLst>
          </p:cNvPr>
          <p:cNvSpPr txBox="1"/>
          <p:nvPr/>
        </p:nvSpPr>
        <p:spPr>
          <a:xfrm>
            <a:off x="2944346" y="420039"/>
            <a:ext cx="6300132" cy="646331"/>
          </a:xfrm>
          <a:prstGeom prst="rect">
            <a:avLst/>
          </a:prstGeom>
          <a:noFill/>
          <a:ln w="1905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36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Beth wyt ti’n meddwl am...?</a:t>
            </a:r>
          </a:p>
        </p:txBody>
      </p:sp>
      <p:pic>
        <p:nvPicPr>
          <p:cNvPr id="9218" name="Picture 2" descr="Me Icons - Free SVG &amp; PNG Me Images - Noun Project">
            <a:extLst>
              <a:ext uri="{FF2B5EF4-FFF2-40B4-BE49-F238E27FC236}">
                <a16:creationId xmlns:a16="http://schemas.microsoft.com/office/drawing/2014/main" id="{B27FD186-B7C8-4921-BE68-1AB03DB3F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938" y="3380909"/>
            <a:ext cx="2949093" cy="294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Who starred &amp; who flopped as Wales stunned Belgium to reach Euro 2016 ...">
            <a:extLst>
              <a:ext uri="{FF2B5EF4-FFF2-40B4-BE49-F238E27FC236}">
                <a16:creationId xmlns:a16="http://schemas.microsoft.com/office/drawing/2014/main" id="{2AF27566-B35A-4951-9B01-14B6D26323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7676" y="2329692"/>
            <a:ext cx="4718549" cy="294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DECF3EF-A252-4999-B59E-3613658409E7}"/>
              </a:ext>
            </a:extLst>
          </p:cNvPr>
          <p:cNvSpPr txBox="1"/>
          <p:nvPr/>
        </p:nvSpPr>
        <p:spPr>
          <a:xfrm>
            <a:off x="6312403" y="5354286"/>
            <a:ext cx="29490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i="0" dirty="0">
                <a:solidFill>
                  <a:schemeClr val="accent1">
                    <a:lumMod val="50000"/>
                  </a:schemeClr>
                </a:solidFill>
                <a:effectLst/>
                <a:latin typeface="ADLaM Display"/>
              </a:rPr>
              <a:t>Tîm Pêl-droed Cymru</a:t>
            </a:r>
            <a:endParaRPr lang="cy-GB" sz="2400" dirty="0">
              <a:solidFill>
                <a:schemeClr val="accent1">
                  <a:lumMod val="50000"/>
                </a:schemeClr>
              </a:solidFill>
              <a:latin typeface="ADLaM Display"/>
            </a:endParaRPr>
          </a:p>
        </p:txBody>
      </p:sp>
    </p:spTree>
    <p:extLst>
      <p:ext uri="{BB962C8B-B14F-4D97-AF65-F5344CB8AC3E}">
        <p14:creationId xmlns:p14="http://schemas.microsoft.com/office/powerpoint/2010/main" val="21612253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4CC2EC1-BE12-A20D-8C31-5CC66CCC9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22423" y="213060"/>
            <a:ext cx="5343976" cy="913973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Trafod Cyflym</a:t>
            </a:r>
            <a:endParaRPr lang="en-GB" sz="5400" b="1" dirty="0">
              <a:solidFill>
                <a:srgbClr val="0070C0"/>
              </a:solidFill>
              <a:latin typeface="ADLaM Display"/>
              <a:ea typeface="ADLaM Display"/>
              <a:cs typeface="ADLaM Display"/>
            </a:endParaRPr>
          </a:p>
        </p:txBody>
      </p:sp>
      <p:pic>
        <p:nvPicPr>
          <p:cNvPr id="5" name="Picture 2" descr="Book Review: Believe - The story of Betty Campbell">
            <a:extLst>
              <a:ext uri="{FF2B5EF4-FFF2-40B4-BE49-F238E27FC236}">
                <a16:creationId xmlns:a16="http://schemas.microsoft.com/office/drawing/2014/main" id="{585F2E5E-2588-4314-91AE-67062770B7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4315" y="3056168"/>
            <a:ext cx="2412720" cy="160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Six key changes to Roald Dahl’s books sparking backlash | ITV News">
            <a:extLst>
              <a:ext uri="{FF2B5EF4-FFF2-40B4-BE49-F238E27FC236}">
                <a16:creationId xmlns:a16="http://schemas.microsoft.com/office/drawing/2014/main" id="{3E949BBF-306A-4896-BE7B-42E3DEE581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927" y="1366511"/>
            <a:ext cx="2537510" cy="1427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Shirley Bassey to headline Bond 60th anniversary concert at Royal ...">
            <a:extLst>
              <a:ext uri="{FF2B5EF4-FFF2-40B4-BE49-F238E27FC236}">
                <a16:creationId xmlns:a16="http://schemas.microsoft.com/office/drawing/2014/main" id="{085928B1-D94B-4EE6-B062-C56964DB28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0489" y="3179657"/>
            <a:ext cx="2280794" cy="1520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Tom Jones Postpones Show in Germany Due to Health Complications">
            <a:extLst>
              <a:ext uri="{FF2B5EF4-FFF2-40B4-BE49-F238E27FC236}">
                <a16:creationId xmlns:a16="http://schemas.microsoft.com/office/drawing/2014/main" id="{F34D30AF-82B6-49FC-A1CC-0980BCCEB0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3720" y="5085983"/>
            <a:ext cx="2280795" cy="1520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atherine Zeta-Jones Shows Off Golf Swing In Epic Video - The Spun">
            <a:extLst>
              <a:ext uri="{FF2B5EF4-FFF2-40B4-BE49-F238E27FC236}">
                <a16:creationId xmlns:a16="http://schemas.microsoft.com/office/drawing/2014/main" id="{CCBBDA73-3FF7-40FB-9CB4-BA03A83475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3621" y="1285133"/>
            <a:ext cx="2252634" cy="152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Gareth Southgate delivered right answers for England again as Gareth ...">
            <a:extLst>
              <a:ext uri="{FF2B5EF4-FFF2-40B4-BE49-F238E27FC236}">
                <a16:creationId xmlns:a16="http://schemas.microsoft.com/office/drawing/2014/main" id="{D7552020-FF0F-45D7-A568-FDFA67AB2F3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02" r="6779"/>
          <a:stretch/>
        </p:blipFill>
        <p:spPr bwMode="auto">
          <a:xfrm>
            <a:off x="2254630" y="4994996"/>
            <a:ext cx="2335587" cy="1619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4495963-133B-460E-A735-A8C77CDB6129}"/>
              </a:ext>
            </a:extLst>
          </p:cNvPr>
          <p:cNvSpPr txBox="1"/>
          <p:nvPr/>
        </p:nvSpPr>
        <p:spPr>
          <a:xfrm>
            <a:off x="729883" y="1465420"/>
            <a:ext cx="4282118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R</a:t>
            </a:r>
            <a:r>
              <a:rPr lang="cy-GB" sz="24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ydw i’n hoffi... achos...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D</a:t>
            </a:r>
            <a:r>
              <a:rPr lang="cy-GB" sz="24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ydw i ddim yn hoffi... achos...</a:t>
            </a:r>
          </a:p>
          <a:p>
            <a:endParaRPr lang="cy-GB" sz="2400" dirty="0">
              <a:solidFill>
                <a:schemeClr val="accent1">
                  <a:lumMod val="50000"/>
                </a:schemeClr>
              </a:solidFill>
              <a:latin typeface="ADLaM Display"/>
            </a:endParaRPr>
          </a:p>
          <a:p>
            <a:r>
              <a:rPr lang="cy-GB" sz="24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Rydw i’n meddwl... </a:t>
            </a:r>
          </a:p>
          <a:p>
            <a:r>
              <a:rPr lang="cy-GB" sz="24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ei fod e’n</a:t>
            </a:r>
          </a:p>
          <a:p>
            <a:r>
              <a:rPr lang="cy-GB" sz="24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ei bod hi’n</a:t>
            </a:r>
          </a:p>
          <a:p>
            <a:r>
              <a:rPr lang="cy-GB" sz="24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eu bod nhw’n</a:t>
            </a: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</p:txBody>
      </p:sp>
      <p:pic>
        <p:nvPicPr>
          <p:cNvPr id="16" name="Picture 2" descr="Who starred &amp; who flopped as Wales stunned Belgium to reach Euro 2016 ...">
            <a:extLst>
              <a:ext uri="{FF2B5EF4-FFF2-40B4-BE49-F238E27FC236}">
                <a16:creationId xmlns:a16="http://schemas.microsoft.com/office/drawing/2014/main" id="{7B5D485F-BDDD-4B4D-BC6F-9A30ADF4C6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2191" y="5087757"/>
            <a:ext cx="2570995" cy="160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55737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9E3E1A7-AD36-4156-9088-EC21E458BDCC}"/>
              </a:ext>
            </a:extLst>
          </p:cNvPr>
          <p:cNvSpPr txBox="1"/>
          <p:nvPr/>
        </p:nvSpPr>
        <p:spPr>
          <a:xfrm>
            <a:off x="2949429" y="289590"/>
            <a:ext cx="62931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solidFill>
                  <a:srgbClr val="0070C0"/>
                </a:solidFill>
                <a:latin typeface="ADLaM Display"/>
                <a:ea typeface="Calibri" panose="020F0502020204030204" pitchFamily="34" charset="0"/>
                <a:cs typeface="Arial" panose="020B0604020202020204" pitchFamily="34" charset="0"/>
              </a:rPr>
              <a:t>M</a:t>
            </a:r>
            <a:r>
              <a:rPr lang="cy-GB" sz="5400" b="1" dirty="0">
                <a:solidFill>
                  <a:srgbClr val="0070C0"/>
                </a:solidFill>
                <a:latin typeface="ADLaM Display"/>
                <a:ea typeface="Calibri" panose="020F0502020204030204" pitchFamily="34" charset="0"/>
                <a:cs typeface="Arial" panose="020B0604020202020204" pitchFamily="34" charset="0"/>
              </a:rPr>
              <a:t>ynegwch eich barn</a:t>
            </a:r>
            <a:endParaRPr lang="cy-GB" sz="5400" b="1" dirty="0">
              <a:solidFill>
                <a:srgbClr val="0070C0"/>
              </a:solidFill>
              <a:latin typeface="ADLaM Display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634AD6-C2CC-47F8-B68B-220707EB7B33}"/>
              </a:ext>
            </a:extLst>
          </p:cNvPr>
          <p:cNvSpPr txBox="1"/>
          <p:nvPr/>
        </p:nvSpPr>
        <p:spPr>
          <a:xfrm>
            <a:off x="2024554" y="1691407"/>
            <a:ext cx="77542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Beth ydych chi’n feddwl am y pobl yn y Hwb Abertawe?</a:t>
            </a:r>
          </a:p>
        </p:txBody>
      </p:sp>
      <p:pic>
        <p:nvPicPr>
          <p:cNvPr id="23556" name="Picture 4" descr="Doubting icons for free download | Freepik">
            <a:extLst>
              <a:ext uri="{FF2B5EF4-FFF2-40B4-BE49-F238E27FC236}">
                <a16:creationId xmlns:a16="http://schemas.microsoft.com/office/drawing/2014/main" id="{E9713483-2A51-4D2C-9DA9-1D526357AC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680" y="3429000"/>
            <a:ext cx="3018639" cy="3018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49028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AE600A5-B083-1EC0-57C6-C2894582B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48919" y="265439"/>
            <a:ext cx="3494159" cy="867627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Myfyrio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B18524-6D2E-4DDF-8BD0-2C5EF295B635}"/>
              </a:ext>
            </a:extLst>
          </p:cNvPr>
          <p:cNvSpPr txBox="1"/>
          <p:nvPr/>
        </p:nvSpPr>
        <p:spPr>
          <a:xfrm>
            <a:off x="1831617" y="1593710"/>
            <a:ext cx="85287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1. Beth yw eich brawddeg orau heddiw?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55F360-06BD-4148-9112-D664A41D85FF}"/>
              </a:ext>
            </a:extLst>
          </p:cNvPr>
          <p:cNvSpPr txBox="1"/>
          <p:nvPr/>
        </p:nvSpPr>
        <p:spPr>
          <a:xfrm>
            <a:off x="1466696" y="3728160"/>
            <a:ext cx="92586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2. B</a:t>
            </a: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eth oddech chi’n mwynhau yn y wers heddiw?</a:t>
            </a:r>
          </a:p>
        </p:txBody>
      </p:sp>
      <p:pic>
        <p:nvPicPr>
          <p:cNvPr id="8" name="Picture 2" descr="Pensando - Iconos gratis de personas">
            <a:extLst>
              <a:ext uri="{FF2B5EF4-FFF2-40B4-BE49-F238E27FC236}">
                <a16:creationId xmlns:a16="http://schemas.microsoft.com/office/drawing/2014/main" id="{A0D92F63-A9AF-43C9-B262-8603F92CCD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6243" y="4854476"/>
            <a:ext cx="1599513" cy="1599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25216DD-2391-44AB-8B5D-5DD1A48F73DE}"/>
              </a:ext>
            </a:extLst>
          </p:cNvPr>
          <p:cNvSpPr txBox="1"/>
          <p:nvPr/>
        </p:nvSpPr>
        <p:spPr>
          <a:xfrm>
            <a:off x="5418948" y="2601844"/>
            <a:ext cx="13541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neu</a:t>
            </a:r>
            <a:endParaRPr lang="cy-GB" sz="2800" dirty="0">
              <a:solidFill>
                <a:schemeClr val="accent1">
                  <a:lumMod val="50000"/>
                </a:schemeClr>
              </a:solidFill>
              <a:latin typeface="ADLaM Display"/>
            </a:endParaRPr>
          </a:p>
        </p:txBody>
      </p:sp>
    </p:spTree>
    <p:extLst>
      <p:ext uri="{BB962C8B-B14F-4D97-AF65-F5344CB8AC3E}">
        <p14:creationId xmlns:p14="http://schemas.microsoft.com/office/powerpoint/2010/main" val="38914320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7F8D6C-F573-A5D9-0D1D-3851DBC50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6F97EA4-8B8B-EE77-150A-C5CF67BBD8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04166" y="314614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Cwestiynau?</a:t>
            </a:r>
            <a:endParaRPr lang="cy-GB" sz="5400" b="1" dirty="0">
              <a:solidFill>
                <a:srgbClr val="0070C0"/>
              </a:solidFill>
            </a:endParaRPr>
          </a:p>
        </p:txBody>
      </p:sp>
      <p:pic>
        <p:nvPicPr>
          <p:cNvPr id="18" name="Picture 17" descr="Question mark PNG transparent image download, size: 1500x1500px">
            <a:extLst>
              <a:ext uri="{FF2B5EF4-FFF2-40B4-BE49-F238E27FC236}">
                <a16:creationId xmlns:a16="http://schemas.microsoft.com/office/drawing/2014/main" id="{3E9DD995-20AE-5708-80EE-9BA8970B54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8936" y="1988941"/>
            <a:ext cx="3900881" cy="3870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6715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7F8D6C-F573-A5D9-0D1D-3851DBC50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6F97EA4-8B8B-EE77-150A-C5CF67BBD8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04166" y="314614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solidFill>
                  <a:srgbClr val="0070C0"/>
                </a:solidFill>
                <a:latin typeface="ADLaM Display"/>
              </a:rPr>
              <a:t>R</a:t>
            </a:r>
            <a:r>
              <a:rPr lang="cy-GB" sz="5400" b="1" dirty="0">
                <a:solidFill>
                  <a:srgbClr val="0070C0"/>
                </a:solidFill>
                <a:latin typeface="ADLaM Display"/>
              </a:rPr>
              <a:t>oald Dahl</a:t>
            </a:r>
            <a:endParaRPr lang="cy-GB" sz="5400" b="1" dirty="0">
              <a:solidFill>
                <a:srgbClr val="0070C0"/>
              </a:solidFill>
            </a:endParaRPr>
          </a:p>
        </p:txBody>
      </p:sp>
      <p:pic>
        <p:nvPicPr>
          <p:cNvPr id="7" name="Picture 2" descr="Six key changes to Roald Dahl’s books sparking backlash | ITV News">
            <a:extLst>
              <a:ext uri="{FF2B5EF4-FFF2-40B4-BE49-F238E27FC236}">
                <a16:creationId xmlns:a16="http://schemas.microsoft.com/office/drawing/2014/main" id="{37EF14D0-E880-4683-8B39-E31858644A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5791" y="1457616"/>
            <a:ext cx="5017242" cy="282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8E9C14B-9903-4E37-97A1-90FB1F7ABA3C}"/>
              </a:ext>
            </a:extLst>
          </p:cNvPr>
          <p:cNvSpPr txBox="1"/>
          <p:nvPr/>
        </p:nvSpPr>
        <p:spPr>
          <a:xfrm>
            <a:off x="3042917" y="4768790"/>
            <a:ext cx="610299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2000" dirty="0">
                <a:solidFill>
                  <a:schemeClr val="accent1">
                    <a:lumMod val="50000"/>
                  </a:schemeClr>
                </a:solidFill>
                <a:effectLst/>
                <a:latin typeface="ADLaM Display"/>
              </a:rPr>
              <a:t>Roedd Roald Dahl yn awdur o Gymru. Ysgrifennodd lawer o lyfrau plant poblogaidd fel Charlie and the Chocolate Factory ac Matilda. </a:t>
            </a:r>
            <a:endParaRPr lang="cy-GB" sz="2000" dirty="0">
              <a:solidFill>
                <a:schemeClr val="accent1">
                  <a:lumMod val="50000"/>
                </a:schemeClr>
              </a:solidFill>
              <a:latin typeface="ADLaM Display"/>
            </a:endParaRPr>
          </a:p>
        </p:txBody>
      </p:sp>
    </p:spTree>
    <p:extLst>
      <p:ext uri="{BB962C8B-B14F-4D97-AF65-F5344CB8AC3E}">
        <p14:creationId xmlns:p14="http://schemas.microsoft.com/office/powerpoint/2010/main" val="15918964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7F8D6C-F573-A5D9-0D1D-3851DBC50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6F97EA4-8B8B-EE77-150A-C5CF67BBD8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04166" y="314614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Catherine Zeta-Jones</a:t>
            </a:r>
            <a:endParaRPr lang="cy-GB" sz="5400" b="1" dirty="0">
              <a:solidFill>
                <a:srgbClr val="0070C0"/>
              </a:solidFill>
            </a:endParaRPr>
          </a:p>
        </p:txBody>
      </p:sp>
      <p:pic>
        <p:nvPicPr>
          <p:cNvPr id="10" name="Picture 2" descr="Catherine Zeta-Jones Shows Off Golf Swing In Epic Video - The Spun">
            <a:extLst>
              <a:ext uri="{FF2B5EF4-FFF2-40B4-BE49-F238E27FC236}">
                <a16:creationId xmlns:a16="http://schemas.microsoft.com/office/drawing/2014/main" id="{B315EFD8-1C32-4823-86B8-7935F49A10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9528" y="1341018"/>
            <a:ext cx="4429767" cy="2990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0A5B8F0-23F3-4057-A9BC-C53966720E5D}"/>
              </a:ext>
            </a:extLst>
          </p:cNvPr>
          <p:cNvSpPr txBox="1"/>
          <p:nvPr/>
        </p:nvSpPr>
        <p:spPr>
          <a:xfrm>
            <a:off x="3186672" y="4743623"/>
            <a:ext cx="581547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2000" dirty="0">
                <a:solidFill>
                  <a:schemeClr val="accent1">
                    <a:lumMod val="50000"/>
                  </a:schemeClr>
                </a:solidFill>
                <a:effectLst/>
                <a:latin typeface="ADLaM Display"/>
              </a:rPr>
              <a:t>Mae Catherine Zeta-Jones yn actores o Gymru. Enillodd Wobr Oscar am ei rhan yn Chicago.</a:t>
            </a:r>
            <a:endParaRPr lang="cy-GB" sz="2000" dirty="0">
              <a:solidFill>
                <a:schemeClr val="accent1">
                  <a:lumMod val="50000"/>
                </a:schemeClr>
              </a:solidFill>
              <a:latin typeface="ADLaM Display"/>
            </a:endParaRPr>
          </a:p>
        </p:txBody>
      </p:sp>
    </p:spTree>
    <p:extLst>
      <p:ext uri="{BB962C8B-B14F-4D97-AF65-F5344CB8AC3E}">
        <p14:creationId xmlns:p14="http://schemas.microsoft.com/office/powerpoint/2010/main" val="37832847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7F8D6C-F573-A5D9-0D1D-3851DBC50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6F97EA4-8B8B-EE77-150A-C5CF67BBD8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04166" y="314614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Gareth Bale</a:t>
            </a:r>
            <a:endParaRPr lang="cy-GB" sz="5400" b="1" dirty="0">
              <a:solidFill>
                <a:srgbClr val="0070C0"/>
              </a:solidFill>
            </a:endParaRPr>
          </a:p>
        </p:txBody>
      </p:sp>
      <p:pic>
        <p:nvPicPr>
          <p:cNvPr id="14" name="Picture 2" descr="Gareth Southgate delivered right answers for England again as Gareth ...">
            <a:extLst>
              <a:ext uri="{FF2B5EF4-FFF2-40B4-BE49-F238E27FC236}">
                <a16:creationId xmlns:a16="http://schemas.microsoft.com/office/drawing/2014/main" id="{299F1839-CEDA-4F41-8D0B-EC352B5A00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02" r="6779"/>
          <a:stretch/>
        </p:blipFill>
        <p:spPr bwMode="auto">
          <a:xfrm>
            <a:off x="4039414" y="1369680"/>
            <a:ext cx="4109995" cy="2849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154B383-3310-4BF0-94CC-405E7F14B3BE}"/>
              </a:ext>
            </a:extLst>
          </p:cNvPr>
          <p:cNvSpPr txBox="1"/>
          <p:nvPr/>
        </p:nvSpPr>
        <p:spPr>
          <a:xfrm>
            <a:off x="3161315" y="4690825"/>
            <a:ext cx="586619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Roedd</a:t>
            </a:r>
            <a:r>
              <a:rPr lang="cy-GB" sz="2000" dirty="0">
                <a:solidFill>
                  <a:schemeClr val="accent1">
                    <a:lumMod val="50000"/>
                  </a:schemeClr>
                </a:solidFill>
                <a:effectLst/>
                <a:latin typeface="ADLaM Display"/>
              </a:rPr>
              <a:t> Gareth Bale yn chwaraewr pêl-droed o Gymru. Helpodd e Real Madrid i ennill y Champions League bum gwaith.</a:t>
            </a:r>
            <a:endParaRPr lang="cy-GB" sz="2000" dirty="0">
              <a:solidFill>
                <a:schemeClr val="accent1">
                  <a:lumMod val="50000"/>
                </a:schemeClr>
              </a:solidFill>
              <a:latin typeface="ADLaM Display"/>
            </a:endParaRPr>
          </a:p>
        </p:txBody>
      </p:sp>
    </p:spTree>
    <p:extLst>
      <p:ext uri="{BB962C8B-B14F-4D97-AF65-F5344CB8AC3E}">
        <p14:creationId xmlns:p14="http://schemas.microsoft.com/office/powerpoint/2010/main" val="17457797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7F8D6C-F573-A5D9-0D1D-3851DBC50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6F97EA4-8B8B-EE77-150A-C5CF67BBD8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04166" y="314614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Betty Campbell</a:t>
            </a:r>
            <a:endParaRPr lang="cy-GB" sz="5400" b="1" dirty="0">
              <a:solidFill>
                <a:srgbClr val="0070C0"/>
              </a:solidFill>
            </a:endParaRPr>
          </a:p>
        </p:txBody>
      </p:sp>
      <p:pic>
        <p:nvPicPr>
          <p:cNvPr id="8" name="Picture 2" descr="Book Review: Believe - The story of Betty Campbell">
            <a:extLst>
              <a:ext uri="{FF2B5EF4-FFF2-40B4-BE49-F238E27FC236}">
                <a16:creationId xmlns:a16="http://schemas.microsoft.com/office/drawing/2014/main" id="{F5D7B503-BD27-47A9-A152-C27F09E8B7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2380" y="1481270"/>
            <a:ext cx="4227240" cy="281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977E344-7C25-4282-AFB2-8B556D8CB29F}"/>
              </a:ext>
            </a:extLst>
          </p:cNvPr>
          <p:cNvSpPr txBox="1"/>
          <p:nvPr/>
        </p:nvSpPr>
        <p:spPr>
          <a:xfrm>
            <a:off x="3110218" y="4642009"/>
            <a:ext cx="610299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2000" dirty="0">
                <a:solidFill>
                  <a:schemeClr val="accent1">
                    <a:lumMod val="50000"/>
                  </a:schemeClr>
                </a:solidFill>
                <a:effectLst/>
                <a:latin typeface="ADLaM Display"/>
              </a:rPr>
              <a:t>Roedd Betty Campbell yn athrawes o Gaerdydd. </a:t>
            </a: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R</a:t>
            </a:r>
            <a:r>
              <a:rPr lang="cy-GB" sz="2000" dirty="0">
                <a:solidFill>
                  <a:schemeClr val="accent1">
                    <a:lumMod val="50000"/>
                  </a:schemeClr>
                </a:solidFill>
                <a:effectLst/>
                <a:latin typeface="ADLaM Display"/>
              </a:rPr>
              <a:t>oedd hi’n </a:t>
            </a: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b</a:t>
            </a:r>
            <a:r>
              <a:rPr lang="cy-GB" sz="2000" dirty="0">
                <a:solidFill>
                  <a:schemeClr val="accent1">
                    <a:lumMod val="50000"/>
                  </a:schemeClr>
                </a:solidFill>
                <a:effectLst/>
                <a:latin typeface="ADLaM Display"/>
              </a:rPr>
              <a:t>rifathrawes ddu gyntaf yng Nghymru. </a:t>
            </a:r>
            <a:endParaRPr lang="cy-GB" sz="2000" dirty="0">
              <a:solidFill>
                <a:schemeClr val="accent1">
                  <a:lumMod val="50000"/>
                </a:schemeClr>
              </a:solidFill>
              <a:latin typeface="ADLaM Display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6F8EB65-42E3-48FD-9419-B07BE2734E5E}"/>
              </a:ext>
            </a:extLst>
          </p:cNvPr>
          <p:cNvSpPr txBox="1"/>
          <p:nvPr/>
        </p:nvSpPr>
        <p:spPr>
          <a:xfrm>
            <a:off x="4774812" y="6274829"/>
            <a:ext cx="27738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ADLaM Display"/>
              </a:rPr>
              <a:t>brifathrawes – </a:t>
            </a:r>
            <a:r>
              <a:rPr lang="cy-GB" dirty="0">
                <a:solidFill>
                  <a:srgbClr val="00B050"/>
                </a:solidFill>
                <a:latin typeface="ADLaM Display"/>
              </a:rPr>
              <a:t>headteacher</a:t>
            </a:r>
          </a:p>
        </p:txBody>
      </p:sp>
    </p:spTree>
    <p:extLst>
      <p:ext uri="{BB962C8B-B14F-4D97-AF65-F5344CB8AC3E}">
        <p14:creationId xmlns:p14="http://schemas.microsoft.com/office/powerpoint/2010/main" val="35298733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7F8D6C-F573-A5D9-0D1D-3851DBC50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6F97EA4-8B8B-EE77-150A-C5CF67BBD8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04166" y="314614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Tom Jones</a:t>
            </a:r>
            <a:endParaRPr lang="cy-GB" sz="5400" b="1" dirty="0">
              <a:solidFill>
                <a:srgbClr val="0070C0"/>
              </a:solidFill>
            </a:endParaRPr>
          </a:p>
        </p:txBody>
      </p:sp>
      <p:pic>
        <p:nvPicPr>
          <p:cNvPr id="11" name="Picture 2" descr="Tom Jones Postpones Show in Germany Due to Health Complications">
            <a:extLst>
              <a:ext uri="{FF2B5EF4-FFF2-40B4-BE49-F238E27FC236}">
                <a16:creationId xmlns:a16="http://schemas.microsoft.com/office/drawing/2014/main" id="{69048A9A-A912-49E3-8CC3-0DA76954BF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8165" y="1323392"/>
            <a:ext cx="4492494" cy="2994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A184596-4B0C-40FD-BF92-3CE7B4D4C016}"/>
              </a:ext>
            </a:extLst>
          </p:cNvPr>
          <p:cNvSpPr txBox="1"/>
          <p:nvPr/>
        </p:nvSpPr>
        <p:spPr>
          <a:xfrm>
            <a:off x="3042916" y="4619279"/>
            <a:ext cx="610299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2000" dirty="0">
                <a:solidFill>
                  <a:schemeClr val="accent1">
                    <a:lumMod val="50000"/>
                  </a:schemeClr>
                </a:solidFill>
                <a:effectLst/>
                <a:latin typeface="ADLaM Display"/>
              </a:rPr>
              <a:t>Mae Tom Jones yn gantwr o Gymru. Mae wedi gwerthu dros 100 miliwn o recordiau ac enillodd e Wobr Grammy. </a:t>
            </a:r>
            <a:endParaRPr lang="cy-GB" sz="2000" dirty="0">
              <a:solidFill>
                <a:schemeClr val="accent1">
                  <a:lumMod val="50000"/>
                </a:schemeClr>
              </a:solidFill>
              <a:latin typeface="ADLaM Display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0D1FC3B-A5EC-46D4-83E1-5D7F038680B8}"/>
              </a:ext>
            </a:extLst>
          </p:cNvPr>
          <p:cNvSpPr txBox="1"/>
          <p:nvPr/>
        </p:nvSpPr>
        <p:spPr>
          <a:xfrm>
            <a:off x="4751124" y="6283218"/>
            <a:ext cx="26865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gwerthu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ADLaM Display"/>
              </a:rPr>
              <a:t> – </a:t>
            </a:r>
            <a:r>
              <a:rPr lang="cy-GB" dirty="0">
                <a:solidFill>
                  <a:srgbClr val="00B050"/>
                </a:solidFill>
                <a:effectLst/>
                <a:latin typeface="ADLaM Display"/>
              </a:rPr>
              <a:t>to sell</a:t>
            </a:r>
            <a:endParaRPr lang="cy-GB" dirty="0">
              <a:solidFill>
                <a:srgbClr val="00B050"/>
              </a:solidFill>
              <a:latin typeface="ADLaM Display"/>
            </a:endParaRPr>
          </a:p>
        </p:txBody>
      </p:sp>
    </p:spTree>
    <p:extLst>
      <p:ext uri="{BB962C8B-B14F-4D97-AF65-F5344CB8AC3E}">
        <p14:creationId xmlns:p14="http://schemas.microsoft.com/office/powerpoint/2010/main" val="14486233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7F8D6C-F573-A5D9-0D1D-3851DBC50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6F97EA4-8B8B-EE77-150A-C5CF67BBD8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04166" y="314614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Shirley Bassey</a:t>
            </a:r>
            <a:endParaRPr lang="cy-GB" sz="5400" b="1" dirty="0">
              <a:solidFill>
                <a:srgbClr val="0070C0"/>
              </a:solidFill>
            </a:endParaRPr>
          </a:p>
        </p:txBody>
      </p:sp>
      <p:pic>
        <p:nvPicPr>
          <p:cNvPr id="9" name="Picture 2" descr="Shirley Bassey to headline Bond 60th anniversary concert at Royal ...">
            <a:extLst>
              <a:ext uri="{FF2B5EF4-FFF2-40B4-BE49-F238E27FC236}">
                <a16:creationId xmlns:a16="http://schemas.microsoft.com/office/drawing/2014/main" id="{F293BF53-314A-4F93-A368-E224869698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8526" y="1294229"/>
            <a:ext cx="4601742" cy="306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4D2DCA9-BE1E-41A5-9E60-10FC8A374EFF}"/>
              </a:ext>
            </a:extLst>
          </p:cNvPr>
          <p:cNvSpPr txBox="1"/>
          <p:nvPr/>
        </p:nvSpPr>
        <p:spPr>
          <a:xfrm>
            <a:off x="3152163" y="4676511"/>
            <a:ext cx="610299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2000" dirty="0">
                <a:solidFill>
                  <a:schemeClr val="accent1">
                    <a:lumMod val="50000"/>
                  </a:schemeClr>
                </a:solidFill>
                <a:effectLst/>
                <a:latin typeface="ADLaM Display"/>
              </a:rPr>
              <a:t>Mae Shirley Bassey yn gantores o Gymru. Canodd hi ganeuon James Bond fel Goldfinger ac mae wedi gwerthu dros 140 miliwn o recordiau. </a:t>
            </a:r>
            <a:endParaRPr lang="cy-GB" sz="2000" dirty="0">
              <a:solidFill>
                <a:schemeClr val="accent1">
                  <a:lumMod val="50000"/>
                </a:schemeClr>
              </a:solidFill>
              <a:latin typeface="ADLaM Display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09FB469-40F4-4B9A-8302-471667D71489}"/>
              </a:ext>
            </a:extLst>
          </p:cNvPr>
          <p:cNvSpPr txBox="1"/>
          <p:nvPr/>
        </p:nvSpPr>
        <p:spPr>
          <a:xfrm>
            <a:off x="4751124" y="6283218"/>
            <a:ext cx="26865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gwerthu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ADLaM Display"/>
              </a:rPr>
              <a:t> – </a:t>
            </a:r>
            <a:r>
              <a:rPr lang="cy-GB" dirty="0">
                <a:solidFill>
                  <a:srgbClr val="00B050"/>
                </a:solidFill>
                <a:effectLst/>
                <a:latin typeface="ADLaM Display"/>
              </a:rPr>
              <a:t>to sell</a:t>
            </a:r>
            <a:endParaRPr lang="cy-GB" dirty="0">
              <a:solidFill>
                <a:srgbClr val="00B050"/>
              </a:solidFill>
              <a:latin typeface="ADLaM Display"/>
            </a:endParaRPr>
          </a:p>
        </p:txBody>
      </p:sp>
    </p:spTree>
    <p:extLst>
      <p:ext uri="{BB962C8B-B14F-4D97-AF65-F5344CB8AC3E}">
        <p14:creationId xmlns:p14="http://schemas.microsoft.com/office/powerpoint/2010/main" val="21109488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7F8D6C-F573-A5D9-0D1D-3851DBC50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6F97EA4-8B8B-EE77-150A-C5CF67BBD8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4269" y="390116"/>
            <a:ext cx="9840286" cy="1143002"/>
          </a:xfrm>
        </p:spPr>
        <p:txBody>
          <a:bodyPr>
            <a:normAutofit/>
          </a:bodyPr>
          <a:lstStyle/>
          <a:p>
            <a:pPr fontAlgn="t"/>
            <a:r>
              <a:rPr lang="cy-GB" sz="5400" b="1" i="0" dirty="0">
                <a:solidFill>
                  <a:srgbClr val="0070C0"/>
                </a:solidFill>
                <a:effectLst/>
                <a:latin typeface="ADLaM Display"/>
              </a:rPr>
              <a:t>Tîm Pêl-droed Cymru – Euro 2016</a:t>
            </a:r>
          </a:p>
        </p:txBody>
      </p:sp>
      <p:pic>
        <p:nvPicPr>
          <p:cNvPr id="15" name="Picture 2" descr="Who starred &amp; who flopped as Wales stunned Belgium to reach Euro 2016 ...">
            <a:extLst>
              <a:ext uri="{FF2B5EF4-FFF2-40B4-BE49-F238E27FC236}">
                <a16:creationId xmlns:a16="http://schemas.microsoft.com/office/drawing/2014/main" id="{98291957-39A8-4AFB-AB86-C4514EEE69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945" y="1600229"/>
            <a:ext cx="4300934" cy="2688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5E52CB5-94D3-467A-996F-80252161CF72}"/>
              </a:ext>
            </a:extLst>
          </p:cNvPr>
          <p:cNvSpPr txBox="1"/>
          <p:nvPr/>
        </p:nvSpPr>
        <p:spPr>
          <a:xfrm>
            <a:off x="3123660" y="4510718"/>
            <a:ext cx="594150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2000" dirty="0">
                <a:solidFill>
                  <a:schemeClr val="accent1">
                    <a:lumMod val="50000"/>
                  </a:schemeClr>
                </a:solidFill>
                <a:effectLst/>
              </a:rPr>
              <a:t>Yn Euro 2016, aeth tîm Cymru i’r rownd gynderfynol am y tro cyntaf. Enillon nhw gemau mawr fel yn erbyn Gwlad Belg</a:t>
            </a:r>
            <a:endParaRPr lang="cy-GB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3B4833F-AEB4-4830-911A-C0CBA32E4A71}"/>
              </a:ext>
            </a:extLst>
          </p:cNvPr>
          <p:cNvSpPr txBox="1"/>
          <p:nvPr/>
        </p:nvSpPr>
        <p:spPr>
          <a:xfrm>
            <a:off x="4751123" y="6060828"/>
            <a:ext cx="268657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g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ADLaM Display"/>
              </a:rPr>
              <a:t>ynderfynol – </a:t>
            </a:r>
            <a:r>
              <a:rPr lang="cy-GB" dirty="0">
                <a:solidFill>
                  <a:srgbClr val="00B050"/>
                </a:solidFill>
                <a:effectLst/>
                <a:latin typeface="ADLaM Display"/>
              </a:rPr>
              <a:t>semi final</a:t>
            </a:r>
          </a:p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ADLaM Display"/>
              </a:rPr>
              <a:t>Gwlad Belg – </a:t>
            </a:r>
            <a:r>
              <a:rPr lang="cy-GB" dirty="0">
                <a:solidFill>
                  <a:srgbClr val="00B050"/>
                </a:solidFill>
                <a:latin typeface="ADLaM Display"/>
              </a:rPr>
              <a:t>Belgium</a:t>
            </a:r>
          </a:p>
        </p:txBody>
      </p:sp>
    </p:spTree>
    <p:extLst>
      <p:ext uri="{BB962C8B-B14F-4D97-AF65-F5344CB8AC3E}">
        <p14:creationId xmlns:p14="http://schemas.microsoft.com/office/powerpoint/2010/main" val="3240745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ECE31-3192-4579-94CB-429123D8B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0643"/>
            <a:ext cx="10515600" cy="859668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</a:rPr>
              <a:t>Llenwch y tabl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2604B50-6433-4747-A61D-D08AA98EC4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3460991"/>
              </p:ext>
            </p:extLst>
          </p:nvPr>
        </p:nvGraphicFramePr>
        <p:xfrm>
          <a:off x="411058" y="1130310"/>
          <a:ext cx="7726263" cy="53208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7309">
                  <a:extLst>
                    <a:ext uri="{9D8B030D-6E8A-4147-A177-3AD203B41FA5}">
                      <a16:colId xmlns:a16="http://schemas.microsoft.com/office/drawing/2014/main" val="1510728492"/>
                    </a:ext>
                  </a:extLst>
                </a:gridCol>
                <a:gridCol w="5368954">
                  <a:extLst>
                    <a:ext uri="{9D8B030D-6E8A-4147-A177-3AD203B41FA5}">
                      <a16:colId xmlns:a16="http://schemas.microsoft.com/office/drawing/2014/main" val="3534592067"/>
                    </a:ext>
                  </a:extLst>
                </a:gridCol>
              </a:tblGrid>
              <a:tr h="665103">
                <a:tc>
                  <a:txBody>
                    <a:bodyPr/>
                    <a:lstStyle/>
                    <a:p>
                      <a:pPr algn="ctr"/>
                      <a:r>
                        <a:rPr lang="cy-GB" sz="2000" noProof="0"/>
                        <a:t>Enw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noProof="0" dirty="0"/>
                        <a:t>Beth wnaethon nhw?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9887151"/>
                  </a:ext>
                </a:extLst>
              </a:tr>
              <a:tr h="665103"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DLaM Display"/>
                        </a:rPr>
                        <a:t>Roald Dahl</a:t>
                      </a:r>
                      <a:endParaRPr lang="cy-GB" sz="1800" b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DLaM Display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1469539"/>
                  </a:ext>
                </a:extLst>
              </a:tr>
              <a:tr h="665103"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DLaM Display"/>
                        </a:rPr>
                        <a:t>Catherine Zeta-Jones</a:t>
                      </a:r>
                      <a:endParaRPr lang="cy-GB" sz="1800" b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DLaM Display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587240"/>
                  </a:ext>
                </a:extLst>
              </a:tr>
              <a:tr h="665103"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DLaM Display"/>
                        </a:rPr>
                        <a:t>Gareth Bale</a:t>
                      </a:r>
                      <a:endParaRPr lang="cy-GB" sz="1800" b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DLaM Display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3657851"/>
                  </a:ext>
                </a:extLst>
              </a:tr>
              <a:tr h="665103"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DLaM Display"/>
                        </a:rPr>
                        <a:t>Betty Campbell</a:t>
                      </a:r>
                      <a:endParaRPr lang="cy-GB" sz="1800" b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DLaM Display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3171214"/>
                  </a:ext>
                </a:extLst>
              </a:tr>
              <a:tr h="665103"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DLaM Display"/>
                        </a:rPr>
                        <a:t>Tom Jones</a:t>
                      </a:r>
                      <a:endParaRPr lang="cy-GB" sz="1800" b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DLaM Display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640544"/>
                  </a:ext>
                </a:extLst>
              </a:tr>
              <a:tr h="665103"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DLaM Display"/>
                        </a:rPr>
                        <a:t>Shirley Bassey</a:t>
                      </a:r>
                      <a:endParaRPr lang="cy-GB" sz="1800" b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DLaM Display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3489654"/>
                  </a:ext>
                </a:extLst>
              </a:tr>
              <a:tr h="665103">
                <a:tc>
                  <a:txBody>
                    <a:bodyPr/>
                    <a:lstStyle/>
                    <a:p>
                      <a:pPr algn="ctr"/>
                      <a:r>
                        <a:rPr lang="cy-GB" sz="1800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ADLaM Display"/>
                        </a:rPr>
                        <a:t>Tîm Pêl-droed Cymru </a:t>
                      </a:r>
                      <a:endParaRPr lang="cy-GB" sz="1800" b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DLaM Display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9141324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E8DFEA17-4D0A-4B9A-A341-365A2D3397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4149534"/>
              </p:ext>
            </p:extLst>
          </p:nvPr>
        </p:nvGraphicFramePr>
        <p:xfrm>
          <a:off x="8405768" y="1130309"/>
          <a:ext cx="3532697" cy="53208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32697">
                  <a:extLst>
                    <a:ext uri="{9D8B030D-6E8A-4147-A177-3AD203B41FA5}">
                      <a16:colId xmlns:a16="http://schemas.microsoft.com/office/drawing/2014/main" val="4113360440"/>
                    </a:ext>
                  </a:extLst>
                </a:gridCol>
              </a:tblGrid>
              <a:tr h="659726">
                <a:tc>
                  <a:txBody>
                    <a:bodyPr/>
                    <a:lstStyle/>
                    <a:p>
                      <a:pPr algn="ctr"/>
                      <a:r>
                        <a:rPr lang="cy-GB" sz="2000" dirty="0">
                          <a:effectLst/>
                        </a:rPr>
                        <a:t>Ansoddeiriau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7577587"/>
                  </a:ext>
                </a:extLst>
              </a:tr>
              <a:tr h="4661098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444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71802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18062</TotalTime>
  <Words>821</Words>
  <Application>Microsoft Office PowerPoint</Application>
  <PresentationFormat>Widescreen</PresentationFormat>
  <Paragraphs>158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ADLaM Display</vt:lpstr>
      <vt:lpstr>Arial</vt:lpstr>
      <vt:lpstr>Calibri</vt:lpstr>
      <vt:lpstr>Calibri Light</vt:lpstr>
      <vt:lpstr>Wingdings</vt:lpstr>
      <vt:lpstr>Wingdings 3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Llenwch y tabl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Richard Lewis</dc:creator>
  <cp:lastModifiedBy>R Lewis (Clase Primary School)</cp:lastModifiedBy>
  <cp:revision>900</cp:revision>
  <cp:lastPrinted>2026-03-11T14:57:08Z</cp:lastPrinted>
  <dcterms:created xsi:type="dcterms:W3CDTF">2025-10-13T14:01:17Z</dcterms:created>
  <dcterms:modified xsi:type="dcterms:W3CDTF">2026-03-11T19:57:01Z</dcterms:modified>
</cp:coreProperties>
</file>