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7" r:id="rId3"/>
    <p:sldId id="258" r:id="rId4"/>
    <p:sldId id="261" r:id="rId5"/>
    <p:sldId id="262" r:id="rId6"/>
    <p:sldId id="268" r:id="rId7"/>
    <p:sldId id="263" r:id="rId8"/>
    <p:sldId id="265" r:id="rId9"/>
    <p:sldId id="264" r:id="rId10"/>
    <p:sldId id="269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11CA25-C880-4985-900B-0BC25A1A29BE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51C3B6-7265-4B5D-8924-4E034476D7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8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err="1"/>
              <a:t>grw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1C3B6-7265-4B5D-8924-4E034476D7B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989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A5C0D-856D-055E-0D42-7370DFC2F9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328401-F29D-C46D-8640-ED8F07A0F1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1547E-FF04-C929-7385-D52B33667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01773-FE29-42D3-E4D4-B8E2A1AF7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E27C6C-B5A7-BD39-B5E1-35C7BF6B9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03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6E04C-F07F-E403-94F0-F22D676AD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64A7B-8281-9D73-8371-4EBAF960B2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15DC71-1749-6C36-CFD9-6DA6436B0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D2D1CC-2524-FAF3-07AC-273611556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8CE2C-CA69-7E70-BB8F-3AE8132F5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876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7EA4E-2494-DCE5-61CB-BA4794288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51BADA-1C5C-D8D0-1D56-DAFCD4DD72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C014D-38BA-D402-34AC-594DA9D35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5FF321-E366-36A2-E13E-E0E426CE8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9BC1C-D930-F0B1-32EA-7063F041A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175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78495-AE2C-F79F-B934-420CDD52E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B902B-5090-A4DD-372B-5C94A2C193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8399AA-8B0E-CB04-678E-075DC437E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88A6A-2E0A-2146-2B1A-332F545BB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1044F5-D590-031A-0FE0-EAEB1090E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B100B0-17CE-0255-5D98-3DEC28BE7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855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BB725-CFB1-1E15-660D-9C9DA0926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777B76-7E2F-07F4-CFB2-9A73703ECC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58351F-8579-9F59-B901-5483DC70B7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1604EA-A67A-D09C-67F4-463EE7738D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A2EC47-98AD-8054-E18C-4B6DED2639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A43FAD-A7E6-3D0B-B716-E698FB647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B5503E-3AFA-6587-F3B5-4A7EDCBFC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76BD28-F3B4-ADA0-1117-FF9DB1367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158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ADA55-FC3B-5FC3-D7D2-5F072DABB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36E8CF-BA08-870D-6D27-00C834F1E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4F2698-57A2-779F-CC6B-341970B96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8A4C53-4A67-5912-4D94-D79D1F50D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26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8B024-ADC9-4B83-A74B-AB3E65F2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A4DA4E-AD1E-EB68-87FB-3CB875C94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C1E478-ED9A-1051-EBB7-39C321A51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107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10EFE-45D3-0E66-ED65-F1171CBF7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297D4-0284-7052-98D8-A06F9D270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22729D-4279-E090-951C-E43DCB0C86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BC7B84-E0D0-A22E-6A9F-C3505706F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8676D0-071D-B167-38E9-21FBED7F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E6A0C-A800-BA60-7F62-922C3DCE2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638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997D8-945E-8A86-A2E9-BD6C059F4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F7A9BC-8555-3F0F-1179-B9DA044510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BD34E5-8F2B-A855-D172-7F16CEDB92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66A14E-F1B8-1BAC-B788-36D60EAC9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90E664-C027-001E-0E61-A3ED744B9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73756-6E35-B863-D0C9-F65BCAC0F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9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1CD4F-1999-C89C-CBFB-12C25126F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2729AC-22CB-8806-0BAD-A2BF3B5D54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88D91-743D-ED72-9937-319172836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AA06E9-6863-5122-115A-58F978AD4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83CDB-CED6-0725-BCD4-068362B20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436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421319-3393-1D0F-4C29-E566C3F8FF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44C1C0-5C54-A3D1-A7C8-7001C3C2D8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88653-A94A-E290-E0A1-5EC8B96CB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64DDE1-9414-5E6C-1948-E3923004C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A7E0D-D78C-D35A-7DDA-3ADB97289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473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E6C230-1290-8A8B-2BF8-ADC50013B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85E61A-3CA4-3DA6-6F82-8C55DD2F28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92DDB-E824-BAB4-5808-B49B637E4A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A1AFA-9ECE-2F5D-C610-6CBBCD5F0F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FEF3E-9184-AE42-6934-F3690427B9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7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" TargetMode="External"/><Relationship Id="rId2" Type="http://schemas.openxmlformats.org/officeDocument/2006/relationships/hyperlink" Target="https://www.cia.gov/the-world-factbook/countries/bulgaria/#econom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c.europa.e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DB441C8-5915-3011-1F4A-FEAE08139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15" r="-2" b="12136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9B16086-E69E-A0C1-ED15-21B9297553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1" r="-2" b="-2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FEAFD5-2443-F672-FD85-CDE0932624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859536"/>
            <a:ext cx="4832802" cy="12435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“Bakery Sun”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D7AB17-D105-133E-157E-B4E0B6EFA8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Business Plan Presentation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Course Code: LCLM 4006 Enterprise and Entrepreneurship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Galya Georgieva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Student Number: 2428902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Lecturer:  Dr Charles </a:t>
            </a:r>
            <a:r>
              <a:rPr lang="en-US" sz="2000" dirty="0" err="1"/>
              <a:t>Oham</a:t>
            </a:r>
            <a:endParaRPr lang="en-US" sz="2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0C48AE6-E3E4-5495-AAD9-9981FA003A32}"/>
              </a:ext>
            </a:extLst>
          </p:cNvPr>
          <p:cNvSpPr txBox="1"/>
          <p:nvPr/>
        </p:nvSpPr>
        <p:spPr>
          <a:xfrm>
            <a:off x="6896153" y="3493008"/>
            <a:ext cx="30864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lgerian" panose="04020705040A02060702" pitchFamily="82" charset="0"/>
              </a:rPr>
              <a:t>PLOVDIV</a:t>
            </a:r>
          </a:p>
        </p:txBody>
      </p:sp>
    </p:spTree>
    <p:extLst>
      <p:ext uri="{BB962C8B-B14F-4D97-AF65-F5344CB8AC3E}">
        <p14:creationId xmlns:p14="http://schemas.microsoft.com/office/powerpoint/2010/main" val="1700775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B2D85-FF1E-D0F0-E335-C1BA99EE4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Overview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C6C52-62C4-B2C7-EE9D-FED973868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200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Business Strategy-PESTLE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Human Resource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Marketing Strategy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Operations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Finance and Funding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Exit Strategy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Conclusion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1082359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68C295-6726-0223-5718-8CFB0202E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Introduction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A0BEC-BA36-345D-9BDA-5E0CEC3EE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GB" sz="1900" dirty="0"/>
          </a:p>
          <a:p>
            <a:pPr marL="514350" indent="-514350">
              <a:buFont typeface="+mj-lt"/>
              <a:buAutoNum type="arabicPeriod"/>
            </a:pPr>
            <a:r>
              <a:rPr lang="en-GB" sz="1900" dirty="0"/>
              <a:t>Business Idea – “Bakery Sun”- a small modern bakery in Plovdiv.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900" dirty="0"/>
              <a:t>Offers freshly baked bread, pastries, and sweet product.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900" dirty="0"/>
              <a:t>Mission and Vision- to provide fresh and high-quality bakery items.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900" dirty="0"/>
              <a:t>Vision : To become a favourite local place for breakfast. </a:t>
            </a:r>
          </a:p>
        </p:txBody>
      </p:sp>
      <p:pic>
        <p:nvPicPr>
          <p:cNvPr id="5" name="Picture 4" descr="A cake on a plate&#10;&#10;AI-generated content may be incorrect.">
            <a:extLst>
              <a:ext uri="{FF2B5EF4-FFF2-40B4-BE49-F238E27FC236}">
                <a16:creationId xmlns:a16="http://schemas.microsoft.com/office/drawing/2014/main" id="{008F510A-6FF4-B233-F757-2087FAB0EB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86" r="-1" b="1976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50747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C787F-56B0-FAEC-4D32-0B4A28978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6078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 PESTLE Analysis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154B472-6EFD-50C4-2379-AB2CE1C4053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198" y="1035972"/>
                <a:ext cx="5257801" cy="5471651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en-GB" sz="2000" b="1" dirty="0"/>
                  <a:t>POLITICAL</a:t>
                </a:r>
                <a:r>
                  <a:rPr lang="en-GB" dirty="0"/>
                  <a:t>:</a:t>
                </a:r>
              </a:p>
              <a:p>
                <a:pPr>
                  <a:buFont typeface="Wingdings" panose="05000000000000000000" pitchFamily="2" charset="2"/>
                  <a:buChar char="Ø"/>
                </a:pPr>
                <a:r>
                  <a:rPr lang="en-GB" sz="2900" dirty="0"/>
                  <a:t>Clear EU food safety standards for bakeries.</a:t>
                </a:r>
              </a:p>
              <a:p>
                <a:pPr>
                  <a:buFont typeface="Wingdings" panose="05000000000000000000" pitchFamily="2" charset="2"/>
                  <a:buChar char="Ø"/>
                </a:pPr>
                <a:r>
                  <a:rPr lang="en-GB" sz="2900" dirty="0"/>
                  <a:t>Simple registration process for small businesses.</a:t>
                </a:r>
              </a:p>
              <a:p>
                <a:pPr marL="0" indent="0">
                  <a:buNone/>
                </a:pPr>
                <a:r>
                  <a:rPr lang="en-GB" sz="2900" dirty="0"/>
                  <a:t>ECONOMIC:</a:t>
                </a:r>
              </a:p>
              <a:p>
                <a:pPr>
                  <a:buFont typeface="Wingdings" panose="05000000000000000000" pitchFamily="2" charset="2"/>
                  <a:buChar char="Ø"/>
                </a:pPr>
                <a:r>
                  <a:rPr lang="en-GB" sz="2900" dirty="0"/>
                  <a:t>GDP growth 2.8</a:t>
                </a:r>
                <a14:m>
                  <m:oMath xmlns:m="http://schemas.openxmlformats.org/officeDocument/2006/math">
                    <m:r>
                      <a:rPr lang="en-GB" sz="2900" i="1" smtClean="0">
                        <a:latin typeface="Cambria Math" panose="02040503050406030204" pitchFamily="18" charset="0"/>
                      </a:rPr>
                      <m:t>%</m:t>
                    </m:r>
                    <m:r>
                      <a:rPr lang="en-GB" sz="29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900" b="0" i="1" smtClean="0">
                        <a:latin typeface="Cambria Math" panose="02040503050406030204" pitchFamily="18" charset="0"/>
                      </a:rPr>
                      <m:t>𝑖𝑛</m:t>
                    </m:r>
                    <m:r>
                      <a:rPr lang="en-GB" sz="2900" b="0" i="1" smtClean="0">
                        <a:latin typeface="Cambria Math" panose="02040503050406030204" pitchFamily="18" charset="0"/>
                      </a:rPr>
                      <m:t> 2024 −</m:t>
                    </m:r>
                    <m:r>
                      <a:rPr lang="en-GB" sz="2900" b="0" i="1" smtClean="0">
                        <a:latin typeface="Cambria Math" panose="02040503050406030204" pitchFamily="18" charset="0"/>
                      </a:rPr>
                      <m:t>𝑠𝑡𝑎𝑏𝑙𝑒</m:t>
                    </m:r>
                    <m:r>
                      <a:rPr lang="en-GB" sz="29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900" b="0" i="1" smtClean="0">
                        <a:latin typeface="Cambria Math" panose="02040503050406030204" pitchFamily="18" charset="0"/>
                      </a:rPr>
                      <m:t>𝑐𝑜𝑛𝑠𝑢𝑚𝑒𝑟</m:t>
                    </m:r>
                    <m:r>
                      <a:rPr lang="en-GB" sz="29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900" b="0" i="1" smtClean="0">
                        <a:latin typeface="Cambria Math" panose="02040503050406030204" pitchFamily="18" charset="0"/>
                      </a:rPr>
                      <m:t>𝑠𝑝𝑒𝑛𝑑𝑖𝑛𝑔</m:t>
                    </m:r>
                    <m:r>
                      <a:rPr lang="en-GB" sz="2900" b="0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sz="2900" b="0" dirty="0"/>
              </a:p>
              <a:p>
                <a:pPr>
                  <a:buFont typeface="Wingdings" panose="05000000000000000000" pitchFamily="2" charset="2"/>
                  <a:buChar char="Ø"/>
                </a:pPr>
                <a:r>
                  <a:rPr lang="en-GB" sz="2900" dirty="0"/>
                  <a:t>Unemployment rate 4.2% - available workforce.</a:t>
                </a:r>
              </a:p>
              <a:p>
                <a:pPr>
                  <a:buFont typeface="Wingdings" panose="05000000000000000000" pitchFamily="2" charset="2"/>
                  <a:buChar char="Ø"/>
                </a:pPr>
                <a:r>
                  <a:rPr lang="en-GB" sz="2900" dirty="0"/>
                  <a:t>Declining energy prices – lower baking and operating costs.</a:t>
                </a:r>
              </a:p>
              <a:p>
                <a:pPr marL="0" indent="0">
                  <a:buNone/>
                </a:pPr>
                <a:r>
                  <a:rPr lang="en-GB" sz="2900" b="1" dirty="0"/>
                  <a:t>Social</a:t>
                </a:r>
                <a:r>
                  <a:rPr lang="en-GB" sz="2900" dirty="0"/>
                  <a:t>:</a:t>
                </a:r>
              </a:p>
              <a:p>
                <a:pPr>
                  <a:buFont typeface="Wingdings" panose="05000000000000000000" pitchFamily="2" charset="2"/>
                  <a:buChar char="Ø"/>
                </a:pPr>
                <a:r>
                  <a:rPr lang="en-GB" sz="2900" dirty="0"/>
                  <a:t>Bulgaria's population : 6.78 million, with 65 % in active working age (15-64).</a:t>
                </a:r>
              </a:p>
              <a:p>
                <a:pPr>
                  <a:buFont typeface="Wingdings" panose="05000000000000000000" pitchFamily="2" charset="2"/>
                  <a:buChar char="Ø"/>
                </a:pPr>
                <a:r>
                  <a:rPr lang="en-GB" sz="2900" dirty="0"/>
                  <a:t>High demand for fresh , local, artisanal baked goods.</a:t>
                </a:r>
              </a:p>
              <a:p>
                <a:pPr>
                  <a:buFont typeface="Wingdings" panose="05000000000000000000" pitchFamily="2" charset="2"/>
                  <a:buChar char="Ø"/>
                </a:pPr>
                <a:r>
                  <a:rPr lang="en-GB" sz="2900" dirty="0"/>
                  <a:t>Plovdiv has strong urban foot traffic and daily breakfast habits. </a:t>
                </a:r>
              </a:p>
              <a:p>
                <a:pPr>
                  <a:buFont typeface="Wingdings" panose="05000000000000000000" pitchFamily="2" charset="2"/>
                  <a:buChar char="Ø"/>
                </a:pPr>
                <a:endParaRPr lang="en-GB" sz="2900" dirty="0"/>
              </a:p>
              <a:p>
                <a:pPr>
                  <a:buFont typeface="Wingdings" panose="05000000000000000000" pitchFamily="2" charset="2"/>
                  <a:buChar char="Ø"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154B472-6EFD-50C4-2379-AB2CE1C4053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198" y="1035972"/>
                <a:ext cx="5257801" cy="5471651"/>
              </a:xfrm>
              <a:blipFill>
                <a:blip r:embed="rId3"/>
                <a:stretch>
                  <a:fillRect l="-1159" t="-2004" r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4EF4EC04-EF4B-767C-577E-B8691C5CBFDD}"/>
              </a:ext>
            </a:extLst>
          </p:cNvPr>
          <p:cNvSpPr txBox="1"/>
          <p:nvPr/>
        </p:nvSpPr>
        <p:spPr>
          <a:xfrm>
            <a:off x="2433484" y="250722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CA94C4-5BEF-B887-2DB2-772C3B254E5C}"/>
              </a:ext>
            </a:extLst>
          </p:cNvPr>
          <p:cNvSpPr txBox="1"/>
          <p:nvPr/>
        </p:nvSpPr>
        <p:spPr>
          <a:xfrm>
            <a:off x="6769509" y="1245341"/>
            <a:ext cx="492596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Environmental</a:t>
            </a:r>
            <a:r>
              <a:rPr lang="en-GB" sz="2000" dirty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46 % agricultural land- easy access to local ingredients.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76.7% urbanization- steady customer flow in city areas.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Growing consumer interest in eco- friendly packaging and waste reduction.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7C22BC-947C-5731-CD2D-3D38918C24C4}"/>
              </a:ext>
            </a:extLst>
          </p:cNvPr>
          <p:cNvSpPr txBox="1"/>
          <p:nvPr/>
        </p:nvSpPr>
        <p:spPr>
          <a:xfrm>
            <a:off x="5065726" y="6357497"/>
            <a:ext cx="273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CIA Factbook (2025)</a:t>
            </a:r>
          </a:p>
        </p:txBody>
      </p:sp>
    </p:spTree>
    <p:extLst>
      <p:ext uri="{BB962C8B-B14F-4D97-AF65-F5344CB8AC3E}">
        <p14:creationId xmlns:p14="http://schemas.microsoft.com/office/powerpoint/2010/main" val="3686096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B7CB51-55B0-E79D-C27F-5C5074E61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Market Strategy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25457-2EC3-C917-27F8-43590C160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b="1" dirty="0"/>
              <a:t>Product: </a:t>
            </a:r>
            <a:r>
              <a:rPr lang="en-GB" sz="2000" dirty="0"/>
              <a:t>We use fresh local produce to reach our customers. Friendly service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/>
              <a:t>Price: </a:t>
            </a:r>
            <a:r>
              <a:rPr lang="en-GB" sz="2000" dirty="0"/>
              <a:t>Affordable pricing for daily buyers.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/>
              <a:t>Promotion: </a:t>
            </a:r>
            <a:r>
              <a:rPr lang="en-GB" sz="2000" dirty="0"/>
              <a:t>Social media posts promote the bakery. Loyalty cards increase repeat visits.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/>
              <a:t>Place: </a:t>
            </a:r>
            <a:r>
              <a:rPr lang="en-GB" sz="2000" dirty="0"/>
              <a:t>A busy shopping district in Plovdiv</a:t>
            </a:r>
          </a:p>
        </p:txBody>
      </p: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D39D38DC-BCD6-AFD5-ABA1-B0218894A6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22" r="24288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61923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E0A0F-88F6-454E-2618-C0BE53CE9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Human Resource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09DED-5148-BE18-FF3B-B4810940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200"/>
              <a:t>Management Structure Menaged by the owner – Ms. Galya Georgieva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/>
              <a:t>Head baker (Galya Georgieva) + one sales assistant -Yoanna Vladimirova).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200"/>
              <a:t>Legal Format – Sole Trader</a:t>
            </a:r>
          </a:p>
          <a:p>
            <a:endParaRPr lang="en-GB" sz="2200"/>
          </a:p>
        </p:txBody>
      </p:sp>
      <p:pic>
        <p:nvPicPr>
          <p:cNvPr id="5" name="Picture 4" descr="A plate of fried food">
            <a:extLst>
              <a:ext uri="{FF2B5EF4-FFF2-40B4-BE49-F238E27FC236}">
                <a16:creationId xmlns:a16="http://schemas.microsoft.com/office/drawing/2014/main" id="{FC25C277-B988-CA62-A8F2-661FE319D6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77" r="26995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35189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ACB76-8307-965E-540D-F1BF0A9AA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Funding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48E53C0-1480-6373-29BF-376682ED29F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40080" y="2872899"/>
                <a:ext cx="4243589" cy="3320668"/>
              </a:xfrm>
            </p:spPr>
            <p:txBody>
              <a:bodyPr>
                <a:normAutofit/>
              </a:bodyPr>
              <a:lstStyle/>
              <a:p>
                <a:r>
                  <a:rPr lang="en-GB" sz="2200" dirty="0"/>
                  <a:t> € 20,000 loan required for start up</a:t>
                </a:r>
              </a:p>
              <a:p>
                <a:r>
                  <a:rPr lang="en-GB" sz="2200" dirty="0"/>
                  <a:t>Projected turnover  € 80,000 over 12 months</a:t>
                </a:r>
              </a:p>
              <a:p>
                <a:r>
                  <a:rPr lang="en-GB" sz="2200" dirty="0"/>
                  <a:t>Breakeven 15 months</a:t>
                </a:r>
              </a:p>
              <a:p>
                <a:r>
                  <a:rPr lang="en-GB" sz="2200" dirty="0"/>
                  <a:t>Cost of production </a:t>
                </a:r>
                <a14:m>
                  <m:oMath xmlns:m="http://schemas.openxmlformats.org/officeDocument/2006/math">
                    <m:r>
                      <a:rPr lang="en-GB" sz="2200" i="1" smtClean="0">
                        <a:latin typeface="Cambria Math" panose="02040503050406030204" pitchFamily="18" charset="0"/>
                      </a:rPr>
                      <m:t>€</m:t>
                    </m:r>
                  </m:oMath>
                </a14:m>
                <a:r>
                  <a:rPr lang="en-GB" sz="2200" dirty="0"/>
                  <a:t> 1975 PM</a:t>
                </a:r>
              </a:p>
              <a:p>
                <a:r>
                  <a:rPr lang="en-GB" sz="2200" dirty="0"/>
                  <a:t>Sales forecast is €5,500 /month</a:t>
                </a:r>
              </a:p>
              <a:p>
                <a:pPr marL="0" indent="0">
                  <a:buNone/>
                </a:pPr>
                <a:r>
                  <a:rPr lang="en-GB" sz="2200" dirty="0"/>
                  <a:t> </a:t>
                </a:r>
              </a:p>
              <a:p>
                <a:endParaRPr lang="en-GB" sz="2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48E53C0-1480-6373-29BF-376682ED29F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0080" y="2872899"/>
                <a:ext cx="4243589" cy="3320668"/>
              </a:xfrm>
              <a:blipFill>
                <a:blip r:embed="rId2"/>
                <a:stretch>
                  <a:fillRect l="-1580" t="-2018" r="-12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 descr="Piggy bank illustration">
            <a:extLst>
              <a:ext uri="{FF2B5EF4-FFF2-40B4-BE49-F238E27FC236}">
                <a16:creationId xmlns:a16="http://schemas.microsoft.com/office/drawing/2014/main" id="{C5115916-02FC-6619-E043-947161E332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54" r="-1" b="13098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72593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B0C49A-E06E-D641-5D5D-9A8386616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Exit Strategy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F3F39-3029-E838-25B5-C95E9570B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200"/>
          </a:p>
          <a:p>
            <a:r>
              <a:rPr lang="en-US" sz="2200"/>
              <a:t>Learn from the experience and set up another business</a:t>
            </a:r>
          </a:p>
          <a:p>
            <a:r>
              <a:rPr lang="en-US" sz="2200"/>
              <a:t>Work as a consultant </a:t>
            </a:r>
          </a:p>
          <a:p>
            <a:r>
              <a:rPr lang="en-US" sz="2200"/>
              <a:t>Close the business and sell assets </a:t>
            </a:r>
          </a:p>
          <a:p>
            <a:r>
              <a:rPr lang="en-US" sz="2200"/>
              <a:t>Selling the business.</a:t>
            </a:r>
            <a:endParaRPr lang="en-GB" sz="2200"/>
          </a:p>
        </p:txBody>
      </p:sp>
      <p:pic>
        <p:nvPicPr>
          <p:cNvPr id="5" name="Picture 4" descr="A round bread with a design on it&#10;&#10;AI-generated content may be incorrect.">
            <a:extLst>
              <a:ext uri="{FF2B5EF4-FFF2-40B4-BE49-F238E27FC236}">
                <a16:creationId xmlns:a16="http://schemas.microsoft.com/office/drawing/2014/main" id="{05C52528-03FF-B286-BE93-623B317358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439450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730C0-E4A8-089B-0F3E-FA516DAB0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Conclusion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42314-5B72-FDA5-7906-0E59F677C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2200"/>
              <a:t>“Bakery Sun “ aims for growth.</a:t>
            </a:r>
          </a:p>
          <a:p>
            <a:r>
              <a:rPr lang="en-US" sz="2200"/>
              <a:t>Strong demand for fresh bread.</a:t>
            </a:r>
          </a:p>
          <a:p>
            <a:r>
              <a:rPr lang="en-US" sz="2200"/>
              <a:t>Clear marketing and funding plan .</a:t>
            </a:r>
          </a:p>
          <a:p>
            <a:r>
              <a:rPr lang="en-US" sz="2200"/>
              <a:t>Sustainable long- term business model.</a:t>
            </a:r>
          </a:p>
          <a:p>
            <a:r>
              <a:rPr lang="en-US" sz="2200"/>
              <a:t>Confident in future success.</a:t>
            </a:r>
          </a:p>
        </p:txBody>
      </p:sp>
    </p:spTree>
    <p:extLst>
      <p:ext uri="{BB962C8B-B14F-4D97-AF65-F5344CB8AC3E}">
        <p14:creationId xmlns:p14="http://schemas.microsoft.com/office/powerpoint/2010/main" val="804424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and orange background with white text&#10;&#10;AI-generated content may be incorrect.">
            <a:extLst>
              <a:ext uri="{FF2B5EF4-FFF2-40B4-BE49-F238E27FC236}">
                <a16:creationId xmlns:a16="http://schemas.microsoft.com/office/drawing/2014/main" id="{EE2DDC52-9B7E-2483-F950-2A61487CE8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230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BDFDE6-C7D2-F5BB-621D-BEFBBBA3A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83DAE-080F-010E-82C3-B18CFDF9D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000"/>
              <a:t>CIA Factbook (2025) Bulgaria, Online @ </a:t>
            </a:r>
            <a:r>
              <a:rPr lang="en-GB" sz="2000">
                <a:hlinkClick r:id="rId2"/>
              </a:rPr>
              <a:t>https://www.cia.gov/the-world-factbook/countries/bulgaria/#economy</a:t>
            </a:r>
            <a:r>
              <a:rPr lang="en-GB" sz="2000"/>
              <a:t> (accessed 5th December 2025) </a:t>
            </a:r>
          </a:p>
          <a:p>
            <a:r>
              <a:rPr lang="en-GB" sz="2000"/>
              <a:t>Kotler, P. and Armstrong, G. (2020) </a:t>
            </a:r>
            <a:r>
              <a:rPr lang="en-GB" sz="2000" i="1"/>
              <a:t>Principles of Marketing</a:t>
            </a:r>
            <a:r>
              <a:rPr lang="en-GB" sz="2000"/>
              <a:t> . 18th ed. Pearson.</a:t>
            </a:r>
          </a:p>
          <a:p>
            <a:r>
              <a:rPr lang="en-GB" sz="2000"/>
              <a:t> Burns, P. (2016) </a:t>
            </a:r>
            <a:r>
              <a:rPr lang="en-GB" sz="2000" i="1"/>
              <a:t>Entrepreneurship and Small Business</a:t>
            </a:r>
            <a:r>
              <a:rPr lang="en-GB" sz="2000"/>
              <a:t> . 4th ed. Palgrave Macmillan.</a:t>
            </a:r>
          </a:p>
          <a:p>
            <a:r>
              <a:rPr lang="en-GB" sz="2000"/>
              <a:t>Johnson, G., Whittington, R. and Scholes, K. (2020) </a:t>
            </a:r>
            <a:r>
              <a:rPr lang="en-GB" sz="2000" i="1"/>
              <a:t>Exploring Strategy</a:t>
            </a:r>
            <a:r>
              <a:rPr lang="en-GB" sz="2000"/>
              <a:t> . 12th ed. Pearson.</a:t>
            </a:r>
          </a:p>
          <a:p>
            <a:r>
              <a:rPr lang="en-GB" sz="2000" b="1"/>
              <a:t>GOV.UK (2023) </a:t>
            </a:r>
            <a:r>
              <a:rPr lang="en-GB" sz="2000" b="1" i="1"/>
              <a:t>Food business registration requirements</a:t>
            </a:r>
            <a:r>
              <a:rPr lang="en-GB" sz="2000" b="1"/>
              <a:t> . Available at: </a:t>
            </a:r>
            <a:r>
              <a:rPr lang="en-GB" sz="2000" b="1">
                <a:hlinkClick r:id="rId3"/>
              </a:rPr>
              <a:t>https://www.gov.uk/</a:t>
            </a:r>
            <a:br>
              <a:rPr lang="en-GB" sz="2000" b="1"/>
            </a:br>
            <a:r>
              <a:rPr lang="en-GB" sz="2000" b="1"/>
              <a:t>(Accessed: 29 November 2025)</a:t>
            </a:r>
            <a:endParaRPr lang="en-GB" sz="2000"/>
          </a:p>
          <a:p>
            <a:r>
              <a:rPr lang="en-GB" sz="2000" b="1"/>
              <a:t>European Commission (2023) </a:t>
            </a:r>
            <a:r>
              <a:rPr lang="en-GB" sz="2000" b="1" i="1"/>
              <a:t>Food safety regulations in the EU</a:t>
            </a:r>
            <a:r>
              <a:rPr lang="en-GB" sz="2000" b="1"/>
              <a:t> . Available at: </a:t>
            </a:r>
            <a:r>
              <a:rPr lang="en-GB" sz="2000" b="1">
                <a:hlinkClick r:id="rId4"/>
              </a:rPr>
              <a:t>https://ec.europa.eu/</a:t>
            </a:r>
            <a:br>
              <a:rPr lang="en-GB" sz="2000" b="1"/>
            </a:br>
            <a:r>
              <a:rPr lang="en-GB" sz="2000" b="1"/>
              <a:t>(Accessed: 29 November 2025)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747793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610</TotalTime>
  <Words>548</Words>
  <Application>Microsoft Office PowerPoint</Application>
  <PresentationFormat>Widescreen</PresentationFormat>
  <Paragraphs>77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Algerian</vt:lpstr>
      <vt:lpstr>Aptos</vt:lpstr>
      <vt:lpstr>Aptos Display</vt:lpstr>
      <vt:lpstr>Arial</vt:lpstr>
      <vt:lpstr>Calibri</vt:lpstr>
      <vt:lpstr>Cambria Math</vt:lpstr>
      <vt:lpstr>Wingdings</vt:lpstr>
      <vt:lpstr>Office Theme</vt:lpstr>
      <vt:lpstr>“Bakery Sun”</vt:lpstr>
      <vt:lpstr>Overview</vt:lpstr>
      <vt:lpstr>Introduction</vt:lpstr>
      <vt:lpstr> PESTLE Analysis </vt:lpstr>
      <vt:lpstr>Market Strategy</vt:lpstr>
      <vt:lpstr>Human Resource</vt:lpstr>
      <vt:lpstr>Funding</vt:lpstr>
      <vt:lpstr>Exit Strategy </vt:lpstr>
      <vt:lpstr>Conclusion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Charles Oham</dc:creator>
  <cp:lastModifiedBy>Galya Stoycheva Georgieva (2428902)</cp:lastModifiedBy>
  <cp:revision>13</cp:revision>
  <dcterms:created xsi:type="dcterms:W3CDTF">2025-11-26T09:13:26Z</dcterms:created>
  <dcterms:modified xsi:type="dcterms:W3CDTF">2025-12-07T21:13:07Z</dcterms:modified>
</cp:coreProperties>
</file>