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73" r:id="rId8"/>
    <p:sldId id="274" r:id="rId9"/>
    <p:sldId id="27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993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98759E-7A65-439E-966B-5C8742790CDA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CC879A-9398-4E83-9FCD-06FE80406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95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CC879A-9398-4E83-9FCD-06FE8040603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02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CC879A-9398-4E83-9FCD-06FE8040603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38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3" y="6108240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2.le.ac.uk/offices/ld/resources/presentations/designing-poster/designing-poster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stir.ac.uk/media/schools/is/documents/CreatingAcademicPostersUsingPowerPoint.pdf" TargetMode="External"/><Relationship Id="rId4" Type="http://schemas.openxmlformats.org/officeDocument/2006/relationships/hyperlink" Target="http://www.supi.manchester.ac.uk/forteachers/academicposterguidance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Different%20types%20of%20Additional%20Need.docx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Services%20to%20Support%20Additional%20Need.docx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education.gov.scot/parentzone/additional-support/What%20are%20additional%20support%20needs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/>
              <a:t>SJSI4020 Understanding Additional Needs</a:t>
            </a:r>
            <a:br>
              <a:rPr lang="en-US" sz="3600" b="1" dirty="0"/>
            </a:br>
            <a:r>
              <a:rPr lang="en-US" sz="3600" b="1" dirty="0"/>
              <a:t>Module Outline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5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3779913" y="3068962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5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4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5" y="3068962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981" y="605745"/>
            <a:ext cx="2806625" cy="16587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2" y="490364"/>
            <a:ext cx="1714511" cy="23488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309" y="3224335"/>
            <a:ext cx="1917451" cy="12783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239" y="581244"/>
            <a:ext cx="1366469" cy="13664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Module Content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708920"/>
            <a:ext cx="8229600" cy="2692896"/>
          </a:xfrm>
        </p:spPr>
        <p:txBody>
          <a:bodyPr>
            <a:normAutofit/>
          </a:bodyPr>
          <a:lstStyle/>
          <a:p>
            <a:pPr lvl="0" hangingPunct="0"/>
            <a:r>
              <a:rPr lang="en-GB" dirty="0"/>
              <a:t>An overview of the social model of additional needs and the principles of inclusive practice. </a:t>
            </a:r>
          </a:p>
          <a:p>
            <a:pPr lvl="0" hangingPunct="0"/>
            <a:r>
              <a:rPr lang="en-GB" dirty="0"/>
              <a:t>An introduction to issues relating to Additional Learning Needs, including current and evolving legislative framework.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564" y="1372137"/>
            <a:ext cx="782817" cy="7828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13381" y="1516152"/>
            <a:ext cx="32496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Handout 1: Module Overview</a:t>
            </a:r>
          </a:p>
        </p:txBody>
      </p:sp>
    </p:spTree>
    <p:extLst>
      <p:ext uri="{BB962C8B-B14F-4D97-AF65-F5344CB8AC3E}">
        <p14:creationId xmlns:p14="http://schemas.microsoft.com/office/powerpoint/2010/main" val="283545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9248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Module Content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en-GB" dirty="0" smtClean="0"/>
              <a:t>An </a:t>
            </a:r>
            <a:r>
              <a:rPr lang="en-GB" dirty="0"/>
              <a:t>introduction to the factors relating to socially vulnerable people including deprivation and </a:t>
            </a:r>
            <a:r>
              <a:rPr lang="en-GB" dirty="0" smtClean="0"/>
              <a:t>disadvantage</a:t>
            </a:r>
          </a:p>
          <a:p>
            <a:pPr lvl="0" hangingPunct="0"/>
            <a:r>
              <a:rPr lang="en-GB" dirty="0" smtClean="0"/>
              <a:t>‘</a:t>
            </a:r>
            <a:r>
              <a:rPr lang="en-GB" dirty="0"/>
              <a:t>L</a:t>
            </a:r>
            <a:r>
              <a:rPr lang="en-GB" dirty="0" smtClean="0"/>
              <a:t>ooked </a:t>
            </a:r>
            <a:r>
              <a:rPr lang="en-GB" dirty="0"/>
              <a:t>after’ and ‘at risk’ children, </a:t>
            </a:r>
            <a:endParaRPr lang="en-GB" dirty="0" smtClean="0"/>
          </a:p>
          <a:p>
            <a:pPr lvl="0" hangingPunct="0"/>
            <a:r>
              <a:rPr lang="en-GB" dirty="0" smtClean="0"/>
              <a:t>Young </a:t>
            </a:r>
            <a:r>
              <a:rPr lang="en-GB" dirty="0"/>
              <a:t>people who are Not in Employment </a:t>
            </a:r>
            <a:r>
              <a:rPr lang="en-GB" dirty="0" smtClean="0"/>
              <a:t>Education </a:t>
            </a:r>
            <a:r>
              <a:rPr lang="en-GB" dirty="0"/>
              <a:t>or Training(‘NEET</a:t>
            </a:r>
            <a:r>
              <a:rPr lang="en-GB" dirty="0" smtClean="0"/>
              <a:t>’)</a:t>
            </a:r>
          </a:p>
          <a:p>
            <a:pPr hangingPunct="0"/>
            <a:r>
              <a:rPr lang="en-GB" dirty="0"/>
              <a:t>Vulnerable adults and families.</a:t>
            </a:r>
          </a:p>
          <a:p>
            <a:pPr marL="0" indent="0" hangingPunc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5950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9248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Module Content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pPr lvl="0" hangingPunct="0"/>
            <a:r>
              <a:rPr lang="en-GB" dirty="0" smtClean="0"/>
              <a:t>An </a:t>
            </a:r>
            <a:r>
              <a:rPr lang="en-GB" dirty="0"/>
              <a:t>introduction to the challenges faced by children and adults who emigrate to, or seek refuge in, Wales and the UK</a:t>
            </a:r>
            <a:r>
              <a:rPr lang="en-GB" dirty="0" smtClean="0"/>
              <a:t>.</a:t>
            </a:r>
          </a:p>
          <a:p>
            <a:pPr marL="68578" indent="0" hangingPunct="0">
              <a:buNone/>
            </a:pPr>
            <a:endParaRPr lang="en-GB" dirty="0" smtClean="0"/>
          </a:p>
          <a:p>
            <a:pPr lvl="0" hangingPunc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08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Module Content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en-GB" dirty="0" smtClean="0"/>
              <a:t>An </a:t>
            </a:r>
            <a:r>
              <a:rPr lang="en-GB" dirty="0"/>
              <a:t>introduction to life stage issues and crises that may create additional needs including bereavement, domestic violence, homelessness, serious ill health, old age. </a:t>
            </a:r>
          </a:p>
          <a:p>
            <a:pPr lvl="0" hangingPunct="0"/>
            <a:r>
              <a:rPr lang="en-GB" dirty="0"/>
              <a:t>An overview of the role of practitioners within a multi agency context, including effective team working for children and young people, adults and families.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925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LEARNING OUTCOMES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7"/>
            <a:ext cx="8229600" cy="4525963"/>
          </a:xfrm>
        </p:spPr>
        <p:txBody>
          <a:bodyPr>
            <a:normAutofit fontScale="85000" lnSpcReduction="10000"/>
          </a:bodyPr>
          <a:lstStyle/>
          <a:p>
            <a:pPr marL="68578" indent="0" hangingPunct="0">
              <a:buNone/>
            </a:pPr>
            <a:r>
              <a:rPr lang="en-GB" dirty="0" smtClean="0"/>
              <a:t>By </a:t>
            </a:r>
            <a:r>
              <a:rPr lang="en-GB" dirty="0"/>
              <a:t>the end of this module, students should be able to</a:t>
            </a:r>
            <a:r>
              <a:rPr lang="en-GB" dirty="0" smtClean="0"/>
              <a:t>:</a:t>
            </a:r>
          </a:p>
          <a:p>
            <a:pPr marL="68578" indent="0" hangingPunct="0">
              <a:buNone/>
            </a:pPr>
            <a:endParaRPr lang="en-GB" dirty="0"/>
          </a:p>
          <a:p>
            <a:pPr lvl="0"/>
            <a:r>
              <a:rPr lang="en-GB" dirty="0"/>
              <a:t>Understand the medical and social model of additional needs.</a:t>
            </a:r>
          </a:p>
          <a:p>
            <a:pPr lvl="0" hangingPunct="0"/>
            <a:r>
              <a:rPr lang="en-GB" dirty="0" smtClean="0"/>
              <a:t>explore the wide and complex spectrum of additional  needs;</a:t>
            </a:r>
          </a:p>
          <a:p>
            <a:pPr lvl="0"/>
            <a:r>
              <a:rPr lang="en-GB" dirty="0"/>
              <a:t>Understand the nature of support offered to children and young people particularly at key transition points</a:t>
            </a:r>
            <a:r>
              <a:rPr lang="en-GB" dirty="0" smtClean="0"/>
              <a:t>.</a:t>
            </a:r>
          </a:p>
          <a:p>
            <a:pPr lvl="0"/>
            <a:r>
              <a:rPr lang="en-GB" dirty="0"/>
              <a:t>Evidence awareness of issues relating to good practice for inclusion</a:t>
            </a:r>
          </a:p>
        </p:txBody>
      </p:sp>
    </p:spTree>
    <p:extLst>
      <p:ext uri="{BB962C8B-B14F-4D97-AF65-F5344CB8AC3E}">
        <p14:creationId xmlns:p14="http://schemas.microsoft.com/office/powerpoint/2010/main" val="194986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Assignment 1</a:t>
            </a:r>
            <a:endParaRPr lang="en-GB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725" y="5733257"/>
            <a:ext cx="782817" cy="78281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398541" y="5877272"/>
            <a:ext cx="37657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Handout 2: Case Study Guidance</a:t>
            </a:r>
          </a:p>
        </p:txBody>
      </p:sp>
    </p:spTree>
    <p:extLst>
      <p:ext uri="{BB962C8B-B14F-4D97-AF65-F5344CB8AC3E}">
        <p14:creationId xmlns:p14="http://schemas.microsoft.com/office/powerpoint/2010/main" val="245307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Assignment 2</a:t>
            </a:r>
            <a:endParaRPr lang="en-GB" b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725" y="5733257"/>
            <a:ext cx="782817" cy="78281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398541" y="5877272"/>
            <a:ext cx="37657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Handout 3: Academic Posters</a:t>
            </a:r>
          </a:p>
        </p:txBody>
      </p:sp>
    </p:spTree>
    <p:extLst>
      <p:ext uri="{BB962C8B-B14F-4D97-AF65-F5344CB8AC3E}">
        <p14:creationId xmlns:p14="http://schemas.microsoft.com/office/powerpoint/2010/main" val="119139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Academic Posters – Where to get help</a:t>
            </a:r>
            <a:endParaRPr lang="en-GB" dirty="0"/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6" y="1628802"/>
            <a:ext cx="902215" cy="89611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47664" y="1628801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Leicester online guide to creating a poster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47664" y="2076859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2"/>
              </a:rPr>
              <a:t>https://www2.le.ac.uk/offices/ld/resources/presentations/designing-poster/designing-poster</a:t>
            </a:r>
            <a:r>
              <a:rPr lang="en-GB" sz="1400" dirty="0"/>
              <a:t> </a:t>
            </a:r>
          </a:p>
        </p:txBody>
      </p:sp>
      <p:pic>
        <p:nvPicPr>
          <p:cNvPr id="6" name="Picture 5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6" y="2964930"/>
            <a:ext cx="902215" cy="89611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2964929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Manchester Academic Poster webpage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47664" y="3412989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4"/>
              </a:rPr>
              <a:t>http://www.supi.manchester.ac.uk/forteachers/academicposterguidance/</a:t>
            </a:r>
            <a:r>
              <a:rPr lang="en-GB" sz="1400" dirty="0"/>
              <a:t>  </a:t>
            </a:r>
          </a:p>
        </p:txBody>
      </p:sp>
      <p:pic>
        <p:nvPicPr>
          <p:cNvPr id="9" name="Picture 8">
            <a:hlinkClick r:id="rId5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6" y="4261074"/>
            <a:ext cx="902215" cy="89611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547664" y="4261074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Stirling Academic Posters using PowerPoint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547664" y="4709132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5"/>
              </a:rPr>
              <a:t>https://www.stir.ac.uk/media/schools/is/documents/CreatingAcademicPostersUsingPowerPoint.pdf</a:t>
            </a:r>
            <a:r>
              <a:rPr lang="en-GB" sz="14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9028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are we going to achieve your learning?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Week 1: Module Outline</a:t>
            </a:r>
          </a:p>
          <a:p>
            <a:r>
              <a:rPr lang="en-GB" dirty="0" smtClean="0"/>
              <a:t>Week 2: Key terminology and concepts: SEN, ALN, AN</a:t>
            </a:r>
          </a:p>
          <a:p>
            <a:r>
              <a:rPr lang="en-GB" dirty="0" smtClean="0"/>
              <a:t>Week 3: Children, young people, adults and older people: Categories and transitions, critical life stages: key policies</a:t>
            </a:r>
          </a:p>
          <a:p>
            <a:r>
              <a:rPr lang="en-GB" dirty="0" smtClean="0"/>
              <a:t>Week 4: Children: looked after, at risk, with AN</a:t>
            </a:r>
          </a:p>
          <a:p>
            <a:r>
              <a:rPr lang="en-GB" dirty="0" smtClean="0"/>
              <a:t>Week 5: Young people: NEETs, with learning disabilities</a:t>
            </a:r>
          </a:p>
          <a:p>
            <a:r>
              <a:rPr lang="en-GB" dirty="0" smtClean="0"/>
              <a:t>Week 6: Vulnerable adults, older people: a variety of groups</a:t>
            </a:r>
          </a:p>
          <a:p>
            <a:r>
              <a:rPr lang="en-GB" dirty="0" smtClean="0"/>
              <a:t>Week 7: Mental Health and tackling the question</a:t>
            </a:r>
          </a:p>
          <a:p>
            <a:r>
              <a:rPr lang="en-GB" dirty="0" smtClean="0"/>
              <a:t>Week 8 (16.and 23.3): Tutorials with your plans/essays</a:t>
            </a:r>
          </a:p>
          <a:p>
            <a:r>
              <a:rPr lang="en-GB" dirty="0" smtClean="0"/>
              <a:t>Week 9: Immigrants, refugees and asylum seekers</a:t>
            </a:r>
          </a:p>
          <a:p>
            <a:r>
              <a:rPr lang="en-GB" dirty="0" smtClean="0"/>
              <a:t>Week 10: Workshop: Poster presentations</a:t>
            </a:r>
          </a:p>
          <a:p>
            <a:r>
              <a:rPr lang="en-GB" dirty="0" smtClean="0"/>
              <a:t>Week 11: Tutorials and loose ends</a:t>
            </a:r>
          </a:p>
          <a:p>
            <a:r>
              <a:rPr lang="en-GB" dirty="0" smtClean="0"/>
              <a:t>End of first year: Presentations: 10.05.2015 and 11.05.2015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79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are ‘additional needs’?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the following stories:</a:t>
            </a:r>
          </a:p>
          <a:p>
            <a:r>
              <a:rPr lang="en-GB" dirty="0" smtClean="0"/>
              <a:t>Ahmed</a:t>
            </a:r>
          </a:p>
          <a:p>
            <a:r>
              <a:rPr lang="en-GB" dirty="0" smtClean="0"/>
              <a:t>Casey</a:t>
            </a:r>
          </a:p>
          <a:p>
            <a:r>
              <a:rPr lang="en-GB" dirty="0" smtClean="0"/>
              <a:t>Jack</a:t>
            </a:r>
          </a:p>
          <a:p>
            <a:r>
              <a:rPr lang="en-GB" dirty="0" smtClean="0"/>
              <a:t>June</a:t>
            </a:r>
          </a:p>
          <a:p>
            <a:r>
              <a:rPr lang="en-GB" dirty="0" smtClean="0"/>
              <a:t>Steve and Stephanie</a:t>
            </a:r>
          </a:p>
        </p:txBody>
      </p:sp>
    </p:spTree>
    <p:extLst>
      <p:ext uri="{BB962C8B-B14F-4D97-AF65-F5344CB8AC3E}">
        <p14:creationId xmlns:p14="http://schemas.microsoft.com/office/powerpoint/2010/main" val="312462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Exercise: identifying needs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403648" y="1628800"/>
            <a:ext cx="6265888" cy="349300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 smtClean="0"/>
              <a:t>Outline all the ‘needs’ that you can identify</a:t>
            </a:r>
          </a:p>
          <a:p>
            <a:r>
              <a:rPr lang="en-GB" dirty="0" smtClean="0"/>
              <a:t>Look at needs in terms of the multi-dimensional aspects of social inclusion</a:t>
            </a:r>
          </a:p>
          <a:p>
            <a:r>
              <a:rPr lang="en-GB" dirty="0" smtClean="0"/>
              <a:t>THINK: some of the needs may not be explicit</a:t>
            </a:r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9" y="5257572"/>
            <a:ext cx="1108491" cy="110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21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Needs continued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115616" y="1556792"/>
            <a:ext cx="6625928" cy="125958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What factors underlie these needs?  </a:t>
            </a:r>
          </a:p>
          <a:p>
            <a:r>
              <a:rPr lang="en-GB" dirty="0" smtClean="0"/>
              <a:t>What are the causal factors?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659193"/>
            <a:ext cx="2438400" cy="2438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475656" y="5085186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Consider the list of needs that we have drawn up in the light of the questions above.</a:t>
            </a:r>
          </a:p>
        </p:txBody>
      </p:sp>
    </p:spTree>
    <p:extLst>
      <p:ext uri="{BB962C8B-B14F-4D97-AF65-F5344CB8AC3E}">
        <p14:creationId xmlns:p14="http://schemas.microsoft.com/office/powerpoint/2010/main" val="80325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Exercise: Identifying services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971600" y="1412776"/>
            <a:ext cx="7201992" cy="349300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 smtClean="0"/>
              <a:t>List all the services the person may need to try and challenge their social exclusion</a:t>
            </a:r>
          </a:p>
          <a:p>
            <a:r>
              <a:rPr lang="en-GB" dirty="0" smtClean="0"/>
              <a:t>Don’t think about what services ARE currently available – THINK what services </a:t>
            </a:r>
            <a:r>
              <a:rPr lang="en-GB" b="1" dirty="0" smtClean="0"/>
              <a:t>should</a:t>
            </a:r>
            <a:r>
              <a:rPr lang="en-GB" dirty="0" smtClean="0"/>
              <a:t> be available in an ideal world</a:t>
            </a:r>
            <a:endParaRPr lang="en-US" dirty="0"/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7" y="4941169"/>
            <a:ext cx="964475" cy="96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36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From what we have looked at thus far…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043608" y="2708920"/>
            <a:ext cx="6985968" cy="115212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smtClean="0"/>
              <a:t>Come up with your own definition of ‘additional needs’</a:t>
            </a:r>
          </a:p>
        </p:txBody>
      </p:sp>
    </p:spTree>
    <p:extLst>
      <p:ext uri="{BB962C8B-B14F-4D97-AF65-F5344CB8AC3E}">
        <p14:creationId xmlns:p14="http://schemas.microsoft.com/office/powerpoint/2010/main" val="323038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References</a:t>
            </a:r>
            <a:endParaRPr lang="en-US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700809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Education Scotland (2017) </a:t>
            </a:r>
            <a:r>
              <a:rPr lang="en-GB" i="1" dirty="0"/>
              <a:t>What are additional support needs?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https://education.gov.scot/parentzone/additional-support/What%20are%20additional%20support%20needs</a:t>
            </a:r>
            <a:r>
              <a:rPr lang="en-GB" dirty="0"/>
              <a:t>? [Accessed: 22/01/2018] </a:t>
            </a:r>
          </a:p>
        </p:txBody>
      </p:sp>
    </p:spTree>
    <p:extLst>
      <p:ext uri="{BB962C8B-B14F-4D97-AF65-F5344CB8AC3E}">
        <p14:creationId xmlns:p14="http://schemas.microsoft.com/office/powerpoint/2010/main" val="168829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372</TotalTime>
  <Words>599</Words>
  <Application>Microsoft Office PowerPoint</Application>
  <PresentationFormat>On-screen Show (4:3)</PresentationFormat>
  <Paragraphs>74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UWTSD PPT Template</vt:lpstr>
      <vt:lpstr>SJSI4020 Understanding Additional Needs Module Outline</vt:lpstr>
      <vt:lpstr>Module Content</vt:lpstr>
      <vt:lpstr>Module Content</vt:lpstr>
      <vt:lpstr>Module Content</vt:lpstr>
      <vt:lpstr>Module Content</vt:lpstr>
      <vt:lpstr>LEARNING OUTCOMES  </vt:lpstr>
      <vt:lpstr>Assignment 1</vt:lpstr>
      <vt:lpstr>Assignment 2</vt:lpstr>
      <vt:lpstr>Academic Posters – Where to get help</vt:lpstr>
      <vt:lpstr>How are we going to achieve your learning?</vt:lpstr>
      <vt:lpstr>What are ‘additional needs’?</vt:lpstr>
      <vt:lpstr>Exercise: identifying needs</vt:lpstr>
      <vt:lpstr>Needs continued</vt:lpstr>
      <vt:lpstr>Exercise: Identifying services</vt:lpstr>
      <vt:lpstr>From what we have looked at thus far…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43</cp:revision>
  <dcterms:created xsi:type="dcterms:W3CDTF">2016-09-29T11:33:04Z</dcterms:created>
  <dcterms:modified xsi:type="dcterms:W3CDTF">2019-01-24T15:58:32Z</dcterms:modified>
</cp:coreProperties>
</file>