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850" y="7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slide" Target="slides/slide1.xml"/><Relationship Id="rId4" Type="http://schemas.openxmlformats.org/officeDocument/2006/relationships/slideMaster" Target="slideMasters/slideMaster1.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8FA2A00-34A9-421A-BF7C-6A751A35075D}" type="datetimeFigureOut">
              <a:rPr lang="en-IN" smtClean="0"/>
              <a:t>25-11-2024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8474057-5A6D-42B6-A5A0-78B5F7CEB65B}" type="slidenum">
              <a:rPr lang="en-IN" smtClean="0"/>
              <a:t>‹#›</a:t>
            </a:fld>
            <a:endParaRPr lang="en-IN"/>
          </a:p>
        </p:txBody>
      </p:sp>
    </p:spTree>
    <p:extLst>
      <p:ext uri="{BB962C8B-B14F-4D97-AF65-F5344CB8AC3E}">
        <p14:creationId xmlns:p14="http://schemas.microsoft.com/office/powerpoint/2010/main" val="6999223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8FA2A00-34A9-421A-BF7C-6A751A35075D}" type="datetimeFigureOut">
              <a:rPr lang="en-IN" smtClean="0"/>
              <a:t>25-11-2024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8474057-5A6D-42B6-A5A0-78B5F7CEB65B}" type="slidenum">
              <a:rPr lang="en-IN" smtClean="0"/>
              <a:t>‹#›</a:t>
            </a:fld>
            <a:endParaRPr lang="en-IN"/>
          </a:p>
        </p:txBody>
      </p:sp>
    </p:spTree>
    <p:extLst>
      <p:ext uri="{BB962C8B-B14F-4D97-AF65-F5344CB8AC3E}">
        <p14:creationId xmlns:p14="http://schemas.microsoft.com/office/powerpoint/2010/main" val="8641204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8FA2A00-34A9-421A-BF7C-6A751A35075D}" type="datetimeFigureOut">
              <a:rPr lang="en-IN" smtClean="0"/>
              <a:t>25-11-2024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8474057-5A6D-42B6-A5A0-78B5F7CEB65B}" type="slidenum">
              <a:rPr lang="en-IN" smtClean="0"/>
              <a:t>‹#›</a:t>
            </a:fld>
            <a:endParaRPr lang="en-IN"/>
          </a:p>
        </p:txBody>
      </p:sp>
    </p:spTree>
    <p:extLst>
      <p:ext uri="{BB962C8B-B14F-4D97-AF65-F5344CB8AC3E}">
        <p14:creationId xmlns:p14="http://schemas.microsoft.com/office/powerpoint/2010/main" val="21769054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8FA2A00-34A9-421A-BF7C-6A751A35075D}" type="datetimeFigureOut">
              <a:rPr lang="en-IN" smtClean="0"/>
              <a:t>25-11-2024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8474057-5A6D-42B6-A5A0-78B5F7CEB65B}" type="slidenum">
              <a:rPr lang="en-IN" smtClean="0"/>
              <a:t>‹#›</a:t>
            </a:fld>
            <a:endParaRPr lang="en-IN"/>
          </a:p>
        </p:txBody>
      </p:sp>
    </p:spTree>
    <p:extLst>
      <p:ext uri="{BB962C8B-B14F-4D97-AF65-F5344CB8AC3E}">
        <p14:creationId xmlns:p14="http://schemas.microsoft.com/office/powerpoint/2010/main" val="929714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8FA2A00-34A9-421A-BF7C-6A751A35075D}" type="datetimeFigureOut">
              <a:rPr lang="en-IN" smtClean="0"/>
              <a:t>25-11-2024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C8474057-5A6D-42B6-A5A0-78B5F7CEB65B}" type="slidenum">
              <a:rPr lang="en-IN" smtClean="0"/>
              <a:t>‹#›</a:t>
            </a:fld>
            <a:endParaRPr lang="en-IN"/>
          </a:p>
        </p:txBody>
      </p:sp>
    </p:spTree>
    <p:extLst>
      <p:ext uri="{BB962C8B-B14F-4D97-AF65-F5344CB8AC3E}">
        <p14:creationId xmlns:p14="http://schemas.microsoft.com/office/powerpoint/2010/main" val="39908016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8FA2A00-34A9-421A-BF7C-6A751A35075D}" type="datetimeFigureOut">
              <a:rPr lang="en-IN" smtClean="0"/>
              <a:t>25-11-2024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C8474057-5A6D-42B6-A5A0-78B5F7CEB65B}" type="slidenum">
              <a:rPr lang="en-IN" smtClean="0"/>
              <a:t>‹#›</a:t>
            </a:fld>
            <a:endParaRPr lang="en-IN"/>
          </a:p>
        </p:txBody>
      </p:sp>
    </p:spTree>
    <p:extLst>
      <p:ext uri="{BB962C8B-B14F-4D97-AF65-F5344CB8AC3E}">
        <p14:creationId xmlns:p14="http://schemas.microsoft.com/office/powerpoint/2010/main" val="27551241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8FA2A00-34A9-421A-BF7C-6A751A35075D}" type="datetimeFigureOut">
              <a:rPr lang="en-IN" smtClean="0"/>
              <a:t>25-11-2024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C8474057-5A6D-42B6-A5A0-78B5F7CEB65B}" type="slidenum">
              <a:rPr lang="en-IN" smtClean="0"/>
              <a:t>‹#›</a:t>
            </a:fld>
            <a:endParaRPr lang="en-IN"/>
          </a:p>
        </p:txBody>
      </p:sp>
    </p:spTree>
    <p:extLst>
      <p:ext uri="{BB962C8B-B14F-4D97-AF65-F5344CB8AC3E}">
        <p14:creationId xmlns:p14="http://schemas.microsoft.com/office/powerpoint/2010/main" val="26459317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8FA2A00-34A9-421A-BF7C-6A751A35075D}" type="datetimeFigureOut">
              <a:rPr lang="en-IN" smtClean="0"/>
              <a:t>25-11-2024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8474057-5A6D-42B6-A5A0-78B5F7CEB65B}" type="slidenum">
              <a:rPr lang="en-IN" smtClean="0"/>
              <a:t>‹#›</a:t>
            </a:fld>
            <a:endParaRPr lang="en-IN"/>
          </a:p>
        </p:txBody>
      </p:sp>
    </p:spTree>
    <p:extLst>
      <p:ext uri="{BB962C8B-B14F-4D97-AF65-F5344CB8AC3E}">
        <p14:creationId xmlns:p14="http://schemas.microsoft.com/office/powerpoint/2010/main" val="22686376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8FA2A00-34A9-421A-BF7C-6A751A35075D}" type="datetimeFigureOut">
              <a:rPr lang="en-IN" smtClean="0"/>
              <a:t>25-11-2024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8474057-5A6D-42B6-A5A0-78B5F7CEB65B}" type="slidenum">
              <a:rPr lang="en-IN" smtClean="0"/>
              <a:t>‹#›</a:t>
            </a:fld>
            <a:endParaRPr lang="en-IN"/>
          </a:p>
        </p:txBody>
      </p:sp>
    </p:spTree>
    <p:extLst>
      <p:ext uri="{BB962C8B-B14F-4D97-AF65-F5344CB8AC3E}">
        <p14:creationId xmlns:p14="http://schemas.microsoft.com/office/powerpoint/2010/main" val="29281485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8FA2A00-34A9-421A-BF7C-6A751A35075D}" type="datetimeFigureOut">
              <a:rPr lang="en-IN" smtClean="0"/>
              <a:t>25-11-2024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8474057-5A6D-42B6-A5A0-78B5F7CEB65B}" type="slidenum">
              <a:rPr lang="en-IN" smtClean="0"/>
              <a:t>‹#›</a:t>
            </a:fld>
            <a:endParaRPr lang="en-IN"/>
          </a:p>
        </p:txBody>
      </p:sp>
    </p:spTree>
    <p:extLst>
      <p:ext uri="{BB962C8B-B14F-4D97-AF65-F5344CB8AC3E}">
        <p14:creationId xmlns:p14="http://schemas.microsoft.com/office/powerpoint/2010/main" val="17180391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8FA2A00-34A9-421A-BF7C-6A751A35075D}" type="datetimeFigureOut">
              <a:rPr lang="en-IN" smtClean="0"/>
              <a:t>25-11-2024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8474057-5A6D-42B6-A5A0-78B5F7CEB65B}" type="slidenum">
              <a:rPr lang="en-IN" smtClean="0"/>
              <a:t>‹#›</a:t>
            </a:fld>
            <a:endParaRPr lang="en-IN"/>
          </a:p>
        </p:txBody>
      </p:sp>
    </p:spTree>
    <p:extLst>
      <p:ext uri="{BB962C8B-B14F-4D97-AF65-F5344CB8AC3E}">
        <p14:creationId xmlns:p14="http://schemas.microsoft.com/office/powerpoint/2010/main" val="28957560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8FA2A00-34A9-421A-BF7C-6A751A35075D}" type="datetimeFigureOut">
              <a:rPr lang="en-IN" smtClean="0"/>
              <a:t>25-11-2024</a:t>
            </a:fld>
            <a:endParaRPr lang="en-IN"/>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474057-5A6D-42B6-A5A0-78B5F7CEB65B}" type="slidenum">
              <a:rPr lang="en-IN" smtClean="0"/>
              <a:t>‹#›</a:t>
            </a:fld>
            <a:endParaRPr lang="en-IN"/>
          </a:p>
        </p:txBody>
      </p:sp>
    </p:spTree>
    <p:extLst>
      <p:ext uri="{BB962C8B-B14F-4D97-AF65-F5344CB8AC3E}">
        <p14:creationId xmlns:p14="http://schemas.microsoft.com/office/powerpoint/2010/main" val="1805026069"/>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790A0A16-28E2-4997-B267-2E9BF2EAD8C7}"/>
              </a:ext>
            </a:extLst>
          </p:cNvPr>
          <p:cNvSpPr/>
          <p:nvPr/>
        </p:nvSpPr>
        <p:spPr>
          <a:xfrm>
            <a:off x="3102770" y="288132"/>
            <a:ext cx="5412582" cy="542925"/>
          </a:xfrm>
          <a:prstGeom prst="roundRect">
            <a:avLst/>
          </a:prstGeom>
          <a:ln w="38100"/>
        </p:spPr>
        <p:style>
          <a:lnRef idx="2">
            <a:schemeClr val="accent6"/>
          </a:lnRef>
          <a:fillRef idx="1">
            <a:schemeClr val="lt1"/>
          </a:fillRef>
          <a:effectRef idx="0">
            <a:schemeClr val="accent6"/>
          </a:effectRef>
          <a:fontRef idx="minor">
            <a:schemeClr val="dk1"/>
          </a:fontRef>
        </p:style>
        <p:txBody>
          <a:bodyPr rtlCol="0" anchor="ctr"/>
          <a:lstStyle/>
          <a:p>
            <a:pPr algn="ctr"/>
            <a:r>
              <a:rPr lang="en-IN" sz="2800" b="1" i="1" dirty="0"/>
              <a:t>Basic Digital Safety</a:t>
            </a:r>
          </a:p>
        </p:txBody>
      </p:sp>
      <p:sp>
        <p:nvSpPr>
          <p:cNvPr id="5" name="Rectangle: Rounded Corners 4">
            <a:extLst>
              <a:ext uri="{FF2B5EF4-FFF2-40B4-BE49-F238E27FC236}">
                <a16:creationId xmlns:a16="http://schemas.microsoft.com/office/drawing/2014/main" id="{358F5A7D-E5A1-4D74-A277-095B6215058B}"/>
              </a:ext>
            </a:extLst>
          </p:cNvPr>
          <p:cNvSpPr/>
          <p:nvPr/>
        </p:nvSpPr>
        <p:spPr>
          <a:xfrm>
            <a:off x="328613" y="1128712"/>
            <a:ext cx="4143376" cy="1428751"/>
          </a:xfrm>
          <a:prstGeom prst="roundRect">
            <a:avLst/>
          </a:prstGeom>
          <a:ln w="38100"/>
        </p:spPr>
        <p:style>
          <a:lnRef idx="2">
            <a:schemeClr val="accent6"/>
          </a:lnRef>
          <a:fillRef idx="1">
            <a:schemeClr val="lt1"/>
          </a:fillRef>
          <a:effectRef idx="0">
            <a:schemeClr val="accent6"/>
          </a:effectRef>
          <a:fontRef idx="minor">
            <a:schemeClr val="dk1"/>
          </a:fontRef>
        </p:style>
        <p:txBody>
          <a:bodyPr rtlCol="0" anchor="ctr"/>
          <a:lstStyle/>
          <a:p>
            <a:pPr marL="285750" indent="-285750">
              <a:buFont typeface="Arial" panose="020B0604020202020204" pitchFamily="34" charset="0"/>
              <a:buChar char="•"/>
            </a:pPr>
            <a:r>
              <a:rPr lang="en-US" sz="1000" b="0" i="0" u="none" strike="noStrike" dirty="0">
                <a:solidFill>
                  <a:srgbClr val="000000"/>
                </a:solidFill>
                <a:effectLst/>
                <a:latin typeface="Times New Roman" panose="02020603050405020304" pitchFamily="18" charset="0"/>
              </a:rPr>
              <a:t>Digital safety refers to the online safety and protection of personal information (</a:t>
            </a:r>
            <a:r>
              <a:rPr lang="en-US" sz="1000" b="0" i="0" u="none" strike="noStrike" dirty="0" err="1">
                <a:solidFill>
                  <a:srgbClr val="000000"/>
                </a:solidFill>
                <a:effectLst/>
                <a:latin typeface="Times New Roman" panose="02020603050405020304" pitchFamily="18" charset="0"/>
              </a:rPr>
              <a:t>Tomczyk</a:t>
            </a:r>
            <a:r>
              <a:rPr lang="en-US" sz="1000" b="0" i="0" u="none" strike="noStrike" dirty="0">
                <a:solidFill>
                  <a:srgbClr val="000000"/>
                </a:solidFill>
                <a:effectLst/>
                <a:latin typeface="Times New Roman" panose="02020603050405020304" pitchFamily="18" charset="0"/>
              </a:rPr>
              <a:t>, 2020). It is the fundamental practice to safeguard oneself by using strong passwords and other methods. Being effective at digital safety it is easier to protect one’s personal information and maintain privacy from cyber threats such as hacking, malware and identity theft. Responsible </a:t>
            </a:r>
            <a:r>
              <a:rPr lang="en-US" sz="1000" b="0" i="0" u="none" strike="noStrike" dirty="0" err="1">
                <a:solidFill>
                  <a:srgbClr val="000000"/>
                </a:solidFill>
                <a:effectLst/>
                <a:latin typeface="Times New Roman" panose="02020603050405020304" pitchFamily="18" charset="0"/>
              </a:rPr>
              <a:t>behaviour</a:t>
            </a:r>
            <a:r>
              <a:rPr lang="en-US" sz="1000" b="0" i="0" u="none" strike="noStrike" dirty="0">
                <a:solidFill>
                  <a:srgbClr val="000000"/>
                </a:solidFill>
                <a:effectLst/>
                <a:latin typeface="Times New Roman" panose="02020603050405020304" pitchFamily="18" charset="0"/>
              </a:rPr>
              <a:t> online can also help in safeguarding oneself from exposure to harmful content.</a:t>
            </a:r>
            <a:endParaRPr lang="en-IN" sz="1000" dirty="0"/>
          </a:p>
        </p:txBody>
      </p:sp>
      <p:sp>
        <p:nvSpPr>
          <p:cNvPr id="6" name="Rectangle: Rounded Corners 5">
            <a:extLst>
              <a:ext uri="{FF2B5EF4-FFF2-40B4-BE49-F238E27FC236}">
                <a16:creationId xmlns:a16="http://schemas.microsoft.com/office/drawing/2014/main" id="{E20478AE-A25E-4171-A8E9-81E3259BDE39}"/>
              </a:ext>
            </a:extLst>
          </p:cNvPr>
          <p:cNvSpPr/>
          <p:nvPr/>
        </p:nvSpPr>
        <p:spPr>
          <a:xfrm>
            <a:off x="4643437" y="1128712"/>
            <a:ext cx="3295651" cy="5441156"/>
          </a:xfrm>
          <a:prstGeom prst="roundRect">
            <a:avLst/>
          </a:prstGeom>
          <a:ln w="38100"/>
        </p:spPr>
        <p:style>
          <a:lnRef idx="2">
            <a:schemeClr val="accent6"/>
          </a:lnRef>
          <a:fillRef idx="1">
            <a:schemeClr val="lt1"/>
          </a:fillRef>
          <a:effectRef idx="0">
            <a:schemeClr val="accent6"/>
          </a:effectRef>
          <a:fontRef idx="minor">
            <a:schemeClr val="dk1"/>
          </a:fontRef>
        </p:style>
        <p:txBody>
          <a:bodyPr rtlCol="0" anchor="ctr"/>
          <a:lstStyle/>
          <a:p>
            <a:pPr algn="just" rtl="0">
              <a:spcBef>
                <a:spcPts val="0"/>
              </a:spcBef>
              <a:spcAft>
                <a:spcPts val="0"/>
              </a:spcAft>
            </a:pPr>
            <a:r>
              <a:rPr lang="en-US" sz="1050" b="1" u="sng" dirty="0"/>
              <a:t>Steps to Basic Digital Safety</a:t>
            </a:r>
            <a:endParaRPr lang="en-US" sz="1050" dirty="0">
              <a:effectLst/>
            </a:endParaRPr>
          </a:p>
          <a:p>
            <a:pPr algn="just" rtl="0">
              <a:spcBef>
                <a:spcPts val="0"/>
              </a:spcBef>
              <a:spcAft>
                <a:spcPts val="0"/>
              </a:spcAft>
            </a:pPr>
            <a:r>
              <a:rPr lang="en-US" sz="1050" b="1" i="0" u="sng" dirty="0">
                <a:solidFill>
                  <a:srgbClr val="000000"/>
                </a:solidFill>
                <a:effectLst/>
                <a:latin typeface="Times New Roman" panose="02020603050405020304" pitchFamily="18" charset="0"/>
              </a:rPr>
              <a:t>Strong passwords</a:t>
            </a:r>
            <a:r>
              <a:rPr lang="en-US" sz="1050" b="0" i="0" u="none" strike="noStrike" dirty="0">
                <a:solidFill>
                  <a:srgbClr val="000000"/>
                </a:solidFill>
                <a:effectLst/>
                <a:latin typeface="Times New Roman" panose="02020603050405020304" pitchFamily="18" charset="0"/>
              </a:rPr>
              <a:t>: It is crucial to ensure that the passwords that are used online are unique to each account and avoid easy-to-guess combinations. It is important to choose a password that is long, have a mixture of characters and avoid memorable keyboard paths (Freed </a:t>
            </a:r>
            <a:r>
              <a:rPr lang="en-US" sz="1050" b="0" i="1" u="none" strike="noStrike" dirty="0">
                <a:solidFill>
                  <a:srgbClr val="000000"/>
                </a:solidFill>
                <a:effectLst/>
                <a:latin typeface="Times New Roman" panose="02020603050405020304" pitchFamily="18" charset="0"/>
              </a:rPr>
              <a:t>et al., </a:t>
            </a:r>
            <a:r>
              <a:rPr lang="en-US" sz="1050" b="0" i="0" u="none" strike="noStrike" dirty="0">
                <a:solidFill>
                  <a:srgbClr val="000000"/>
                </a:solidFill>
                <a:effectLst/>
                <a:latin typeface="Times New Roman" panose="02020603050405020304" pitchFamily="18" charset="0"/>
              </a:rPr>
              <a:t>2023).</a:t>
            </a:r>
            <a:endParaRPr lang="en-US" sz="1050" dirty="0">
              <a:effectLst/>
            </a:endParaRPr>
          </a:p>
          <a:p>
            <a:pPr algn="just" rtl="0">
              <a:spcBef>
                <a:spcPts val="0"/>
              </a:spcBef>
              <a:spcAft>
                <a:spcPts val="0"/>
              </a:spcAft>
            </a:pPr>
            <a:r>
              <a:rPr lang="en-US" sz="1050" b="1" i="0" u="sng" dirty="0">
                <a:solidFill>
                  <a:srgbClr val="000000"/>
                </a:solidFill>
                <a:effectLst/>
                <a:latin typeface="Times New Roman" panose="02020603050405020304" pitchFamily="18" charset="0"/>
              </a:rPr>
              <a:t>Privacy Settings</a:t>
            </a:r>
            <a:r>
              <a:rPr lang="en-US" sz="1050" b="0" i="0" u="none" strike="noStrike" dirty="0">
                <a:solidFill>
                  <a:srgbClr val="000000"/>
                </a:solidFill>
                <a:effectLst/>
                <a:latin typeface="Times New Roman" panose="02020603050405020304" pitchFamily="18" charset="0"/>
              </a:rPr>
              <a:t>: Maintaining good privacy settings can always go a long way to protect the privacy of a user. Enabling two-factor authentication on all important accounts adds an extra layer of security. This will require code from the user's phone in addition to the set password. </a:t>
            </a:r>
            <a:endParaRPr lang="en-US" sz="1050" dirty="0">
              <a:effectLst/>
            </a:endParaRPr>
          </a:p>
          <a:p>
            <a:pPr algn="just" rtl="0">
              <a:spcBef>
                <a:spcPts val="0"/>
              </a:spcBef>
              <a:spcAft>
                <a:spcPts val="0"/>
              </a:spcAft>
            </a:pPr>
            <a:r>
              <a:rPr lang="en-US" sz="1050" b="1" i="0" u="sng" dirty="0">
                <a:solidFill>
                  <a:srgbClr val="000000"/>
                </a:solidFill>
                <a:effectLst/>
                <a:latin typeface="Times New Roman" panose="02020603050405020304" pitchFamily="18" charset="0"/>
              </a:rPr>
              <a:t>Safeguarding personal information</a:t>
            </a:r>
            <a:r>
              <a:rPr lang="en-US" sz="1050" b="0" i="0" u="none" strike="noStrike" dirty="0">
                <a:solidFill>
                  <a:srgbClr val="000000"/>
                </a:solidFill>
                <a:effectLst/>
                <a:latin typeface="Times New Roman" panose="02020603050405020304" pitchFamily="18" charset="0"/>
              </a:rPr>
              <a:t>: It is important to be more conscious regarding the safety of personal information. It is important to not share one’s passwords with anyone and their personal information such as address, social security, atm pins and so on with strangers on the internet.</a:t>
            </a:r>
            <a:endParaRPr lang="en-US" sz="1050" dirty="0">
              <a:effectLst/>
            </a:endParaRPr>
          </a:p>
          <a:p>
            <a:pPr algn="just" rtl="0">
              <a:spcBef>
                <a:spcPts val="0"/>
              </a:spcBef>
              <a:spcAft>
                <a:spcPts val="0"/>
              </a:spcAft>
            </a:pPr>
            <a:r>
              <a:rPr lang="en-US" sz="1050" b="1" i="0" u="sng" dirty="0">
                <a:solidFill>
                  <a:srgbClr val="000000"/>
                </a:solidFill>
                <a:effectLst/>
                <a:latin typeface="Times New Roman" panose="02020603050405020304" pitchFamily="18" charset="0"/>
              </a:rPr>
              <a:t>Phishing awareness</a:t>
            </a:r>
            <a:r>
              <a:rPr lang="en-US" sz="1050" b="0" i="0" u="none" strike="noStrike" dirty="0">
                <a:solidFill>
                  <a:srgbClr val="000000"/>
                </a:solidFill>
                <a:effectLst/>
                <a:latin typeface="Times New Roman" panose="02020603050405020304" pitchFamily="18" charset="0"/>
              </a:rPr>
              <a:t>: Phishing is a term to describe the attempt to acquire sensitive data such as bank account numbers, through fraudulent mail or website links in which frauds masquerade themselves as a legitimate business (Freed </a:t>
            </a:r>
            <a:r>
              <a:rPr lang="en-US" sz="1050" b="0" i="1" u="none" strike="noStrike" dirty="0">
                <a:solidFill>
                  <a:srgbClr val="000000"/>
                </a:solidFill>
                <a:effectLst/>
                <a:latin typeface="Times New Roman" panose="02020603050405020304" pitchFamily="18" charset="0"/>
              </a:rPr>
              <a:t>et al., </a:t>
            </a:r>
            <a:r>
              <a:rPr lang="en-US" sz="1050" b="0" i="0" u="none" strike="noStrike" dirty="0">
                <a:solidFill>
                  <a:srgbClr val="000000"/>
                </a:solidFill>
                <a:effectLst/>
                <a:latin typeface="Times New Roman" panose="02020603050405020304" pitchFamily="18" charset="0"/>
              </a:rPr>
              <a:t>2023). It is important to protect oneself from phishing and identify whether it is fraud or legitimate business. </a:t>
            </a:r>
            <a:endParaRPr lang="en-US" sz="1050" dirty="0">
              <a:effectLst/>
            </a:endParaRPr>
          </a:p>
          <a:p>
            <a:r>
              <a:rPr lang="en-US" sz="1050" b="1" i="0" u="sng" dirty="0">
                <a:solidFill>
                  <a:srgbClr val="000000"/>
                </a:solidFill>
                <a:effectLst/>
                <a:latin typeface="Times New Roman" panose="02020603050405020304" pitchFamily="18" charset="0"/>
              </a:rPr>
              <a:t>Safe posting: </a:t>
            </a:r>
            <a:r>
              <a:rPr lang="en-US" sz="1050" b="0" i="0" u="none" strike="noStrike" dirty="0">
                <a:solidFill>
                  <a:srgbClr val="000000"/>
                </a:solidFill>
                <a:effectLst/>
                <a:latin typeface="Times New Roman" panose="02020603050405020304" pitchFamily="18" charset="0"/>
              </a:rPr>
              <a:t>It is important to be more careful of what and where to post. Being mindful while posting a picture or commenting on a post is crucial for the safety and security of oneself. </a:t>
            </a:r>
            <a:endParaRPr lang="en-IN" sz="1050" dirty="0"/>
          </a:p>
        </p:txBody>
      </p:sp>
      <p:pic>
        <p:nvPicPr>
          <p:cNvPr id="1026" name="Picture 2" descr="Top Cybersecurity Threats [2024]">
            <a:extLst>
              <a:ext uri="{FF2B5EF4-FFF2-40B4-BE49-F238E27FC236}">
                <a16:creationId xmlns:a16="http://schemas.microsoft.com/office/drawing/2014/main" id="{00F0812F-8D85-440C-8C6D-C1CC0C4C7F5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05762" y="1252538"/>
            <a:ext cx="3724275" cy="211208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28" name="Picture 4" descr="seven types of cyber security threats ...">
            <a:extLst>
              <a:ext uri="{FF2B5EF4-FFF2-40B4-BE49-F238E27FC236}">
                <a16:creationId xmlns:a16="http://schemas.microsoft.com/office/drawing/2014/main" id="{DF4D2E8B-F619-4A44-A891-29E31DBC7AB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4351" y="2797968"/>
            <a:ext cx="3738563" cy="1776222"/>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a:extLst>
            <a:ext uri="{909E8E84-426E-40DD-AFC4-6F175D3DCCD1}">
              <a14:hiddenFill xmlns:a14="http://schemas.microsoft.com/office/drawing/2010/main">
                <a:solidFill>
                  <a:srgbClr val="FFFFFF"/>
                </a:solidFill>
              </a14:hiddenFill>
            </a:ext>
          </a:extLst>
        </p:spPr>
      </p:pic>
      <p:pic>
        <p:nvPicPr>
          <p:cNvPr id="1032" name="Picture 8" descr="Top 10 Cybersecurity Security Threats ...">
            <a:extLst>
              <a:ext uri="{FF2B5EF4-FFF2-40B4-BE49-F238E27FC236}">
                <a16:creationId xmlns:a16="http://schemas.microsoft.com/office/drawing/2014/main" id="{1902A332-71B8-4B82-B986-96C97BA6ED9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15314" y="3609975"/>
            <a:ext cx="3514723" cy="2800349"/>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a:extLst>
            <a:ext uri="{909E8E84-426E-40DD-AFC4-6F175D3DCCD1}">
              <a14:hiddenFill xmlns:a14="http://schemas.microsoft.com/office/drawing/2010/main">
                <a:solidFill>
                  <a:srgbClr val="FFFFFF"/>
                </a:solidFill>
              </a14:hiddenFill>
            </a:ext>
          </a:extLst>
        </p:spPr>
      </p:pic>
      <p:pic>
        <p:nvPicPr>
          <p:cNvPr id="1034" name="Picture 10" descr="recognize and avoid phishing scams">
            <a:extLst>
              <a:ext uri="{FF2B5EF4-FFF2-40B4-BE49-F238E27FC236}">
                <a16:creationId xmlns:a16="http://schemas.microsoft.com/office/drawing/2014/main" id="{3E162B1D-5897-48D8-8153-B1AFC4A3BFA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6961" y="4981573"/>
            <a:ext cx="3790951" cy="142875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36" name="Picture 12" descr="What Is Phishing? Spot It to Avoid ...">
            <a:extLst>
              <a:ext uri="{FF2B5EF4-FFF2-40B4-BE49-F238E27FC236}">
                <a16:creationId xmlns:a16="http://schemas.microsoft.com/office/drawing/2014/main" id="{6B1A79BC-6233-424E-A79B-B4DB4EE8A1E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196385" y="106984"/>
            <a:ext cx="2505075" cy="990602"/>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392341A6-4161-3390-6774-0E5A32856CE2}"/>
              </a:ext>
            </a:extLst>
          </p:cNvPr>
          <p:cNvSpPr txBox="1"/>
          <p:nvPr/>
        </p:nvSpPr>
        <p:spPr>
          <a:xfrm>
            <a:off x="34528" y="-39329"/>
            <a:ext cx="3050383" cy="1200329"/>
          </a:xfrm>
          <a:prstGeom prst="rect">
            <a:avLst/>
          </a:prstGeom>
          <a:noFill/>
        </p:spPr>
        <p:txBody>
          <a:bodyPr wrap="square" rtlCol="0">
            <a:spAutoFit/>
          </a:bodyPr>
          <a:lstStyle/>
          <a:p>
            <a:r>
              <a:rPr lang="en-GB" b="1" dirty="0"/>
              <a:t>Nicoleta </a:t>
            </a:r>
            <a:r>
              <a:rPr lang="en-GB" b="1" dirty="0" err="1"/>
              <a:t>Amihaiesei</a:t>
            </a:r>
            <a:r>
              <a:rPr lang="en-GB" b="1" dirty="0"/>
              <a:t> </a:t>
            </a:r>
          </a:p>
          <a:p>
            <a:r>
              <a:rPr lang="en-GB" b="1" dirty="0"/>
              <a:t>ID-241435</a:t>
            </a:r>
          </a:p>
          <a:p>
            <a:r>
              <a:rPr lang="en-GB" b="1" dirty="0"/>
              <a:t>Lecturer name: </a:t>
            </a:r>
            <a:r>
              <a:rPr lang="en-GB" b="1" dirty="0" err="1"/>
              <a:t>Rejwan</a:t>
            </a:r>
            <a:r>
              <a:rPr lang="en-GB" b="1" dirty="0"/>
              <a:t> Bin Sulaiman</a:t>
            </a:r>
          </a:p>
        </p:txBody>
      </p:sp>
    </p:spTree>
    <p:extLst>
      <p:ext uri="{BB962C8B-B14F-4D97-AF65-F5344CB8AC3E}">
        <p14:creationId xmlns:p14="http://schemas.microsoft.com/office/powerpoint/2010/main" val="417896811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Times New Roman"/>
        <a:ea typeface=""/>
        <a:cs typeface=""/>
      </a:majorFont>
      <a:minorFont>
        <a:latin typeface="Times New Roman"/>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F46216B-77A9-411A-B9D3-5023FCB70208}"/>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E0B1A72B1727944BA974A8330C49DD1" ma:contentTypeVersion="5" ma:contentTypeDescription="Create a new document." ma:contentTypeScope="" ma:versionID="8fdf92efb31e9a00e080f6bad7ba7310">
  <xsd:schema xmlns:xsd="http://www.w3.org/2001/XMLSchema" xmlns:xs="http://www.w3.org/2001/XMLSchema" xmlns:p="http://schemas.microsoft.com/office/2006/metadata/properties" xmlns:ns3="ea615e75-cfa6-4777-b3e2-cd5725779d91" targetNamespace="http://schemas.microsoft.com/office/2006/metadata/properties" ma:root="true" ma:fieldsID="d797653d956bcc18febc6868dcd7621d" ns3:_="">
    <xsd:import namespace="ea615e75-cfa6-4777-b3e2-cd5725779d91"/>
    <xsd:element name="properties">
      <xsd:complexType>
        <xsd:sequence>
          <xsd:element name="documentManagement">
            <xsd:complexType>
              <xsd:all>
                <xsd:element ref="ns3:MediaServiceDateTaken" minOccurs="0"/>
                <xsd:element ref="ns3:MediaServiceMetadata" minOccurs="0"/>
                <xsd:element ref="ns3:MediaServiceFastMetadata" minOccurs="0"/>
                <xsd:element ref="ns3:MediaServiceSearchProperties" minOccurs="0"/>
                <xsd:element ref="ns3: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a615e75-cfa6-4777-b3e2-cd5725779d91"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2C624645-A56B-4D6D-8FA3-3454FA896EB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a615e75-cfa6-4777-b3e2-cd5725779d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1482E72-600E-4C58-B315-AA768D5EAF3A}">
  <ds:schemaRefs>
    <ds:schemaRef ds:uri="http://schemas.microsoft.com/sharepoint/v3/contenttype/forms"/>
  </ds:schemaRefs>
</ds:datastoreItem>
</file>

<file path=customXml/itemProps3.xml><?xml version="1.0" encoding="utf-8"?>
<ds:datastoreItem xmlns:ds="http://schemas.openxmlformats.org/officeDocument/2006/customXml" ds:itemID="{3196AC8A-8D53-49F5-A031-2C3965F3EC9D}">
  <ds:schemaRefs>
    <ds:schemaRef ds:uri="http://schemas.microsoft.com/office/2006/documentManagement/types"/>
    <ds:schemaRef ds:uri="http://schemas.microsoft.com/office/infopath/2007/PartnerControls"/>
    <ds:schemaRef ds:uri="http://schemas.microsoft.com/office/2006/metadata/properties"/>
    <ds:schemaRef ds:uri="http://schemas.openxmlformats.org/package/2006/metadata/core-properties"/>
    <ds:schemaRef ds:uri="http://purl.org/dc/dcmitype/"/>
    <ds:schemaRef ds:uri="http://www.w3.org/XML/1998/namespace"/>
    <ds:schemaRef ds:uri="ea615e75-cfa6-4777-b3e2-cd5725779d91"/>
    <ds:schemaRef ds:uri="http://purl.org/dc/elements/1.1/"/>
    <ds:schemaRef ds:uri="http://purl.org/dc/terms/"/>
  </ds:schemaRefs>
</ds:datastoreItem>
</file>

<file path=docProps/app.xml><?xml version="1.0" encoding="utf-8"?>
<Properties xmlns="http://schemas.openxmlformats.org/officeDocument/2006/extended-properties" xmlns:vt="http://schemas.openxmlformats.org/officeDocument/2006/docPropsVTypes">
  <Template>Office Theme</Template>
  <TotalTime>33</TotalTime>
  <Words>345</Words>
  <Application>Microsoft Office PowerPoint</Application>
  <PresentationFormat>Widescreen</PresentationFormat>
  <Paragraphs>11</Paragraphs>
  <Slides>1</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vt:i4>
      </vt:variant>
    </vt:vector>
  </HeadingPairs>
  <TitlesOfParts>
    <vt:vector size="4" baseType="lpstr">
      <vt:lpstr>Arial</vt:lpstr>
      <vt:lpstr>Times New Roman</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Saioni Roy</dc:creator>
  <cp:lastModifiedBy>Nicoleta Amihaiesei (2414345)</cp:lastModifiedBy>
  <cp:revision>10</cp:revision>
  <dcterms:created xsi:type="dcterms:W3CDTF">2024-11-21T16:37:01Z</dcterms:created>
  <dcterms:modified xsi:type="dcterms:W3CDTF">2024-11-25T20:35:00Z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0x0101003E0B1A72B1727944BA974A8330C49DD1</vt:lpwstr>
  </property>
</Properties>
</file>