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7"/>
  </p:notesMasterIdLst>
  <p:sldIdLst>
    <p:sldId id="256" r:id="rId2"/>
    <p:sldId id="257" r:id="rId3"/>
    <p:sldId id="285" r:id="rId4"/>
    <p:sldId id="286" r:id="rId5"/>
    <p:sldId id="287" r:id="rId6"/>
    <p:sldId id="288" r:id="rId7"/>
    <p:sldId id="289" r:id="rId8"/>
    <p:sldId id="304" r:id="rId9"/>
    <p:sldId id="308" r:id="rId10"/>
    <p:sldId id="305" r:id="rId11"/>
    <p:sldId id="290" r:id="rId12"/>
    <p:sldId id="291" r:id="rId13"/>
    <p:sldId id="292" r:id="rId14"/>
    <p:sldId id="293" r:id="rId15"/>
    <p:sldId id="306" r:id="rId16"/>
    <p:sldId id="294" r:id="rId17"/>
    <p:sldId id="295" r:id="rId18"/>
    <p:sldId id="296" r:id="rId19"/>
    <p:sldId id="297" r:id="rId20"/>
    <p:sldId id="299" r:id="rId21"/>
    <p:sldId id="300" r:id="rId22"/>
    <p:sldId id="307" r:id="rId23"/>
    <p:sldId id="301" r:id="rId24"/>
    <p:sldId id="298" r:id="rId25"/>
    <p:sldId id="28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84902" autoAdjust="0"/>
  </p:normalViewPr>
  <p:slideViewPr>
    <p:cSldViewPr snapToGrid="0" snapToObjects="1">
      <p:cViewPr>
        <p:scale>
          <a:sx n="66" d="100"/>
          <a:sy n="66" d="100"/>
        </p:scale>
        <p:origin x="-1686"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11/9/2014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If you were to consider all the options, a WPAN would be the solution to choose if you wanted to wirelessly connect to something that is very close to you.</a:t>
            </a:r>
          </a:p>
          <a:p>
            <a:pPr algn="just"/>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169623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WLAN </a:t>
            </a:r>
            <a:r>
              <a:rPr lang="en-US" dirty="0" smtClean="0"/>
              <a:t>can scale from very small home offices to large enterprise networks. The fact that they are local-area means that the organization where the WLAN exists also manages and probably owns the equipment.</a:t>
            </a:r>
          </a:p>
          <a:p>
            <a:pPr algn="just"/>
            <a:r>
              <a:rPr lang="en-US" dirty="0" smtClean="0"/>
              <a:t>What makes WLANs flexible is the fact that the APs and clients are dual-band. This makes it easy to deploy different transmission methods in different areas, and most clients can still operate.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4221386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WMANs are used as backbone services, point-to-point, or even point-to-multipoint links that can be a replacement for technologies such as T1 and T3. Sometimes, a WMAN can use unlicensed frequencies. However, this isn’t always a preferred solution, because others could use the same frequency, thus causing interference. Instead, many prefer to use a licensed frequency range; however, this requires payment for exclusive rights.</a:t>
            </a:r>
          </a:p>
          <a:p>
            <a:pPr algn="just"/>
            <a:endParaRPr lang="en-US" dirty="0" smtClean="0"/>
          </a:p>
          <a:p>
            <a:pPr algn="just"/>
            <a:r>
              <a:rPr lang="en-US" dirty="0" smtClean="0"/>
              <a:t>It’s normal for the speeds in a WMAN to decrease with distance. This places them in a closer category to broadband than to Ethernet. The most widely known WMAN is </a:t>
            </a:r>
            <a:r>
              <a:rPr lang="en-US" dirty="0" err="1" smtClean="0"/>
              <a:t>WiMax</a:t>
            </a:r>
            <a:r>
              <a:rPr lang="en-US" dirty="0" smtClean="0"/>
              <a:t> (802.16b). </a:t>
            </a:r>
            <a:r>
              <a:rPr lang="en-US" dirty="0" err="1" smtClean="0"/>
              <a:t>WiMax</a:t>
            </a:r>
            <a:r>
              <a:rPr lang="en-US" dirty="0" smtClean="0"/>
              <a:t> can be used to offer last-mile access as an alternative to broadband services such as DSL or cable connections. </a:t>
            </a:r>
            <a:r>
              <a:rPr lang="en-US" dirty="0" err="1" smtClean="0"/>
              <a:t>WiMax</a:t>
            </a:r>
            <a:r>
              <a:rPr lang="en-US" dirty="0" smtClean="0"/>
              <a:t> is an excellent solution where facilities or distance are a limitation. With </a:t>
            </a:r>
            <a:r>
              <a:rPr lang="en-US" dirty="0" err="1" smtClean="0"/>
              <a:t>WiMax</a:t>
            </a:r>
            <a:r>
              <a:rPr lang="en-US" dirty="0" smtClean="0"/>
              <a:t>, you pay a service provider for access, because the cost of deployment is normally very high.</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028676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Because they cover a large geographic area, WWANs usually are very expensive to deploy.</a:t>
            </a:r>
          </a:p>
          <a:p>
            <a:pPr algn="just"/>
            <a:r>
              <a:rPr lang="en-US" sz="1200" b="0" i="0" u="none" strike="noStrike" kern="1200" baseline="0" dirty="0" smtClean="0">
                <a:solidFill>
                  <a:schemeClr val="tx1"/>
                </a:solidFill>
                <a:latin typeface="+mn-lt"/>
                <a:ea typeface="+mn-ea"/>
                <a:cs typeface="+mn-cs"/>
              </a:rPr>
              <a:t>To better understand what a WWAN is, consider your cellular service. Your cell service is a WWAN and probably offers data access as well as voice access. The data rates are probably around 115 kbps, although some providers offer higher data rates. The most widely deployed WWAN technologies are Global System for Mobile Communication  (GSM) and Code Division Multiple Access (CDMA). Payment for data access or even voice access is typically based on usage.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3477023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t>Example:</a:t>
            </a:r>
          </a:p>
          <a:p>
            <a:pPr lvl="1"/>
            <a:r>
              <a:rPr lang="en-US" altLang="en-US" dirty="0" smtClean="0"/>
              <a:t>Group of employees with laptops convene for a meeting; employees link computers in a temporary network for duration of meeting.</a:t>
            </a:r>
            <a:endParaRPr lang="en-US" alt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553272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An ad hoc network is a peer-to-peer network (no centralized server) set up temporarily to meet some immediate need. For example, a group of employees, each with a laptop or palmtop computer, may convene in a conference room for a business or classroom meeting. The employees link their computers in a temporary network just for the duration of the meeting.</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13942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Nomadic access provides a wireless link between a LAN hub and a mobile data terminal equipped with an antenna, such as a laptop computer or notepad computer. One example of the utility of such a connection is to enable an employee returning from a trip to transfer data from a personal portable computer to a server in the office. Nomadic access is also useful in an extended environment such as a campus or a business operating out of a cluster of buildings. In both of these cases, users may move around with their portable computers and may wish access to the servers on a wired LAN from various locations.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703579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For roaming to work, the APs must overlap. You might wonder why they need to overlap, since interference in a wireless network is a common issue. The reason for the overlap is so that a client can see both APs and associate to the one with the stronger signal. As soon as the signal from the associated AP reaches the threshold built into the client, the client looks for another AP with a better signal.</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02841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Think about how you connect to a wireless network. On your laptop, you might see a popup that says “Wireless networks are available” or something to that effect. When you look at the available networks, you see names. On older Cisco autonomous APs, the network was called “Tsunami.” On a store-bought Linksys, the network is actually called “</a:t>
            </a:r>
            <a:r>
              <a:rPr lang="en-US" sz="1200" b="0" i="0" u="none" strike="noStrike" kern="1200" baseline="0" dirty="0" err="1" smtClean="0">
                <a:solidFill>
                  <a:schemeClr val="tx1"/>
                </a:solidFill>
                <a:latin typeface="+mn-lt"/>
                <a:ea typeface="+mn-ea"/>
                <a:cs typeface="+mn-cs"/>
              </a:rPr>
              <a:t>linksys</a:t>
            </a:r>
            <a:r>
              <a:rPr lang="en-US" sz="1200" b="0" i="0" u="none" strike="noStrike" kern="1200" baseline="0" dirty="0" smtClean="0">
                <a:solidFill>
                  <a:schemeClr val="tx1"/>
                </a:solidFill>
                <a:latin typeface="+mn-lt"/>
                <a:ea typeface="+mn-ea"/>
                <a:cs typeface="+mn-cs"/>
              </a:rPr>
              <a:t>.” So the client sees a name that represents a network.</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4185109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You must consider this fact when placing APs.</a:t>
            </a: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2799566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An Extended Service Set (ESS), multiple APs connect clients. This is all well and good until you have clients roaming about who get into areas where coverage is necessary</a:t>
            </a:r>
          </a:p>
          <a:p>
            <a:r>
              <a:rPr lang="en-US" sz="1200" b="0" i="0" u="none" strike="noStrike" kern="1200" baseline="0" dirty="0" smtClean="0">
                <a:solidFill>
                  <a:schemeClr val="tx1"/>
                </a:solidFill>
                <a:latin typeface="+mn-lt"/>
                <a:ea typeface="+mn-ea"/>
                <a:cs typeface="+mn-cs"/>
              </a:rPr>
              <a:t>but not possible. The solution of a WGB doesn’t work, because a WGB connects users who are wired. An example is a worker at a warehouse who carries a barcode scanner</a:t>
            </a:r>
          </a:p>
          <a:p>
            <a:r>
              <a:rPr lang="en-US" sz="1200" b="0" i="0" u="none" strike="noStrike" kern="1200" baseline="0" dirty="0" smtClean="0">
                <a:solidFill>
                  <a:schemeClr val="tx1"/>
                </a:solidFill>
                <a:latin typeface="+mn-lt"/>
                <a:ea typeface="+mn-ea"/>
                <a:cs typeface="+mn-cs"/>
              </a:rPr>
              <a:t>or even a wireless Cisco IP Phone. There are scenarios where you can’t run a cable into a location to install an AP. This is where you want to use a </a:t>
            </a:r>
            <a:r>
              <a:rPr lang="en-US" sz="1200" b="0" i="1" u="none" strike="noStrike" kern="1200" baseline="0" dirty="0" smtClean="0">
                <a:solidFill>
                  <a:schemeClr val="tx1"/>
                </a:solidFill>
                <a:latin typeface="+mn-lt"/>
                <a:ea typeface="+mn-ea"/>
                <a:cs typeface="+mn-cs"/>
              </a:rPr>
              <a:t>wireless repeater</a:t>
            </a:r>
            <a:r>
              <a:rPr lang="en-US" sz="1200" b="0" i="0" u="none" strike="noStrike" kern="1200" baseline="0" dirty="0" smtClean="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12568626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A simple wireless LAN configuration shown above is typical of many environments. There is a backbone wired LAN, such as Ethernet, that supports servers, workstations, and one or more bridges or routers to link with other networks. In addition, there is a control module (</a:t>
            </a:r>
            <a:r>
              <a:rPr lang="en-US" sz="1200" b="0" i="0" u="none" strike="noStrike" kern="1200" baseline="0" dirty="0" err="1" smtClean="0">
                <a:solidFill>
                  <a:schemeClr val="tx1"/>
                </a:solidFill>
                <a:latin typeface="+mn-lt"/>
                <a:ea typeface="+mn-ea"/>
                <a:cs typeface="+mn-cs"/>
              </a:rPr>
              <a:t>eM</a:t>
            </a:r>
            <a:r>
              <a:rPr lang="en-US" sz="1200" b="0" i="0" u="none" strike="noStrike" kern="1200" baseline="0" dirty="0" smtClean="0">
                <a:solidFill>
                  <a:schemeClr val="tx1"/>
                </a:solidFill>
                <a:latin typeface="+mn-lt"/>
                <a:ea typeface="+mn-ea"/>
                <a:cs typeface="+mn-cs"/>
              </a:rPr>
              <a:t>) that acts as an interface to a wireless LAN. The control module includes either bridge or router functionality to link the wireless LAN to the backbone. It includes some sort of access control logic, such as a polling or token-passing scheme, to regulate the access from the end systems. Note that some of the end systems are standalone devices, such as a workstation or a server. Hubs or other user modules </a:t>
            </a:r>
            <a:r>
              <a:rPr lang="en-US" sz="1200" b="0" i="1" u="none" strike="noStrike" kern="1200" baseline="0" dirty="0" smtClean="0">
                <a:solidFill>
                  <a:schemeClr val="tx1"/>
                </a:solidFill>
                <a:latin typeface="+mn-lt"/>
                <a:ea typeface="+mn-ea"/>
                <a:cs typeface="+mn-cs"/>
              </a:rPr>
              <a:t>(UMs) </a:t>
            </a:r>
            <a:r>
              <a:rPr lang="en-US" sz="1200" b="0" i="0" u="none" strike="noStrike" kern="1200" baseline="0" dirty="0" smtClean="0">
                <a:solidFill>
                  <a:schemeClr val="tx1"/>
                </a:solidFill>
                <a:latin typeface="+mn-lt"/>
                <a:ea typeface="+mn-ea"/>
                <a:cs typeface="+mn-cs"/>
              </a:rPr>
              <a:t>that control a number of stations off a wired LAN may also be part of the wireless LAN configuration. The configuration of above can be referred to as a single-cell wireless LAN; all of the wireless end systems are within range of a single control module.</a:t>
            </a:r>
          </a:p>
          <a:p>
            <a:endParaRPr lang="en-US" sz="1200" b="0" i="0" u="none" strike="noStrike" kern="1200" baseline="0" dirty="0" smtClean="0">
              <a:solidFill>
                <a:schemeClr val="tx1"/>
              </a:solidFill>
              <a:latin typeface="+mn-lt"/>
              <a:ea typeface="+mn-ea"/>
              <a:cs typeface="+mn-cs"/>
            </a:endParaRPr>
          </a:p>
          <a:p>
            <a:pPr algn="just"/>
            <a:r>
              <a:rPr lang="en-US" sz="1200" b="0" i="0" u="none" strike="noStrike" kern="1200" baseline="0" dirty="0" smtClean="0">
                <a:solidFill>
                  <a:schemeClr val="tx1"/>
                </a:solidFill>
                <a:latin typeface="+mn-lt"/>
                <a:ea typeface="+mn-ea"/>
                <a:cs typeface="+mn-cs"/>
              </a:rPr>
              <a:t>Each end of a point-to-multipoint topology should communicate through the hub if it wanted to communicate with the others. Cisco offers the Cisco </a:t>
            </a:r>
            <a:r>
              <a:rPr lang="en-US" sz="1200" b="0" i="0" u="none" strike="noStrike" kern="1200" baseline="0" dirty="0" err="1" smtClean="0">
                <a:solidFill>
                  <a:schemeClr val="tx1"/>
                </a:solidFill>
                <a:latin typeface="+mn-lt"/>
                <a:ea typeface="+mn-ea"/>
                <a:cs typeface="+mn-cs"/>
              </a:rPr>
              <a:t>Aironet</a:t>
            </a:r>
            <a:r>
              <a:rPr lang="en-US" sz="1200" b="0" i="0" u="none" strike="noStrike" kern="1200" baseline="0" dirty="0" smtClean="0">
                <a:solidFill>
                  <a:schemeClr val="tx1"/>
                </a:solidFill>
                <a:latin typeface="+mn-lt"/>
                <a:ea typeface="+mn-ea"/>
                <a:cs typeface="+mn-cs"/>
              </a:rPr>
              <a:t> 1300 series wireless bridge and the Cisco </a:t>
            </a:r>
            <a:r>
              <a:rPr lang="en-US" sz="1200" b="0" i="0" u="none" strike="noStrike" kern="1200" baseline="0" dirty="0" err="1" smtClean="0">
                <a:solidFill>
                  <a:schemeClr val="tx1"/>
                </a:solidFill>
                <a:latin typeface="+mn-lt"/>
                <a:ea typeface="+mn-ea"/>
                <a:cs typeface="+mn-cs"/>
              </a:rPr>
              <a:t>Aironet</a:t>
            </a:r>
            <a:r>
              <a:rPr lang="en-US" sz="1200" b="0" i="0" u="none" strike="noStrike" kern="1200" baseline="0" dirty="0" smtClean="0">
                <a:solidFill>
                  <a:schemeClr val="tx1"/>
                </a:solidFill>
                <a:latin typeface="+mn-lt"/>
                <a:ea typeface="+mn-ea"/>
                <a:cs typeface="+mn-cs"/>
              </a:rPr>
              <a:t> 1400 series wireless bridge. When using a 1400 series, you can bridge only networks, but if you use a 1300 series, you can allow clients to connect as well as bridge networks. The 1300 series operates in the 2.4-GHz range, and the 1400 series operates in the 5-GHz range.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4068387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In the multiple-cell wireless LAN above there are multiple control modules interconnected by a wired LAN. Each control module supports a number of wireless end systems within its transmission range. For example, with an infrared LAN, transmission is limited to a single room; therefore, one cell is needed for each room in an office building that requires wireless support.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261653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IEEE is currently working on a mesh standard (802.11s). When there is a mesh network, some </a:t>
            </a:r>
            <a:r>
              <a:rPr lang="en-US" sz="1200" b="0" i="1" u="none" strike="noStrike" kern="1200" baseline="0" dirty="0" smtClean="0">
                <a:solidFill>
                  <a:schemeClr val="tx1"/>
                </a:solidFill>
                <a:latin typeface="+mn-lt"/>
                <a:ea typeface="+mn-ea"/>
                <a:cs typeface="+mn-cs"/>
              </a:rPr>
              <a:t>nodes </a:t>
            </a:r>
            <a:r>
              <a:rPr lang="en-US" sz="1200" b="0" i="0" u="none" strike="noStrike" kern="1200" baseline="0" dirty="0" smtClean="0">
                <a:solidFill>
                  <a:schemeClr val="tx1"/>
                </a:solidFill>
                <a:latin typeface="+mn-lt"/>
                <a:ea typeface="+mn-ea"/>
                <a:cs typeface="+mn-cs"/>
              </a:rPr>
              <a:t>(another term for APs in a mesh network) are connected to a wired network. Some nodes simply act as repeaters. A mesh node repeats data to nearby nodes. More than one path is available, so a special algorithm is used to determine the best path. The alternative paths can be used when there is congestion or when a wireless mesh node goes down.</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681701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11/9/2014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11/9/2014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11/9/2014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11/9/2014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2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e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736600"/>
            <a:ext cx="8712200" cy="1948543"/>
          </a:xfrm>
        </p:spPr>
        <p:txBody>
          <a:bodyPr/>
          <a:lstStyle/>
          <a:p>
            <a:pPr lvl="0"/>
            <a:r>
              <a:rPr lang="en-GB" sz="4000" dirty="0">
                <a:solidFill>
                  <a:schemeClr val="tx1"/>
                </a:solidFill>
                <a:latin typeface="Times New Roman" pitchFamily="18" charset="0"/>
              </a:rPr>
              <a:t>WLAN Technologies &amp; Topologies</a:t>
            </a:r>
            <a:br>
              <a:rPr lang="en-GB" sz="4000" dirty="0">
                <a:solidFill>
                  <a:schemeClr val="tx1"/>
                </a:solidFill>
                <a:latin typeface="Times New Roman" pitchFamily="18" charset="0"/>
              </a:rPr>
            </a:br>
            <a:endParaRPr lang="en-US" sz="4000" dirty="0">
              <a:solidFill>
                <a:srgbClr val="0F3661"/>
              </a:solidFill>
              <a:latin typeface="Times New Roman"/>
              <a:cs typeface="Times New Roman"/>
            </a:endParaRPr>
          </a:p>
        </p:txBody>
      </p:sp>
      <p:sp>
        <p:nvSpPr>
          <p:cNvPr id="3" name="TextBox 2"/>
          <p:cNvSpPr txBox="1"/>
          <p:nvPr/>
        </p:nvSpPr>
        <p:spPr>
          <a:xfrm>
            <a:off x="3722716" y="3353657"/>
            <a:ext cx="1641731" cy="523220"/>
          </a:xfrm>
          <a:prstGeom prst="rect">
            <a:avLst/>
          </a:prstGeom>
          <a:noFill/>
        </p:spPr>
        <p:txBody>
          <a:bodyPr wrap="none" rtlCol="0">
            <a:spAutoFit/>
          </a:bodyPr>
          <a:lstStyle/>
          <a:p>
            <a:r>
              <a:rPr lang="en-US" sz="2800" b="1" dirty="0" smtClean="0">
                <a:solidFill>
                  <a:schemeClr val="accent2">
                    <a:lumMod val="60000"/>
                    <a:lumOff val="40000"/>
                  </a:schemeClr>
                </a:solidFill>
                <a:latin typeface="Times New Roman"/>
                <a:cs typeface="Times New Roman"/>
              </a:rPr>
              <a:t>Lecture </a:t>
            </a:r>
            <a:r>
              <a:rPr lang="en-US" sz="2800" b="1" dirty="0" smtClean="0">
                <a:solidFill>
                  <a:schemeClr val="accent2">
                    <a:lumMod val="60000"/>
                    <a:lumOff val="40000"/>
                  </a:schemeClr>
                </a:solidFill>
                <a:latin typeface="Times New Roman"/>
                <a:cs typeface="Times New Roman"/>
              </a:rPr>
              <a:t>6</a:t>
            </a:r>
            <a:endParaRPr lang="en-US" sz="2800" b="1"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041401"/>
            <a:ext cx="7524751" cy="4038599"/>
          </a:xfrm>
        </p:spPr>
        <p:txBody>
          <a:bodyPr/>
          <a:lstStyle/>
          <a:p>
            <a:r>
              <a:rPr lang="en-US" dirty="0" smtClean="0">
                <a:solidFill>
                  <a:srgbClr val="12252C"/>
                </a:solidFill>
              </a:rPr>
              <a:t>Wireless Topologies</a:t>
            </a:r>
          </a:p>
          <a:p>
            <a:r>
              <a:rPr lang="en-GB" dirty="0" smtClean="0">
                <a:solidFill>
                  <a:srgbClr val="12252C"/>
                </a:solidFill>
              </a:rPr>
              <a:t>Wireless LAN Requirements</a:t>
            </a:r>
          </a:p>
          <a:p>
            <a:r>
              <a:rPr lang="en-GB" dirty="0" smtClean="0">
                <a:solidFill>
                  <a:srgbClr val="12252C"/>
                </a:solidFill>
              </a:rPr>
              <a:t>Wireless LAN Technologies</a:t>
            </a:r>
            <a:endParaRPr lang="en-US" dirty="0" smtClean="0">
              <a:solidFill>
                <a:srgbClr val="12252C"/>
              </a:solidFill>
            </a:endParaRPr>
          </a:p>
          <a:p>
            <a:r>
              <a:rPr lang="en-US" dirty="0" smtClean="0">
                <a:solidFill>
                  <a:srgbClr val="12252C"/>
                </a:solidFill>
              </a:rPr>
              <a:t>Original 802.11 Topologies</a:t>
            </a:r>
            <a:endParaRPr lang="en-US" dirty="0" smtClean="0">
              <a:solidFill>
                <a:srgbClr val="12252C"/>
              </a:solidFill>
            </a:endParaRPr>
          </a:p>
          <a:p>
            <a:r>
              <a:rPr lang="en-US" dirty="0" smtClean="0">
                <a:solidFill>
                  <a:srgbClr val="12252C"/>
                </a:solidFill>
              </a:rPr>
              <a:t>Vendor-specific Topologies Extensions</a:t>
            </a:r>
            <a:endParaRPr lang="en-US" dirty="0" smtClean="0">
              <a:solidFill>
                <a:srgbClr val="12252C"/>
              </a:solidFill>
            </a:endParaRP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9" y="107576"/>
            <a:ext cx="7540753" cy="647167"/>
          </a:xfrm>
        </p:spPr>
        <p:txBody>
          <a:bodyPr/>
          <a:lstStyle/>
          <a:p>
            <a:r>
              <a:rPr lang="en-GB" sz="4000" dirty="0" smtClean="0"/>
              <a:t>Wireless Topologies Overview</a:t>
            </a:r>
            <a:endParaRPr lang="en-US" sz="40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199" y="856341"/>
            <a:ext cx="7044691" cy="43765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04155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7096"/>
          </a:xfrm>
        </p:spPr>
        <p:txBody>
          <a:bodyPr/>
          <a:lstStyle/>
          <a:p>
            <a:r>
              <a:rPr lang="en-GB" dirty="0" smtClean="0"/>
              <a:t>WPAN</a:t>
            </a:r>
            <a:endParaRPr lang="en-US" dirty="0"/>
          </a:p>
        </p:txBody>
      </p:sp>
      <p:sp>
        <p:nvSpPr>
          <p:cNvPr id="3" name="Content Placeholder 2"/>
          <p:cNvSpPr>
            <a:spLocks noGrp="1"/>
          </p:cNvSpPr>
          <p:nvPr>
            <p:ph idx="1"/>
          </p:nvPr>
        </p:nvSpPr>
        <p:spPr>
          <a:xfrm>
            <a:off x="1015999" y="1133857"/>
            <a:ext cx="7575551" cy="4297680"/>
          </a:xfrm>
        </p:spPr>
        <p:txBody>
          <a:bodyPr/>
          <a:lstStyle/>
          <a:p>
            <a:pPr marL="0" indent="0" algn="just">
              <a:buNone/>
            </a:pPr>
            <a:r>
              <a:rPr lang="en-US" dirty="0"/>
              <a:t>A WPAN has the following characteristics:</a:t>
            </a:r>
          </a:p>
          <a:p>
            <a:pPr algn="just"/>
            <a:r>
              <a:rPr lang="en-US" dirty="0" smtClean="0"/>
              <a:t> </a:t>
            </a:r>
            <a:r>
              <a:rPr lang="en-US" dirty="0"/>
              <a:t>The range is short—about 20 feet</a:t>
            </a:r>
            <a:r>
              <a:rPr lang="en-US" dirty="0" smtClean="0"/>
              <a:t>.</a:t>
            </a:r>
          </a:p>
          <a:p>
            <a:pPr algn="just"/>
            <a:r>
              <a:rPr lang="en-US" dirty="0"/>
              <a:t>Eight active devices</a:t>
            </a:r>
          </a:p>
          <a:p>
            <a:pPr algn="just"/>
            <a:r>
              <a:rPr lang="en-US" dirty="0" smtClean="0"/>
              <a:t> </a:t>
            </a:r>
            <a:r>
              <a:rPr lang="en-US" dirty="0"/>
              <a:t>Unlicensed 2.4-GHz spectrum</a:t>
            </a:r>
          </a:p>
          <a:p>
            <a:pPr algn="just"/>
            <a:r>
              <a:rPr lang="en-US" dirty="0" smtClean="0"/>
              <a:t> </a:t>
            </a:r>
            <a:r>
              <a:rPr lang="en-US" dirty="0"/>
              <a:t>Called a </a:t>
            </a:r>
            <a:r>
              <a:rPr lang="en-US" dirty="0" err="1" smtClean="0"/>
              <a:t>Piconet</a:t>
            </a:r>
            <a:endParaRPr lang="en-US" dirty="0" smtClean="0"/>
          </a:p>
          <a:p>
            <a:pPr algn="just"/>
            <a:r>
              <a:rPr lang="en-GB" dirty="0" smtClean="0"/>
              <a:t>Design to operate within a 20-foot range</a:t>
            </a:r>
            <a:endParaRPr lang="en-US" dirty="0"/>
          </a:p>
        </p:txBody>
      </p:sp>
    </p:spTree>
    <p:extLst>
      <p:ext uri="{BB962C8B-B14F-4D97-AF65-F5344CB8AC3E}">
        <p14:creationId xmlns:p14="http://schemas.microsoft.com/office/powerpoint/2010/main" val="21553072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8548"/>
            <a:ext cx="8042276" cy="734253"/>
          </a:xfrm>
        </p:spPr>
        <p:txBody>
          <a:bodyPr/>
          <a:lstStyle/>
          <a:p>
            <a:r>
              <a:rPr lang="en-GB" dirty="0" smtClean="0"/>
              <a:t>WLAN</a:t>
            </a:r>
            <a:endParaRPr lang="en-US" dirty="0"/>
          </a:p>
        </p:txBody>
      </p:sp>
      <p:sp>
        <p:nvSpPr>
          <p:cNvPr id="3" name="Content Placeholder 2"/>
          <p:cNvSpPr>
            <a:spLocks noGrp="1"/>
          </p:cNvSpPr>
          <p:nvPr>
            <p:ph idx="1"/>
          </p:nvPr>
        </p:nvSpPr>
        <p:spPr>
          <a:xfrm>
            <a:off x="932162" y="812801"/>
            <a:ext cx="8042276" cy="4343400"/>
          </a:xfrm>
        </p:spPr>
        <p:txBody>
          <a:bodyPr>
            <a:normAutofit lnSpcReduction="10000"/>
          </a:bodyPr>
          <a:lstStyle/>
          <a:p>
            <a:pPr marL="0" indent="0" algn="just">
              <a:buNone/>
            </a:pPr>
            <a:r>
              <a:rPr lang="en-US" dirty="0"/>
              <a:t>WLANs have the following characteristics:</a:t>
            </a:r>
          </a:p>
          <a:p>
            <a:pPr algn="just"/>
            <a:r>
              <a:rPr lang="en-US" dirty="0" smtClean="0"/>
              <a:t>2.4-GHz </a:t>
            </a:r>
            <a:r>
              <a:rPr lang="en-US" dirty="0"/>
              <a:t>or 5-GHz spectrum.</a:t>
            </a:r>
          </a:p>
          <a:p>
            <a:pPr algn="just"/>
            <a:r>
              <a:rPr lang="en-US" dirty="0" smtClean="0"/>
              <a:t>A </a:t>
            </a:r>
            <a:r>
              <a:rPr lang="en-US" dirty="0"/>
              <a:t>larger range than a WPAN—close to 100 meters from AP to client.</a:t>
            </a:r>
          </a:p>
          <a:p>
            <a:pPr algn="just"/>
            <a:r>
              <a:rPr lang="en-US" dirty="0" smtClean="0"/>
              <a:t>To </a:t>
            </a:r>
            <a:r>
              <a:rPr lang="en-US" dirty="0"/>
              <a:t>achieve further distance, more power output is required.</a:t>
            </a:r>
          </a:p>
          <a:p>
            <a:pPr algn="just"/>
            <a:r>
              <a:rPr lang="en-US" dirty="0" smtClean="0"/>
              <a:t>It’s </a:t>
            </a:r>
            <a:r>
              <a:rPr lang="en-US" dirty="0"/>
              <a:t>not personal; rather, more clients are expected.</a:t>
            </a:r>
          </a:p>
          <a:p>
            <a:pPr algn="just"/>
            <a:r>
              <a:rPr lang="en-US" dirty="0"/>
              <a:t>WLANs are very flexible, so more than eight active devices/clients are expected, </a:t>
            </a:r>
            <a:r>
              <a:rPr lang="en-US" dirty="0" smtClean="0"/>
              <a:t>unlike a </a:t>
            </a:r>
            <a:r>
              <a:rPr lang="en-US" dirty="0"/>
              <a:t>WPAN.</a:t>
            </a:r>
            <a:endParaRPr lang="en-US" dirty="0"/>
          </a:p>
        </p:txBody>
      </p:sp>
    </p:spTree>
    <p:extLst>
      <p:ext uri="{BB962C8B-B14F-4D97-AF65-F5344CB8AC3E}">
        <p14:creationId xmlns:p14="http://schemas.microsoft.com/office/powerpoint/2010/main" val="214127653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dirty="0" smtClean="0"/>
              <a:t>WMAN</a:t>
            </a:r>
            <a:endParaRPr lang="en-US" dirty="0"/>
          </a:p>
        </p:txBody>
      </p:sp>
      <p:sp>
        <p:nvSpPr>
          <p:cNvPr id="3" name="Content Placeholder 2"/>
          <p:cNvSpPr>
            <a:spLocks noGrp="1"/>
          </p:cNvSpPr>
          <p:nvPr>
            <p:ph idx="1"/>
          </p:nvPr>
        </p:nvSpPr>
        <p:spPr>
          <a:xfrm>
            <a:off x="986971" y="1069849"/>
            <a:ext cx="7604580" cy="4343400"/>
          </a:xfrm>
        </p:spPr>
        <p:txBody>
          <a:bodyPr>
            <a:normAutofit lnSpcReduction="10000"/>
          </a:bodyPr>
          <a:lstStyle/>
          <a:p>
            <a:pPr marL="0" indent="0" algn="just">
              <a:buNone/>
            </a:pPr>
            <a:r>
              <a:rPr lang="en-US" dirty="0"/>
              <a:t>A wireless metropolitan-area network (WMAN) covers a large geographic area and has </a:t>
            </a:r>
            <a:r>
              <a:rPr lang="en-US" dirty="0" smtClean="0"/>
              <a:t>the following </a:t>
            </a:r>
            <a:r>
              <a:rPr lang="en-US" dirty="0"/>
              <a:t>characteristics:</a:t>
            </a:r>
          </a:p>
          <a:p>
            <a:pPr algn="just"/>
            <a:r>
              <a:rPr lang="en-US" dirty="0" smtClean="0"/>
              <a:t>Speeds </a:t>
            </a:r>
            <a:r>
              <a:rPr lang="en-US" dirty="0"/>
              <a:t>decrease as the distance increases.</a:t>
            </a:r>
          </a:p>
          <a:p>
            <a:pPr algn="just"/>
            <a:r>
              <a:rPr lang="en-US" dirty="0" smtClean="0"/>
              <a:t>Close </a:t>
            </a:r>
            <a:r>
              <a:rPr lang="en-US" dirty="0"/>
              <a:t>to broadband speeds versus Ethernet speeds.</a:t>
            </a:r>
          </a:p>
          <a:p>
            <a:pPr algn="just"/>
            <a:r>
              <a:rPr lang="en-US" dirty="0" smtClean="0"/>
              <a:t>Used </a:t>
            </a:r>
            <a:r>
              <a:rPr lang="en-US" dirty="0"/>
              <a:t>as a backbone, point-to-point, or point-to-multipoint.</a:t>
            </a:r>
          </a:p>
          <a:p>
            <a:pPr algn="just"/>
            <a:r>
              <a:rPr lang="en-US" dirty="0" smtClean="0"/>
              <a:t>Most </a:t>
            </a:r>
            <a:r>
              <a:rPr lang="en-US" dirty="0"/>
              <a:t>well-known is </a:t>
            </a:r>
            <a:r>
              <a:rPr lang="en-US" dirty="0" err="1"/>
              <a:t>WiMax</a:t>
            </a:r>
            <a:r>
              <a:rPr lang="en-US" dirty="0"/>
              <a:t>.</a:t>
            </a:r>
          </a:p>
        </p:txBody>
      </p:sp>
    </p:spTree>
    <p:extLst>
      <p:ext uri="{BB962C8B-B14F-4D97-AF65-F5344CB8AC3E}">
        <p14:creationId xmlns:p14="http://schemas.microsoft.com/office/powerpoint/2010/main" val="287042386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3" y="107576"/>
            <a:ext cx="7227208" cy="748767"/>
          </a:xfrm>
        </p:spPr>
        <p:txBody>
          <a:bodyPr/>
          <a:lstStyle/>
          <a:p>
            <a:r>
              <a:rPr lang="en-GB" dirty="0" smtClean="0"/>
              <a:t>WWAN</a:t>
            </a:r>
            <a:endParaRPr lang="en-US" dirty="0"/>
          </a:p>
        </p:txBody>
      </p:sp>
      <p:sp>
        <p:nvSpPr>
          <p:cNvPr id="3" name="Content Placeholder 2"/>
          <p:cNvSpPr>
            <a:spLocks noGrp="1"/>
          </p:cNvSpPr>
          <p:nvPr>
            <p:ph idx="1"/>
          </p:nvPr>
        </p:nvSpPr>
        <p:spPr>
          <a:xfrm>
            <a:off x="984703" y="1019629"/>
            <a:ext cx="8042276" cy="4343400"/>
          </a:xfrm>
        </p:spPr>
        <p:txBody>
          <a:bodyPr/>
          <a:lstStyle/>
          <a:p>
            <a:pPr marL="0" indent="0" algn="just">
              <a:buNone/>
            </a:pPr>
            <a:r>
              <a:rPr lang="en-US" dirty="0"/>
              <a:t>A wireless wide-area network (WWAN) covers a large geographic area. WWANs have </a:t>
            </a:r>
            <a:r>
              <a:rPr lang="en-US" dirty="0" smtClean="0"/>
              <a:t>the following </a:t>
            </a:r>
            <a:r>
              <a:rPr lang="en-US" dirty="0"/>
              <a:t>characteristics:</a:t>
            </a:r>
          </a:p>
          <a:p>
            <a:pPr algn="just"/>
            <a:r>
              <a:rPr lang="en-US" dirty="0" smtClean="0"/>
              <a:t>Low </a:t>
            </a:r>
            <a:r>
              <a:rPr lang="en-US" dirty="0"/>
              <a:t>data rates</a:t>
            </a:r>
          </a:p>
          <a:p>
            <a:pPr algn="just"/>
            <a:r>
              <a:rPr lang="en-US" dirty="0" smtClean="0"/>
              <a:t>Pay-for-use</a:t>
            </a:r>
          </a:p>
          <a:p>
            <a:pPr algn="just"/>
            <a:r>
              <a:rPr lang="en-US" dirty="0"/>
              <a:t>High cost of deployment</a:t>
            </a:r>
          </a:p>
        </p:txBody>
      </p:sp>
    </p:spTree>
    <p:extLst>
      <p:ext uri="{BB962C8B-B14F-4D97-AF65-F5344CB8AC3E}">
        <p14:creationId xmlns:p14="http://schemas.microsoft.com/office/powerpoint/2010/main" val="272398990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6538"/>
          </a:xfrm>
        </p:spPr>
        <p:txBody>
          <a:bodyPr/>
          <a:lstStyle/>
          <a:p>
            <a:r>
              <a:rPr lang="en-US" altLang="en-US" sz="3600" dirty="0"/>
              <a:t>Wireless LAN Requirements</a:t>
            </a:r>
            <a:endParaRPr lang="en-US" sz="3600" dirty="0"/>
          </a:p>
        </p:txBody>
      </p:sp>
      <p:sp>
        <p:nvSpPr>
          <p:cNvPr id="3" name="Content Placeholder 2"/>
          <p:cNvSpPr>
            <a:spLocks noGrp="1"/>
          </p:cNvSpPr>
          <p:nvPr>
            <p:ph idx="1"/>
          </p:nvPr>
        </p:nvSpPr>
        <p:spPr>
          <a:xfrm>
            <a:off x="1030513" y="624114"/>
            <a:ext cx="7561037" cy="4731657"/>
          </a:xfrm>
        </p:spPr>
        <p:txBody>
          <a:bodyPr>
            <a:normAutofit/>
          </a:bodyPr>
          <a:lstStyle/>
          <a:p>
            <a:pPr>
              <a:lnSpc>
                <a:spcPct val="90000"/>
              </a:lnSpc>
              <a:spcBef>
                <a:spcPts val="600"/>
              </a:spcBef>
            </a:pPr>
            <a:r>
              <a:rPr lang="en-US" altLang="en-US" dirty="0"/>
              <a:t>Throughput</a:t>
            </a:r>
          </a:p>
          <a:p>
            <a:pPr>
              <a:lnSpc>
                <a:spcPct val="90000"/>
              </a:lnSpc>
              <a:spcBef>
                <a:spcPts val="600"/>
              </a:spcBef>
            </a:pPr>
            <a:r>
              <a:rPr lang="en-US" altLang="en-US" dirty="0"/>
              <a:t>Number of nodes</a:t>
            </a:r>
          </a:p>
          <a:p>
            <a:pPr>
              <a:lnSpc>
                <a:spcPct val="90000"/>
              </a:lnSpc>
              <a:spcBef>
                <a:spcPts val="600"/>
              </a:spcBef>
            </a:pPr>
            <a:r>
              <a:rPr lang="en-US" altLang="en-US" dirty="0"/>
              <a:t>Connection to backbone LAN</a:t>
            </a:r>
          </a:p>
          <a:p>
            <a:pPr>
              <a:lnSpc>
                <a:spcPct val="90000"/>
              </a:lnSpc>
              <a:spcBef>
                <a:spcPts val="600"/>
              </a:spcBef>
            </a:pPr>
            <a:r>
              <a:rPr lang="en-US" altLang="en-US" dirty="0"/>
              <a:t>Service area</a:t>
            </a:r>
          </a:p>
          <a:p>
            <a:pPr>
              <a:lnSpc>
                <a:spcPct val="90000"/>
              </a:lnSpc>
              <a:spcBef>
                <a:spcPts val="600"/>
              </a:spcBef>
            </a:pPr>
            <a:r>
              <a:rPr lang="en-US" altLang="en-US" dirty="0"/>
              <a:t>Battery power consumption</a:t>
            </a:r>
          </a:p>
          <a:p>
            <a:pPr>
              <a:lnSpc>
                <a:spcPct val="90000"/>
              </a:lnSpc>
              <a:spcBef>
                <a:spcPts val="600"/>
              </a:spcBef>
            </a:pPr>
            <a:r>
              <a:rPr lang="en-US" altLang="en-US" dirty="0"/>
              <a:t>Transmission robustness and security</a:t>
            </a:r>
          </a:p>
          <a:p>
            <a:pPr>
              <a:lnSpc>
                <a:spcPct val="90000"/>
              </a:lnSpc>
              <a:spcBef>
                <a:spcPts val="600"/>
              </a:spcBef>
            </a:pPr>
            <a:r>
              <a:rPr lang="en-US" altLang="en-US" dirty="0"/>
              <a:t>Collocated network operation</a:t>
            </a:r>
          </a:p>
          <a:p>
            <a:pPr>
              <a:lnSpc>
                <a:spcPct val="90000"/>
              </a:lnSpc>
              <a:spcBef>
                <a:spcPts val="600"/>
              </a:spcBef>
            </a:pPr>
            <a:r>
              <a:rPr lang="en-US" altLang="en-US" dirty="0"/>
              <a:t>License-free operation</a:t>
            </a:r>
          </a:p>
          <a:p>
            <a:pPr>
              <a:lnSpc>
                <a:spcPct val="90000"/>
              </a:lnSpc>
              <a:spcBef>
                <a:spcPts val="600"/>
              </a:spcBef>
            </a:pPr>
            <a:r>
              <a:rPr lang="en-US" altLang="en-US" dirty="0"/>
              <a:t>Handoff/roaming</a:t>
            </a:r>
          </a:p>
          <a:p>
            <a:pPr>
              <a:lnSpc>
                <a:spcPct val="90000"/>
              </a:lnSpc>
              <a:spcBef>
                <a:spcPts val="600"/>
              </a:spcBef>
            </a:pPr>
            <a:r>
              <a:rPr lang="en-US" altLang="en-US" dirty="0"/>
              <a:t>Dynamic configuration</a:t>
            </a:r>
            <a:endParaRPr lang="en-US" dirty="0"/>
          </a:p>
        </p:txBody>
      </p:sp>
    </p:spTree>
    <p:extLst>
      <p:ext uri="{BB962C8B-B14F-4D97-AF65-F5344CB8AC3E}">
        <p14:creationId xmlns:p14="http://schemas.microsoft.com/office/powerpoint/2010/main" val="284064391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0710"/>
          </a:xfrm>
        </p:spPr>
        <p:txBody>
          <a:bodyPr/>
          <a:lstStyle/>
          <a:p>
            <a:r>
              <a:rPr lang="en-GB" dirty="0" smtClean="0"/>
              <a:t>Wireless LAN Technology</a:t>
            </a:r>
            <a:endParaRPr lang="en-US" dirty="0"/>
          </a:p>
        </p:txBody>
      </p:sp>
      <p:sp>
        <p:nvSpPr>
          <p:cNvPr id="3" name="Content Placeholder 2"/>
          <p:cNvSpPr>
            <a:spLocks noGrp="1"/>
          </p:cNvSpPr>
          <p:nvPr>
            <p:ph idx="1"/>
          </p:nvPr>
        </p:nvSpPr>
        <p:spPr>
          <a:xfrm>
            <a:off x="825043" y="990601"/>
            <a:ext cx="8042276" cy="4343400"/>
          </a:xfrm>
        </p:spPr>
        <p:txBody>
          <a:bodyPr>
            <a:normAutofit fontScale="85000" lnSpcReduction="20000"/>
          </a:bodyPr>
          <a:lstStyle/>
          <a:p>
            <a:pPr marL="0" indent="0" algn="just">
              <a:buNone/>
            </a:pPr>
            <a:r>
              <a:rPr lang="en-US" dirty="0"/>
              <a:t>Wireless LANs are generally categorized according to the transmission technique </a:t>
            </a:r>
            <a:r>
              <a:rPr lang="en-US" dirty="0" smtClean="0"/>
              <a:t>that is </a:t>
            </a:r>
            <a:r>
              <a:rPr lang="en-US" dirty="0"/>
              <a:t>used. All current wireless LAN products fall into one of the following categories:</a:t>
            </a:r>
          </a:p>
          <a:p>
            <a:pPr algn="just"/>
            <a:r>
              <a:rPr lang="en-US" b="1" dirty="0" smtClean="0"/>
              <a:t>Infrared </a:t>
            </a:r>
            <a:r>
              <a:rPr lang="en-US" b="1" dirty="0"/>
              <a:t>(</a:t>
            </a:r>
            <a:r>
              <a:rPr lang="en-US" b="1" dirty="0" err="1"/>
              <a:t>lR</a:t>
            </a:r>
            <a:r>
              <a:rPr lang="en-US" b="1" dirty="0"/>
              <a:t>) LANs: </a:t>
            </a:r>
            <a:r>
              <a:rPr lang="en-US" dirty="0"/>
              <a:t>An individual cell of an IR LAN is limited to a </a:t>
            </a:r>
            <a:r>
              <a:rPr lang="en-US" dirty="0" smtClean="0"/>
              <a:t>single room</a:t>
            </a:r>
            <a:r>
              <a:rPr lang="en-US" dirty="0"/>
              <a:t>, because infrared light does not penetrate opaque walls.</a:t>
            </a:r>
          </a:p>
          <a:p>
            <a:pPr algn="just"/>
            <a:r>
              <a:rPr lang="en-US" b="1" dirty="0" smtClean="0"/>
              <a:t> </a:t>
            </a:r>
            <a:r>
              <a:rPr lang="en-US" b="1" dirty="0"/>
              <a:t>Spread spectrum LANs: </a:t>
            </a:r>
            <a:r>
              <a:rPr lang="en-US" dirty="0"/>
              <a:t>This type of LAN makes use of spread </a:t>
            </a:r>
            <a:r>
              <a:rPr lang="en-US" dirty="0" smtClean="0"/>
              <a:t>spectrum transmission </a:t>
            </a:r>
            <a:r>
              <a:rPr lang="en-US" dirty="0"/>
              <a:t>technology. In most cases, these LANs operate in the </a:t>
            </a:r>
            <a:r>
              <a:rPr lang="en-US" dirty="0" smtClean="0"/>
              <a:t>ISM (</a:t>
            </a:r>
            <a:r>
              <a:rPr lang="en-US" dirty="0"/>
              <a:t>Industrial, Scientific, and Medical) bands so that no FCC licensing is </a:t>
            </a:r>
            <a:r>
              <a:rPr lang="en-US" dirty="0" smtClean="0"/>
              <a:t>required for </a:t>
            </a:r>
            <a:r>
              <a:rPr lang="en-US" dirty="0"/>
              <a:t>their use in the United States.</a:t>
            </a:r>
          </a:p>
          <a:p>
            <a:pPr algn="just"/>
            <a:r>
              <a:rPr lang="en-US" b="1" dirty="0" smtClean="0"/>
              <a:t> </a:t>
            </a:r>
            <a:r>
              <a:rPr lang="en-US" b="1" dirty="0"/>
              <a:t>Narrowband microwave: </a:t>
            </a:r>
            <a:r>
              <a:rPr lang="en-US" dirty="0"/>
              <a:t>These LANs operate at microwave frequencies </a:t>
            </a:r>
            <a:r>
              <a:rPr lang="en-US" dirty="0" smtClean="0"/>
              <a:t>but do </a:t>
            </a:r>
            <a:r>
              <a:rPr lang="en-US" dirty="0"/>
              <a:t>not use spread spectrum. Some of these products operate at </a:t>
            </a:r>
            <a:r>
              <a:rPr lang="en-US" dirty="0" smtClean="0"/>
              <a:t>frequencies that </a:t>
            </a:r>
            <a:r>
              <a:rPr lang="en-US" dirty="0"/>
              <a:t>require FCC licensing, while others use one of the unlicensed ISM bands.</a:t>
            </a:r>
            <a:endParaRPr lang="en-US" dirty="0"/>
          </a:p>
        </p:txBody>
      </p:sp>
    </p:spTree>
    <p:extLst>
      <p:ext uri="{BB962C8B-B14F-4D97-AF65-F5344CB8AC3E}">
        <p14:creationId xmlns:p14="http://schemas.microsoft.com/office/powerpoint/2010/main" val="109001399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583" y="107576"/>
            <a:ext cx="8042276" cy="835853"/>
          </a:xfrm>
        </p:spPr>
        <p:txBody>
          <a:bodyPr/>
          <a:lstStyle/>
          <a:p>
            <a:r>
              <a:rPr lang="en-GB" sz="3600" dirty="0" smtClean="0"/>
              <a:t>Comparison of WLAN Technologies</a:t>
            </a:r>
            <a:endParaRPr lang="en-US" sz="3600" dirty="0"/>
          </a:p>
        </p:txBody>
      </p:sp>
      <p:sp>
        <p:nvSpPr>
          <p:cNvPr id="3" name="Content Placeholder 2"/>
          <p:cNvSpPr>
            <a:spLocks noGrp="1"/>
          </p:cNvSpPr>
          <p:nvPr>
            <p:ph idx="1"/>
          </p:nvPr>
        </p:nvSpPr>
        <p:spPr>
          <a:xfrm>
            <a:off x="549275" y="4782456"/>
            <a:ext cx="8144782" cy="703943"/>
          </a:xfrm>
        </p:spPr>
        <p:txBody>
          <a:bodyPr>
            <a:normAutofit fontScale="92500" lnSpcReduction="10000"/>
          </a:bodyPr>
          <a:lstStyle/>
          <a:p>
            <a:r>
              <a:rPr lang="en-US" dirty="0" smtClean="0"/>
              <a:t>The table above summarizes </a:t>
            </a:r>
            <a:r>
              <a:rPr lang="en-US" dirty="0"/>
              <a:t>some of the key characteristics of </a:t>
            </a:r>
            <a:r>
              <a:rPr lang="en-US" dirty="0" smtClean="0"/>
              <a:t>three technologies</a:t>
            </a:r>
            <a:endParaRPr lang="en-US" dirty="0"/>
          </a:p>
        </p:txBody>
      </p:sp>
      <p:pic>
        <p:nvPicPr>
          <p:cNvPr id="921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617" t="4873" r="1909" b="3297"/>
          <a:stretch/>
        </p:blipFill>
        <p:spPr bwMode="auto">
          <a:xfrm>
            <a:off x="986971" y="1132114"/>
            <a:ext cx="7604580" cy="355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95289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7096"/>
          </a:xfrm>
        </p:spPr>
        <p:txBody>
          <a:bodyPr/>
          <a:lstStyle/>
          <a:p>
            <a:r>
              <a:rPr lang="en-US" dirty="0"/>
              <a:t>Original 802.11 Topologies</a:t>
            </a:r>
          </a:p>
        </p:txBody>
      </p:sp>
      <p:sp>
        <p:nvSpPr>
          <p:cNvPr id="3" name="Content Placeholder 2"/>
          <p:cNvSpPr>
            <a:spLocks noGrp="1"/>
          </p:cNvSpPr>
          <p:nvPr>
            <p:ph idx="1"/>
          </p:nvPr>
        </p:nvSpPr>
        <p:spPr>
          <a:xfrm>
            <a:off x="967571" y="960121"/>
            <a:ext cx="8042276" cy="4221479"/>
          </a:xfrm>
        </p:spPr>
        <p:txBody>
          <a:bodyPr/>
          <a:lstStyle/>
          <a:p>
            <a:pPr marL="0" indent="0" algn="just">
              <a:buNone/>
            </a:pPr>
            <a:r>
              <a:rPr lang="en-US" dirty="0"/>
              <a:t>Although the previous </a:t>
            </a:r>
            <a:r>
              <a:rPr lang="en-US" dirty="0" smtClean="0"/>
              <a:t>lecture </a:t>
            </a:r>
            <a:r>
              <a:rPr lang="en-US" dirty="0"/>
              <a:t>discussed network </a:t>
            </a:r>
            <a:r>
              <a:rPr lang="en-US" dirty="0" smtClean="0"/>
              <a:t>topologies, it was </a:t>
            </a:r>
            <a:r>
              <a:rPr lang="en-US" dirty="0"/>
              <a:t>a very general discussion. You also need to understand the original topologies, </a:t>
            </a:r>
            <a:r>
              <a:rPr lang="en-US" dirty="0" smtClean="0"/>
              <a:t>defined by </a:t>
            </a:r>
            <a:r>
              <a:rPr lang="en-US" dirty="0"/>
              <a:t>the 802.11 committees, including the following:</a:t>
            </a:r>
          </a:p>
          <a:p>
            <a:pPr algn="just"/>
            <a:r>
              <a:rPr lang="en-US" dirty="0" smtClean="0"/>
              <a:t>Ad </a:t>
            </a:r>
            <a:r>
              <a:rPr lang="en-US" dirty="0"/>
              <a:t>hoc mode</a:t>
            </a:r>
          </a:p>
          <a:p>
            <a:pPr algn="just"/>
            <a:r>
              <a:rPr lang="en-US" dirty="0" smtClean="0"/>
              <a:t>Infrastructure </a:t>
            </a:r>
            <a:r>
              <a:rPr lang="en-US" dirty="0"/>
              <a:t>mode</a:t>
            </a:r>
          </a:p>
        </p:txBody>
      </p:sp>
    </p:spTree>
    <p:extLst>
      <p:ext uri="{BB962C8B-B14F-4D97-AF65-F5344CB8AC3E}">
        <p14:creationId xmlns:p14="http://schemas.microsoft.com/office/powerpoint/2010/main" val="298626328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0520"/>
          </a:xfrm>
        </p:spPr>
        <p:txBody>
          <a:bodyPr/>
          <a:lstStyle/>
          <a:p>
            <a:r>
              <a:rPr lang="en-GB" dirty="0" smtClean="0"/>
              <a:t>Ad Hoc Networks</a:t>
            </a:r>
            <a:endParaRPr lang="en-US" dirty="0"/>
          </a:p>
        </p:txBody>
      </p:sp>
      <p:sp>
        <p:nvSpPr>
          <p:cNvPr id="3" name="Content Placeholder 2"/>
          <p:cNvSpPr>
            <a:spLocks noGrp="1"/>
          </p:cNvSpPr>
          <p:nvPr>
            <p:ph idx="1"/>
          </p:nvPr>
        </p:nvSpPr>
        <p:spPr>
          <a:xfrm>
            <a:off x="640715" y="795528"/>
            <a:ext cx="8154942" cy="4836015"/>
          </a:xfrm>
        </p:spPr>
        <p:txBody>
          <a:bodyPr>
            <a:normAutofit fontScale="77500" lnSpcReduction="20000"/>
          </a:bodyPr>
          <a:lstStyle/>
          <a:p>
            <a:pPr algn="just"/>
            <a:r>
              <a:rPr lang="en-US" altLang="en-US" dirty="0"/>
              <a:t>Temporary peer-to-peer network set up to meet immediate need</a:t>
            </a:r>
          </a:p>
          <a:p>
            <a:pPr algn="just"/>
            <a:r>
              <a:rPr lang="en-US" dirty="0" smtClean="0"/>
              <a:t>When </a:t>
            </a:r>
            <a:r>
              <a:rPr lang="en-US" dirty="0"/>
              <a:t>two computers want to communicate directly with one another, they do so in </a:t>
            </a:r>
            <a:r>
              <a:rPr lang="en-US" dirty="0" smtClean="0"/>
              <a:t>the form </a:t>
            </a:r>
            <a:r>
              <a:rPr lang="en-US" dirty="0"/>
              <a:t>of an ad hoc network. </a:t>
            </a:r>
            <a:endParaRPr lang="en-US" dirty="0" smtClean="0"/>
          </a:p>
          <a:p>
            <a:pPr algn="just"/>
            <a:r>
              <a:rPr lang="en-US" dirty="0" smtClean="0"/>
              <a:t>Ad </a:t>
            </a:r>
            <a:r>
              <a:rPr lang="en-US" dirty="0"/>
              <a:t>hoc networks don’t require a central device to allow </a:t>
            </a:r>
            <a:r>
              <a:rPr lang="en-US" dirty="0" smtClean="0"/>
              <a:t>them to </a:t>
            </a:r>
            <a:r>
              <a:rPr lang="en-US" dirty="0"/>
              <a:t>communicate. </a:t>
            </a:r>
            <a:endParaRPr lang="en-US" dirty="0" smtClean="0"/>
          </a:p>
          <a:p>
            <a:pPr algn="just"/>
            <a:r>
              <a:rPr lang="en-US" dirty="0" smtClean="0"/>
              <a:t>one </a:t>
            </a:r>
            <a:r>
              <a:rPr lang="en-US" dirty="0"/>
              <a:t>device sets a group name and radio parameters, and the </a:t>
            </a:r>
            <a:r>
              <a:rPr lang="en-US" dirty="0" smtClean="0"/>
              <a:t>other uses </a:t>
            </a:r>
            <a:r>
              <a:rPr lang="en-US" dirty="0"/>
              <a:t>it to connect. This is called a Basic Service Set (BSS), which defines the area in </a:t>
            </a:r>
            <a:r>
              <a:rPr lang="en-US" dirty="0" smtClean="0"/>
              <a:t>which a </a:t>
            </a:r>
            <a:r>
              <a:rPr lang="en-US" dirty="0"/>
              <a:t>device is reachable. </a:t>
            </a:r>
            <a:endParaRPr lang="en-US" dirty="0" smtClean="0"/>
          </a:p>
          <a:p>
            <a:pPr algn="just"/>
            <a:r>
              <a:rPr lang="en-US" dirty="0" smtClean="0"/>
              <a:t>When </a:t>
            </a:r>
            <a:r>
              <a:rPr lang="en-US" dirty="0"/>
              <a:t>two machines don’t need a central device to speak </a:t>
            </a:r>
            <a:r>
              <a:rPr lang="en-US" dirty="0" smtClean="0"/>
              <a:t>to each </a:t>
            </a:r>
            <a:r>
              <a:rPr lang="en-US" dirty="0"/>
              <a:t>other, it is called an Independent Basic Service Set (IBSS). This type of ad hoc </a:t>
            </a:r>
            <a:r>
              <a:rPr lang="en-US" dirty="0" smtClean="0"/>
              <a:t>network exists </a:t>
            </a:r>
            <a:r>
              <a:rPr lang="en-US" dirty="0"/>
              <a:t>as soon as two devices see each other</a:t>
            </a:r>
            <a:r>
              <a:rPr lang="en-US" dirty="0" smtClean="0"/>
              <a:t>.</a:t>
            </a:r>
          </a:p>
          <a:p>
            <a:pPr algn="just"/>
            <a:r>
              <a:rPr lang="en-US" dirty="0" smtClean="0"/>
              <a:t>When each </a:t>
            </a:r>
            <a:r>
              <a:rPr lang="en-US" dirty="0"/>
              <a:t>computer has only one </a:t>
            </a:r>
            <a:r>
              <a:rPr lang="en-US" dirty="0" smtClean="0"/>
              <a:t>radio the </a:t>
            </a:r>
            <a:r>
              <a:rPr lang="en-US" dirty="0"/>
              <a:t>throughput </a:t>
            </a:r>
            <a:r>
              <a:rPr lang="en-US" dirty="0" smtClean="0"/>
              <a:t>is lower </a:t>
            </a:r>
            <a:r>
              <a:rPr lang="en-US" dirty="0"/>
              <a:t>and acts as a half-duplex device, because you can’t send and receive at the same time</a:t>
            </a:r>
            <a:r>
              <a:rPr lang="en-US" dirty="0" smtClean="0"/>
              <a:t>.</a:t>
            </a:r>
            <a:endParaRPr lang="en-US" dirty="0"/>
          </a:p>
        </p:txBody>
      </p:sp>
    </p:spTree>
    <p:extLst>
      <p:ext uri="{BB962C8B-B14F-4D97-AF65-F5344CB8AC3E}">
        <p14:creationId xmlns:p14="http://schemas.microsoft.com/office/powerpoint/2010/main" val="9226908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7096"/>
          </a:xfrm>
        </p:spPr>
        <p:txBody>
          <a:bodyPr/>
          <a:lstStyle/>
          <a:p>
            <a:r>
              <a:rPr lang="en-GB" dirty="0"/>
              <a:t>Ad Hoc Networks</a:t>
            </a:r>
            <a:endParaRPr lang="en-US" dirty="0"/>
          </a:p>
        </p:txBody>
      </p:sp>
      <p:sp>
        <p:nvSpPr>
          <p:cNvPr id="3" name="Content Placeholder 2"/>
          <p:cNvSpPr>
            <a:spLocks noGrp="1"/>
          </p:cNvSpPr>
          <p:nvPr>
            <p:ph idx="1"/>
          </p:nvPr>
        </p:nvSpPr>
        <p:spPr>
          <a:xfrm>
            <a:off x="4093029" y="1036898"/>
            <a:ext cx="4862285" cy="4231787"/>
          </a:xfrm>
        </p:spPr>
        <p:txBody>
          <a:bodyPr>
            <a:normAutofit fontScale="92500" lnSpcReduction="20000"/>
          </a:bodyPr>
          <a:lstStyle/>
          <a:p>
            <a:pPr algn="just"/>
            <a:r>
              <a:rPr lang="en-US" dirty="0" smtClean="0"/>
              <a:t>There </a:t>
            </a:r>
            <a:r>
              <a:rPr lang="en-US" dirty="0"/>
              <a:t>is no infrastructure for an ad hoc network. Rather, a </a:t>
            </a:r>
            <a:r>
              <a:rPr lang="en-US" dirty="0" smtClean="0"/>
              <a:t>peer collection </a:t>
            </a:r>
            <a:r>
              <a:rPr lang="en-US" dirty="0"/>
              <a:t>of stations within range of each other may dynamically configure </a:t>
            </a:r>
            <a:r>
              <a:rPr lang="en-US" dirty="0" smtClean="0"/>
              <a:t>themselves into </a:t>
            </a:r>
            <a:r>
              <a:rPr lang="en-US" dirty="0"/>
              <a:t>a temporary network.</a:t>
            </a:r>
            <a:endParaRPr lang="en-US" dirty="0" smtClean="0"/>
          </a:p>
          <a:p>
            <a:pPr algn="just"/>
            <a:r>
              <a:rPr lang="en-US" dirty="0" smtClean="0"/>
              <a:t>You do not </a:t>
            </a:r>
            <a:r>
              <a:rPr lang="en-US" dirty="0"/>
              <a:t>have much control in </a:t>
            </a:r>
            <a:r>
              <a:rPr lang="en-US" dirty="0" smtClean="0"/>
              <a:t>these </a:t>
            </a:r>
            <a:r>
              <a:rPr lang="en-US" dirty="0"/>
              <a:t>networks, </a:t>
            </a:r>
            <a:r>
              <a:rPr lang="en-US" dirty="0" smtClean="0"/>
              <a:t>some methods </a:t>
            </a:r>
            <a:r>
              <a:rPr lang="en-US" dirty="0"/>
              <a:t>such as </a:t>
            </a:r>
            <a:r>
              <a:rPr lang="en-US" dirty="0" smtClean="0"/>
              <a:t>authentication can be problematic. </a:t>
            </a:r>
            <a:r>
              <a:rPr lang="en-US" dirty="0"/>
              <a:t>In addition, you need to address who starts the conversation and who decides on the order of communication, to name just a couple issues.</a:t>
            </a:r>
          </a:p>
          <a:p>
            <a:endParaRPr lang="en-US" dirty="0"/>
          </a:p>
        </p:txBody>
      </p:sp>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16550" y="3010360"/>
            <a:ext cx="2762459" cy="2496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0936" r="7355"/>
          <a:stretch/>
        </p:blipFill>
        <p:spPr bwMode="auto">
          <a:xfrm>
            <a:off x="549275" y="688558"/>
            <a:ext cx="3297011" cy="2321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41420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5384"/>
          </a:xfrm>
        </p:spPr>
        <p:txBody>
          <a:bodyPr/>
          <a:lstStyle/>
          <a:p>
            <a:r>
              <a:rPr lang="en-US" sz="4000" dirty="0"/>
              <a:t>Network Infrastructure Mode</a:t>
            </a:r>
          </a:p>
        </p:txBody>
      </p:sp>
      <p:sp>
        <p:nvSpPr>
          <p:cNvPr id="3" name="Content Placeholder 2"/>
          <p:cNvSpPr>
            <a:spLocks noGrp="1"/>
          </p:cNvSpPr>
          <p:nvPr>
            <p:ph idx="1"/>
          </p:nvPr>
        </p:nvSpPr>
        <p:spPr>
          <a:xfrm>
            <a:off x="878459" y="905257"/>
            <a:ext cx="8042276" cy="4343400"/>
          </a:xfrm>
        </p:spPr>
        <p:txBody>
          <a:bodyPr>
            <a:normAutofit fontScale="77500" lnSpcReduction="20000"/>
          </a:bodyPr>
          <a:lstStyle/>
          <a:p>
            <a:pPr algn="just"/>
            <a:r>
              <a:rPr lang="en-US" dirty="0"/>
              <a:t>In wireless networks, an access point acts as a connection point for clients. </a:t>
            </a:r>
            <a:endParaRPr lang="en-US" dirty="0" smtClean="0"/>
          </a:p>
          <a:p>
            <a:pPr algn="just"/>
            <a:r>
              <a:rPr lang="en-US" dirty="0" smtClean="0"/>
              <a:t>An </a:t>
            </a:r>
            <a:r>
              <a:rPr lang="en-US" dirty="0"/>
              <a:t>AP is </a:t>
            </a:r>
            <a:r>
              <a:rPr lang="en-US" dirty="0" smtClean="0"/>
              <a:t>actually a </a:t>
            </a:r>
            <a:r>
              <a:rPr lang="en-US" dirty="0"/>
              <a:t>cross between a hub and a bridge. Here’s why:</a:t>
            </a:r>
          </a:p>
          <a:p>
            <a:pPr lvl="1" algn="just">
              <a:buFont typeface="Wingdings" panose="05000000000000000000" pitchFamily="2" charset="2"/>
              <a:buChar char="§"/>
            </a:pPr>
            <a:r>
              <a:rPr lang="en-US" dirty="0" smtClean="0"/>
              <a:t>There </a:t>
            </a:r>
            <a:r>
              <a:rPr lang="en-US" dirty="0"/>
              <a:t>is one radio, which cannot send and receive at the same time. This is where </a:t>
            </a:r>
            <a:r>
              <a:rPr lang="en-US" dirty="0" smtClean="0"/>
              <a:t>the AP </a:t>
            </a:r>
            <a:r>
              <a:rPr lang="en-US" dirty="0"/>
              <a:t>is likened to a hub. It’s a half-duplex operation.</a:t>
            </a:r>
          </a:p>
          <a:p>
            <a:pPr lvl="1" algn="just">
              <a:buFont typeface="Wingdings" panose="05000000000000000000" pitchFamily="2" charset="2"/>
              <a:buChar char="§"/>
            </a:pPr>
            <a:r>
              <a:rPr lang="en-US" dirty="0" smtClean="0"/>
              <a:t> </a:t>
            </a:r>
            <a:r>
              <a:rPr lang="en-US" dirty="0"/>
              <a:t>APs have some intelligence that is similar to that of a bridge. That is how an AP </a:t>
            </a:r>
            <a:r>
              <a:rPr lang="en-US" dirty="0" smtClean="0"/>
              <a:t>can see </a:t>
            </a:r>
            <a:r>
              <a:rPr lang="en-US" dirty="0"/>
              <a:t>a frame and decide to forward it based on MAC addresses.</a:t>
            </a:r>
          </a:p>
          <a:p>
            <a:pPr algn="just"/>
            <a:r>
              <a:rPr lang="en-US" dirty="0" smtClean="0"/>
              <a:t>The difference between </a:t>
            </a:r>
            <a:r>
              <a:rPr lang="en-US" dirty="0"/>
              <a:t>an AP versus a bridge is that wireless frames are more complex. </a:t>
            </a:r>
            <a:r>
              <a:rPr lang="en-US" dirty="0" smtClean="0"/>
              <a:t>Standard Ethernet </a:t>
            </a:r>
            <a:r>
              <a:rPr lang="en-US" dirty="0"/>
              <a:t>frames have a source MAC address and a destination MAC address. </a:t>
            </a:r>
            <a:endParaRPr lang="en-US" dirty="0" smtClean="0"/>
          </a:p>
          <a:p>
            <a:pPr algn="just"/>
            <a:r>
              <a:rPr lang="en-US" dirty="0" smtClean="0"/>
              <a:t>Wireless frames </a:t>
            </a:r>
            <a:r>
              <a:rPr lang="en-US" dirty="0"/>
              <a:t>can have three or four MAC addresses. Two of them are the source </a:t>
            </a:r>
            <a:r>
              <a:rPr lang="en-US" dirty="0" smtClean="0"/>
              <a:t>and destination </a:t>
            </a:r>
            <a:r>
              <a:rPr lang="en-US" dirty="0"/>
              <a:t>MAC addresses, and one is the AP’s MAC address that is tied to a workgroup.</a:t>
            </a:r>
            <a:endParaRPr lang="en-US" dirty="0"/>
          </a:p>
        </p:txBody>
      </p:sp>
    </p:spTree>
    <p:extLst>
      <p:ext uri="{BB962C8B-B14F-4D97-AF65-F5344CB8AC3E}">
        <p14:creationId xmlns:p14="http://schemas.microsoft.com/office/powerpoint/2010/main" val="299614991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1053"/>
          </a:xfrm>
        </p:spPr>
        <p:txBody>
          <a:bodyPr/>
          <a:lstStyle/>
          <a:p>
            <a:r>
              <a:rPr lang="en-US" sz="4000" dirty="0" smtClean="0"/>
              <a:t>Infrastructure Wireless LAN</a:t>
            </a:r>
            <a:endParaRPr lang="en-US" sz="4000" dirty="0"/>
          </a:p>
        </p:txBody>
      </p:sp>
      <p:sp>
        <p:nvSpPr>
          <p:cNvPr id="3" name="Content Placeholder 2"/>
          <p:cNvSpPr>
            <a:spLocks noGrp="1"/>
          </p:cNvSpPr>
          <p:nvPr>
            <p:ph idx="1"/>
          </p:nvPr>
        </p:nvSpPr>
        <p:spPr>
          <a:xfrm>
            <a:off x="4630056" y="972457"/>
            <a:ext cx="4295323" cy="4470400"/>
          </a:xfrm>
        </p:spPr>
        <p:txBody>
          <a:bodyPr>
            <a:normAutofit/>
          </a:bodyPr>
          <a:lstStyle/>
          <a:p>
            <a:pPr algn="just"/>
            <a:r>
              <a:rPr lang="en-US" dirty="0" smtClean="0"/>
              <a:t>The </a:t>
            </a:r>
            <a:r>
              <a:rPr lang="en-US" dirty="0"/>
              <a:t>wireless LAN forms a stationary infrastructure consisting </a:t>
            </a:r>
            <a:r>
              <a:rPr lang="en-US" dirty="0" smtClean="0"/>
              <a:t>of one </a:t>
            </a:r>
            <a:r>
              <a:rPr lang="en-US" dirty="0"/>
              <a:t>or more cells with a control module for each cell. Within a cell, there may </a:t>
            </a:r>
            <a:r>
              <a:rPr lang="en-US" dirty="0" smtClean="0"/>
              <a:t>be a </a:t>
            </a:r>
            <a:r>
              <a:rPr lang="en-US" dirty="0"/>
              <a:t>number of stationary end systems</a:t>
            </a:r>
            <a:r>
              <a:rPr lang="en-US" dirty="0" smtClean="0"/>
              <a:t>.</a:t>
            </a:r>
          </a:p>
          <a:p>
            <a:pPr algn="just"/>
            <a:r>
              <a:rPr lang="en-US" dirty="0" smtClean="0"/>
              <a:t> </a:t>
            </a:r>
            <a:r>
              <a:rPr lang="en-US" dirty="0"/>
              <a:t>Nomadic stations can move from one cell </a:t>
            </a:r>
            <a:r>
              <a:rPr lang="en-US" dirty="0" smtClean="0"/>
              <a:t>to </a:t>
            </a:r>
            <a:r>
              <a:rPr lang="en-US" dirty="0"/>
              <a:t>another.</a:t>
            </a:r>
            <a:endParaRPr lang="en-US" dirty="0"/>
          </a:p>
        </p:txBody>
      </p:sp>
      <p:pic>
        <p:nvPicPr>
          <p:cNvPr id="10242" name="Picture 2"/>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4449" t="4001" r="3044" b="9190"/>
          <a:stretch/>
        </p:blipFill>
        <p:spPr bwMode="auto">
          <a:xfrm>
            <a:off x="188689" y="1146624"/>
            <a:ext cx="4557485" cy="314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38747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5567"/>
          </a:xfrm>
        </p:spPr>
        <p:txBody>
          <a:bodyPr/>
          <a:lstStyle/>
          <a:p>
            <a:r>
              <a:rPr lang="en-GB" dirty="0" smtClean="0"/>
              <a:t>Access Point (AP)</a:t>
            </a:r>
            <a:endParaRPr lang="en-US" dirty="0"/>
          </a:p>
        </p:txBody>
      </p:sp>
      <p:sp>
        <p:nvSpPr>
          <p:cNvPr id="3" name="Content Placeholder 2"/>
          <p:cNvSpPr>
            <a:spLocks noGrp="1"/>
          </p:cNvSpPr>
          <p:nvPr>
            <p:ph idx="1"/>
          </p:nvPr>
        </p:nvSpPr>
        <p:spPr>
          <a:xfrm>
            <a:off x="549275" y="3643085"/>
            <a:ext cx="8042276" cy="1508905"/>
          </a:xfrm>
        </p:spPr>
        <p:txBody>
          <a:bodyPr>
            <a:normAutofit lnSpcReduction="10000"/>
          </a:bodyPr>
          <a:lstStyle/>
          <a:p>
            <a:pPr marL="0" indent="0" algn="just">
              <a:buNone/>
            </a:pPr>
            <a:r>
              <a:rPr lang="en-US" dirty="0"/>
              <a:t>AP is called a </a:t>
            </a:r>
            <a:r>
              <a:rPr lang="en-US" i="1" dirty="0"/>
              <a:t>Basic </a:t>
            </a:r>
            <a:r>
              <a:rPr lang="en-US" i="1" dirty="0" smtClean="0"/>
              <a:t>Service Area </a:t>
            </a:r>
            <a:r>
              <a:rPr lang="en-US" i="1" dirty="0"/>
              <a:t>(BSA)</a:t>
            </a:r>
            <a:r>
              <a:rPr lang="en-US" dirty="0"/>
              <a:t>, which is also sometimes known as a </a:t>
            </a:r>
            <a:r>
              <a:rPr lang="en-US" i="1" dirty="0"/>
              <a:t>wireless cell</a:t>
            </a:r>
            <a:r>
              <a:rPr lang="en-US" b="1" dirty="0"/>
              <a:t>. </a:t>
            </a:r>
            <a:r>
              <a:rPr lang="en-US" dirty="0" smtClean="0"/>
              <a:t>When </a:t>
            </a:r>
            <a:r>
              <a:rPr lang="en-US" dirty="0"/>
              <a:t>only one AP exists, this coverage area is called a BSA, as shown in </a:t>
            </a:r>
            <a:r>
              <a:rPr lang="en-US" dirty="0" smtClean="0"/>
              <a:t>the figure above.</a:t>
            </a:r>
            <a:endParaRPr lang="en-US" dirty="0"/>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380343" y="526168"/>
            <a:ext cx="4060311" cy="2913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3601046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GB" dirty="0" smtClean="0"/>
              <a:t>Extended Service Area</a:t>
            </a:r>
            <a:endParaRPr lang="en-US" dirty="0"/>
          </a:p>
        </p:txBody>
      </p:sp>
      <p:sp>
        <p:nvSpPr>
          <p:cNvPr id="3" name="Content Placeholder 2"/>
          <p:cNvSpPr>
            <a:spLocks noGrp="1"/>
          </p:cNvSpPr>
          <p:nvPr>
            <p:ph idx="1"/>
          </p:nvPr>
        </p:nvSpPr>
        <p:spPr>
          <a:xfrm>
            <a:off x="4071030" y="972457"/>
            <a:ext cx="4971370" cy="4528457"/>
          </a:xfrm>
        </p:spPr>
        <p:txBody>
          <a:bodyPr>
            <a:normAutofit fontScale="85000" lnSpcReduction="10000"/>
          </a:bodyPr>
          <a:lstStyle/>
          <a:p>
            <a:pPr marL="0" indent="0" algn="just">
              <a:buNone/>
            </a:pPr>
            <a:r>
              <a:rPr lang="en-US" dirty="0"/>
              <a:t>Why would you want more than one AP connected to the same LAN? </a:t>
            </a:r>
            <a:endParaRPr lang="en-US" dirty="0" smtClean="0"/>
          </a:p>
          <a:p>
            <a:pPr marL="0" indent="0" algn="just">
              <a:buNone/>
            </a:pPr>
            <a:r>
              <a:rPr lang="en-US" dirty="0" smtClean="0"/>
              <a:t>There </a:t>
            </a:r>
            <a:r>
              <a:rPr lang="en-US" dirty="0"/>
              <a:t>are a </a:t>
            </a:r>
            <a:r>
              <a:rPr lang="en-US" dirty="0" smtClean="0"/>
              <a:t>few reasons</a:t>
            </a:r>
            <a:r>
              <a:rPr lang="en-US" dirty="0"/>
              <a:t>:</a:t>
            </a:r>
          </a:p>
          <a:p>
            <a:pPr algn="just"/>
            <a:r>
              <a:rPr lang="en-US" dirty="0" smtClean="0"/>
              <a:t>To </a:t>
            </a:r>
            <a:r>
              <a:rPr lang="en-US" dirty="0"/>
              <a:t>provide adequate coverage in a larger area.</a:t>
            </a:r>
          </a:p>
          <a:p>
            <a:pPr algn="just"/>
            <a:r>
              <a:rPr lang="en-US" dirty="0" smtClean="0"/>
              <a:t>To </a:t>
            </a:r>
            <a:r>
              <a:rPr lang="en-US" dirty="0"/>
              <a:t>allow clients to move from one AP to the other and still be on the same LAN</a:t>
            </a:r>
            <a:r>
              <a:rPr lang="en-US" dirty="0" smtClean="0"/>
              <a:t>.</a:t>
            </a:r>
          </a:p>
          <a:p>
            <a:pPr algn="just"/>
            <a:r>
              <a:rPr lang="en-US" dirty="0" smtClean="0">
                <a:solidFill>
                  <a:schemeClr val="tx1"/>
                </a:solidFill>
              </a:rPr>
              <a:t>The </a:t>
            </a:r>
            <a:r>
              <a:rPr lang="en-US" dirty="0">
                <a:solidFill>
                  <a:schemeClr val="tx1"/>
                </a:solidFill>
              </a:rPr>
              <a:t>process of a client moving from one AP to another is called </a:t>
            </a:r>
            <a:r>
              <a:rPr lang="en-US" i="1" dirty="0">
                <a:solidFill>
                  <a:schemeClr val="tx1"/>
                </a:solidFill>
              </a:rPr>
              <a:t>roaming</a:t>
            </a:r>
            <a:endParaRPr lang="en-US" dirty="0"/>
          </a:p>
          <a:p>
            <a:pPr algn="just"/>
            <a:r>
              <a:rPr lang="en-US" dirty="0" smtClean="0"/>
              <a:t>To </a:t>
            </a:r>
            <a:r>
              <a:rPr lang="en-US" dirty="0"/>
              <a:t>provide more saturation of APs, resulting in more bandwidth per user</a:t>
            </a:r>
            <a:r>
              <a:rPr lang="en-US" dirty="0" smtClean="0"/>
              <a:t>.</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9136"/>
            <a:ext cx="4071030" cy="27979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857763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5656"/>
          </a:xfrm>
        </p:spPr>
        <p:txBody>
          <a:bodyPr/>
          <a:lstStyle/>
          <a:p>
            <a:r>
              <a:rPr lang="en-GB" dirty="0" smtClean="0"/>
              <a:t>Service Set Identifiers</a:t>
            </a:r>
            <a:endParaRPr lang="en-US" dirty="0"/>
          </a:p>
        </p:txBody>
      </p:sp>
      <p:sp>
        <p:nvSpPr>
          <p:cNvPr id="3" name="Content Placeholder 2"/>
          <p:cNvSpPr>
            <a:spLocks noGrp="1"/>
          </p:cNvSpPr>
          <p:nvPr>
            <p:ph idx="1"/>
          </p:nvPr>
        </p:nvSpPr>
        <p:spPr>
          <a:xfrm>
            <a:off x="682171" y="713232"/>
            <a:ext cx="8238564" cy="4700597"/>
          </a:xfrm>
        </p:spPr>
        <p:txBody>
          <a:bodyPr>
            <a:normAutofit fontScale="92500" lnSpcReduction="10000"/>
          </a:bodyPr>
          <a:lstStyle/>
          <a:p>
            <a:pPr marL="0" indent="0" algn="just">
              <a:spcBef>
                <a:spcPts val="0"/>
              </a:spcBef>
              <a:buNone/>
            </a:pPr>
            <a:r>
              <a:rPr lang="en-US" dirty="0"/>
              <a:t>On the AP, the network is associated with a MAC address. </a:t>
            </a:r>
            <a:endParaRPr lang="en-US" dirty="0" smtClean="0"/>
          </a:p>
          <a:p>
            <a:pPr algn="just">
              <a:spcBef>
                <a:spcPts val="0"/>
              </a:spcBef>
            </a:pPr>
            <a:r>
              <a:rPr lang="en-US" dirty="0" smtClean="0"/>
              <a:t>This </a:t>
            </a:r>
            <a:r>
              <a:rPr lang="en-US" dirty="0"/>
              <a:t>network or </a:t>
            </a:r>
            <a:r>
              <a:rPr lang="en-US" dirty="0" smtClean="0"/>
              <a:t>workgroup that </a:t>
            </a:r>
            <a:r>
              <a:rPr lang="en-US" dirty="0"/>
              <a:t>your clients connect to is called a </a:t>
            </a:r>
            <a:r>
              <a:rPr lang="en-US" i="1" dirty="0"/>
              <a:t>Service Set Identifier (SSID)</a:t>
            </a:r>
            <a:r>
              <a:rPr lang="en-US" dirty="0"/>
              <a:t>. </a:t>
            </a:r>
            <a:endParaRPr lang="en-US" dirty="0" smtClean="0"/>
          </a:p>
          <a:p>
            <a:pPr algn="just">
              <a:spcBef>
                <a:spcPts val="0"/>
              </a:spcBef>
            </a:pPr>
            <a:r>
              <a:rPr lang="en-US" dirty="0" smtClean="0"/>
              <a:t>The SSID </a:t>
            </a:r>
            <a:r>
              <a:rPr lang="en-US" dirty="0"/>
              <a:t>is a combination of MAC address and network name. </a:t>
            </a:r>
            <a:endParaRPr lang="en-US" dirty="0" smtClean="0"/>
          </a:p>
          <a:p>
            <a:pPr algn="just">
              <a:spcBef>
                <a:spcPts val="0"/>
              </a:spcBef>
            </a:pPr>
            <a:r>
              <a:rPr lang="en-US" dirty="0" smtClean="0"/>
              <a:t>The </a:t>
            </a:r>
            <a:r>
              <a:rPr lang="en-US" dirty="0"/>
              <a:t>MAC address can be </a:t>
            </a:r>
            <a:r>
              <a:rPr lang="en-US" dirty="0" smtClean="0"/>
              <a:t>that of </a:t>
            </a:r>
            <a:r>
              <a:rPr lang="en-US" dirty="0"/>
              <a:t>the wireless radio or another MAC address generated on the AP. </a:t>
            </a:r>
            <a:endParaRPr lang="en-US" dirty="0" smtClean="0"/>
          </a:p>
          <a:p>
            <a:pPr algn="just">
              <a:spcBef>
                <a:spcPts val="0"/>
              </a:spcBef>
            </a:pPr>
            <a:r>
              <a:rPr lang="en-US" dirty="0" smtClean="0"/>
              <a:t>When </a:t>
            </a:r>
            <a:r>
              <a:rPr lang="en-US" dirty="0"/>
              <a:t>an AP </a:t>
            </a:r>
            <a:r>
              <a:rPr lang="en-US" dirty="0" smtClean="0"/>
              <a:t>offers service </a:t>
            </a:r>
            <a:r>
              <a:rPr lang="en-US" dirty="0"/>
              <a:t>for only one network, it is called a </a:t>
            </a:r>
            <a:r>
              <a:rPr lang="en-US" i="1" dirty="0"/>
              <a:t>Basic Service Set Identifier (BSSID)</a:t>
            </a:r>
            <a:r>
              <a:rPr lang="en-US" dirty="0"/>
              <a:t>. APs </a:t>
            </a:r>
            <a:r>
              <a:rPr lang="en-US" dirty="0" smtClean="0"/>
              <a:t>offer the </a:t>
            </a:r>
            <a:r>
              <a:rPr lang="en-US" dirty="0"/>
              <a:t>ability to use more than one SSID. This would let you offer a Guest Network and </a:t>
            </a:r>
            <a:r>
              <a:rPr lang="en-US" dirty="0" smtClean="0"/>
              <a:t>a Corporate </a:t>
            </a:r>
            <a:r>
              <a:rPr lang="en-US" dirty="0"/>
              <a:t>Network and still use the same AP. </a:t>
            </a:r>
            <a:endParaRPr lang="en-US" dirty="0" smtClean="0"/>
          </a:p>
          <a:p>
            <a:pPr algn="just">
              <a:spcBef>
                <a:spcPts val="0"/>
              </a:spcBef>
            </a:pPr>
            <a:r>
              <a:rPr lang="en-US" dirty="0" smtClean="0"/>
              <a:t>When </a:t>
            </a:r>
            <a:r>
              <a:rPr lang="en-US" dirty="0"/>
              <a:t>the AP has more than one network, </a:t>
            </a:r>
            <a:r>
              <a:rPr lang="en-US" dirty="0" smtClean="0"/>
              <a:t>it is </a:t>
            </a:r>
            <a:r>
              <a:rPr lang="en-US" dirty="0"/>
              <a:t>called a </a:t>
            </a:r>
            <a:r>
              <a:rPr lang="en-US" i="1" dirty="0"/>
              <a:t>Multiple Basic Service Set Identifier (MBSSID)</a:t>
            </a:r>
            <a:r>
              <a:rPr lang="en-US" dirty="0"/>
              <a:t>. </a:t>
            </a:r>
            <a:r>
              <a:rPr lang="en-US" dirty="0" smtClean="0"/>
              <a:t>Think </a:t>
            </a:r>
            <a:r>
              <a:rPr lang="en-US" dirty="0"/>
              <a:t>of it as a </a:t>
            </a:r>
            <a:r>
              <a:rPr lang="en-US" dirty="0" smtClean="0"/>
              <a:t>virtual AP</a:t>
            </a:r>
            <a:r>
              <a:rPr lang="en-US" dirty="0"/>
              <a:t>. It offers service for multiple networks, but it’s the same hardware. </a:t>
            </a:r>
            <a:endParaRPr lang="en-US" dirty="0"/>
          </a:p>
        </p:txBody>
      </p:sp>
    </p:spTree>
    <p:extLst>
      <p:ext uri="{BB962C8B-B14F-4D97-AF65-F5344CB8AC3E}">
        <p14:creationId xmlns:p14="http://schemas.microsoft.com/office/powerpoint/2010/main" val="346778213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10024"/>
          </a:xfrm>
        </p:spPr>
        <p:txBody>
          <a:bodyPr/>
          <a:lstStyle/>
          <a:p>
            <a:r>
              <a:rPr lang="en-GB" dirty="0" smtClean="0"/>
              <a:t>Roaming issue</a:t>
            </a:r>
            <a:endParaRPr lang="en-US" dirty="0"/>
          </a:p>
        </p:txBody>
      </p:sp>
      <p:sp>
        <p:nvSpPr>
          <p:cNvPr id="3" name="Content Placeholder 2"/>
          <p:cNvSpPr>
            <a:spLocks noGrp="1"/>
          </p:cNvSpPr>
          <p:nvPr>
            <p:ph idx="1"/>
          </p:nvPr>
        </p:nvSpPr>
        <p:spPr>
          <a:xfrm>
            <a:off x="4731657" y="1154248"/>
            <a:ext cx="4208236" cy="4433754"/>
          </a:xfrm>
        </p:spPr>
        <p:txBody>
          <a:bodyPr>
            <a:normAutofit fontScale="85000" lnSpcReduction="10000"/>
          </a:bodyPr>
          <a:lstStyle/>
          <a:p>
            <a:pPr algn="just"/>
            <a:r>
              <a:rPr lang="en-US" dirty="0" smtClean="0"/>
              <a:t>A roaming issue </a:t>
            </a:r>
            <a:r>
              <a:rPr lang="en-US" dirty="0"/>
              <a:t>to consider </a:t>
            </a:r>
            <a:r>
              <a:rPr lang="en-US" dirty="0" smtClean="0"/>
              <a:t>is </a:t>
            </a:r>
            <a:r>
              <a:rPr lang="en-US" dirty="0"/>
              <a:t>the possibility of interference between the two overlapping APs. </a:t>
            </a:r>
            <a:endParaRPr lang="en-US" dirty="0" smtClean="0"/>
          </a:p>
          <a:p>
            <a:pPr algn="just"/>
            <a:r>
              <a:rPr lang="en-US" dirty="0" smtClean="0"/>
              <a:t>Even </a:t>
            </a:r>
            <a:r>
              <a:rPr lang="en-US" dirty="0"/>
              <a:t>though they offer the same SSID, they need to be on different </a:t>
            </a:r>
            <a:r>
              <a:rPr lang="en-US" i="1" dirty="0"/>
              <a:t>channels</a:t>
            </a:r>
            <a:r>
              <a:rPr lang="en-US" dirty="0"/>
              <a:t>, or frequency ranges, that do not overlap. </a:t>
            </a:r>
            <a:endParaRPr lang="en-US" dirty="0" smtClean="0"/>
          </a:p>
          <a:p>
            <a:pPr algn="just"/>
            <a:r>
              <a:rPr lang="en-US" dirty="0" smtClean="0"/>
              <a:t>This </a:t>
            </a:r>
            <a:r>
              <a:rPr lang="en-US" dirty="0"/>
              <a:t>prevents </a:t>
            </a:r>
            <a:r>
              <a:rPr lang="en-US" i="1" dirty="0"/>
              <a:t>co-channel interference</a:t>
            </a:r>
            <a:r>
              <a:rPr lang="en-US" dirty="0"/>
              <a:t>, which should be avoided. </a:t>
            </a:r>
            <a:endParaRPr lang="en-US" dirty="0" smtClean="0"/>
          </a:p>
          <a:p>
            <a:pPr algn="just"/>
            <a:r>
              <a:rPr lang="en-US" dirty="0" smtClean="0"/>
              <a:t>The </a:t>
            </a:r>
            <a:r>
              <a:rPr lang="en-US" dirty="0"/>
              <a:t>2.4 spectrum allows only three </a:t>
            </a:r>
            <a:r>
              <a:rPr lang="en-US" dirty="0" smtClean="0"/>
              <a:t>non-overlapping </a:t>
            </a:r>
            <a:r>
              <a:rPr lang="en-US" dirty="0"/>
              <a:t>channels.</a:t>
            </a:r>
          </a:p>
          <a:p>
            <a:pPr algn="just"/>
            <a:endParaRPr lang="en-US"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12" y="1342930"/>
            <a:ext cx="4383314" cy="3301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02376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GB" dirty="0" smtClean="0"/>
              <a:t>Repeaters</a:t>
            </a:r>
            <a:endParaRPr lang="en-US" dirty="0"/>
          </a:p>
        </p:txBody>
      </p:sp>
      <p:sp>
        <p:nvSpPr>
          <p:cNvPr id="3" name="Content Placeholder 2"/>
          <p:cNvSpPr>
            <a:spLocks noGrp="1"/>
          </p:cNvSpPr>
          <p:nvPr>
            <p:ph idx="1"/>
          </p:nvPr>
        </p:nvSpPr>
        <p:spPr>
          <a:xfrm>
            <a:off x="3947884" y="978258"/>
            <a:ext cx="4949373" cy="4116256"/>
          </a:xfrm>
        </p:spPr>
        <p:txBody>
          <a:bodyPr>
            <a:normAutofit fontScale="92500" lnSpcReduction="20000"/>
          </a:bodyPr>
          <a:lstStyle/>
          <a:p>
            <a:pPr algn="just"/>
            <a:r>
              <a:rPr lang="en-US" dirty="0">
                <a:solidFill>
                  <a:schemeClr val="tx1"/>
                </a:solidFill>
              </a:rPr>
              <a:t>A </a:t>
            </a:r>
            <a:r>
              <a:rPr lang="en-US" dirty="0" smtClean="0">
                <a:solidFill>
                  <a:schemeClr val="tx1"/>
                </a:solidFill>
              </a:rPr>
              <a:t>wireless repeater </a:t>
            </a:r>
            <a:r>
              <a:rPr lang="en-US" dirty="0">
                <a:solidFill>
                  <a:schemeClr val="tx1"/>
                </a:solidFill>
              </a:rPr>
              <a:t>is simply an AP that doesn’t connect to a wired network for its connectivity to the distribution network. Instead, it overlaps with an AP that does physically connect </a:t>
            </a:r>
            <a:r>
              <a:rPr lang="en-US" dirty="0" smtClean="0">
                <a:solidFill>
                  <a:schemeClr val="tx1"/>
                </a:solidFill>
              </a:rPr>
              <a:t>to the </a:t>
            </a:r>
            <a:r>
              <a:rPr lang="en-US" dirty="0">
                <a:solidFill>
                  <a:schemeClr val="tx1"/>
                </a:solidFill>
              </a:rPr>
              <a:t>distribution network. The overlap needs to be 50 percent for optimal performance</a:t>
            </a:r>
            <a:r>
              <a:rPr lang="en-US" dirty="0" smtClean="0">
                <a:solidFill>
                  <a:schemeClr val="tx1"/>
                </a:solidFill>
              </a:rPr>
              <a:t>.  An example is shown in the figure.</a:t>
            </a:r>
          </a:p>
          <a:p>
            <a:pPr algn="just"/>
            <a:r>
              <a:rPr lang="en-US" dirty="0" smtClean="0">
                <a:solidFill>
                  <a:schemeClr val="tx1"/>
                </a:solidFill>
              </a:rPr>
              <a:t>A </a:t>
            </a:r>
            <a:r>
              <a:rPr lang="en-US" dirty="0">
                <a:solidFill>
                  <a:schemeClr val="tx1"/>
                </a:solidFill>
              </a:rPr>
              <a:t>repeater </a:t>
            </a:r>
            <a:r>
              <a:rPr lang="en-US" dirty="0" smtClean="0">
                <a:solidFill>
                  <a:schemeClr val="tx1"/>
                </a:solidFill>
              </a:rPr>
              <a:t>allows </a:t>
            </a:r>
            <a:r>
              <a:rPr lang="en-US" dirty="0">
                <a:solidFill>
                  <a:schemeClr val="tx1"/>
                </a:solidFill>
              </a:rPr>
              <a:t>a client to connect to the </a:t>
            </a:r>
            <a:r>
              <a:rPr lang="en-US" dirty="0" smtClean="0">
                <a:solidFill>
                  <a:schemeClr val="tx1"/>
                </a:solidFill>
              </a:rPr>
              <a:t>network otherwise the client </a:t>
            </a:r>
            <a:r>
              <a:rPr lang="en-US" dirty="0">
                <a:solidFill>
                  <a:schemeClr val="tx1"/>
                </a:solidFill>
              </a:rPr>
              <a:t>would normally be out of the service area of the AP.</a:t>
            </a:r>
            <a:endParaRPr lang="en-US" dirty="0"/>
          </a:p>
          <a:p>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67" y="1248229"/>
            <a:ext cx="3937120" cy="3251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320456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7600" y="116111"/>
            <a:ext cx="8042276" cy="1273131"/>
          </a:xfrm>
        </p:spPr>
        <p:txBody>
          <a:bodyPr/>
          <a:lstStyle/>
          <a:p>
            <a:r>
              <a:rPr lang="en-US" sz="2800" i="1" dirty="0" smtClean="0">
                <a:solidFill>
                  <a:schemeClr val="tx1"/>
                </a:solidFill>
              </a:rPr>
              <a:t>Single-Cell Wireless LAN Configuration </a:t>
            </a:r>
            <a:br>
              <a:rPr lang="en-US" sz="2800" i="1" dirty="0" smtClean="0">
                <a:solidFill>
                  <a:schemeClr val="tx1"/>
                </a:solidFill>
              </a:rPr>
            </a:br>
            <a:r>
              <a:rPr lang="en-US" sz="2800" i="1" dirty="0" smtClean="0">
                <a:solidFill>
                  <a:schemeClr val="tx1"/>
                </a:solidFill>
              </a:rPr>
              <a:t>&amp;</a:t>
            </a:r>
            <a:br>
              <a:rPr lang="en-US" sz="2800" i="1" dirty="0" smtClean="0">
                <a:solidFill>
                  <a:schemeClr val="tx1"/>
                </a:solidFill>
              </a:rPr>
            </a:br>
            <a:r>
              <a:rPr lang="en-US" sz="2800" i="1" dirty="0" smtClean="0">
                <a:solidFill>
                  <a:schemeClr val="tx1"/>
                </a:solidFill>
              </a:rPr>
              <a:t>Point-to-Point </a:t>
            </a:r>
            <a:r>
              <a:rPr lang="en-US" sz="2800" i="1" dirty="0">
                <a:solidFill>
                  <a:schemeClr val="tx1"/>
                </a:solidFill>
              </a:rPr>
              <a:t>Wireless Bridge </a:t>
            </a:r>
            <a:r>
              <a:rPr lang="en-US" sz="2800" i="1" dirty="0" smtClean="0">
                <a:solidFill>
                  <a:schemeClr val="tx1"/>
                </a:solidFill>
              </a:rPr>
              <a:t>Topology</a:t>
            </a:r>
            <a:endParaRPr lang="en-US" sz="2800" dirty="0"/>
          </a:p>
        </p:txBody>
      </p:sp>
      <p:pic>
        <p:nvPicPr>
          <p:cNvPr id="3078" name="Picture 6"/>
          <p:cNvPicPr>
            <a:picLocks noChangeAspect="1" noChangeArrowheads="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15799" y="1712684"/>
            <a:ext cx="3894077" cy="24964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62370" y="1370520"/>
            <a:ext cx="4753429" cy="3593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573487" y="4151084"/>
            <a:ext cx="3526971" cy="369332"/>
          </a:xfrm>
          <a:prstGeom prst="rect">
            <a:avLst/>
          </a:prstGeom>
          <a:noFill/>
        </p:spPr>
        <p:txBody>
          <a:bodyPr wrap="square" rtlCol="0">
            <a:spAutoFit/>
          </a:bodyPr>
          <a:lstStyle/>
          <a:p>
            <a:r>
              <a:rPr lang="en-GB" dirty="0" smtClean="0"/>
              <a:t>Point-to-Point Wireless bridge</a:t>
            </a:r>
            <a:endParaRPr lang="en-US" dirty="0"/>
          </a:p>
        </p:txBody>
      </p:sp>
      <p:sp>
        <p:nvSpPr>
          <p:cNvPr id="6" name="TextBox 5"/>
          <p:cNvSpPr txBox="1"/>
          <p:nvPr/>
        </p:nvSpPr>
        <p:spPr>
          <a:xfrm>
            <a:off x="507999" y="4963886"/>
            <a:ext cx="4533447" cy="369332"/>
          </a:xfrm>
          <a:prstGeom prst="rect">
            <a:avLst/>
          </a:prstGeom>
          <a:noFill/>
        </p:spPr>
        <p:txBody>
          <a:bodyPr wrap="square" rtlCol="0">
            <a:spAutoFit/>
          </a:bodyPr>
          <a:lstStyle/>
          <a:p>
            <a:r>
              <a:rPr lang="en-US" i="1" dirty="0"/>
              <a:t>Single-Cell Wireless LAN Configuration</a:t>
            </a:r>
            <a:endParaRPr lang="en-US" dirty="0"/>
          </a:p>
        </p:txBody>
      </p:sp>
    </p:spTree>
    <p:extLst>
      <p:ext uri="{BB962C8B-B14F-4D97-AF65-F5344CB8AC3E}">
        <p14:creationId xmlns:p14="http://schemas.microsoft.com/office/powerpoint/2010/main" val="9285493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1598"/>
            <a:ext cx="8042276" cy="1342934"/>
          </a:xfrm>
        </p:spPr>
        <p:txBody>
          <a:bodyPr/>
          <a:lstStyle/>
          <a:p>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smtClean="0">
                <a:solidFill>
                  <a:schemeClr val="tx1"/>
                </a:solidFill>
              </a:rPr>
              <a:t>Multiple-Cell Wireless LAN Configuration </a:t>
            </a:r>
            <a:br>
              <a:rPr lang="en-US" sz="2800" i="1" dirty="0" smtClean="0">
                <a:solidFill>
                  <a:schemeClr val="tx1"/>
                </a:solidFill>
              </a:rPr>
            </a:br>
            <a:r>
              <a:rPr lang="en-US" sz="2800" i="1" dirty="0" smtClean="0">
                <a:solidFill>
                  <a:schemeClr val="tx1"/>
                </a:solidFill>
              </a:rPr>
              <a:t>&amp;</a:t>
            </a:r>
            <a:br>
              <a:rPr lang="en-US" sz="2800" i="1" dirty="0" smtClean="0">
                <a:solidFill>
                  <a:schemeClr val="tx1"/>
                </a:solidFill>
              </a:rPr>
            </a:br>
            <a:r>
              <a:rPr lang="en-US" sz="2800" i="1" dirty="0" smtClean="0">
                <a:solidFill>
                  <a:schemeClr val="tx1"/>
                </a:solidFill>
              </a:rPr>
              <a:t>Point-to-Multipoint </a:t>
            </a:r>
            <a:r>
              <a:rPr lang="en-US" sz="2800" i="1" dirty="0">
                <a:solidFill>
                  <a:schemeClr val="tx1"/>
                </a:solidFill>
              </a:rPr>
              <a:t>Wireless Bridge </a:t>
            </a:r>
            <a:r>
              <a:rPr lang="en-US" sz="2800" i="1" dirty="0" smtClean="0">
                <a:solidFill>
                  <a:schemeClr val="tx1"/>
                </a:solidFill>
              </a:rPr>
              <a:t>Topology</a:t>
            </a:r>
            <a:endParaRPr lang="en-US" dirty="0"/>
          </a:p>
        </p:txBody>
      </p:sp>
      <p:pic>
        <p:nvPicPr>
          <p:cNvPr id="11267"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3200" y="1782125"/>
            <a:ext cx="4446858" cy="3040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4"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336280" y="1908990"/>
            <a:ext cx="4691606" cy="2213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920344" y="4122058"/>
            <a:ext cx="3904342" cy="646331"/>
          </a:xfrm>
          <a:prstGeom prst="rect">
            <a:avLst/>
          </a:prstGeom>
          <a:noFill/>
        </p:spPr>
        <p:txBody>
          <a:bodyPr wrap="square" rtlCol="0">
            <a:spAutoFit/>
          </a:bodyPr>
          <a:lstStyle/>
          <a:p>
            <a:pPr algn="ctr"/>
            <a:r>
              <a:rPr lang="en-US" i="1" dirty="0"/>
              <a:t>Point-to-Multipoint Wireless Bridge Topology</a:t>
            </a:r>
            <a:endParaRPr lang="en-US" dirty="0"/>
          </a:p>
        </p:txBody>
      </p:sp>
      <p:sp>
        <p:nvSpPr>
          <p:cNvPr id="5" name="TextBox 4"/>
          <p:cNvSpPr txBox="1"/>
          <p:nvPr/>
        </p:nvSpPr>
        <p:spPr>
          <a:xfrm>
            <a:off x="232228" y="4768389"/>
            <a:ext cx="4446858" cy="369332"/>
          </a:xfrm>
          <a:prstGeom prst="rect">
            <a:avLst/>
          </a:prstGeom>
          <a:noFill/>
        </p:spPr>
        <p:txBody>
          <a:bodyPr wrap="square" rtlCol="0">
            <a:spAutoFit/>
          </a:bodyPr>
          <a:lstStyle/>
          <a:p>
            <a:r>
              <a:rPr lang="en-US" i="1" dirty="0"/>
              <a:t>Multiple-Cell Wireless LAN Configuration</a:t>
            </a:r>
            <a:endParaRPr lang="en-US" dirty="0"/>
          </a:p>
        </p:txBody>
      </p:sp>
    </p:spTree>
    <p:extLst>
      <p:ext uri="{BB962C8B-B14F-4D97-AF65-F5344CB8AC3E}">
        <p14:creationId xmlns:p14="http://schemas.microsoft.com/office/powerpoint/2010/main" val="1659068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3672"/>
          </a:xfrm>
        </p:spPr>
        <p:txBody>
          <a:bodyPr/>
          <a:lstStyle/>
          <a:p>
            <a:r>
              <a:rPr lang="en-GB" dirty="0" smtClean="0"/>
              <a:t>Wireless Mesh Solution</a:t>
            </a:r>
            <a:endParaRPr lang="en-US" dirty="0"/>
          </a:p>
        </p:txBody>
      </p:sp>
      <p:sp>
        <p:nvSpPr>
          <p:cNvPr id="3" name="Content Placeholder 2"/>
          <p:cNvSpPr>
            <a:spLocks noGrp="1"/>
          </p:cNvSpPr>
          <p:nvPr>
            <p:ph idx="1"/>
          </p:nvPr>
        </p:nvSpPr>
        <p:spPr>
          <a:xfrm>
            <a:off x="171904" y="2885147"/>
            <a:ext cx="8681810" cy="2383539"/>
          </a:xfrm>
        </p:spPr>
        <p:txBody>
          <a:bodyPr>
            <a:normAutofit/>
          </a:bodyPr>
          <a:lstStyle/>
          <a:p>
            <a:pPr algn="just"/>
            <a:r>
              <a:rPr lang="en-GB" dirty="0">
                <a:solidFill>
                  <a:schemeClr val="tx1"/>
                </a:solidFill>
              </a:rPr>
              <a:t>Assume that the central site goes down, the remote sites can’t communicate with each other or the central site.  This can be a major issue.</a:t>
            </a:r>
            <a:endParaRPr lang="en-US" dirty="0">
              <a:solidFill>
                <a:schemeClr val="tx1"/>
              </a:solidFill>
            </a:endParaRPr>
          </a:p>
          <a:p>
            <a:pPr algn="just"/>
            <a:r>
              <a:rPr lang="en-US" dirty="0">
                <a:solidFill>
                  <a:schemeClr val="tx1"/>
                </a:solidFill>
              </a:rPr>
              <a:t>The mesh solution is appropriate when connectivity is important, because multiple </a:t>
            </a:r>
            <a:r>
              <a:rPr lang="en-US" dirty="0" smtClean="0">
                <a:solidFill>
                  <a:schemeClr val="tx1"/>
                </a:solidFill>
              </a:rPr>
              <a:t>paths can </a:t>
            </a:r>
            <a:r>
              <a:rPr lang="en-US" dirty="0">
                <a:solidFill>
                  <a:schemeClr val="tx1"/>
                </a:solidFill>
              </a:rPr>
              <a:t>be used. </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8800" y="937938"/>
            <a:ext cx="4775200" cy="1998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970805"/>
            <a:ext cx="4029075" cy="168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853198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475" y="107576"/>
            <a:ext cx="8042276" cy="587368"/>
          </a:xfrm>
        </p:spPr>
        <p:txBody>
          <a:bodyPr/>
          <a:lstStyle/>
          <a:p>
            <a:r>
              <a:rPr lang="en-US" sz="3600" dirty="0"/>
              <a:t>Vendor-Specific Topology Extensions</a:t>
            </a:r>
          </a:p>
        </p:txBody>
      </p:sp>
      <p:sp>
        <p:nvSpPr>
          <p:cNvPr id="3" name="Content Placeholder 2"/>
          <p:cNvSpPr>
            <a:spLocks noGrp="1"/>
          </p:cNvSpPr>
          <p:nvPr>
            <p:ph idx="1"/>
          </p:nvPr>
        </p:nvSpPr>
        <p:spPr>
          <a:xfrm>
            <a:off x="787019" y="722377"/>
            <a:ext cx="8042276" cy="4343400"/>
          </a:xfrm>
        </p:spPr>
        <p:txBody>
          <a:bodyPr>
            <a:normAutofit lnSpcReduction="10000"/>
          </a:bodyPr>
          <a:lstStyle/>
          <a:p>
            <a:pPr marL="0" indent="0" algn="just">
              <a:buNone/>
            </a:pPr>
            <a:r>
              <a:rPr lang="en-US" dirty="0"/>
              <a:t>The vendor-specific topology extensions are an enablement of additional network </a:t>
            </a:r>
            <a:r>
              <a:rPr lang="en-US" dirty="0" smtClean="0"/>
              <a:t>functionality by </a:t>
            </a:r>
            <a:r>
              <a:rPr lang="en-US" dirty="0"/>
              <a:t>way of vendor-defined protocols, devices, and topologies</a:t>
            </a:r>
            <a:r>
              <a:rPr lang="en-US" dirty="0" smtClean="0"/>
              <a:t>.</a:t>
            </a:r>
          </a:p>
          <a:p>
            <a:r>
              <a:rPr lang="en-US" dirty="0"/>
              <a:t>Cisco offers two types of workgroup bridges:</a:t>
            </a:r>
          </a:p>
          <a:p>
            <a:pPr lvl="1" algn="just">
              <a:buFont typeface="Wingdings" panose="05000000000000000000" pitchFamily="2" charset="2"/>
              <a:buChar char="§"/>
            </a:pPr>
            <a:r>
              <a:rPr lang="en-US" b="1" dirty="0" smtClean="0"/>
              <a:t>Autonomous </a:t>
            </a:r>
            <a:r>
              <a:rPr lang="en-US" b="1" dirty="0"/>
              <a:t>Workgroup Bridge (</a:t>
            </a:r>
            <a:r>
              <a:rPr lang="en-US" b="1" dirty="0" err="1"/>
              <a:t>aWGB</a:t>
            </a:r>
            <a:r>
              <a:rPr lang="en-US" b="1" dirty="0"/>
              <a:t>): </a:t>
            </a:r>
            <a:r>
              <a:rPr lang="en-US" dirty="0" smtClean="0"/>
              <a:t>The </a:t>
            </a:r>
            <a:r>
              <a:rPr lang="en-US" dirty="0" err="1"/>
              <a:t>aWGB</a:t>
            </a:r>
            <a:r>
              <a:rPr lang="en-US" dirty="0"/>
              <a:t> is supported in IOS AP version 12.4(3G)JA and later. The </a:t>
            </a:r>
            <a:r>
              <a:rPr lang="en-US" dirty="0" err="1" smtClean="0"/>
              <a:t>aWGBconnects</a:t>
            </a:r>
            <a:r>
              <a:rPr lang="en-US" dirty="0" smtClean="0"/>
              <a:t> </a:t>
            </a:r>
            <a:r>
              <a:rPr lang="en-US" dirty="0"/>
              <a:t>only to upstream Cisco APs, and the AP sees multiple Ethernet clients.</a:t>
            </a:r>
          </a:p>
          <a:p>
            <a:pPr lvl="1" algn="just">
              <a:buFont typeface="Wingdings" panose="05000000000000000000" pitchFamily="2" charset="2"/>
              <a:buChar char="§"/>
            </a:pPr>
            <a:r>
              <a:rPr lang="en-US" dirty="0" smtClean="0"/>
              <a:t> </a:t>
            </a:r>
            <a:r>
              <a:rPr lang="en-US" b="1" dirty="0"/>
              <a:t>Universal Workgroup Bridge (</a:t>
            </a:r>
            <a:r>
              <a:rPr lang="en-US" b="1" dirty="0" err="1"/>
              <a:t>uWGB</a:t>
            </a:r>
            <a:r>
              <a:rPr lang="en-US" b="1" dirty="0"/>
              <a:t>): </a:t>
            </a:r>
            <a:r>
              <a:rPr lang="en-US" dirty="0"/>
              <a:t>The </a:t>
            </a:r>
            <a:r>
              <a:rPr lang="en-US" dirty="0" err="1"/>
              <a:t>uWGB</a:t>
            </a:r>
            <a:r>
              <a:rPr lang="en-US" dirty="0"/>
              <a:t> is supported on IOS AP </a:t>
            </a:r>
            <a:r>
              <a:rPr lang="en-US" dirty="0" smtClean="0"/>
              <a:t>version 12.4(11)XJ </a:t>
            </a:r>
            <a:r>
              <a:rPr lang="en-US" dirty="0"/>
              <a:t>and later. It allows bridging to upstream non-Cisco APs and appears as </a:t>
            </a:r>
            <a:r>
              <a:rPr lang="en-US" dirty="0" smtClean="0"/>
              <a:t>a single </a:t>
            </a:r>
            <a:r>
              <a:rPr lang="en-US" dirty="0"/>
              <a:t>client.</a:t>
            </a:r>
            <a:endParaRPr lang="en-US" dirty="0"/>
          </a:p>
        </p:txBody>
      </p:sp>
    </p:spTree>
    <p:extLst>
      <p:ext uri="{BB962C8B-B14F-4D97-AF65-F5344CB8AC3E}">
        <p14:creationId xmlns:p14="http://schemas.microsoft.com/office/powerpoint/2010/main" val="215938677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3322</TotalTime>
  <Words>2783</Words>
  <Application>Microsoft Office PowerPoint</Application>
  <PresentationFormat>On-screen Show (4:3)</PresentationFormat>
  <Paragraphs>153</Paragraphs>
  <Slides>25</Slides>
  <Notes>14</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Breeze</vt:lpstr>
      <vt:lpstr>WLAN Technologies &amp; Topologies </vt:lpstr>
      <vt:lpstr>Objectives</vt:lpstr>
      <vt:lpstr>Wireless Topologies Overview</vt:lpstr>
      <vt:lpstr>WPAN</vt:lpstr>
      <vt:lpstr>WLAN</vt:lpstr>
      <vt:lpstr>WMAN</vt:lpstr>
      <vt:lpstr>WWAN</vt:lpstr>
      <vt:lpstr>Wireless LAN Requirements</vt:lpstr>
      <vt:lpstr>Wireless LAN Technology</vt:lpstr>
      <vt:lpstr>Comparison of WLAN Technologies</vt:lpstr>
      <vt:lpstr>Original 802.11 Topologies</vt:lpstr>
      <vt:lpstr>Ad Hoc Networks</vt:lpstr>
      <vt:lpstr>Ad Hoc Networks</vt:lpstr>
      <vt:lpstr>Network Infrastructure Mode</vt:lpstr>
      <vt:lpstr>Infrastructure Wireless LAN</vt:lpstr>
      <vt:lpstr>Access Point (AP)</vt:lpstr>
      <vt:lpstr>Extended Service Area</vt:lpstr>
      <vt:lpstr>Service Set Identifiers</vt:lpstr>
      <vt:lpstr>Roaming issue</vt:lpstr>
      <vt:lpstr>Repeaters</vt:lpstr>
      <vt:lpstr>Single-Cell Wireless LAN Configuration  &amp; Point-to-Point Wireless Bridge Topology</vt:lpstr>
      <vt:lpstr>           Multiple-Cell Wireless LAN Configuration  &amp; Point-to-Multipoint Wireless Bridge Topology</vt:lpstr>
      <vt:lpstr>Wireless Mesh Solution</vt:lpstr>
      <vt:lpstr>Vendor-Specific Topology Extensions</vt:lpstr>
      <vt:lpstr>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Carlene</cp:lastModifiedBy>
  <cp:revision>448</cp:revision>
  <dcterms:created xsi:type="dcterms:W3CDTF">2011-10-03T10:20:59Z</dcterms:created>
  <dcterms:modified xsi:type="dcterms:W3CDTF">2014-11-09T18:53:31Z</dcterms:modified>
</cp:coreProperties>
</file>