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4"/>
  </p:notesMasterIdLst>
  <p:sldIdLst>
    <p:sldId id="256" r:id="rId2"/>
    <p:sldId id="267" r:id="rId3"/>
    <p:sldId id="257" r:id="rId4"/>
    <p:sldId id="258" r:id="rId5"/>
    <p:sldId id="259" r:id="rId6"/>
    <p:sldId id="260" r:id="rId7"/>
    <p:sldId id="261" r:id="rId8"/>
    <p:sldId id="262" r:id="rId9"/>
    <p:sldId id="263" r:id="rId10"/>
    <p:sldId id="264" r:id="rId11"/>
    <p:sldId id="265" r:id="rId12"/>
    <p:sldId id="266" r:id="rId13"/>
  </p:sldIdLst>
  <p:sldSz cx="14630400" cy="8229600"/>
  <p:notesSz cx="8229600" cy="14630400"/>
  <p:embeddedFontLst>
    <p:embeddedFont>
      <p:font typeface="Sora Light" panose="020B0604020202020204" charset="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10"/>
  </p:normalViewPr>
  <p:slideViewPr>
    <p:cSldViewPr snapToGrid="0" snapToObjects="1">
      <p:cViewPr varScale="1">
        <p:scale>
          <a:sx n="49" d="100"/>
          <a:sy n="4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75841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Welcome to the business plan for Petal Bloom, an up-and-coming flower shop in Birmingham. This presentation describes our vision for an eco-conscious, low-impact flower shop whose customers will experience a personal service and a high-tech environment. With its passion to bring pleasure and class through personalized floral designs and ecological practices, Petal Bloom seeks to serve the public.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Welcome to the business plan for Petal Bloom, an up-and-coming flower shop in Birmingham. This presentation describes our vision for an eco-conscious, low-impact flower shop whose customers will experience a personal service and a high-tech environment. With its passion to bring pleasure and class through personalized floral designs and ecological practices, Petal Bloom seeks to serve the public.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31578950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7EEF9"/>
          </a:solidFill>
          <a:ln/>
        </p:spPr>
      </p:sp>
      <p:sp>
        <p:nvSpPr>
          <p:cNvPr id="3" name="Shape 1"/>
          <p:cNvSpPr/>
          <p:nvPr/>
        </p:nvSpPr>
        <p:spPr>
          <a:xfrm>
            <a:off x="0" y="0"/>
            <a:ext cx="14630400" cy="8229600"/>
          </a:xfrm>
          <a:prstGeom prst="rect">
            <a:avLst/>
          </a:prstGeom>
          <a:solidFill>
            <a:srgbClr val="FFFAFA"/>
          </a:solid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7EEF9"/>
          </a:solidFill>
          <a:ln/>
        </p:spPr>
      </p:sp>
      <p:sp>
        <p:nvSpPr>
          <p:cNvPr id="3" name="Shape 1"/>
          <p:cNvSpPr/>
          <p:nvPr/>
        </p:nvSpPr>
        <p:spPr>
          <a:xfrm>
            <a:off x="0" y="0"/>
            <a:ext cx="14630400" cy="8229600"/>
          </a:xfrm>
          <a:prstGeom prst="rect">
            <a:avLst/>
          </a:prstGeom>
          <a:solidFill>
            <a:srgbClr val="FFFAFA"/>
          </a:solid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7EEF9"/>
          </a:solidFill>
          <a:ln/>
        </p:spPr>
      </p:sp>
      <p:sp>
        <p:nvSpPr>
          <p:cNvPr id="3" name="Shape 1"/>
          <p:cNvSpPr/>
          <p:nvPr/>
        </p:nvSpPr>
        <p:spPr>
          <a:xfrm>
            <a:off x="0" y="0"/>
            <a:ext cx="14630400" cy="8229600"/>
          </a:xfrm>
          <a:prstGeom prst="rect">
            <a:avLst/>
          </a:prstGeom>
          <a:solidFill>
            <a:srgbClr val="FFFAFA"/>
          </a:solid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7EEF9"/>
          </a:solidFill>
          <a:ln/>
        </p:spPr>
      </p:sp>
      <p:sp>
        <p:nvSpPr>
          <p:cNvPr id="3" name="Shape 1"/>
          <p:cNvSpPr/>
          <p:nvPr/>
        </p:nvSpPr>
        <p:spPr>
          <a:xfrm>
            <a:off x="0" y="0"/>
            <a:ext cx="14630400" cy="8229600"/>
          </a:xfrm>
          <a:prstGeom prst="rect">
            <a:avLst/>
          </a:prstGeom>
          <a:solidFill>
            <a:srgbClr val="FFFAFA"/>
          </a:solid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7EEF9"/>
          </a:solidFill>
          <a:ln/>
        </p:spPr>
      </p:sp>
      <p:sp>
        <p:nvSpPr>
          <p:cNvPr id="3" name="Shape 1"/>
          <p:cNvSpPr/>
          <p:nvPr/>
        </p:nvSpPr>
        <p:spPr>
          <a:xfrm>
            <a:off x="0" y="0"/>
            <a:ext cx="14630400" cy="8229600"/>
          </a:xfrm>
          <a:prstGeom prst="rect">
            <a:avLst/>
          </a:prstGeom>
          <a:solidFill>
            <a:srgbClr val="FFFAFA"/>
          </a:solid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7EEF9"/>
          </a:solidFill>
          <a:ln/>
        </p:spPr>
      </p:sp>
      <p:sp>
        <p:nvSpPr>
          <p:cNvPr id="3" name="Shape 1"/>
          <p:cNvSpPr/>
          <p:nvPr/>
        </p:nvSpPr>
        <p:spPr>
          <a:xfrm>
            <a:off x="0" y="0"/>
            <a:ext cx="14630400" cy="8229600"/>
          </a:xfrm>
          <a:prstGeom prst="rect">
            <a:avLst/>
          </a:prstGeom>
          <a:solidFill>
            <a:srgbClr val="FFFAFA"/>
          </a:solid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7EEF9"/>
          </a:solidFill>
          <a:ln/>
        </p:spPr>
      </p:sp>
      <p:sp>
        <p:nvSpPr>
          <p:cNvPr id="3" name="Shape 1"/>
          <p:cNvSpPr/>
          <p:nvPr/>
        </p:nvSpPr>
        <p:spPr>
          <a:xfrm>
            <a:off x="0" y="0"/>
            <a:ext cx="14630400" cy="8229600"/>
          </a:xfrm>
          <a:prstGeom prst="rect">
            <a:avLst/>
          </a:prstGeom>
          <a:solidFill>
            <a:srgbClr val="FFFAFA"/>
          </a:solid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7EEF9"/>
          </a:solidFill>
          <a:ln/>
        </p:spPr>
      </p:sp>
      <p:sp>
        <p:nvSpPr>
          <p:cNvPr id="3" name="Shape 1"/>
          <p:cNvSpPr/>
          <p:nvPr/>
        </p:nvSpPr>
        <p:spPr>
          <a:xfrm>
            <a:off x="0" y="0"/>
            <a:ext cx="14630400" cy="8229600"/>
          </a:xfrm>
          <a:prstGeom prst="rect">
            <a:avLst/>
          </a:prstGeom>
          <a:solidFill>
            <a:srgbClr val="FFFAFA"/>
          </a:solidFill>
          <a:ln/>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7EEF9"/>
          </a:solidFill>
          <a:ln/>
        </p:spPr>
      </p:sp>
      <p:sp>
        <p:nvSpPr>
          <p:cNvPr id="3" name="Shape 1"/>
          <p:cNvSpPr/>
          <p:nvPr/>
        </p:nvSpPr>
        <p:spPr>
          <a:xfrm>
            <a:off x="0" y="0"/>
            <a:ext cx="14630400" cy="8229600"/>
          </a:xfrm>
          <a:prstGeom prst="rect">
            <a:avLst/>
          </a:prstGeom>
          <a:solidFill>
            <a:srgbClr val="FFFAFA"/>
          </a:solidFill>
          <a:ln/>
        </p:spPr>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7EEF9"/>
          </a:solidFill>
          <a:ln/>
        </p:spPr>
      </p:sp>
      <p:sp>
        <p:nvSpPr>
          <p:cNvPr id="3" name="Shape 1"/>
          <p:cNvSpPr/>
          <p:nvPr/>
        </p:nvSpPr>
        <p:spPr>
          <a:xfrm>
            <a:off x="0" y="0"/>
            <a:ext cx="14630400" cy="8229600"/>
          </a:xfrm>
          <a:prstGeom prst="rect">
            <a:avLst/>
          </a:prstGeom>
          <a:solidFill>
            <a:srgbClr val="FFFAFA"/>
          </a:solidFill>
          <a:ln/>
        </p:spPr>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1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7EEF9"/>
          </a:solidFill>
          <a:ln/>
        </p:spPr>
      </p:sp>
      <p:sp>
        <p:nvSpPr>
          <p:cNvPr id="3" name="Shape 1"/>
          <p:cNvSpPr/>
          <p:nvPr/>
        </p:nvSpPr>
        <p:spPr>
          <a:xfrm>
            <a:off x="0" y="0"/>
            <a:ext cx="14630400" cy="8229600"/>
          </a:xfrm>
          <a:prstGeom prst="rect">
            <a:avLst/>
          </a:prstGeom>
          <a:solidFill>
            <a:srgbClr val="FFFAFA"/>
          </a:solidFill>
          <a:ln/>
        </p:spPr>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1046794" y="1718921"/>
            <a:ext cx="7483554" cy="3230761"/>
          </a:xfrm>
          <a:prstGeom prst="rect">
            <a:avLst/>
          </a:prstGeom>
          <a:noFill/>
          <a:ln/>
        </p:spPr>
        <p:txBody>
          <a:bodyPr wrap="square" lIns="0" tIns="0" rIns="0" bIns="0" rtlCol="0" anchor="t"/>
          <a:lstStyle/>
          <a:p>
            <a:pPr marL="0" indent="0" algn="ctr">
              <a:lnSpc>
                <a:spcPts val="8450"/>
              </a:lnSpc>
              <a:buNone/>
            </a:pPr>
            <a:r>
              <a:rPr lang="en-US" sz="6600" b="1" dirty="0">
                <a:solidFill>
                  <a:srgbClr val="1F1E1E"/>
                </a:solidFill>
                <a:latin typeface="Times New Roman" panose="02020603050405020304" pitchFamily="18" charset="0"/>
                <a:ea typeface="Alexandria Semi Bold" pitchFamily="34" charset="-122"/>
                <a:cs typeface="Times New Roman" panose="02020603050405020304" pitchFamily="18" charset="0"/>
              </a:rPr>
              <a:t>Petal Bloom: Sustainable Floral Boutique</a:t>
            </a:r>
            <a:endParaRPr lang="en-US" sz="6600" b="1" dirty="0">
              <a:latin typeface="Times New Roman" panose="02020603050405020304" pitchFamily="18" charset="0"/>
              <a:cs typeface="Times New Roman" panose="02020603050405020304" pitchFamily="18" charset="0"/>
            </a:endParaRPr>
          </a:p>
        </p:txBody>
      </p:sp>
      <p:sp>
        <p:nvSpPr>
          <p:cNvPr id="4" name="Text 1"/>
          <p:cNvSpPr/>
          <p:nvPr/>
        </p:nvSpPr>
        <p:spPr>
          <a:xfrm>
            <a:off x="830223" y="4238982"/>
            <a:ext cx="7483554" cy="2656165"/>
          </a:xfrm>
          <a:prstGeom prst="rect">
            <a:avLst/>
          </a:prstGeom>
          <a:noFill/>
          <a:ln/>
        </p:spPr>
        <p:txBody>
          <a:bodyPr wrap="square" lIns="0" tIns="0" rIns="0" bIns="0" rtlCol="0" anchor="t"/>
          <a:lstStyle/>
          <a:p>
            <a:pPr marL="0" indent="0">
              <a:lnSpc>
                <a:spcPts val="2950"/>
              </a:lnSpc>
              <a:buNone/>
            </a:pPr>
            <a:endParaRPr lang="en-US" sz="1850" dirty="0"/>
          </a:p>
        </p:txBody>
      </p:sp>
      <p:sp>
        <p:nvSpPr>
          <p:cNvPr id="6" name="Text 3"/>
          <p:cNvSpPr/>
          <p:nvPr/>
        </p:nvSpPr>
        <p:spPr>
          <a:xfrm>
            <a:off x="965478" y="7320796"/>
            <a:ext cx="108942" cy="97512"/>
          </a:xfrm>
          <a:prstGeom prst="rect">
            <a:avLst/>
          </a:prstGeom>
          <a:noFill/>
          <a:ln/>
        </p:spPr>
        <p:txBody>
          <a:bodyPr wrap="none" lIns="0" tIns="0" rIns="0" bIns="0" rtlCol="0" anchor="t"/>
          <a:lstStyle/>
          <a:p>
            <a:pPr marL="0" indent="0" algn="ctr">
              <a:lnSpc>
                <a:spcPts val="750"/>
              </a:lnSpc>
              <a:buNone/>
            </a:pPr>
            <a:r>
              <a:rPr lang="en-US" sz="750" dirty="0">
                <a:solidFill>
                  <a:srgbClr val="FFFFFF"/>
                </a:solidFill>
                <a:latin typeface="Sora Medium" pitchFamily="34" charset="0"/>
                <a:ea typeface="Sora Medium" pitchFamily="34" charset="-122"/>
                <a:cs typeface="Sora Medium" pitchFamily="34" charset="-120"/>
              </a:rPr>
              <a:t>ic</a:t>
            </a:r>
            <a:endParaRPr lang="en-US" sz="750" dirty="0"/>
          </a:p>
        </p:txBody>
      </p:sp>
      <p:sp>
        <p:nvSpPr>
          <p:cNvPr id="9" name="TextBox 8">
            <a:extLst>
              <a:ext uri="{FF2B5EF4-FFF2-40B4-BE49-F238E27FC236}">
                <a16:creationId xmlns:a16="http://schemas.microsoft.com/office/drawing/2014/main" id="{6DAF9723-2D5F-086F-0A3D-B2BBAF0C6111}"/>
              </a:ext>
            </a:extLst>
          </p:cNvPr>
          <p:cNvSpPr txBox="1"/>
          <p:nvPr/>
        </p:nvSpPr>
        <p:spPr>
          <a:xfrm>
            <a:off x="914400" y="5162507"/>
            <a:ext cx="7315200" cy="2954655"/>
          </a:xfrm>
          <a:prstGeom prst="rect">
            <a:avLst/>
          </a:prstGeom>
          <a:noFill/>
        </p:spPr>
        <p:txBody>
          <a:bodyPr wrap="square">
            <a:spAutoFit/>
          </a:bodyPr>
          <a:lstStyle/>
          <a:p>
            <a:r>
              <a:rPr lang="fr-FR" sz="2800" b="1" dirty="0">
                <a:latin typeface="Times New Roman" panose="02020603050405020304" pitchFamily="18" charset="0"/>
                <a:cs typeface="Times New Roman" panose="02020603050405020304" pitchFamily="18" charset="0"/>
              </a:rPr>
              <a:t>Module: Entrepreneurship</a:t>
            </a:r>
          </a:p>
          <a:p>
            <a:endParaRPr lang="fr-FR" sz="2800" b="1" dirty="0">
              <a:latin typeface="Times New Roman" panose="02020603050405020304" pitchFamily="18" charset="0"/>
              <a:cs typeface="Times New Roman" panose="02020603050405020304" pitchFamily="18" charset="0"/>
            </a:endParaRPr>
          </a:p>
          <a:p>
            <a:r>
              <a:rPr lang="fr-FR" sz="2800" b="1" dirty="0">
                <a:latin typeface="Times New Roman" panose="02020603050405020304" pitchFamily="18" charset="0"/>
                <a:cs typeface="Times New Roman" panose="02020603050405020304" pitchFamily="18" charset="0"/>
              </a:rPr>
              <a:t> Module code:  LCBB5001</a:t>
            </a:r>
          </a:p>
          <a:p>
            <a:endParaRPr lang="fr-FR" sz="2800" b="1" dirty="0">
              <a:latin typeface="Times New Roman" panose="02020603050405020304" pitchFamily="18" charset="0"/>
              <a:cs typeface="Times New Roman" panose="02020603050405020304" pitchFamily="18" charset="0"/>
            </a:endParaRPr>
          </a:p>
          <a:p>
            <a:r>
              <a:rPr lang="fr-FR" sz="2800" b="1" dirty="0">
                <a:latin typeface="Times New Roman" panose="02020603050405020304" pitchFamily="18" charset="0"/>
                <a:cs typeface="Times New Roman" panose="02020603050405020304" pitchFamily="18" charset="0"/>
              </a:rPr>
              <a:t>Student ID: 2242725</a:t>
            </a:r>
          </a:p>
          <a:p>
            <a:endParaRPr lang="fr-FR" sz="2800" b="1" dirty="0">
              <a:latin typeface="Times New Roman" panose="02020603050405020304" pitchFamily="18" charset="0"/>
              <a:cs typeface="Times New Roman" panose="02020603050405020304" pitchFamily="18" charset="0"/>
            </a:endParaRPr>
          </a:p>
          <a:p>
            <a:endParaRPr lang="fr-FR" dirty="0"/>
          </a:p>
        </p:txBody>
      </p:sp>
      <p:pic>
        <p:nvPicPr>
          <p:cNvPr id="10" name="Picture 9" descr="A black and white text&#10;&#10;Description automatically generated">
            <a:extLst>
              <a:ext uri="{FF2B5EF4-FFF2-40B4-BE49-F238E27FC236}">
                <a16:creationId xmlns:a16="http://schemas.microsoft.com/office/drawing/2014/main" id="{220771E8-7D28-C0D6-CAD2-92824A2ABCC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9227" y="243251"/>
            <a:ext cx="2724180" cy="1091201"/>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3573423" y="375487"/>
            <a:ext cx="7483554" cy="958965"/>
          </a:xfrm>
          <a:prstGeom prst="rect">
            <a:avLst/>
          </a:prstGeom>
          <a:noFill/>
          <a:ln/>
        </p:spPr>
        <p:txBody>
          <a:bodyPr wrap="square" lIns="0" tIns="0" rIns="0" bIns="0" rtlCol="0" anchor="t"/>
          <a:lstStyle/>
          <a:p>
            <a:pPr marL="0" indent="0" algn="ctr">
              <a:lnSpc>
                <a:spcPts val="8450"/>
              </a:lnSpc>
              <a:buNone/>
            </a:pPr>
            <a:r>
              <a:rPr lang="en-US" sz="6600" b="1" dirty="0">
                <a:solidFill>
                  <a:srgbClr val="1F1E1E"/>
                </a:solidFill>
                <a:latin typeface="Times New Roman" panose="02020603050405020304" pitchFamily="18" charset="0"/>
                <a:ea typeface="Alexandria Semi Bold" pitchFamily="34" charset="-122"/>
                <a:cs typeface="Times New Roman" panose="02020603050405020304" pitchFamily="18" charset="0"/>
              </a:rPr>
              <a:t>Contents </a:t>
            </a:r>
            <a:endParaRPr lang="en-US" sz="6600" b="1" dirty="0">
              <a:latin typeface="Times New Roman" panose="02020603050405020304" pitchFamily="18" charset="0"/>
              <a:cs typeface="Times New Roman" panose="02020603050405020304" pitchFamily="18" charset="0"/>
            </a:endParaRPr>
          </a:p>
        </p:txBody>
      </p:sp>
      <p:sp>
        <p:nvSpPr>
          <p:cNvPr id="4" name="Text 1"/>
          <p:cNvSpPr/>
          <p:nvPr/>
        </p:nvSpPr>
        <p:spPr>
          <a:xfrm>
            <a:off x="830223" y="4238982"/>
            <a:ext cx="7483554" cy="2656165"/>
          </a:xfrm>
          <a:prstGeom prst="rect">
            <a:avLst/>
          </a:prstGeom>
          <a:noFill/>
          <a:ln/>
        </p:spPr>
        <p:txBody>
          <a:bodyPr wrap="square" lIns="0" tIns="0" rIns="0" bIns="0" rtlCol="0" anchor="t"/>
          <a:lstStyle/>
          <a:p>
            <a:pPr marL="0" indent="0">
              <a:lnSpc>
                <a:spcPts val="2950"/>
              </a:lnSpc>
              <a:buNone/>
            </a:pPr>
            <a:endParaRPr lang="en-US" sz="1850" dirty="0"/>
          </a:p>
        </p:txBody>
      </p:sp>
      <p:sp>
        <p:nvSpPr>
          <p:cNvPr id="6" name="Text 3"/>
          <p:cNvSpPr/>
          <p:nvPr/>
        </p:nvSpPr>
        <p:spPr>
          <a:xfrm>
            <a:off x="965478" y="7320796"/>
            <a:ext cx="108942" cy="97512"/>
          </a:xfrm>
          <a:prstGeom prst="rect">
            <a:avLst/>
          </a:prstGeom>
          <a:noFill/>
          <a:ln/>
        </p:spPr>
        <p:txBody>
          <a:bodyPr wrap="none" lIns="0" tIns="0" rIns="0" bIns="0" rtlCol="0" anchor="t"/>
          <a:lstStyle/>
          <a:p>
            <a:pPr marL="0" indent="0" algn="ctr">
              <a:lnSpc>
                <a:spcPts val="750"/>
              </a:lnSpc>
              <a:buNone/>
            </a:pPr>
            <a:r>
              <a:rPr lang="en-US" sz="750" dirty="0">
                <a:solidFill>
                  <a:srgbClr val="FFFFFF"/>
                </a:solidFill>
                <a:latin typeface="Sora Medium" pitchFamily="34" charset="0"/>
                <a:ea typeface="Sora Medium" pitchFamily="34" charset="-122"/>
                <a:cs typeface="Sora Medium" pitchFamily="34" charset="-120"/>
              </a:rPr>
              <a:t>ic</a:t>
            </a:r>
            <a:endParaRPr lang="en-US" sz="750" dirty="0"/>
          </a:p>
        </p:txBody>
      </p:sp>
      <p:pic>
        <p:nvPicPr>
          <p:cNvPr id="10" name="Picture 9" descr="A black and white text&#10;&#10;Description automatically generated">
            <a:extLst>
              <a:ext uri="{FF2B5EF4-FFF2-40B4-BE49-F238E27FC236}">
                <a16:creationId xmlns:a16="http://schemas.microsoft.com/office/drawing/2014/main" id="{220771E8-7D28-C0D6-CAD2-92824A2ABCC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9227" y="243251"/>
            <a:ext cx="2724180" cy="1091201"/>
          </a:xfrm>
          <a:prstGeom prst="rect">
            <a:avLst/>
          </a:prstGeom>
          <a:noFill/>
        </p:spPr>
      </p:pic>
      <p:sp>
        <p:nvSpPr>
          <p:cNvPr id="7" name="TextBox 6">
            <a:extLst>
              <a:ext uri="{FF2B5EF4-FFF2-40B4-BE49-F238E27FC236}">
                <a16:creationId xmlns:a16="http://schemas.microsoft.com/office/drawing/2014/main" id="{2FC2B4EB-AB25-A030-8845-67AA51B21D1F}"/>
              </a:ext>
            </a:extLst>
          </p:cNvPr>
          <p:cNvSpPr txBox="1"/>
          <p:nvPr/>
        </p:nvSpPr>
        <p:spPr>
          <a:xfrm>
            <a:off x="652552" y="1819066"/>
            <a:ext cx="10803573" cy="7232749"/>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Business Overview</a:t>
            </a:r>
          </a:p>
          <a:p>
            <a:pPr>
              <a:lnSpc>
                <a:spcPct val="150000"/>
              </a:lnSpc>
            </a:pPr>
            <a:r>
              <a:rPr lang="en-GB" sz="2400" dirty="0">
                <a:latin typeface="Times New Roman" panose="02020603050405020304" pitchFamily="18" charset="0"/>
                <a:cs typeface="Times New Roman" panose="02020603050405020304" pitchFamily="18" charset="0"/>
              </a:rPr>
              <a:t>Ownership and Legal Structure</a:t>
            </a:r>
          </a:p>
          <a:p>
            <a:pPr>
              <a:lnSpc>
                <a:spcPct val="150000"/>
              </a:lnSpc>
            </a:pPr>
            <a:r>
              <a:rPr lang="en-GB" sz="2400" dirty="0">
                <a:latin typeface="Times New Roman" panose="02020603050405020304" pitchFamily="18" charset="0"/>
                <a:cs typeface="Times New Roman" panose="02020603050405020304" pitchFamily="18" charset="0"/>
              </a:rPr>
              <a:t>Management Structure</a:t>
            </a:r>
          </a:p>
          <a:p>
            <a:pPr>
              <a:lnSpc>
                <a:spcPct val="150000"/>
              </a:lnSpc>
            </a:pPr>
            <a:r>
              <a:rPr lang="en-GB" sz="2400" dirty="0">
                <a:latin typeface="Times New Roman" panose="02020603050405020304" pitchFamily="18" charset="0"/>
                <a:cs typeface="Times New Roman" panose="02020603050405020304" pitchFamily="18" charset="0"/>
              </a:rPr>
              <a:t>SWOT Analysis</a:t>
            </a:r>
          </a:p>
          <a:p>
            <a:pPr>
              <a:lnSpc>
                <a:spcPct val="150000"/>
              </a:lnSpc>
            </a:pPr>
            <a:r>
              <a:rPr lang="en-GB" sz="2400" dirty="0">
                <a:latin typeface="Times New Roman" panose="02020603050405020304" pitchFamily="18" charset="0"/>
                <a:cs typeface="Times New Roman" panose="02020603050405020304" pitchFamily="18" charset="0"/>
              </a:rPr>
              <a:t>Cash Flow Forecast</a:t>
            </a:r>
          </a:p>
          <a:p>
            <a:pPr>
              <a:lnSpc>
                <a:spcPct val="150000"/>
              </a:lnSpc>
            </a:pPr>
            <a:r>
              <a:rPr lang="en-GB" sz="2400" dirty="0">
                <a:latin typeface="Times New Roman" panose="02020603050405020304" pitchFamily="18" charset="0"/>
                <a:cs typeface="Times New Roman" panose="02020603050405020304" pitchFamily="18" charset="0"/>
              </a:rPr>
              <a:t>Marketing Strategy: 4Ps</a:t>
            </a:r>
          </a:p>
          <a:p>
            <a:pPr>
              <a:lnSpc>
                <a:spcPct val="150000"/>
              </a:lnSpc>
            </a:pPr>
            <a:r>
              <a:rPr lang="en-GB" sz="2400" dirty="0">
                <a:latin typeface="Times New Roman" panose="02020603050405020304" pitchFamily="18" charset="0"/>
                <a:cs typeface="Times New Roman" panose="02020603050405020304" pitchFamily="18" charset="0"/>
              </a:rPr>
              <a:t>Future Plan  and Expansion</a:t>
            </a:r>
          </a:p>
          <a:p>
            <a:pPr>
              <a:lnSpc>
                <a:spcPct val="150000"/>
              </a:lnSpc>
            </a:pPr>
            <a:r>
              <a:rPr lang="en-GB" sz="2400" dirty="0">
                <a:latin typeface="Times New Roman" panose="02020603050405020304" pitchFamily="18" charset="0"/>
                <a:cs typeface="Times New Roman" panose="02020603050405020304" pitchFamily="18" charset="0"/>
              </a:rPr>
              <a:t>Conclusion</a:t>
            </a:r>
          </a:p>
          <a:p>
            <a:pPr>
              <a:lnSpc>
                <a:spcPct val="150000"/>
              </a:lnSpc>
            </a:pPr>
            <a:r>
              <a:rPr lang="en-GB" sz="2400" dirty="0">
                <a:latin typeface="Times New Roman" panose="02020603050405020304" pitchFamily="18" charset="0"/>
                <a:cs typeface="Times New Roman" panose="02020603050405020304" pitchFamily="18" charset="0"/>
              </a:rPr>
              <a:t>References </a:t>
            </a:r>
          </a:p>
          <a:p>
            <a:endParaRPr lang="en-GB" sz="2800" dirty="0">
              <a:latin typeface="Times New Roman" panose="02020603050405020304" pitchFamily="18" charset="0"/>
              <a:cs typeface="Times New Roman" panose="02020603050405020304" pitchFamily="18" charset="0"/>
            </a:endParaRPr>
          </a:p>
          <a:p>
            <a:endParaRPr lang="en-GB" sz="2800" dirty="0">
              <a:latin typeface="Times New Roman" panose="02020603050405020304" pitchFamily="18" charset="0"/>
              <a:cs typeface="Times New Roman" panose="02020603050405020304" pitchFamily="18" charset="0"/>
            </a:endParaRPr>
          </a:p>
          <a:p>
            <a:endParaRPr lang="en-GB" sz="2800" dirty="0">
              <a:latin typeface="Times New Roman" panose="02020603050405020304" pitchFamily="18" charset="0"/>
              <a:cs typeface="Times New Roman" panose="02020603050405020304" pitchFamily="18" charset="0"/>
            </a:endParaRPr>
          </a:p>
          <a:p>
            <a:endParaRPr lang="en-GB" sz="2800" dirty="0">
              <a:latin typeface="Times New Roman" panose="02020603050405020304" pitchFamily="18" charset="0"/>
              <a:cs typeface="Times New Roman" panose="02020603050405020304" pitchFamily="18" charset="0"/>
            </a:endParaRPr>
          </a:p>
          <a:p>
            <a:endParaRPr lang="en-GB"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02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2798802" y="354151"/>
            <a:ext cx="6155055" cy="769382"/>
          </a:xfrm>
          <a:prstGeom prst="rect">
            <a:avLst/>
          </a:prstGeom>
          <a:noFill/>
          <a:ln/>
        </p:spPr>
        <p:txBody>
          <a:bodyPr wrap="none" lIns="0" tIns="0" rIns="0" bIns="0" rtlCol="0" anchor="t"/>
          <a:lstStyle/>
          <a:p>
            <a:pPr marL="0" indent="0" algn="ctr">
              <a:lnSpc>
                <a:spcPts val="6050"/>
              </a:lnSpc>
              <a:buNone/>
            </a:pPr>
            <a:r>
              <a:rPr lang="en-US" sz="4800" b="1" dirty="0">
                <a:solidFill>
                  <a:srgbClr val="1F1E1E"/>
                </a:solidFill>
                <a:latin typeface="Times New Roman" panose="02020603050405020304" pitchFamily="18" charset="0"/>
                <a:ea typeface="Alexandria Semi Bold" pitchFamily="34" charset="-122"/>
                <a:cs typeface="Times New Roman" panose="02020603050405020304" pitchFamily="18" charset="0"/>
              </a:rPr>
              <a:t>Business Overview</a:t>
            </a:r>
            <a:endParaRPr lang="en-US" sz="4800" b="1" dirty="0">
              <a:latin typeface="Times New Roman" panose="02020603050405020304" pitchFamily="18" charset="0"/>
              <a:cs typeface="Times New Roman" panose="02020603050405020304" pitchFamily="18" charset="0"/>
            </a:endParaRPr>
          </a:p>
        </p:txBody>
      </p:sp>
      <p:sp>
        <p:nvSpPr>
          <p:cNvPr id="3" name="Text 1"/>
          <p:cNvSpPr/>
          <p:nvPr/>
        </p:nvSpPr>
        <p:spPr>
          <a:xfrm>
            <a:off x="818555" y="1881188"/>
            <a:ext cx="12993291" cy="1496378"/>
          </a:xfrm>
          <a:prstGeom prst="rect">
            <a:avLst/>
          </a:prstGeom>
          <a:noFill/>
          <a:ln/>
        </p:spPr>
        <p:txBody>
          <a:bodyPr wrap="square" lIns="0" tIns="0" rIns="0" bIns="0" rtlCol="0" anchor="t"/>
          <a:lstStyle/>
          <a:p>
            <a:pPr marL="0" indent="0">
              <a:lnSpc>
                <a:spcPts val="2900"/>
              </a:lnSpc>
              <a:buNone/>
            </a:pPr>
            <a:endParaRPr lang="en-US" sz="1800" dirty="0"/>
          </a:p>
        </p:txBody>
      </p:sp>
      <p:sp>
        <p:nvSpPr>
          <p:cNvPr id="4" name="Text 2"/>
          <p:cNvSpPr/>
          <p:nvPr/>
        </p:nvSpPr>
        <p:spPr>
          <a:xfrm>
            <a:off x="818555" y="3640693"/>
            <a:ext cx="12993291" cy="1122283"/>
          </a:xfrm>
          <a:prstGeom prst="rect">
            <a:avLst/>
          </a:prstGeom>
          <a:noFill/>
          <a:ln/>
        </p:spPr>
        <p:txBody>
          <a:bodyPr wrap="square" lIns="0" tIns="0" rIns="0" bIns="0" rtlCol="0" anchor="t"/>
          <a:lstStyle/>
          <a:p>
            <a:pPr marL="0" indent="0">
              <a:lnSpc>
                <a:spcPts val="2900"/>
              </a:lnSpc>
              <a:buNone/>
            </a:pPr>
            <a:endParaRPr lang="en-US" sz="1800" dirty="0"/>
          </a:p>
        </p:txBody>
      </p:sp>
      <p:sp>
        <p:nvSpPr>
          <p:cNvPr id="5" name="Text 3"/>
          <p:cNvSpPr/>
          <p:nvPr/>
        </p:nvSpPr>
        <p:spPr>
          <a:xfrm>
            <a:off x="818555" y="5259943"/>
            <a:ext cx="3077528" cy="384691"/>
          </a:xfrm>
          <a:prstGeom prst="rect">
            <a:avLst/>
          </a:prstGeom>
          <a:noFill/>
          <a:ln/>
        </p:spPr>
        <p:txBody>
          <a:bodyPr wrap="none" lIns="0" tIns="0" rIns="0" bIns="0" rtlCol="0" anchor="t"/>
          <a:lstStyle/>
          <a:p>
            <a:pPr marL="0" indent="0">
              <a:lnSpc>
                <a:spcPts val="3000"/>
              </a:lnSpc>
              <a:buNone/>
            </a:pPr>
            <a:r>
              <a:rPr lang="en-US" sz="2800" b="1" dirty="0">
                <a:solidFill>
                  <a:srgbClr val="1F1E1E"/>
                </a:solidFill>
                <a:latin typeface="Times New Roman" panose="02020603050405020304" pitchFamily="18" charset="0"/>
                <a:ea typeface="Alexandria Semi Bold" pitchFamily="34" charset="-122"/>
                <a:cs typeface="Times New Roman" panose="02020603050405020304" pitchFamily="18" charset="0"/>
              </a:rPr>
              <a:t>Physical Store</a:t>
            </a:r>
            <a:endParaRPr lang="en-US" sz="2800" b="1" dirty="0">
              <a:latin typeface="Times New Roman" panose="02020603050405020304" pitchFamily="18" charset="0"/>
              <a:cs typeface="Times New Roman" panose="02020603050405020304" pitchFamily="18" charset="0"/>
            </a:endParaRPr>
          </a:p>
        </p:txBody>
      </p:sp>
      <p:sp>
        <p:nvSpPr>
          <p:cNvPr id="6" name="Text 4"/>
          <p:cNvSpPr/>
          <p:nvPr/>
        </p:nvSpPr>
        <p:spPr>
          <a:xfrm>
            <a:off x="818555" y="5878473"/>
            <a:ext cx="3230931" cy="1496378"/>
          </a:xfrm>
          <a:prstGeom prst="rect">
            <a:avLst/>
          </a:prstGeom>
          <a:noFill/>
          <a:ln/>
        </p:spPr>
        <p:txBody>
          <a:bodyPr wrap="square" lIns="0" tIns="0" rIns="0" bIns="0" rtlCol="0" anchor="t"/>
          <a:lstStyle/>
          <a:p>
            <a:pPr marL="0" indent="0">
              <a:lnSpc>
                <a:spcPts val="2900"/>
              </a:lnSpc>
              <a:buNone/>
            </a:pPr>
            <a:r>
              <a:rPr lang="en-GB" sz="2400" dirty="0">
                <a:latin typeface="Times New Roman" panose="02020603050405020304" pitchFamily="18" charset="0"/>
                <a:cs typeface="Times New Roman" panose="02020603050405020304" pitchFamily="18" charset="0"/>
              </a:rPr>
              <a:t>Friendly boutique featuring our bio-based floral designs and bio-friendly packaging.</a:t>
            </a:r>
            <a:r>
              <a:rPr lang="de-DE" sz="2400" dirty="0">
                <a:latin typeface="Times New Roman" panose="02020603050405020304" pitchFamily="18" charset="0"/>
                <a:cs typeface="Times New Roman" panose="02020603050405020304" pitchFamily="18" charset="0"/>
              </a:rPr>
              <a:t> (</a:t>
            </a:r>
            <a:r>
              <a:rPr lang="de-DE" sz="2400" i="1" dirty="0">
                <a:latin typeface="Times New Roman" panose="02020603050405020304" pitchFamily="18" charset="0"/>
                <a:cs typeface="Times New Roman" panose="02020603050405020304" pitchFamily="18" charset="0"/>
              </a:rPr>
              <a:t>Albrecht, Green and Hoffman, 2023). </a:t>
            </a:r>
            <a:endParaRPr lang="en-US" sz="2400" i="1" dirty="0">
              <a:latin typeface="Times New Roman" panose="02020603050405020304" pitchFamily="18" charset="0"/>
              <a:cs typeface="Times New Roman" panose="02020603050405020304" pitchFamily="18" charset="0"/>
            </a:endParaRPr>
          </a:p>
        </p:txBody>
      </p:sp>
      <p:sp>
        <p:nvSpPr>
          <p:cNvPr id="7" name="Text 5"/>
          <p:cNvSpPr/>
          <p:nvPr/>
        </p:nvSpPr>
        <p:spPr>
          <a:xfrm>
            <a:off x="5346978" y="5259943"/>
            <a:ext cx="3077528" cy="384691"/>
          </a:xfrm>
          <a:prstGeom prst="rect">
            <a:avLst/>
          </a:prstGeom>
          <a:noFill/>
          <a:ln/>
        </p:spPr>
        <p:txBody>
          <a:bodyPr wrap="none" lIns="0" tIns="0" rIns="0" bIns="0" rtlCol="0" anchor="t"/>
          <a:lstStyle/>
          <a:p>
            <a:pPr marL="0" indent="0">
              <a:lnSpc>
                <a:spcPts val="3000"/>
              </a:lnSpc>
              <a:buNone/>
            </a:pPr>
            <a:r>
              <a:rPr lang="en-US" sz="2800" b="1" dirty="0">
                <a:solidFill>
                  <a:srgbClr val="1F1E1E"/>
                </a:solidFill>
                <a:latin typeface="Times New Roman" panose="02020603050405020304" pitchFamily="18" charset="0"/>
                <a:ea typeface="Alexandria Semi Bold" pitchFamily="34" charset="-122"/>
                <a:cs typeface="Times New Roman" panose="02020603050405020304" pitchFamily="18" charset="0"/>
              </a:rPr>
              <a:t>Online Platform</a:t>
            </a:r>
            <a:endParaRPr lang="en-US" sz="2800" b="1" dirty="0">
              <a:latin typeface="Times New Roman" panose="02020603050405020304" pitchFamily="18" charset="0"/>
              <a:cs typeface="Times New Roman" panose="02020603050405020304" pitchFamily="18" charset="0"/>
            </a:endParaRPr>
          </a:p>
        </p:txBody>
      </p:sp>
      <p:sp>
        <p:nvSpPr>
          <p:cNvPr id="8" name="Text 6"/>
          <p:cNvSpPr/>
          <p:nvPr/>
        </p:nvSpPr>
        <p:spPr>
          <a:xfrm>
            <a:off x="5346978" y="5878473"/>
            <a:ext cx="3950256" cy="1122283"/>
          </a:xfrm>
          <a:prstGeom prst="rect">
            <a:avLst/>
          </a:prstGeom>
          <a:noFill/>
          <a:ln/>
        </p:spPr>
        <p:txBody>
          <a:bodyPr wrap="square" lIns="0" tIns="0" rIns="0" bIns="0" rtlCol="0" anchor="t"/>
          <a:lstStyle/>
          <a:p>
            <a:pPr marL="0" indent="0">
              <a:lnSpc>
                <a:spcPts val="2900"/>
              </a:lnSpc>
              <a:buNone/>
            </a:pPr>
            <a:endParaRPr lang="en-US" sz="1800" dirty="0"/>
          </a:p>
        </p:txBody>
      </p:sp>
      <p:sp>
        <p:nvSpPr>
          <p:cNvPr id="9" name="Text 7"/>
          <p:cNvSpPr/>
          <p:nvPr/>
        </p:nvSpPr>
        <p:spPr>
          <a:xfrm>
            <a:off x="9875401" y="5259943"/>
            <a:ext cx="3339941" cy="384691"/>
          </a:xfrm>
          <a:prstGeom prst="rect">
            <a:avLst/>
          </a:prstGeom>
          <a:noFill/>
          <a:ln/>
        </p:spPr>
        <p:txBody>
          <a:bodyPr wrap="none" lIns="0" tIns="0" rIns="0" bIns="0" rtlCol="0" anchor="t"/>
          <a:lstStyle/>
          <a:p>
            <a:pPr marL="0" indent="0">
              <a:lnSpc>
                <a:spcPts val="3000"/>
              </a:lnSpc>
              <a:buNone/>
            </a:pPr>
            <a:r>
              <a:rPr lang="en-US" sz="2800" b="1" dirty="0">
                <a:solidFill>
                  <a:srgbClr val="1F1E1E"/>
                </a:solidFill>
                <a:latin typeface="Times New Roman" panose="02020603050405020304" pitchFamily="18" charset="0"/>
                <a:ea typeface="Alexandria Semi Bold" pitchFamily="34" charset="-122"/>
                <a:cs typeface="Times New Roman" panose="02020603050405020304" pitchFamily="18" charset="0"/>
              </a:rPr>
              <a:t>Sustainable Practices</a:t>
            </a:r>
            <a:endParaRPr lang="en-US" sz="2800" b="1" dirty="0">
              <a:latin typeface="Times New Roman" panose="02020603050405020304" pitchFamily="18" charset="0"/>
              <a:cs typeface="Times New Roman" panose="02020603050405020304" pitchFamily="18" charset="0"/>
            </a:endParaRPr>
          </a:p>
        </p:txBody>
      </p:sp>
      <p:sp>
        <p:nvSpPr>
          <p:cNvPr id="10" name="Text 8"/>
          <p:cNvSpPr/>
          <p:nvPr/>
        </p:nvSpPr>
        <p:spPr>
          <a:xfrm>
            <a:off x="9875401" y="5878473"/>
            <a:ext cx="3950256" cy="1496378"/>
          </a:xfrm>
          <a:prstGeom prst="rect">
            <a:avLst/>
          </a:prstGeom>
          <a:noFill/>
          <a:ln/>
        </p:spPr>
        <p:txBody>
          <a:bodyPr wrap="square" lIns="0" tIns="0" rIns="0" bIns="0" rtlCol="0" anchor="t"/>
          <a:lstStyle/>
          <a:p>
            <a:pPr marL="0" indent="0">
              <a:lnSpc>
                <a:spcPts val="2900"/>
              </a:lnSpc>
              <a:buNone/>
            </a:pPr>
            <a:endParaRPr lang="en-US" sz="1800" dirty="0"/>
          </a:p>
        </p:txBody>
      </p:sp>
      <p:sp>
        <p:nvSpPr>
          <p:cNvPr id="12" name="TextBox 11">
            <a:extLst>
              <a:ext uri="{FF2B5EF4-FFF2-40B4-BE49-F238E27FC236}">
                <a16:creationId xmlns:a16="http://schemas.microsoft.com/office/drawing/2014/main" id="{E0436376-6EDE-8EFC-54D8-1DC97E1549E2}"/>
              </a:ext>
            </a:extLst>
          </p:cNvPr>
          <p:cNvSpPr txBox="1"/>
          <p:nvPr/>
        </p:nvSpPr>
        <p:spPr>
          <a:xfrm>
            <a:off x="326572" y="1240452"/>
            <a:ext cx="9724565" cy="3785652"/>
          </a:xfrm>
          <a:prstGeom prst="rect">
            <a:avLst/>
          </a:prstGeom>
          <a:noFill/>
        </p:spPr>
        <p:txBody>
          <a:bodyPr wrap="square">
            <a:spAutoFit/>
          </a:bodyPr>
          <a:lstStyle/>
          <a:p>
            <a:pPr algn="just"/>
            <a:r>
              <a:rPr lang="en-GB" sz="2400" dirty="0">
                <a:latin typeface="Times New Roman" panose="02020603050405020304" pitchFamily="18" charset="0"/>
                <a:cs typeface="Times New Roman" panose="02020603050405020304" pitchFamily="18" charset="0"/>
              </a:rPr>
              <a:t>Petal Bloom is a Birmingham based boutique florist specialising in eco-friendly, bespoke floral designs. We blend a retail location with a strong online ordering and delivery infrastructure. Our most popular products and services are custom flowers for weddings and occasions, seasonally subscriptions, and same-day deliveries. </a:t>
            </a:r>
          </a:p>
          <a:p>
            <a:pPr algn="just"/>
            <a:endParaRPr lang="en-GB" sz="2400" dirty="0">
              <a:latin typeface="Times New Roman" panose="02020603050405020304" pitchFamily="18" charset="0"/>
              <a:cs typeface="Times New Roman" panose="02020603050405020304" pitchFamily="18" charset="0"/>
            </a:endParaRPr>
          </a:p>
          <a:p>
            <a:pPr algn="just"/>
            <a:r>
              <a:rPr lang="en-GB" sz="2400" dirty="0">
                <a:latin typeface="Times New Roman" panose="02020603050405020304" pitchFamily="18" charset="0"/>
                <a:cs typeface="Times New Roman" panose="02020603050405020304" pitchFamily="18" charset="0"/>
              </a:rPr>
              <a:t>Our vision is to bring joy and beauty in each bouquet by making sustainable choices. We want to make Petal Bloom Birmingham’s most environmentally conscious florist, in line with contemporary customer desires for sustainability and personalisation. </a:t>
            </a:r>
          </a:p>
        </p:txBody>
      </p:sp>
      <p:sp>
        <p:nvSpPr>
          <p:cNvPr id="14" name="TextBox 13">
            <a:extLst>
              <a:ext uri="{FF2B5EF4-FFF2-40B4-BE49-F238E27FC236}">
                <a16:creationId xmlns:a16="http://schemas.microsoft.com/office/drawing/2014/main" id="{9F2FE1A3-5A67-54BE-4676-0478AF266221}"/>
              </a:ext>
            </a:extLst>
          </p:cNvPr>
          <p:cNvSpPr txBox="1"/>
          <p:nvPr/>
        </p:nvSpPr>
        <p:spPr>
          <a:xfrm>
            <a:off x="5098843" y="5927645"/>
            <a:ext cx="3230931" cy="1200329"/>
          </a:xfrm>
          <a:prstGeom prst="rect">
            <a:avLst/>
          </a:prstGeom>
          <a:noFill/>
        </p:spPr>
        <p:txBody>
          <a:bodyPr wrap="square">
            <a:spAutoFit/>
          </a:bodyPr>
          <a:lstStyle/>
          <a:p>
            <a:r>
              <a:rPr lang="en-GB" sz="2400" dirty="0">
                <a:latin typeface="Times New Roman" panose="02020603050405020304" pitchFamily="18" charset="0"/>
                <a:cs typeface="Times New Roman" panose="02020603050405020304" pitchFamily="18" charset="0"/>
              </a:rPr>
              <a:t>Easy to order and customize and schedule deliveries from the site.</a:t>
            </a:r>
          </a:p>
        </p:txBody>
      </p:sp>
      <p:sp>
        <p:nvSpPr>
          <p:cNvPr id="16" name="TextBox 15">
            <a:extLst>
              <a:ext uri="{FF2B5EF4-FFF2-40B4-BE49-F238E27FC236}">
                <a16:creationId xmlns:a16="http://schemas.microsoft.com/office/drawing/2014/main" id="{D4F792A0-6D8D-4F56-A012-DB58B0EC8482}"/>
              </a:ext>
            </a:extLst>
          </p:cNvPr>
          <p:cNvSpPr txBox="1"/>
          <p:nvPr/>
        </p:nvSpPr>
        <p:spPr>
          <a:xfrm>
            <a:off x="9875401" y="6034964"/>
            <a:ext cx="3112540" cy="1938992"/>
          </a:xfrm>
          <a:prstGeom prst="rect">
            <a:avLst/>
          </a:prstGeom>
          <a:noFill/>
        </p:spPr>
        <p:txBody>
          <a:bodyPr wrap="square">
            <a:spAutoFit/>
          </a:bodyPr>
          <a:lstStyle/>
          <a:p>
            <a:r>
              <a:rPr lang="en-GB" sz="2400" dirty="0">
                <a:latin typeface="Times New Roman" panose="02020603050405020304" pitchFamily="18" charset="0"/>
                <a:cs typeface="Times New Roman" panose="02020603050405020304" pitchFamily="18" charset="0"/>
              </a:rPr>
              <a:t>Buying local, sustainable suppliers and using sustainable materials (</a:t>
            </a:r>
            <a:r>
              <a:rPr lang="en-GB" sz="2400" i="1" dirty="0" err="1">
                <a:latin typeface="Times New Roman" panose="02020603050405020304" pitchFamily="18" charset="0"/>
                <a:cs typeface="Times New Roman" panose="02020603050405020304" pitchFamily="18" charset="0"/>
              </a:rPr>
              <a:t>Dessyana</a:t>
            </a:r>
            <a:r>
              <a:rPr lang="en-GB" sz="2400" i="1" dirty="0">
                <a:latin typeface="Times New Roman" panose="02020603050405020304" pitchFamily="18" charset="0"/>
                <a:cs typeface="Times New Roman" panose="02020603050405020304" pitchFamily="18" charset="0"/>
              </a:rPr>
              <a:t> and </a:t>
            </a:r>
            <a:r>
              <a:rPr lang="en-GB" sz="2400" i="1" dirty="0" err="1">
                <a:latin typeface="Times New Roman" panose="02020603050405020304" pitchFamily="18" charset="0"/>
                <a:cs typeface="Times New Roman" panose="02020603050405020304" pitchFamily="18" charset="0"/>
              </a:rPr>
              <a:t>Riyanti</a:t>
            </a:r>
            <a:r>
              <a:rPr lang="en-GB" sz="2400" i="1" dirty="0">
                <a:latin typeface="Times New Roman" panose="02020603050405020304" pitchFamily="18" charset="0"/>
                <a:cs typeface="Times New Roman" panose="02020603050405020304" pitchFamily="18" charset="0"/>
              </a:rPr>
              <a:t>, 2017</a:t>
            </a:r>
            <a:r>
              <a:rPr lang="en-GB" sz="2400" dirty="0">
                <a:latin typeface="Times New Roman" panose="02020603050405020304" pitchFamily="18" charset="0"/>
                <a:cs typeface="Times New Roman" panose="02020603050405020304" pitchFamily="18" charset="0"/>
              </a:rPr>
              <a:t>). </a:t>
            </a:r>
          </a:p>
        </p:txBody>
      </p:sp>
      <p:pic>
        <p:nvPicPr>
          <p:cNvPr id="17" name="Picture 16" descr="A logo for a flower shop&#10;&#10;Description automatically generated">
            <a:extLst>
              <a:ext uri="{FF2B5EF4-FFF2-40B4-BE49-F238E27FC236}">
                <a16:creationId xmlns:a16="http://schemas.microsoft.com/office/drawing/2014/main" id="{9AC36CDC-537E-6449-A2E4-1F217C609D3C}"/>
              </a:ext>
            </a:extLst>
          </p:cNvPr>
          <p:cNvPicPr>
            <a:picLocks noChangeAspect="1"/>
          </p:cNvPicPr>
          <p:nvPr/>
        </p:nvPicPr>
        <p:blipFill>
          <a:blip r:embed="rId3"/>
          <a:stretch>
            <a:fillRect/>
          </a:stretch>
        </p:blipFill>
        <p:spPr>
          <a:xfrm>
            <a:off x="10142578" y="760086"/>
            <a:ext cx="4327024" cy="386793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4" name="Text 0"/>
          <p:cNvSpPr/>
          <p:nvPr/>
        </p:nvSpPr>
        <p:spPr>
          <a:xfrm>
            <a:off x="2010255" y="702469"/>
            <a:ext cx="7746087" cy="611386"/>
          </a:xfrm>
          <a:prstGeom prst="rect">
            <a:avLst/>
          </a:prstGeom>
          <a:noFill/>
          <a:ln/>
        </p:spPr>
        <p:txBody>
          <a:bodyPr wrap="none" lIns="0" tIns="0" rIns="0" bIns="0" rtlCol="0" anchor="t"/>
          <a:lstStyle/>
          <a:p>
            <a:pPr marL="0" indent="0">
              <a:lnSpc>
                <a:spcPts val="4800"/>
              </a:lnSpc>
              <a:buNone/>
            </a:pPr>
            <a:r>
              <a:rPr lang="en-US" sz="3200" b="1" dirty="0">
                <a:solidFill>
                  <a:srgbClr val="1F1E1E"/>
                </a:solidFill>
                <a:latin typeface="Times New Roman" panose="02020603050405020304" pitchFamily="18" charset="0"/>
                <a:ea typeface="Alexandria Semi Bold" pitchFamily="34" charset="-122"/>
                <a:cs typeface="Times New Roman" panose="02020603050405020304" pitchFamily="18" charset="0"/>
              </a:rPr>
              <a:t>Ownership and Legal Structure</a:t>
            </a:r>
            <a:endParaRPr lang="en-US" sz="3200" b="1" dirty="0">
              <a:latin typeface="Times New Roman" panose="02020603050405020304" pitchFamily="18" charset="0"/>
              <a:cs typeface="Times New Roman" panose="02020603050405020304" pitchFamily="18" charset="0"/>
            </a:endParaRPr>
          </a:p>
        </p:txBody>
      </p:sp>
      <p:sp>
        <p:nvSpPr>
          <p:cNvPr id="5" name="Text 1"/>
          <p:cNvSpPr/>
          <p:nvPr/>
        </p:nvSpPr>
        <p:spPr>
          <a:xfrm>
            <a:off x="2374855" y="2432864"/>
            <a:ext cx="13329285" cy="594598"/>
          </a:xfrm>
          <a:prstGeom prst="rect">
            <a:avLst/>
          </a:prstGeom>
          <a:noFill/>
          <a:ln/>
        </p:spPr>
        <p:txBody>
          <a:bodyPr wrap="square" lIns="0" tIns="0" rIns="0" bIns="0" rtlCol="0" anchor="t"/>
          <a:lstStyle/>
          <a:p>
            <a:pPr marL="0" indent="0">
              <a:lnSpc>
                <a:spcPts val="2300"/>
              </a:lnSpc>
              <a:buNone/>
            </a:pPr>
            <a:endParaRPr lang="en-US" sz="1450" dirty="0"/>
          </a:p>
        </p:txBody>
      </p:sp>
      <p:sp>
        <p:nvSpPr>
          <p:cNvPr id="6" name="Text 2"/>
          <p:cNvSpPr/>
          <p:nvPr/>
        </p:nvSpPr>
        <p:spPr>
          <a:xfrm>
            <a:off x="557689" y="3302615"/>
            <a:ext cx="13329285" cy="594598"/>
          </a:xfrm>
          <a:prstGeom prst="rect">
            <a:avLst/>
          </a:prstGeom>
          <a:noFill/>
          <a:ln/>
        </p:spPr>
        <p:txBody>
          <a:bodyPr wrap="square" lIns="0" tIns="0" rIns="0" bIns="0" rtlCol="0" anchor="t"/>
          <a:lstStyle/>
          <a:p>
            <a:pPr marL="0" indent="0">
              <a:lnSpc>
                <a:spcPts val="2300"/>
              </a:lnSpc>
              <a:buNone/>
            </a:pPr>
            <a:endParaRPr lang="en-US" sz="1450" dirty="0"/>
          </a:p>
        </p:txBody>
      </p:sp>
      <p:sp>
        <p:nvSpPr>
          <p:cNvPr id="7" name="Shape 3"/>
          <p:cNvSpPr/>
          <p:nvPr/>
        </p:nvSpPr>
        <p:spPr>
          <a:xfrm>
            <a:off x="650558" y="5332095"/>
            <a:ext cx="6571774" cy="1101328"/>
          </a:xfrm>
          <a:prstGeom prst="roundRect">
            <a:avLst>
              <a:gd name="adj" fmla="val 7089"/>
            </a:avLst>
          </a:prstGeom>
          <a:solidFill>
            <a:srgbClr val="D5DCF6"/>
          </a:solidFill>
          <a:ln w="7620">
            <a:solidFill>
              <a:srgbClr val="BBC2DC"/>
            </a:solidFill>
            <a:prstDash val="solid"/>
          </a:ln>
        </p:spPr>
        <p:txBody>
          <a:bodyPr/>
          <a:lstStyle/>
          <a:p>
            <a:endParaRPr lang="en-GB"/>
          </a:p>
        </p:txBody>
      </p:sp>
      <p:sp>
        <p:nvSpPr>
          <p:cNvPr id="8" name="Text 4"/>
          <p:cNvSpPr/>
          <p:nvPr/>
        </p:nvSpPr>
        <p:spPr>
          <a:xfrm>
            <a:off x="844034" y="5525572"/>
            <a:ext cx="2445782" cy="305633"/>
          </a:xfrm>
          <a:prstGeom prst="rect">
            <a:avLst/>
          </a:prstGeom>
          <a:noFill/>
          <a:ln/>
        </p:spPr>
        <p:txBody>
          <a:bodyPr wrap="none" lIns="0" tIns="0" rIns="0" bIns="0" rtlCol="0" anchor="t"/>
          <a:lstStyle/>
          <a:p>
            <a:pPr marL="0" indent="0">
              <a:lnSpc>
                <a:spcPts val="2400"/>
              </a:lnSpc>
              <a:buNone/>
            </a:pPr>
            <a:r>
              <a:rPr lang="en-US" sz="2800" b="1" dirty="0">
                <a:solidFill>
                  <a:srgbClr val="3B3535"/>
                </a:solidFill>
                <a:latin typeface="Times New Roman" panose="02020603050405020304" pitchFamily="18" charset="0"/>
                <a:ea typeface="Alexandria Semi Bold" pitchFamily="34" charset="-122"/>
                <a:cs typeface="Times New Roman" panose="02020603050405020304" pitchFamily="18" charset="0"/>
              </a:rPr>
              <a:t>Limited Liability</a:t>
            </a:r>
            <a:endParaRPr lang="en-US" sz="2800" b="1" dirty="0">
              <a:latin typeface="Times New Roman" panose="02020603050405020304" pitchFamily="18" charset="0"/>
              <a:cs typeface="Times New Roman" panose="02020603050405020304" pitchFamily="18" charset="0"/>
            </a:endParaRPr>
          </a:p>
        </p:txBody>
      </p:sp>
      <p:sp>
        <p:nvSpPr>
          <p:cNvPr id="9" name="Text 5"/>
          <p:cNvSpPr/>
          <p:nvPr/>
        </p:nvSpPr>
        <p:spPr>
          <a:xfrm>
            <a:off x="844034" y="5942648"/>
            <a:ext cx="6184821" cy="297299"/>
          </a:xfrm>
          <a:prstGeom prst="rect">
            <a:avLst/>
          </a:prstGeom>
          <a:noFill/>
          <a:ln/>
        </p:spPr>
        <p:txBody>
          <a:bodyPr wrap="none" lIns="0" tIns="0" rIns="0" bIns="0" rtlCol="0" anchor="t"/>
          <a:lstStyle/>
          <a:p>
            <a:pPr marL="0" indent="0">
              <a:lnSpc>
                <a:spcPts val="2300"/>
              </a:lnSpc>
              <a:buNone/>
            </a:pPr>
            <a:r>
              <a:rPr lang="en-US" sz="2000" dirty="0">
                <a:solidFill>
                  <a:srgbClr val="3B3535"/>
                </a:solidFill>
                <a:latin typeface="Times New Roman" panose="02020603050405020304" pitchFamily="18" charset="0"/>
                <a:ea typeface="Sora Light" pitchFamily="34" charset="-122"/>
                <a:cs typeface="Times New Roman" panose="02020603050405020304" pitchFamily="18" charset="0"/>
              </a:rPr>
              <a:t>Protects personal assets from business debts and liabilities.</a:t>
            </a:r>
            <a:endParaRPr lang="en-US" sz="2000" dirty="0">
              <a:latin typeface="Times New Roman" panose="02020603050405020304" pitchFamily="18" charset="0"/>
              <a:cs typeface="Times New Roman" panose="02020603050405020304" pitchFamily="18" charset="0"/>
            </a:endParaRPr>
          </a:p>
        </p:txBody>
      </p:sp>
      <p:sp>
        <p:nvSpPr>
          <p:cNvPr id="10" name="Shape 6"/>
          <p:cNvSpPr/>
          <p:nvPr/>
        </p:nvSpPr>
        <p:spPr>
          <a:xfrm>
            <a:off x="7415808" y="5371267"/>
            <a:ext cx="6571774" cy="1101328"/>
          </a:xfrm>
          <a:prstGeom prst="roundRect">
            <a:avLst>
              <a:gd name="adj" fmla="val 7089"/>
            </a:avLst>
          </a:prstGeom>
          <a:solidFill>
            <a:srgbClr val="D5DCF6"/>
          </a:solidFill>
          <a:ln w="7620">
            <a:solidFill>
              <a:srgbClr val="BBC2DC"/>
            </a:solidFill>
            <a:prstDash val="solid"/>
          </a:ln>
        </p:spPr>
        <p:txBody>
          <a:bodyPr/>
          <a:lstStyle/>
          <a:p>
            <a:endParaRPr lang="en-GB"/>
          </a:p>
        </p:txBody>
      </p:sp>
      <p:sp>
        <p:nvSpPr>
          <p:cNvPr id="11" name="Text 7"/>
          <p:cNvSpPr/>
          <p:nvPr/>
        </p:nvSpPr>
        <p:spPr>
          <a:xfrm>
            <a:off x="7601664" y="5525572"/>
            <a:ext cx="2445782" cy="305633"/>
          </a:xfrm>
          <a:prstGeom prst="rect">
            <a:avLst/>
          </a:prstGeom>
          <a:noFill/>
          <a:ln/>
        </p:spPr>
        <p:txBody>
          <a:bodyPr wrap="none" lIns="0" tIns="0" rIns="0" bIns="0" rtlCol="0" anchor="t"/>
          <a:lstStyle/>
          <a:p>
            <a:pPr marL="0" indent="0">
              <a:lnSpc>
                <a:spcPts val="2400"/>
              </a:lnSpc>
              <a:buNone/>
            </a:pPr>
            <a:r>
              <a:rPr lang="en-US" sz="2800" b="1" dirty="0">
                <a:solidFill>
                  <a:srgbClr val="3B3535"/>
                </a:solidFill>
                <a:latin typeface="Times New Roman" panose="02020603050405020304" pitchFamily="18" charset="0"/>
                <a:ea typeface="Alexandria Semi Bold" pitchFamily="34" charset="-122"/>
                <a:cs typeface="Times New Roman" panose="02020603050405020304" pitchFamily="18" charset="0"/>
              </a:rPr>
              <a:t>Financial Flexibility</a:t>
            </a:r>
            <a:endParaRPr lang="en-US" sz="2800" b="1" dirty="0">
              <a:latin typeface="Times New Roman" panose="02020603050405020304" pitchFamily="18" charset="0"/>
              <a:cs typeface="Times New Roman" panose="02020603050405020304" pitchFamily="18" charset="0"/>
            </a:endParaRPr>
          </a:p>
        </p:txBody>
      </p:sp>
      <p:sp>
        <p:nvSpPr>
          <p:cNvPr id="12" name="Text 8"/>
          <p:cNvSpPr/>
          <p:nvPr/>
        </p:nvSpPr>
        <p:spPr>
          <a:xfrm>
            <a:off x="7601664" y="5942648"/>
            <a:ext cx="6184821" cy="297299"/>
          </a:xfrm>
          <a:prstGeom prst="rect">
            <a:avLst/>
          </a:prstGeom>
          <a:noFill/>
          <a:ln/>
        </p:spPr>
        <p:txBody>
          <a:bodyPr wrap="none" lIns="0" tIns="0" rIns="0" bIns="0" rtlCol="0" anchor="t"/>
          <a:lstStyle/>
          <a:p>
            <a:pPr marL="0" indent="0">
              <a:lnSpc>
                <a:spcPts val="2300"/>
              </a:lnSpc>
              <a:buNone/>
            </a:pPr>
            <a:r>
              <a:rPr lang="en-US" sz="2000" dirty="0">
                <a:solidFill>
                  <a:srgbClr val="3B3535"/>
                </a:solidFill>
                <a:latin typeface="Times New Roman" panose="02020603050405020304" pitchFamily="18" charset="0"/>
                <a:ea typeface="Sora Light" pitchFamily="34" charset="-122"/>
                <a:cs typeface="Times New Roman" panose="02020603050405020304" pitchFamily="18" charset="0"/>
              </a:rPr>
              <a:t>Easier access to loans and investments for business growth.</a:t>
            </a:r>
            <a:endParaRPr lang="en-US" sz="2000" dirty="0">
              <a:latin typeface="Times New Roman" panose="02020603050405020304" pitchFamily="18" charset="0"/>
              <a:cs typeface="Times New Roman" panose="02020603050405020304" pitchFamily="18" charset="0"/>
            </a:endParaRPr>
          </a:p>
        </p:txBody>
      </p:sp>
      <p:sp>
        <p:nvSpPr>
          <p:cNvPr id="13" name="Shape 9"/>
          <p:cNvSpPr/>
          <p:nvPr/>
        </p:nvSpPr>
        <p:spPr>
          <a:xfrm>
            <a:off x="650558" y="6619280"/>
            <a:ext cx="6571774" cy="1101328"/>
          </a:xfrm>
          <a:prstGeom prst="roundRect">
            <a:avLst>
              <a:gd name="adj" fmla="val 7089"/>
            </a:avLst>
          </a:prstGeom>
          <a:solidFill>
            <a:srgbClr val="D5DCF6"/>
          </a:solidFill>
          <a:ln w="7620">
            <a:solidFill>
              <a:srgbClr val="BBC2DC"/>
            </a:solidFill>
            <a:prstDash val="solid"/>
          </a:ln>
        </p:spPr>
        <p:txBody>
          <a:bodyPr/>
          <a:lstStyle/>
          <a:p>
            <a:endParaRPr lang="en-GB"/>
          </a:p>
        </p:txBody>
      </p:sp>
      <p:sp>
        <p:nvSpPr>
          <p:cNvPr id="14" name="Text 10"/>
          <p:cNvSpPr/>
          <p:nvPr/>
        </p:nvSpPr>
        <p:spPr>
          <a:xfrm>
            <a:off x="844034" y="6812756"/>
            <a:ext cx="2445782" cy="305633"/>
          </a:xfrm>
          <a:prstGeom prst="rect">
            <a:avLst/>
          </a:prstGeom>
          <a:noFill/>
          <a:ln/>
        </p:spPr>
        <p:txBody>
          <a:bodyPr wrap="none" lIns="0" tIns="0" rIns="0" bIns="0" rtlCol="0" anchor="t"/>
          <a:lstStyle/>
          <a:p>
            <a:pPr marL="0" indent="0">
              <a:lnSpc>
                <a:spcPts val="2400"/>
              </a:lnSpc>
              <a:buNone/>
            </a:pPr>
            <a:r>
              <a:rPr lang="en-US" sz="2800" b="1" dirty="0">
                <a:solidFill>
                  <a:srgbClr val="3B3535"/>
                </a:solidFill>
                <a:latin typeface="Times New Roman" panose="02020603050405020304" pitchFamily="18" charset="0"/>
                <a:ea typeface="Alexandria Semi Bold" pitchFamily="34" charset="-122"/>
                <a:cs typeface="Times New Roman" panose="02020603050405020304" pitchFamily="18" charset="0"/>
              </a:rPr>
              <a:t>Scalability</a:t>
            </a:r>
            <a:endParaRPr lang="en-US" sz="2800" b="1" dirty="0">
              <a:latin typeface="Times New Roman" panose="02020603050405020304" pitchFamily="18" charset="0"/>
              <a:cs typeface="Times New Roman" panose="02020603050405020304" pitchFamily="18" charset="0"/>
            </a:endParaRPr>
          </a:p>
        </p:txBody>
      </p:sp>
      <p:sp>
        <p:nvSpPr>
          <p:cNvPr id="15" name="Text 11"/>
          <p:cNvSpPr/>
          <p:nvPr/>
        </p:nvSpPr>
        <p:spPr>
          <a:xfrm>
            <a:off x="650558" y="7229832"/>
            <a:ext cx="6184821" cy="297299"/>
          </a:xfrm>
          <a:prstGeom prst="rect">
            <a:avLst/>
          </a:prstGeom>
          <a:noFill/>
          <a:ln/>
        </p:spPr>
        <p:txBody>
          <a:bodyPr wrap="none" lIns="0" tIns="0" rIns="0" bIns="0" rtlCol="0" anchor="t"/>
          <a:lstStyle/>
          <a:p>
            <a:pPr marL="0" indent="0">
              <a:lnSpc>
                <a:spcPts val="2300"/>
              </a:lnSpc>
              <a:buNone/>
            </a:pPr>
            <a:r>
              <a:rPr lang="en-US" sz="2000" dirty="0">
                <a:solidFill>
                  <a:srgbClr val="3B3535"/>
                </a:solidFill>
                <a:latin typeface="Times New Roman" panose="02020603050405020304" pitchFamily="18" charset="0"/>
                <a:ea typeface="Sora Light" pitchFamily="34" charset="-122"/>
                <a:cs typeface="Times New Roman" panose="02020603050405020304" pitchFamily="18" charset="0"/>
              </a:rPr>
              <a:t>Allows for easy expansion and addition of partners in the future.</a:t>
            </a:r>
            <a:endParaRPr lang="en-US" sz="2000" dirty="0">
              <a:latin typeface="Times New Roman" panose="02020603050405020304" pitchFamily="18" charset="0"/>
              <a:cs typeface="Times New Roman" panose="02020603050405020304" pitchFamily="18" charset="0"/>
            </a:endParaRPr>
          </a:p>
        </p:txBody>
      </p:sp>
      <p:sp>
        <p:nvSpPr>
          <p:cNvPr id="16" name="Shape 12"/>
          <p:cNvSpPr/>
          <p:nvPr/>
        </p:nvSpPr>
        <p:spPr>
          <a:xfrm>
            <a:off x="7408188" y="6619280"/>
            <a:ext cx="6571774" cy="1101328"/>
          </a:xfrm>
          <a:prstGeom prst="roundRect">
            <a:avLst>
              <a:gd name="adj" fmla="val 7089"/>
            </a:avLst>
          </a:prstGeom>
          <a:solidFill>
            <a:srgbClr val="D5DCF6"/>
          </a:solidFill>
          <a:ln w="7620">
            <a:solidFill>
              <a:srgbClr val="BBC2DC"/>
            </a:solidFill>
            <a:prstDash val="solid"/>
          </a:ln>
        </p:spPr>
        <p:txBody>
          <a:bodyPr/>
          <a:lstStyle/>
          <a:p>
            <a:endParaRPr lang="en-GB"/>
          </a:p>
        </p:txBody>
      </p:sp>
      <p:sp>
        <p:nvSpPr>
          <p:cNvPr id="17" name="Text 13"/>
          <p:cNvSpPr/>
          <p:nvPr/>
        </p:nvSpPr>
        <p:spPr>
          <a:xfrm>
            <a:off x="7601664" y="6812756"/>
            <a:ext cx="2445782" cy="305633"/>
          </a:xfrm>
          <a:prstGeom prst="rect">
            <a:avLst/>
          </a:prstGeom>
          <a:noFill/>
          <a:ln/>
        </p:spPr>
        <p:txBody>
          <a:bodyPr wrap="none" lIns="0" tIns="0" rIns="0" bIns="0" rtlCol="0" anchor="t"/>
          <a:lstStyle/>
          <a:p>
            <a:pPr marL="0" indent="0">
              <a:lnSpc>
                <a:spcPts val="2400"/>
              </a:lnSpc>
              <a:buNone/>
            </a:pPr>
            <a:r>
              <a:rPr lang="en-US" sz="2800" b="1" dirty="0">
                <a:solidFill>
                  <a:srgbClr val="3B3535"/>
                </a:solidFill>
                <a:latin typeface="Times New Roman" panose="02020603050405020304" pitchFamily="18" charset="0"/>
                <a:ea typeface="Alexandria Semi Bold" pitchFamily="34" charset="-122"/>
                <a:cs typeface="Times New Roman" panose="02020603050405020304" pitchFamily="18" charset="0"/>
              </a:rPr>
              <a:t>Tax Benefits</a:t>
            </a:r>
            <a:endParaRPr lang="en-US" sz="2800" b="1" dirty="0">
              <a:latin typeface="Times New Roman" panose="02020603050405020304" pitchFamily="18" charset="0"/>
              <a:cs typeface="Times New Roman" panose="02020603050405020304" pitchFamily="18" charset="0"/>
            </a:endParaRPr>
          </a:p>
        </p:txBody>
      </p:sp>
      <p:sp>
        <p:nvSpPr>
          <p:cNvPr id="18" name="Text 14"/>
          <p:cNvSpPr/>
          <p:nvPr/>
        </p:nvSpPr>
        <p:spPr>
          <a:xfrm>
            <a:off x="7601664" y="7229832"/>
            <a:ext cx="6184821" cy="297299"/>
          </a:xfrm>
          <a:prstGeom prst="rect">
            <a:avLst/>
          </a:prstGeom>
          <a:noFill/>
          <a:ln/>
        </p:spPr>
        <p:txBody>
          <a:bodyPr wrap="none" lIns="0" tIns="0" rIns="0" bIns="0" rtlCol="0" anchor="t"/>
          <a:lstStyle/>
          <a:p>
            <a:pPr marL="0" indent="0">
              <a:lnSpc>
                <a:spcPts val="2300"/>
              </a:lnSpc>
              <a:buNone/>
            </a:pPr>
            <a:r>
              <a:rPr lang="en-US" sz="2000" dirty="0">
                <a:solidFill>
                  <a:srgbClr val="3B3535"/>
                </a:solidFill>
                <a:latin typeface="Times New Roman" panose="02020603050405020304" pitchFamily="18" charset="0"/>
                <a:ea typeface="Sora Light" pitchFamily="34" charset="-122"/>
                <a:cs typeface="Times New Roman" panose="02020603050405020304" pitchFamily="18" charset="0"/>
              </a:rPr>
              <a:t>Potential for tax advantages compared to sole proprietorship.</a:t>
            </a:r>
            <a:endParaRPr lang="en-US" sz="2000" dirty="0">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E9568A9E-D767-FCFA-3791-F4329AE69D06}"/>
              </a:ext>
            </a:extLst>
          </p:cNvPr>
          <p:cNvSpPr txBox="1"/>
          <p:nvPr/>
        </p:nvSpPr>
        <p:spPr>
          <a:xfrm>
            <a:off x="844033" y="1867734"/>
            <a:ext cx="8090961" cy="3046988"/>
          </a:xfrm>
          <a:prstGeom prst="rect">
            <a:avLst/>
          </a:prstGeom>
          <a:noFill/>
        </p:spPr>
        <p:txBody>
          <a:bodyPr wrap="square">
            <a:spAutoFit/>
          </a:bodyPr>
          <a:lstStyle/>
          <a:p>
            <a:pPr algn="just"/>
            <a:r>
              <a:rPr lang="en-GB" sz="2400" dirty="0">
                <a:latin typeface="Times New Roman" panose="02020603050405020304" pitchFamily="18" charset="0"/>
                <a:cs typeface="Times New Roman" panose="02020603050405020304" pitchFamily="18" charset="0"/>
              </a:rPr>
              <a:t>Petal Bloom is a Private Limited Company (Petal Bloom Ltd). It has a few advantages such as limiting liability protection of private property, easing access to loans and investments, and the ability to scale and manage.  The company will be solely owned and operated at first, but we might be able to partner in the future. It is an architecture that facilitates efficient decision making and clear accountability early in the business (</a:t>
            </a:r>
            <a:r>
              <a:rPr lang="en-GB" sz="2400" i="1" dirty="0">
                <a:latin typeface="Times New Roman" panose="02020603050405020304" pitchFamily="18" charset="0"/>
                <a:cs typeface="Times New Roman" panose="02020603050405020304" pitchFamily="18" charset="0"/>
              </a:rPr>
              <a:t>Gupta and Starr, 2014). </a:t>
            </a:r>
          </a:p>
        </p:txBody>
      </p:sp>
      <p:pic>
        <p:nvPicPr>
          <p:cNvPr id="21" name="Image 0" descr="preencoded.png">
            <a:extLst>
              <a:ext uri="{FF2B5EF4-FFF2-40B4-BE49-F238E27FC236}">
                <a16:creationId xmlns:a16="http://schemas.microsoft.com/office/drawing/2014/main" id="{341B30C0-043D-9584-36BE-BAAD8EF29276}"/>
              </a:ext>
            </a:extLst>
          </p:cNvPr>
          <p:cNvPicPr>
            <a:picLocks noChangeAspect="1"/>
          </p:cNvPicPr>
          <p:nvPr/>
        </p:nvPicPr>
        <p:blipFill>
          <a:blip r:embed="rId3"/>
          <a:stretch>
            <a:fillRect/>
          </a:stretch>
        </p:blipFill>
        <p:spPr>
          <a:xfrm>
            <a:off x="9905684" y="109418"/>
            <a:ext cx="4558939" cy="5138619"/>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3043629" y="209956"/>
            <a:ext cx="5236012" cy="552569"/>
          </a:xfrm>
          <a:prstGeom prst="rect">
            <a:avLst/>
          </a:prstGeom>
          <a:noFill/>
          <a:ln/>
        </p:spPr>
        <p:txBody>
          <a:bodyPr wrap="none" lIns="0" tIns="0" rIns="0" bIns="0" rtlCol="0" anchor="t"/>
          <a:lstStyle/>
          <a:p>
            <a:pPr marL="0" indent="0" algn="ctr">
              <a:lnSpc>
                <a:spcPts val="4350"/>
              </a:lnSpc>
              <a:buNone/>
            </a:pPr>
            <a:r>
              <a:rPr lang="en-US" sz="3450" b="1" dirty="0">
                <a:solidFill>
                  <a:srgbClr val="1F1E1E"/>
                </a:solidFill>
                <a:latin typeface="Times New Roman" panose="02020603050405020304" pitchFamily="18" charset="0"/>
                <a:ea typeface="Alexandria Semi Bold" pitchFamily="34" charset="-122"/>
                <a:cs typeface="Times New Roman" panose="02020603050405020304" pitchFamily="18" charset="0"/>
              </a:rPr>
              <a:t>Management Structure</a:t>
            </a:r>
            <a:endParaRPr lang="en-US" sz="3450" b="1" dirty="0">
              <a:latin typeface="Times New Roman" panose="02020603050405020304" pitchFamily="18" charset="0"/>
              <a:cs typeface="Times New Roman" panose="02020603050405020304" pitchFamily="18" charset="0"/>
            </a:endParaRPr>
          </a:p>
        </p:txBody>
      </p:sp>
      <p:sp>
        <p:nvSpPr>
          <p:cNvPr id="4" name="Text 2"/>
          <p:cNvSpPr/>
          <p:nvPr/>
        </p:nvSpPr>
        <p:spPr>
          <a:xfrm>
            <a:off x="182865" y="1024431"/>
            <a:ext cx="9927788" cy="537448"/>
          </a:xfrm>
          <a:prstGeom prst="rect">
            <a:avLst/>
          </a:prstGeom>
          <a:noFill/>
          <a:ln/>
        </p:spPr>
        <p:txBody>
          <a:bodyPr wrap="square" lIns="0" tIns="0" rIns="0" bIns="0" rtlCol="0" anchor="t"/>
          <a:lstStyle/>
          <a:p>
            <a:pPr marL="0" indent="0" algn="just">
              <a:lnSpc>
                <a:spcPts val="2100"/>
              </a:lnSpc>
              <a:buNone/>
            </a:pPr>
            <a:r>
              <a:rPr lang="en-GB" sz="2400" dirty="0">
                <a:latin typeface="Times New Roman" panose="02020603050405020304" pitchFamily="18" charset="0"/>
                <a:cs typeface="Times New Roman" panose="02020603050405020304" pitchFamily="18" charset="0"/>
              </a:rPr>
              <a:t>The management model at Petal Bloom is efficient and flexible. The Owner/Manager is responsible for day-to-day management, budget and supplier management. Two expert Florists design special arrangements, process orders, and serve in-store customers. Two Delivery Staff deliver fresh and on time shipments while processing logistics. Support is offered by a part-time Sales Associate on demand days. A financial accountant, a marketing consultant and a digital strategist are also on board to provide additional assistance. We integrate technology with POS and inventory management to drive efficiencies (</a:t>
            </a:r>
            <a:r>
              <a:rPr lang="en-GB" sz="2400" i="1" dirty="0">
                <a:latin typeface="Times New Roman" panose="02020603050405020304" pitchFamily="18" charset="0"/>
                <a:cs typeface="Times New Roman" panose="02020603050405020304" pitchFamily="18" charset="0"/>
              </a:rPr>
              <a:t>Storey, 2014). </a:t>
            </a:r>
            <a:endParaRPr lang="en-US" sz="2400" i="1" dirty="0">
              <a:latin typeface="Times New Roman" panose="02020603050405020304" pitchFamily="18" charset="0"/>
              <a:cs typeface="Times New Roman" panose="02020603050405020304" pitchFamily="18" charset="0"/>
            </a:endParaRPr>
          </a:p>
        </p:txBody>
      </p:sp>
      <p:sp>
        <p:nvSpPr>
          <p:cNvPr id="9" name="Text 7"/>
          <p:cNvSpPr/>
          <p:nvPr/>
        </p:nvSpPr>
        <p:spPr>
          <a:xfrm>
            <a:off x="1763554" y="3372922"/>
            <a:ext cx="2210157" cy="276225"/>
          </a:xfrm>
          <a:prstGeom prst="rect">
            <a:avLst/>
          </a:prstGeom>
          <a:noFill/>
          <a:ln/>
        </p:spPr>
        <p:txBody>
          <a:bodyPr wrap="none" lIns="0" tIns="0" rIns="0" bIns="0" rtlCol="0" anchor="t"/>
          <a:lstStyle/>
          <a:p>
            <a:pPr marL="0" indent="0" algn="l">
              <a:lnSpc>
                <a:spcPts val="2150"/>
              </a:lnSpc>
              <a:buNone/>
            </a:pPr>
            <a:r>
              <a:rPr lang="en-US" sz="2400" b="1" dirty="0">
                <a:solidFill>
                  <a:srgbClr val="3B3535"/>
                </a:solidFill>
                <a:latin typeface="Times New Roman" panose="02020603050405020304" pitchFamily="18" charset="0"/>
                <a:ea typeface="Alexandria Semi Bold" pitchFamily="34" charset="-122"/>
                <a:cs typeface="Times New Roman" panose="02020603050405020304" pitchFamily="18" charset="0"/>
              </a:rPr>
              <a:t>Owner/Manager</a:t>
            </a:r>
            <a:endParaRPr lang="en-US" sz="2400" b="1" dirty="0">
              <a:latin typeface="Times New Roman" panose="02020603050405020304" pitchFamily="18" charset="0"/>
              <a:cs typeface="Times New Roman" panose="02020603050405020304" pitchFamily="18" charset="0"/>
            </a:endParaRPr>
          </a:p>
        </p:txBody>
      </p:sp>
      <p:sp>
        <p:nvSpPr>
          <p:cNvPr id="10" name="Text 8"/>
          <p:cNvSpPr/>
          <p:nvPr/>
        </p:nvSpPr>
        <p:spPr>
          <a:xfrm>
            <a:off x="352681" y="3884057"/>
            <a:ext cx="12279035" cy="268724"/>
          </a:xfrm>
          <a:prstGeom prst="rect">
            <a:avLst/>
          </a:prstGeom>
          <a:noFill/>
          <a:ln/>
        </p:spPr>
        <p:txBody>
          <a:bodyPr wrap="none" lIns="0" tIns="0" rIns="0" bIns="0" rtlCol="0" anchor="t"/>
          <a:lstStyle/>
          <a:p>
            <a:pPr marL="0" indent="0" algn="l">
              <a:lnSpc>
                <a:spcPts val="210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Oversees all aspects of the business, including strategy and partnerships.</a:t>
            </a:r>
            <a:endParaRPr lang="en-US" sz="2400" dirty="0">
              <a:latin typeface="Times New Roman" panose="02020603050405020304" pitchFamily="18" charset="0"/>
              <a:cs typeface="Times New Roman" panose="02020603050405020304" pitchFamily="18" charset="0"/>
            </a:endParaRPr>
          </a:p>
        </p:txBody>
      </p:sp>
      <p:sp>
        <p:nvSpPr>
          <p:cNvPr id="14" name="Text 12"/>
          <p:cNvSpPr/>
          <p:nvPr/>
        </p:nvSpPr>
        <p:spPr>
          <a:xfrm>
            <a:off x="1763554" y="4522232"/>
            <a:ext cx="2210157" cy="276225"/>
          </a:xfrm>
          <a:prstGeom prst="rect">
            <a:avLst/>
          </a:prstGeom>
          <a:noFill/>
          <a:ln/>
        </p:spPr>
        <p:txBody>
          <a:bodyPr wrap="none" lIns="0" tIns="0" rIns="0" bIns="0" rtlCol="0" anchor="t"/>
          <a:lstStyle/>
          <a:p>
            <a:pPr marL="0" indent="0" algn="l">
              <a:lnSpc>
                <a:spcPts val="2150"/>
              </a:lnSpc>
              <a:buNone/>
            </a:pPr>
            <a:r>
              <a:rPr lang="en-US" sz="2400" b="1" dirty="0">
                <a:solidFill>
                  <a:srgbClr val="3B3535"/>
                </a:solidFill>
                <a:latin typeface="Times New Roman" panose="02020603050405020304" pitchFamily="18" charset="0"/>
                <a:ea typeface="Alexandria Semi Bold" pitchFamily="34" charset="-122"/>
                <a:cs typeface="Times New Roman" panose="02020603050405020304" pitchFamily="18" charset="0"/>
              </a:rPr>
              <a:t>Florists</a:t>
            </a:r>
            <a:endParaRPr lang="en-US" sz="2400" b="1" dirty="0">
              <a:latin typeface="Times New Roman" panose="02020603050405020304" pitchFamily="18" charset="0"/>
              <a:cs typeface="Times New Roman" panose="02020603050405020304" pitchFamily="18" charset="0"/>
            </a:endParaRPr>
          </a:p>
        </p:txBody>
      </p:sp>
      <p:sp>
        <p:nvSpPr>
          <p:cNvPr id="15" name="Text 13"/>
          <p:cNvSpPr/>
          <p:nvPr/>
        </p:nvSpPr>
        <p:spPr>
          <a:xfrm>
            <a:off x="332014" y="5033367"/>
            <a:ext cx="12279035" cy="268724"/>
          </a:xfrm>
          <a:prstGeom prst="rect">
            <a:avLst/>
          </a:prstGeom>
          <a:noFill/>
          <a:ln/>
        </p:spPr>
        <p:txBody>
          <a:bodyPr wrap="none" lIns="0" tIns="0" rIns="0" bIns="0" rtlCol="0" anchor="t"/>
          <a:lstStyle/>
          <a:p>
            <a:pPr marL="0" indent="0" algn="l">
              <a:lnSpc>
                <a:spcPts val="210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Create custom arrangements and manage customer orders.</a:t>
            </a:r>
            <a:endParaRPr lang="en-US" sz="2400" dirty="0">
              <a:latin typeface="Times New Roman" panose="02020603050405020304" pitchFamily="18" charset="0"/>
              <a:cs typeface="Times New Roman" panose="02020603050405020304" pitchFamily="18" charset="0"/>
            </a:endParaRPr>
          </a:p>
        </p:txBody>
      </p:sp>
      <p:sp>
        <p:nvSpPr>
          <p:cNvPr id="19" name="Text 17"/>
          <p:cNvSpPr/>
          <p:nvPr/>
        </p:nvSpPr>
        <p:spPr>
          <a:xfrm>
            <a:off x="1763554" y="5671542"/>
            <a:ext cx="2210157" cy="276225"/>
          </a:xfrm>
          <a:prstGeom prst="rect">
            <a:avLst/>
          </a:prstGeom>
          <a:noFill/>
          <a:ln/>
        </p:spPr>
        <p:txBody>
          <a:bodyPr wrap="none" lIns="0" tIns="0" rIns="0" bIns="0" rtlCol="0" anchor="t"/>
          <a:lstStyle/>
          <a:p>
            <a:pPr marL="0" indent="0" algn="l">
              <a:lnSpc>
                <a:spcPts val="2150"/>
              </a:lnSpc>
              <a:buNone/>
            </a:pPr>
            <a:r>
              <a:rPr lang="en-US" sz="2400" b="1" dirty="0">
                <a:solidFill>
                  <a:srgbClr val="3B3535"/>
                </a:solidFill>
                <a:latin typeface="Times New Roman" panose="02020603050405020304" pitchFamily="18" charset="0"/>
                <a:ea typeface="Alexandria Semi Bold" pitchFamily="34" charset="-122"/>
                <a:cs typeface="Times New Roman" panose="02020603050405020304" pitchFamily="18" charset="0"/>
              </a:rPr>
              <a:t>Delivery Staff</a:t>
            </a:r>
            <a:endParaRPr lang="en-US" sz="2400" b="1" dirty="0">
              <a:latin typeface="Times New Roman" panose="02020603050405020304" pitchFamily="18" charset="0"/>
              <a:cs typeface="Times New Roman" panose="02020603050405020304" pitchFamily="18" charset="0"/>
            </a:endParaRPr>
          </a:p>
        </p:txBody>
      </p:sp>
      <p:sp>
        <p:nvSpPr>
          <p:cNvPr id="20" name="Text 18"/>
          <p:cNvSpPr/>
          <p:nvPr/>
        </p:nvSpPr>
        <p:spPr>
          <a:xfrm>
            <a:off x="352681" y="6167405"/>
            <a:ext cx="12279035" cy="268724"/>
          </a:xfrm>
          <a:prstGeom prst="rect">
            <a:avLst/>
          </a:prstGeom>
          <a:noFill/>
          <a:ln/>
        </p:spPr>
        <p:txBody>
          <a:bodyPr wrap="none" lIns="0" tIns="0" rIns="0" bIns="0" rtlCol="0" anchor="t"/>
          <a:lstStyle/>
          <a:p>
            <a:pPr marL="0" indent="0" algn="l">
              <a:lnSpc>
                <a:spcPts val="210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Handle logistics and ensure timely deliveries.</a:t>
            </a:r>
            <a:endParaRPr lang="en-US" sz="2400" dirty="0">
              <a:latin typeface="Times New Roman" panose="02020603050405020304" pitchFamily="18" charset="0"/>
              <a:cs typeface="Times New Roman" panose="02020603050405020304" pitchFamily="18" charset="0"/>
            </a:endParaRPr>
          </a:p>
        </p:txBody>
      </p:sp>
      <p:sp>
        <p:nvSpPr>
          <p:cNvPr id="24" name="Text 22"/>
          <p:cNvSpPr/>
          <p:nvPr/>
        </p:nvSpPr>
        <p:spPr>
          <a:xfrm>
            <a:off x="1763554" y="6820853"/>
            <a:ext cx="2210157" cy="276225"/>
          </a:xfrm>
          <a:prstGeom prst="rect">
            <a:avLst/>
          </a:prstGeom>
          <a:noFill/>
          <a:ln/>
        </p:spPr>
        <p:txBody>
          <a:bodyPr wrap="none" lIns="0" tIns="0" rIns="0" bIns="0" rtlCol="0" anchor="t"/>
          <a:lstStyle/>
          <a:p>
            <a:pPr marL="0" indent="0" algn="l">
              <a:lnSpc>
                <a:spcPts val="2150"/>
              </a:lnSpc>
              <a:buNone/>
            </a:pPr>
            <a:r>
              <a:rPr lang="en-US" sz="2400" b="1" dirty="0">
                <a:solidFill>
                  <a:srgbClr val="3B3535"/>
                </a:solidFill>
                <a:latin typeface="Times New Roman" panose="02020603050405020304" pitchFamily="18" charset="0"/>
                <a:ea typeface="Alexandria Semi Bold" pitchFamily="34" charset="-122"/>
                <a:cs typeface="Times New Roman" panose="02020603050405020304" pitchFamily="18" charset="0"/>
              </a:rPr>
              <a:t>Sales Associate</a:t>
            </a:r>
            <a:endParaRPr lang="en-US" sz="2400" b="1" dirty="0">
              <a:latin typeface="Times New Roman" panose="02020603050405020304" pitchFamily="18" charset="0"/>
              <a:cs typeface="Times New Roman" panose="02020603050405020304" pitchFamily="18" charset="0"/>
            </a:endParaRPr>
          </a:p>
        </p:txBody>
      </p:sp>
      <p:sp>
        <p:nvSpPr>
          <p:cNvPr id="25" name="Text 23"/>
          <p:cNvSpPr/>
          <p:nvPr/>
        </p:nvSpPr>
        <p:spPr>
          <a:xfrm>
            <a:off x="332013" y="7559007"/>
            <a:ext cx="12279035" cy="268724"/>
          </a:xfrm>
          <a:prstGeom prst="rect">
            <a:avLst/>
          </a:prstGeom>
          <a:noFill/>
          <a:ln/>
        </p:spPr>
        <p:txBody>
          <a:bodyPr wrap="none" lIns="0" tIns="0" rIns="0" bIns="0" rtlCol="0" anchor="t"/>
          <a:lstStyle/>
          <a:p>
            <a:pPr marL="0" indent="0" algn="l">
              <a:lnSpc>
                <a:spcPts val="210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Provides additional support during busy periods.</a:t>
            </a:r>
            <a:endParaRPr lang="en-US" sz="2400" dirty="0">
              <a:latin typeface="Times New Roman" panose="02020603050405020304" pitchFamily="18" charset="0"/>
              <a:cs typeface="Times New Roman" panose="02020603050405020304" pitchFamily="18" charset="0"/>
            </a:endParaRPr>
          </a:p>
        </p:txBody>
      </p:sp>
      <p:pic>
        <p:nvPicPr>
          <p:cNvPr id="26" name="Image 0" descr="preencoded.png">
            <a:extLst>
              <a:ext uri="{FF2B5EF4-FFF2-40B4-BE49-F238E27FC236}">
                <a16:creationId xmlns:a16="http://schemas.microsoft.com/office/drawing/2014/main" id="{46812249-DEC4-E2AA-89C8-A761F5AB7CF9}"/>
              </a:ext>
            </a:extLst>
          </p:cNvPr>
          <p:cNvPicPr>
            <a:picLocks noChangeAspect="1"/>
          </p:cNvPicPr>
          <p:nvPr/>
        </p:nvPicPr>
        <p:blipFill>
          <a:blip r:embed="rId3"/>
          <a:stretch>
            <a:fillRect/>
          </a:stretch>
        </p:blipFill>
        <p:spPr>
          <a:xfrm>
            <a:off x="10342144" y="0"/>
            <a:ext cx="4288256" cy="82296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2655749" y="407491"/>
            <a:ext cx="5531644" cy="691396"/>
          </a:xfrm>
          <a:prstGeom prst="rect">
            <a:avLst/>
          </a:prstGeom>
          <a:noFill/>
          <a:ln/>
        </p:spPr>
        <p:txBody>
          <a:bodyPr wrap="none" lIns="0" tIns="0" rIns="0" bIns="0" rtlCol="0" anchor="t"/>
          <a:lstStyle/>
          <a:p>
            <a:pPr marL="0" indent="0">
              <a:lnSpc>
                <a:spcPts val="5400"/>
              </a:lnSpc>
              <a:buNone/>
            </a:pPr>
            <a:r>
              <a:rPr lang="en-US" sz="4350" b="1" dirty="0">
                <a:solidFill>
                  <a:srgbClr val="1F1E1E"/>
                </a:solidFill>
                <a:latin typeface="Times New Roman" panose="02020603050405020304" pitchFamily="18" charset="0"/>
                <a:ea typeface="Alexandria Semi Bold" pitchFamily="34" charset="-122"/>
                <a:cs typeface="Times New Roman" panose="02020603050405020304" pitchFamily="18" charset="0"/>
              </a:rPr>
              <a:t>SWOT Analysis</a:t>
            </a:r>
            <a:endParaRPr lang="en-US" sz="4350" b="1" dirty="0">
              <a:latin typeface="Times New Roman" panose="02020603050405020304" pitchFamily="18" charset="0"/>
              <a:cs typeface="Times New Roman" panose="02020603050405020304" pitchFamily="18" charset="0"/>
            </a:endParaRPr>
          </a:p>
        </p:txBody>
      </p:sp>
      <p:sp>
        <p:nvSpPr>
          <p:cNvPr id="5" name="Text 2"/>
          <p:cNvSpPr/>
          <p:nvPr/>
        </p:nvSpPr>
        <p:spPr>
          <a:xfrm>
            <a:off x="735687" y="3670340"/>
            <a:ext cx="7672626" cy="1345406"/>
          </a:xfrm>
          <a:prstGeom prst="rect">
            <a:avLst/>
          </a:prstGeom>
          <a:noFill/>
          <a:ln/>
        </p:spPr>
        <p:txBody>
          <a:bodyPr wrap="square" lIns="0" tIns="0" rIns="0" bIns="0" rtlCol="0" anchor="t"/>
          <a:lstStyle/>
          <a:p>
            <a:pPr marL="0" indent="0">
              <a:lnSpc>
                <a:spcPts val="2600"/>
              </a:lnSpc>
              <a:buNone/>
            </a:pPr>
            <a:endParaRPr lang="en-US" sz="1650" dirty="0"/>
          </a:p>
        </p:txBody>
      </p:sp>
      <p:sp>
        <p:nvSpPr>
          <p:cNvPr id="6" name="Shape 3"/>
          <p:cNvSpPr/>
          <p:nvPr/>
        </p:nvSpPr>
        <p:spPr>
          <a:xfrm>
            <a:off x="735687" y="5252204"/>
            <a:ext cx="7672626" cy="2231827"/>
          </a:xfrm>
          <a:prstGeom prst="roundRect">
            <a:avLst>
              <a:gd name="adj" fmla="val 3956"/>
            </a:avLst>
          </a:prstGeom>
          <a:noFill/>
          <a:ln w="7620">
            <a:solidFill>
              <a:srgbClr val="000000">
                <a:alpha val="8000"/>
              </a:srgbClr>
            </a:solidFill>
            <a:prstDash val="solid"/>
          </a:ln>
        </p:spPr>
        <p:txBody>
          <a:bodyPr/>
          <a:lstStyle/>
          <a:p>
            <a:endParaRPr lang="en-GB"/>
          </a:p>
        </p:txBody>
      </p:sp>
      <p:sp>
        <p:nvSpPr>
          <p:cNvPr id="7" name="Shape 4"/>
          <p:cNvSpPr/>
          <p:nvPr/>
        </p:nvSpPr>
        <p:spPr>
          <a:xfrm>
            <a:off x="743307" y="5259824"/>
            <a:ext cx="7657386" cy="940118"/>
          </a:xfrm>
          <a:prstGeom prst="rect">
            <a:avLst/>
          </a:prstGeom>
          <a:solidFill>
            <a:srgbClr val="FFFFFF">
              <a:alpha val="4000"/>
            </a:srgbClr>
          </a:solidFill>
          <a:ln/>
        </p:spPr>
        <p:txBody>
          <a:bodyPr/>
          <a:lstStyle/>
          <a:p>
            <a:endParaRPr lang="en-GB"/>
          </a:p>
        </p:txBody>
      </p:sp>
      <p:sp>
        <p:nvSpPr>
          <p:cNvPr id="8" name="Text 5"/>
          <p:cNvSpPr/>
          <p:nvPr/>
        </p:nvSpPr>
        <p:spPr>
          <a:xfrm>
            <a:off x="378687" y="5150814"/>
            <a:ext cx="3404592" cy="672703"/>
          </a:xfrm>
          <a:prstGeom prst="rect">
            <a:avLst/>
          </a:prstGeom>
          <a:noFill/>
          <a:ln/>
        </p:spPr>
        <p:txBody>
          <a:bodyPr wrap="square" lIns="0" tIns="0" rIns="0" bIns="0" rtlCol="0" anchor="t"/>
          <a:lstStyle/>
          <a:p>
            <a:pPr marL="0" indent="0" algn="ctr">
              <a:lnSpc>
                <a:spcPts val="2600"/>
              </a:lnSpc>
              <a:buNone/>
            </a:pPr>
            <a:r>
              <a:rPr lang="en-US" sz="2400" b="1" i="1" dirty="0">
                <a:solidFill>
                  <a:srgbClr val="3B3535"/>
                </a:solidFill>
                <a:latin typeface="Times New Roman" panose="02020603050405020304" pitchFamily="18" charset="0"/>
                <a:ea typeface="Sora Light" pitchFamily="34" charset="-122"/>
                <a:cs typeface="Times New Roman" panose="02020603050405020304" pitchFamily="18" charset="0"/>
              </a:rPr>
              <a:t>Strengths: Sustainability focus, unique designs, online presence</a:t>
            </a:r>
            <a:endParaRPr lang="en-US" sz="2400" b="1" i="1" dirty="0">
              <a:latin typeface="Times New Roman" panose="02020603050405020304" pitchFamily="18" charset="0"/>
              <a:cs typeface="Times New Roman" panose="02020603050405020304" pitchFamily="18" charset="0"/>
            </a:endParaRPr>
          </a:p>
        </p:txBody>
      </p:sp>
      <p:sp>
        <p:nvSpPr>
          <p:cNvPr id="9" name="Text 6"/>
          <p:cNvSpPr/>
          <p:nvPr/>
        </p:nvSpPr>
        <p:spPr>
          <a:xfrm>
            <a:off x="4996101" y="5273900"/>
            <a:ext cx="3404592" cy="672703"/>
          </a:xfrm>
          <a:prstGeom prst="rect">
            <a:avLst/>
          </a:prstGeom>
          <a:noFill/>
          <a:ln/>
        </p:spPr>
        <p:txBody>
          <a:bodyPr wrap="square" lIns="0" tIns="0" rIns="0" bIns="0" rtlCol="0" anchor="t"/>
          <a:lstStyle/>
          <a:p>
            <a:pPr marL="0" indent="0" algn="ctr">
              <a:lnSpc>
                <a:spcPts val="2600"/>
              </a:lnSpc>
              <a:buNone/>
            </a:pPr>
            <a:r>
              <a:rPr lang="en-US" sz="2400" b="1" i="1" dirty="0">
                <a:solidFill>
                  <a:srgbClr val="3B3535"/>
                </a:solidFill>
                <a:latin typeface="Times New Roman" panose="02020603050405020304" pitchFamily="18" charset="0"/>
                <a:ea typeface="Sora Light" pitchFamily="34" charset="-122"/>
                <a:cs typeface="Times New Roman" panose="02020603050405020304" pitchFamily="18" charset="0"/>
              </a:rPr>
              <a:t>Weaknesses: Limited brand recognition, supply constraints</a:t>
            </a:r>
            <a:endParaRPr lang="en-US" sz="2400" b="1" i="1" dirty="0">
              <a:latin typeface="Times New Roman" panose="02020603050405020304" pitchFamily="18" charset="0"/>
              <a:cs typeface="Times New Roman" panose="02020603050405020304" pitchFamily="18" charset="0"/>
            </a:endParaRPr>
          </a:p>
        </p:txBody>
      </p:sp>
      <p:sp>
        <p:nvSpPr>
          <p:cNvPr id="11" name="Text 8"/>
          <p:cNvSpPr/>
          <p:nvPr/>
        </p:nvSpPr>
        <p:spPr>
          <a:xfrm>
            <a:off x="378687" y="6494978"/>
            <a:ext cx="3404592" cy="1009055"/>
          </a:xfrm>
          <a:prstGeom prst="rect">
            <a:avLst/>
          </a:prstGeom>
          <a:noFill/>
          <a:ln/>
        </p:spPr>
        <p:txBody>
          <a:bodyPr wrap="square" lIns="0" tIns="0" rIns="0" bIns="0" rtlCol="0" anchor="t"/>
          <a:lstStyle/>
          <a:p>
            <a:pPr marL="0" indent="0" algn="ctr">
              <a:lnSpc>
                <a:spcPts val="2600"/>
              </a:lnSpc>
              <a:buNone/>
            </a:pPr>
            <a:r>
              <a:rPr lang="en-US" sz="2400" b="1" i="1" dirty="0">
                <a:solidFill>
                  <a:srgbClr val="3B3535"/>
                </a:solidFill>
                <a:latin typeface="Times New Roman" panose="02020603050405020304" pitchFamily="18" charset="0"/>
                <a:ea typeface="Sora Light" pitchFamily="34" charset="-122"/>
                <a:cs typeface="Times New Roman" panose="02020603050405020304" pitchFamily="18" charset="0"/>
              </a:rPr>
              <a:t>Opportunities: Rising eco-friendly demand, potential partnerships</a:t>
            </a:r>
            <a:endParaRPr lang="en-US" sz="2400" b="1" i="1" dirty="0">
              <a:latin typeface="Times New Roman" panose="02020603050405020304" pitchFamily="18" charset="0"/>
              <a:cs typeface="Times New Roman" panose="02020603050405020304" pitchFamily="18" charset="0"/>
            </a:endParaRPr>
          </a:p>
        </p:txBody>
      </p:sp>
      <p:sp>
        <p:nvSpPr>
          <p:cNvPr id="12" name="Text 9"/>
          <p:cNvSpPr/>
          <p:nvPr/>
        </p:nvSpPr>
        <p:spPr>
          <a:xfrm>
            <a:off x="5120504" y="6489052"/>
            <a:ext cx="3404592" cy="1009055"/>
          </a:xfrm>
          <a:prstGeom prst="rect">
            <a:avLst/>
          </a:prstGeom>
          <a:noFill/>
          <a:ln/>
        </p:spPr>
        <p:txBody>
          <a:bodyPr wrap="square" lIns="0" tIns="0" rIns="0" bIns="0" rtlCol="0" anchor="t"/>
          <a:lstStyle/>
          <a:p>
            <a:pPr marL="0" indent="0" algn="ctr">
              <a:lnSpc>
                <a:spcPts val="2600"/>
              </a:lnSpc>
              <a:buNone/>
            </a:pPr>
            <a:r>
              <a:rPr lang="en-US" sz="2400" b="1" i="1" dirty="0">
                <a:solidFill>
                  <a:srgbClr val="3B3535"/>
                </a:solidFill>
                <a:latin typeface="Times New Roman" panose="02020603050405020304" pitchFamily="18" charset="0"/>
                <a:ea typeface="Sora Light" pitchFamily="34" charset="-122"/>
                <a:cs typeface="Times New Roman" panose="02020603050405020304" pitchFamily="18" charset="0"/>
              </a:rPr>
              <a:t>Threats: Established competition, economic fluctuations</a:t>
            </a:r>
            <a:endParaRPr lang="en-US" sz="2400" b="1" i="1" dirty="0">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97FE4EB-A76A-FA13-E948-A745ED1A4F0C}"/>
              </a:ext>
            </a:extLst>
          </p:cNvPr>
          <p:cNvSpPr txBox="1"/>
          <p:nvPr/>
        </p:nvSpPr>
        <p:spPr>
          <a:xfrm>
            <a:off x="190993" y="1230094"/>
            <a:ext cx="8848504" cy="3416320"/>
          </a:xfrm>
          <a:prstGeom prst="rect">
            <a:avLst/>
          </a:prstGeom>
          <a:noFill/>
        </p:spPr>
        <p:txBody>
          <a:bodyPr wrap="square">
            <a:spAutoFit/>
          </a:bodyPr>
          <a:lstStyle/>
          <a:p>
            <a:pPr algn="just"/>
            <a:r>
              <a:rPr lang="en-GB" sz="2400" dirty="0">
                <a:latin typeface="Times New Roman" panose="02020603050405020304" pitchFamily="18" charset="0"/>
                <a:cs typeface="Times New Roman" panose="02020603050405020304" pitchFamily="18" charset="0"/>
              </a:rPr>
              <a:t>Petal Bloom’s market share is analysed through a SWOT analysis. Our strengths include sustainability, personalized floral design, and strong presence online. But we have our starting points of limited brand awareness and limited supply due to our dependence on local partners. </a:t>
            </a:r>
          </a:p>
          <a:p>
            <a:pPr algn="just"/>
            <a:r>
              <a:rPr lang="en-GB" sz="2400" dirty="0">
                <a:latin typeface="Times New Roman" panose="02020603050405020304" pitchFamily="18" charset="0"/>
                <a:cs typeface="Times New Roman" panose="02020603050405020304" pitchFamily="18" charset="0"/>
              </a:rPr>
              <a:t>There is an opportunity in the expanding demand for environmentally-friendly products and possible collaborations with event managers and companies. Our survival will be threatened by fierce competition from the big florists, as well as recessions of discretionary spending </a:t>
            </a:r>
            <a:r>
              <a:rPr lang="en-GB" sz="2400" i="1" dirty="0">
                <a:latin typeface="Times New Roman" panose="02020603050405020304" pitchFamily="18" charset="0"/>
                <a:cs typeface="Times New Roman" panose="02020603050405020304" pitchFamily="18" charset="0"/>
              </a:rPr>
              <a:t>(Kraus, Mahto and Walsh, 2021).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3341228" y="356056"/>
            <a:ext cx="5981224" cy="747713"/>
          </a:xfrm>
          <a:prstGeom prst="rect">
            <a:avLst/>
          </a:prstGeom>
          <a:noFill/>
          <a:ln/>
        </p:spPr>
        <p:txBody>
          <a:bodyPr wrap="none" lIns="0" tIns="0" rIns="0" bIns="0" rtlCol="0" anchor="t"/>
          <a:lstStyle/>
          <a:p>
            <a:pPr marL="0" indent="0">
              <a:lnSpc>
                <a:spcPts val="5850"/>
              </a:lnSpc>
              <a:buNone/>
            </a:pPr>
            <a:r>
              <a:rPr lang="en-US" sz="4700" b="1" dirty="0">
                <a:solidFill>
                  <a:srgbClr val="1F1E1E"/>
                </a:solidFill>
                <a:latin typeface="Times New Roman" panose="02020603050405020304" pitchFamily="18" charset="0"/>
                <a:ea typeface="Alexandria Semi Bold" pitchFamily="34" charset="-122"/>
                <a:cs typeface="Times New Roman" panose="02020603050405020304" pitchFamily="18" charset="0"/>
              </a:rPr>
              <a:t>Cash Flow Forecast</a:t>
            </a:r>
            <a:endParaRPr lang="en-US" sz="4700" b="1" dirty="0">
              <a:latin typeface="Times New Roman" panose="02020603050405020304" pitchFamily="18" charset="0"/>
              <a:cs typeface="Times New Roman" panose="02020603050405020304" pitchFamily="18" charset="0"/>
            </a:endParaRPr>
          </a:p>
        </p:txBody>
      </p:sp>
      <p:sp>
        <p:nvSpPr>
          <p:cNvPr id="3" name="Text 1"/>
          <p:cNvSpPr/>
          <p:nvPr/>
        </p:nvSpPr>
        <p:spPr>
          <a:xfrm>
            <a:off x="795457" y="2012156"/>
            <a:ext cx="13039487" cy="1090851"/>
          </a:xfrm>
          <a:prstGeom prst="rect">
            <a:avLst/>
          </a:prstGeom>
          <a:noFill/>
          <a:ln/>
        </p:spPr>
        <p:txBody>
          <a:bodyPr wrap="square" lIns="0" tIns="0" rIns="0" bIns="0" rtlCol="0" anchor="t"/>
          <a:lstStyle/>
          <a:p>
            <a:pPr marL="0" indent="0">
              <a:lnSpc>
                <a:spcPts val="2850"/>
              </a:lnSpc>
              <a:buNone/>
            </a:pPr>
            <a:endParaRPr lang="en-US" sz="1750" dirty="0"/>
          </a:p>
        </p:txBody>
      </p:sp>
      <p:sp>
        <p:nvSpPr>
          <p:cNvPr id="4" name="Text 2"/>
          <p:cNvSpPr/>
          <p:nvPr/>
        </p:nvSpPr>
        <p:spPr>
          <a:xfrm>
            <a:off x="795457" y="3358634"/>
            <a:ext cx="13039487" cy="1090851"/>
          </a:xfrm>
          <a:prstGeom prst="rect">
            <a:avLst/>
          </a:prstGeom>
          <a:noFill/>
          <a:ln/>
        </p:spPr>
        <p:txBody>
          <a:bodyPr wrap="square" lIns="0" tIns="0" rIns="0" bIns="0" rtlCol="0" anchor="t"/>
          <a:lstStyle/>
          <a:p>
            <a:pPr marL="0" indent="0">
              <a:lnSpc>
                <a:spcPts val="2850"/>
              </a:lnSpc>
              <a:buNone/>
            </a:pPr>
            <a:endParaRPr lang="en-US" sz="1750" dirty="0"/>
          </a:p>
        </p:txBody>
      </p:sp>
      <p:sp>
        <p:nvSpPr>
          <p:cNvPr id="6" name="Text 3"/>
          <p:cNvSpPr/>
          <p:nvPr/>
        </p:nvSpPr>
        <p:spPr>
          <a:xfrm>
            <a:off x="728765" y="4969864"/>
            <a:ext cx="2805470" cy="373856"/>
          </a:xfrm>
          <a:prstGeom prst="rect">
            <a:avLst/>
          </a:prstGeom>
          <a:noFill/>
          <a:ln/>
        </p:spPr>
        <p:txBody>
          <a:bodyPr wrap="none" lIns="0" tIns="0" rIns="0" bIns="0" rtlCol="0" anchor="t"/>
          <a:lstStyle/>
          <a:p>
            <a:pPr marL="0" indent="0" algn="l">
              <a:lnSpc>
                <a:spcPts val="2900"/>
              </a:lnSpc>
              <a:buNone/>
            </a:pPr>
            <a:r>
              <a:rPr lang="en-US" sz="2400" b="1" dirty="0">
                <a:solidFill>
                  <a:srgbClr val="3B3535"/>
                </a:solidFill>
                <a:latin typeface="Times New Roman" panose="02020603050405020304" pitchFamily="18" charset="0"/>
                <a:ea typeface="Alexandria Semi Bold" pitchFamily="34" charset="-122"/>
                <a:cs typeface="Times New Roman" panose="02020603050405020304" pitchFamily="18" charset="0"/>
              </a:rPr>
              <a:t>Initial Investment</a:t>
            </a:r>
            <a:endParaRPr lang="en-US" sz="2400" b="1" dirty="0">
              <a:latin typeface="Times New Roman" panose="02020603050405020304" pitchFamily="18" charset="0"/>
              <a:cs typeface="Times New Roman" panose="02020603050405020304" pitchFamily="18" charset="0"/>
            </a:endParaRPr>
          </a:p>
        </p:txBody>
      </p:sp>
      <p:sp>
        <p:nvSpPr>
          <p:cNvPr id="7" name="Text 4"/>
          <p:cNvSpPr/>
          <p:nvPr/>
        </p:nvSpPr>
        <p:spPr>
          <a:xfrm>
            <a:off x="502234" y="5557871"/>
            <a:ext cx="3317964" cy="727234"/>
          </a:xfrm>
          <a:prstGeom prst="rect">
            <a:avLst/>
          </a:prstGeom>
          <a:noFill/>
          <a:ln/>
        </p:spPr>
        <p:txBody>
          <a:bodyPr wrap="square" lIns="0" tIns="0" rIns="0" bIns="0" rtlCol="0" anchor="t"/>
          <a:lstStyle/>
          <a:p>
            <a:pPr marL="0" indent="0" algn="l">
              <a:lnSpc>
                <a:spcPts val="285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£25,000 startup funding</a:t>
            </a:r>
            <a:endParaRPr lang="en-US" sz="2400" dirty="0">
              <a:latin typeface="Times New Roman" panose="02020603050405020304" pitchFamily="18" charset="0"/>
              <a:cs typeface="Times New Roman" panose="02020603050405020304" pitchFamily="18" charset="0"/>
            </a:endParaRPr>
          </a:p>
        </p:txBody>
      </p:sp>
      <p:sp>
        <p:nvSpPr>
          <p:cNvPr id="9" name="Text 5"/>
          <p:cNvSpPr/>
          <p:nvPr/>
        </p:nvSpPr>
        <p:spPr>
          <a:xfrm>
            <a:off x="535639" y="6260340"/>
            <a:ext cx="2805589" cy="373856"/>
          </a:xfrm>
          <a:prstGeom prst="rect">
            <a:avLst/>
          </a:prstGeom>
          <a:noFill/>
          <a:ln/>
        </p:spPr>
        <p:txBody>
          <a:bodyPr wrap="none" lIns="0" tIns="0" rIns="0" bIns="0" rtlCol="0" anchor="t"/>
          <a:lstStyle/>
          <a:p>
            <a:pPr marL="0" indent="0" algn="l">
              <a:lnSpc>
                <a:spcPts val="2900"/>
              </a:lnSpc>
              <a:buNone/>
            </a:pPr>
            <a:r>
              <a:rPr lang="en-US" sz="2800" b="1" dirty="0">
                <a:solidFill>
                  <a:srgbClr val="3B3535"/>
                </a:solidFill>
                <a:latin typeface="Times New Roman" panose="02020603050405020304" pitchFamily="18" charset="0"/>
                <a:ea typeface="Alexandria Semi Bold" pitchFamily="34" charset="-122"/>
                <a:cs typeface="Times New Roman" panose="02020603050405020304" pitchFamily="18" charset="0"/>
              </a:rPr>
              <a:t>Revenue Growth</a:t>
            </a:r>
            <a:endParaRPr lang="en-US" sz="2800" b="1" dirty="0">
              <a:latin typeface="Times New Roman" panose="02020603050405020304" pitchFamily="18" charset="0"/>
              <a:cs typeface="Times New Roman" panose="02020603050405020304" pitchFamily="18" charset="0"/>
            </a:endParaRPr>
          </a:p>
        </p:txBody>
      </p:sp>
      <p:sp>
        <p:nvSpPr>
          <p:cNvPr id="10" name="Text 6"/>
          <p:cNvSpPr/>
          <p:nvPr/>
        </p:nvSpPr>
        <p:spPr>
          <a:xfrm>
            <a:off x="279451" y="6971824"/>
            <a:ext cx="3317964" cy="727234"/>
          </a:xfrm>
          <a:prstGeom prst="rect">
            <a:avLst/>
          </a:prstGeom>
          <a:noFill/>
          <a:ln/>
        </p:spPr>
        <p:txBody>
          <a:bodyPr wrap="square" lIns="0" tIns="0" rIns="0" bIns="0" rtlCol="0" anchor="t"/>
          <a:lstStyle/>
          <a:p>
            <a:pPr marL="0" indent="0" algn="l">
              <a:lnSpc>
                <a:spcPts val="2850"/>
              </a:lnSpc>
              <a:buNone/>
            </a:pPr>
            <a:r>
              <a:rPr lang="en-US" sz="1750" dirty="0">
                <a:solidFill>
                  <a:srgbClr val="3B3535"/>
                </a:solidFill>
                <a:latin typeface="Sora Light" pitchFamily="34" charset="0"/>
                <a:ea typeface="Sora Light" pitchFamily="34" charset="-122"/>
                <a:cs typeface="Sora Light" pitchFamily="34" charset="-120"/>
              </a:rPr>
              <a:t>£</a:t>
            </a: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1,500 to £7,500 monthly</a:t>
            </a:r>
            <a:endParaRPr lang="en-US" sz="2400" dirty="0">
              <a:latin typeface="Times New Roman" panose="02020603050405020304" pitchFamily="18" charset="0"/>
              <a:cs typeface="Times New Roman" panose="02020603050405020304" pitchFamily="18" charset="0"/>
            </a:endParaRPr>
          </a:p>
        </p:txBody>
      </p:sp>
      <p:sp>
        <p:nvSpPr>
          <p:cNvPr id="12" name="Text 7"/>
          <p:cNvSpPr/>
          <p:nvPr/>
        </p:nvSpPr>
        <p:spPr>
          <a:xfrm>
            <a:off x="4282440" y="5001161"/>
            <a:ext cx="2805470" cy="373856"/>
          </a:xfrm>
          <a:prstGeom prst="rect">
            <a:avLst/>
          </a:prstGeom>
          <a:noFill/>
          <a:ln/>
        </p:spPr>
        <p:txBody>
          <a:bodyPr wrap="none" lIns="0" tIns="0" rIns="0" bIns="0" rtlCol="0" anchor="t"/>
          <a:lstStyle/>
          <a:p>
            <a:pPr marL="0" indent="0" algn="l">
              <a:lnSpc>
                <a:spcPts val="2900"/>
              </a:lnSpc>
              <a:buNone/>
            </a:pPr>
            <a:r>
              <a:rPr lang="en-US" sz="2400" b="1" dirty="0">
                <a:solidFill>
                  <a:srgbClr val="3B3535"/>
                </a:solidFill>
                <a:latin typeface="Times New Roman" panose="02020603050405020304" pitchFamily="18" charset="0"/>
                <a:ea typeface="Alexandria Semi Bold" pitchFamily="34" charset="-122"/>
                <a:cs typeface="Times New Roman" panose="02020603050405020304" pitchFamily="18" charset="0"/>
              </a:rPr>
              <a:t>Break-Even</a:t>
            </a:r>
            <a:endParaRPr lang="en-US" sz="2400" b="1" dirty="0">
              <a:latin typeface="Times New Roman" panose="02020603050405020304" pitchFamily="18" charset="0"/>
              <a:cs typeface="Times New Roman" panose="02020603050405020304" pitchFamily="18" charset="0"/>
            </a:endParaRPr>
          </a:p>
        </p:txBody>
      </p:sp>
      <p:sp>
        <p:nvSpPr>
          <p:cNvPr id="13" name="Text 8"/>
          <p:cNvSpPr/>
          <p:nvPr/>
        </p:nvSpPr>
        <p:spPr>
          <a:xfrm>
            <a:off x="4028462" y="5591413"/>
            <a:ext cx="2805470" cy="363617"/>
          </a:xfrm>
          <a:prstGeom prst="rect">
            <a:avLst/>
          </a:prstGeom>
          <a:noFill/>
          <a:ln/>
        </p:spPr>
        <p:txBody>
          <a:bodyPr wrap="none" lIns="0" tIns="0" rIns="0" bIns="0" rtlCol="0" anchor="t"/>
          <a:lstStyle/>
          <a:p>
            <a:pPr marL="0" indent="0" algn="l">
              <a:lnSpc>
                <a:spcPts val="285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Achieved in Month 8</a:t>
            </a:r>
            <a:endParaRPr lang="en-US" sz="2400" dirty="0">
              <a:latin typeface="Times New Roman" panose="02020603050405020304" pitchFamily="18" charset="0"/>
              <a:cs typeface="Times New Roman" panose="02020603050405020304" pitchFamily="18" charset="0"/>
            </a:endParaRPr>
          </a:p>
        </p:txBody>
      </p:sp>
      <p:sp>
        <p:nvSpPr>
          <p:cNvPr id="15" name="Text 9"/>
          <p:cNvSpPr/>
          <p:nvPr/>
        </p:nvSpPr>
        <p:spPr>
          <a:xfrm>
            <a:off x="4028462" y="6330017"/>
            <a:ext cx="2805589" cy="373856"/>
          </a:xfrm>
          <a:prstGeom prst="rect">
            <a:avLst/>
          </a:prstGeom>
          <a:noFill/>
          <a:ln/>
        </p:spPr>
        <p:txBody>
          <a:bodyPr wrap="none" lIns="0" tIns="0" rIns="0" bIns="0" rtlCol="0" anchor="t"/>
          <a:lstStyle/>
          <a:p>
            <a:pPr marL="0" indent="0" algn="l">
              <a:lnSpc>
                <a:spcPts val="2900"/>
              </a:lnSpc>
              <a:buNone/>
            </a:pPr>
            <a:r>
              <a:rPr lang="en-US" sz="2400" b="1" dirty="0">
                <a:solidFill>
                  <a:srgbClr val="3B3535"/>
                </a:solidFill>
                <a:latin typeface="Times New Roman" panose="02020603050405020304" pitchFamily="18" charset="0"/>
                <a:ea typeface="Alexandria Semi Bold" pitchFamily="34" charset="-122"/>
                <a:cs typeface="Times New Roman" panose="02020603050405020304" pitchFamily="18" charset="0"/>
              </a:rPr>
              <a:t>Year 1 Profit</a:t>
            </a:r>
            <a:endParaRPr lang="en-US" sz="2400" b="1" dirty="0">
              <a:latin typeface="Times New Roman" panose="02020603050405020304" pitchFamily="18" charset="0"/>
              <a:cs typeface="Times New Roman" panose="02020603050405020304" pitchFamily="18" charset="0"/>
            </a:endParaRPr>
          </a:p>
        </p:txBody>
      </p:sp>
      <p:sp>
        <p:nvSpPr>
          <p:cNvPr id="16" name="Text 10"/>
          <p:cNvSpPr/>
          <p:nvPr/>
        </p:nvSpPr>
        <p:spPr>
          <a:xfrm>
            <a:off x="4028343" y="6971824"/>
            <a:ext cx="2805589" cy="363617"/>
          </a:xfrm>
          <a:prstGeom prst="rect">
            <a:avLst/>
          </a:prstGeom>
          <a:noFill/>
          <a:ln/>
        </p:spPr>
        <p:txBody>
          <a:bodyPr wrap="none" lIns="0" tIns="0" rIns="0" bIns="0" rtlCol="0" anchor="t"/>
          <a:lstStyle/>
          <a:p>
            <a:pPr marL="0" indent="0" algn="l">
              <a:lnSpc>
                <a:spcPts val="285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£6,000 projected</a:t>
            </a:r>
            <a:endParaRPr lang="en-US" sz="2400" dirty="0">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463A5A2E-8279-3357-0135-C59CBBF2CFDA}"/>
              </a:ext>
            </a:extLst>
          </p:cNvPr>
          <p:cNvSpPr txBox="1"/>
          <p:nvPr/>
        </p:nvSpPr>
        <p:spPr>
          <a:xfrm>
            <a:off x="209007" y="1320165"/>
            <a:ext cx="9810204" cy="3046988"/>
          </a:xfrm>
          <a:prstGeom prst="rect">
            <a:avLst/>
          </a:prstGeom>
          <a:noFill/>
        </p:spPr>
        <p:txBody>
          <a:bodyPr wrap="square">
            <a:spAutoFit/>
          </a:bodyPr>
          <a:lstStyle/>
          <a:p>
            <a:pPr marL="342900" indent="-342900" algn="just">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In the first 12 months, Petal Bloom's forecast of revenue looks positive. We have a base investment of £25,000 but we expect the income to increase from £1,500 at Month 1 to £7,500 at Month 12. With event-related orders beginning in Month 3, we anticipate an additional £1,000 per month. </a:t>
            </a:r>
          </a:p>
          <a:p>
            <a:pPr marL="342900" indent="-342900" algn="just">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Important costs are rent and bills (£1,500/month), staff (£4,300/month), equipment (£2,000/month, peaking in busy periods), and marketing (£500/month, £1,000 at Christmas). We will be break-even in Month 8 and will make a net profit of £6,000 by the end of Year 1. </a:t>
            </a:r>
          </a:p>
        </p:txBody>
      </p:sp>
      <p:pic>
        <p:nvPicPr>
          <p:cNvPr id="19" name="Image 0" descr="preencoded.png">
            <a:extLst>
              <a:ext uri="{FF2B5EF4-FFF2-40B4-BE49-F238E27FC236}">
                <a16:creationId xmlns:a16="http://schemas.microsoft.com/office/drawing/2014/main" id="{A6BB470F-E104-00D4-C0C9-A0A8998FCEDA}"/>
              </a:ext>
            </a:extLst>
          </p:cNvPr>
          <p:cNvPicPr>
            <a:picLocks noChangeAspect="1"/>
          </p:cNvPicPr>
          <p:nvPr/>
        </p:nvPicPr>
        <p:blipFill>
          <a:blip r:embed="rId3"/>
          <a:stretch>
            <a:fillRect/>
          </a:stretch>
        </p:blipFill>
        <p:spPr>
          <a:xfrm>
            <a:off x="10162902" y="0"/>
            <a:ext cx="4467497" cy="82296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3675579" y="582810"/>
            <a:ext cx="7155775" cy="743903"/>
          </a:xfrm>
          <a:prstGeom prst="rect">
            <a:avLst/>
          </a:prstGeom>
          <a:noFill/>
          <a:ln/>
        </p:spPr>
        <p:txBody>
          <a:bodyPr wrap="none" lIns="0" tIns="0" rIns="0" bIns="0" rtlCol="0" anchor="t"/>
          <a:lstStyle/>
          <a:p>
            <a:pPr marL="0" indent="0">
              <a:lnSpc>
                <a:spcPts val="5850"/>
              </a:lnSpc>
              <a:buNone/>
            </a:pPr>
            <a:r>
              <a:rPr lang="en-US" sz="4650" b="1" dirty="0">
                <a:solidFill>
                  <a:srgbClr val="1F1E1E"/>
                </a:solidFill>
                <a:latin typeface="Times New Roman" panose="02020603050405020304" pitchFamily="18" charset="0"/>
                <a:ea typeface="Alexandria Semi Bold" pitchFamily="34" charset="-122"/>
                <a:cs typeface="Times New Roman" panose="02020603050405020304" pitchFamily="18" charset="0"/>
              </a:rPr>
              <a:t>Marketing Strategy: 4Ps</a:t>
            </a:r>
            <a:endParaRPr lang="en-US" sz="4650" b="1" dirty="0">
              <a:latin typeface="Times New Roman" panose="02020603050405020304" pitchFamily="18" charset="0"/>
              <a:cs typeface="Times New Roman" panose="02020603050405020304" pitchFamily="18" charset="0"/>
            </a:endParaRPr>
          </a:p>
        </p:txBody>
      </p:sp>
      <p:sp>
        <p:nvSpPr>
          <p:cNvPr id="3" name="Text 1"/>
          <p:cNvSpPr/>
          <p:nvPr/>
        </p:nvSpPr>
        <p:spPr>
          <a:xfrm>
            <a:off x="308202" y="1652349"/>
            <a:ext cx="13047345" cy="1808559"/>
          </a:xfrm>
          <a:prstGeom prst="rect">
            <a:avLst/>
          </a:prstGeom>
          <a:noFill/>
          <a:ln/>
        </p:spPr>
        <p:txBody>
          <a:bodyPr wrap="square" lIns="0" tIns="0" rIns="0" bIns="0" rtlCol="0" anchor="t"/>
          <a:lstStyle/>
          <a:p>
            <a:pPr marL="0" indent="0" algn="just">
              <a:lnSpc>
                <a:spcPts val="2800"/>
              </a:lnSpc>
              <a:buNone/>
            </a:pPr>
            <a:r>
              <a:rPr lang="en-GB" sz="2400" dirty="0">
                <a:latin typeface="Times New Roman" panose="02020603050405020304" pitchFamily="18" charset="0"/>
                <a:cs typeface="Times New Roman" panose="02020603050405020304" pitchFamily="18" charset="0"/>
              </a:rPr>
              <a:t>Petal Bloom’s business model revolves around the 4Ps. Our Product range includes custom, sustainable flower arrangements and seasonal subscriptions. Pricing is competitive with packages for different price points (subscriptions are available at discounted prices). Place strategy: A high traffic boutique store along with an easy-to-use online shop. Promo strategies include social media ads, partnerships with wedding planners and venues, and events in the community. </a:t>
            </a:r>
          </a:p>
          <a:p>
            <a:pPr marL="0" indent="0" algn="just">
              <a:lnSpc>
                <a:spcPts val="2800"/>
              </a:lnSpc>
              <a:buNone/>
            </a:pPr>
            <a:r>
              <a:rPr lang="en-GB" sz="2400" dirty="0">
                <a:latin typeface="Times New Roman" panose="02020603050405020304" pitchFamily="18" charset="0"/>
                <a:cs typeface="Times New Roman" panose="02020603050405020304" pitchFamily="18" charset="0"/>
              </a:rPr>
              <a:t>Seasonal offers, partnerships with planners, and brand promotion through local markets and online competitions are some of the most prominent marketing strategies. With this full-stack strategy, we can reach the right audience and build a successful brand (</a:t>
            </a:r>
            <a:r>
              <a:rPr lang="en-GB" sz="2400" i="1" dirty="0">
                <a:latin typeface="Times New Roman" panose="02020603050405020304" pitchFamily="18" charset="0"/>
                <a:cs typeface="Times New Roman" panose="02020603050405020304" pitchFamily="18" charset="0"/>
              </a:rPr>
              <a:t>Farias,  et al., 2019).</a:t>
            </a:r>
            <a:endParaRPr lang="en-US" sz="2400" i="1" dirty="0">
              <a:latin typeface="Times New Roman" panose="02020603050405020304" pitchFamily="18" charset="0"/>
              <a:cs typeface="Times New Roman" panose="02020603050405020304" pitchFamily="18" charset="0"/>
            </a:endParaRPr>
          </a:p>
        </p:txBody>
      </p:sp>
      <p:sp>
        <p:nvSpPr>
          <p:cNvPr id="4" name="Text 2"/>
          <p:cNvSpPr/>
          <p:nvPr/>
        </p:nvSpPr>
        <p:spPr>
          <a:xfrm>
            <a:off x="791528" y="4063365"/>
            <a:ext cx="13047345" cy="1085136"/>
          </a:xfrm>
          <a:prstGeom prst="rect">
            <a:avLst/>
          </a:prstGeom>
          <a:noFill/>
          <a:ln/>
        </p:spPr>
        <p:txBody>
          <a:bodyPr wrap="square" lIns="0" tIns="0" rIns="0" bIns="0" rtlCol="0" anchor="t"/>
          <a:lstStyle/>
          <a:p>
            <a:pPr marL="0" indent="0">
              <a:lnSpc>
                <a:spcPts val="2800"/>
              </a:lnSpc>
              <a:buNone/>
            </a:pPr>
            <a:endParaRPr lang="en-US" sz="1750" dirty="0"/>
          </a:p>
        </p:txBody>
      </p:sp>
      <p:pic>
        <p:nvPicPr>
          <p:cNvPr id="5" name="Image 0" descr="preencoded.png"/>
          <p:cNvPicPr>
            <a:picLocks noChangeAspect="1"/>
          </p:cNvPicPr>
          <p:nvPr/>
        </p:nvPicPr>
        <p:blipFill>
          <a:blip r:embed="rId3"/>
          <a:stretch>
            <a:fillRect/>
          </a:stretch>
        </p:blipFill>
        <p:spPr>
          <a:xfrm>
            <a:off x="672824" y="5284114"/>
            <a:ext cx="684014" cy="684014"/>
          </a:xfrm>
          <a:prstGeom prst="rect">
            <a:avLst/>
          </a:prstGeom>
        </p:spPr>
      </p:pic>
      <p:sp>
        <p:nvSpPr>
          <p:cNvPr id="6" name="Text 3"/>
          <p:cNvSpPr/>
          <p:nvPr/>
        </p:nvSpPr>
        <p:spPr>
          <a:xfrm>
            <a:off x="791528" y="6194227"/>
            <a:ext cx="2975729" cy="371832"/>
          </a:xfrm>
          <a:prstGeom prst="rect">
            <a:avLst/>
          </a:prstGeom>
          <a:noFill/>
          <a:ln/>
        </p:spPr>
        <p:txBody>
          <a:bodyPr wrap="none" lIns="0" tIns="0" rIns="0" bIns="0" rtlCol="0" anchor="t"/>
          <a:lstStyle/>
          <a:p>
            <a:pPr marL="0" indent="0" algn="l">
              <a:lnSpc>
                <a:spcPts val="2900"/>
              </a:lnSpc>
              <a:buNone/>
            </a:pPr>
            <a:r>
              <a:rPr lang="en-US" sz="2800" b="1" dirty="0">
                <a:solidFill>
                  <a:srgbClr val="3B3535"/>
                </a:solidFill>
                <a:latin typeface="Times New Roman" panose="02020603050405020304" pitchFamily="18" charset="0"/>
                <a:ea typeface="Alexandria Semi Bold" pitchFamily="34" charset="-122"/>
                <a:cs typeface="Times New Roman" panose="02020603050405020304" pitchFamily="18" charset="0"/>
              </a:rPr>
              <a:t>Product</a:t>
            </a:r>
            <a:endParaRPr lang="en-US" sz="2800" b="1" dirty="0">
              <a:latin typeface="Times New Roman" panose="02020603050405020304" pitchFamily="18" charset="0"/>
              <a:cs typeface="Times New Roman" panose="02020603050405020304" pitchFamily="18" charset="0"/>
            </a:endParaRPr>
          </a:p>
        </p:txBody>
      </p:sp>
      <p:sp>
        <p:nvSpPr>
          <p:cNvPr id="7" name="Text 4"/>
          <p:cNvSpPr/>
          <p:nvPr/>
        </p:nvSpPr>
        <p:spPr>
          <a:xfrm>
            <a:off x="791528" y="6701671"/>
            <a:ext cx="3007400" cy="723424"/>
          </a:xfrm>
          <a:prstGeom prst="rect">
            <a:avLst/>
          </a:prstGeom>
          <a:noFill/>
          <a:ln/>
        </p:spPr>
        <p:txBody>
          <a:bodyPr wrap="square" lIns="0" tIns="0" rIns="0" bIns="0" rtlCol="0" anchor="t"/>
          <a:lstStyle/>
          <a:p>
            <a:pPr marL="0" indent="0" algn="l">
              <a:lnSpc>
                <a:spcPts val="280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Eco-friendly, personalized floral arrangements</a:t>
            </a:r>
            <a:endParaRPr lang="en-US" sz="2400" dirty="0">
              <a:latin typeface="Times New Roman" panose="02020603050405020304" pitchFamily="18" charset="0"/>
              <a:cs typeface="Times New Roman" panose="02020603050405020304" pitchFamily="18" charset="0"/>
            </a:endParaRPr>
          </a:p>
        </p:txBody>
      </p:sp>
      <p:pic>
        <p:nvPicPr>
          <p:cNvPr id="8" name="Image 1" descr="preencoded.png"/>
          <p:cNvPicPr>
            <a:picLocks noChangeAspect="1"/>
          </p:cNvPicPr>
          <p:nvPr/>
        </p:nvPicPr>
        <p:blipFill>
          <a:blip r:embed="rId4"/>
          <a:stretch>
            <a:fillRect/>
          </a:stretch>
        </p:blipFill>
        <p:spPr>
          <a:xfrm>
            <a:off x="4019431" y="5230262"/>
            <a:ext cx="565309" cy="565309"/>
          </a:xfrm>
          <a:prstGeom prst="rect">
            <a:avLst/>
          </a:prstGeom>
        </p:spPr>
      </p:pic>
      <p:sp>
        <p:nvSpPr>
          <p:cNvPr id="9" name="Text 5"/>
          <p:cNvSpPr/>
          <p:nvPr/>
        </p:nvSpPr>
        <p:spPr>
          <a:xfrm>
            <a:off x="4138136" y="6194227"/>
            <a:ext cx="2975729" cy="371832"/>
          </a:xfrm>
          <a:prstGeom prst="rect">
            <a:avLst/>
          </a:prstGeom>
          <a:noFill/>
          <a:ln/>
        </p:spPr>
        <p:txBody>
          <a:bodyPr wrap="none" lIns="0" tIns="0" rIns="0" bIns="0" rtlCol="0" anchor="t"/>
          <a:lstStyle/>
          <a:p>
            <a:pPr marL="0" indent="0" algn="l">
              <a:lnSpc>
                <a:spcPts val="2900"/>
              </a:lnSpc>
              <a:buNone/>
            </a:pPr>
            <a:r>
              <a:rPr lang="en-US" sz="2800" b="1" dirty="0">
                <a:solidFill>
                  <a:srgbClr val="3B3535"/>
                </a:solidFill>
                <a:latin typeface="Times New Roman" panose="02020603050405020304" pitchFamily="18" charset="0"/>
                <a:ea typeface="Alexandria Semi Bold" pitchFamily="34" charset="-122"/>
                <a:cs typeface="Times New Roman" panose="02020603050405020304" pitchFamily="18" charset="0"/>
              </a:rPr>
              <a:t>Price</a:t>
            </a:r>
            <a:endParaRPr lang="en-US" sz="2800" b="1" dirty="0">
              <a:latin typeface="Times New Roman" panose="02020603050405020304" pitchFamily="18" charset="0"/>
              <a:cs typeface="Times New Roman" panose="02020603050405020304" pitchFamily="18" charset="0"/>
            </a:endParaRPr>
          </a:p>
        </p:txBody>
      </p:sp>
      <p:sp>
        <p:nvSpPr>
          <p:cNvPr id="10" name="Text 6"/>
          <p:cNvSpPr/>
          <p:nvPr/>
        </p:nvSpPr>
        <p:spPr>
          <a:xfrm>
            <a:off x="3767257" y="6603003"/>
            <a:ext cx="3007400" cy="723424"/>
          </a:xfrm>
          <a:prstGeom prst="rect">
            <a:avLst/>
          </a:prstGeom>
          <a:noFill/>
          <a:ln/>
        </p:spPr>
        <p:txBody>
          <a:bodyPr wrap="square" lIns="0" tIns="0" rIns="0" bIns="0" rtlCol="0" anchor="t"/>
          <a:lstStyle/>
          <a:p>
            <a:pPr marL="0" indent="0" algn="l">
              <a:lnSpc>
                <a:spcPts val="280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Competitive pricing with subscription discounts</a:t>
            </a:r>
            <a:endParaRPr lang="en-US" sz="2400" dirty="0">
              <a:latin typeface="Times New Roman" panose="02020603050405020304" pitchFamily="18" charset="0"/>
              <a:cs typeface="Times New Roman" panose="02020603050405020304" pitchFamily="18" charset="0"/>
            </a:endParaRPr>
          </a:p>
        </p:txBody>
      </p:sp>
      <p:pic>
        <p:nvPicPr>
          <p:cNvPr id="11" name="Image 2" descr="preencoded.png"/>
          <p:cNvPicPr>
            <a:picLocks noChangeAspect="1"/>
          </p:cNvPicPr>
          <p:nvPr/>
        </p:nvPicPr>
        <p:blipFill>
          <a:blip r:embed="rId5"/>
          <a:stretch>
            <a:fillRect/>
          </a:stretch>
        </p:blipFill>
        <p:spPr>
          <a:xfrm>
            <a:off x="7413198" y="5179398"/>
            <a:ext cx="565309" cy="565309"/>
          </a:xfrm>
          <a:prstGeom prst="rect">
            <a:avLst/>
          </a:prstGeom>
        </p:spPr>
      </p:pic>
      <p:sp>
        <p:nvSpPr>
          <p:cNvPr id="12" name="Text 7"/>
          <p:cNvSpPr/>
          <p:nvPr/>
        </p:nvSpPr>
        <p:spPr>
          <a:xfrm>
            <a:off x="7484745" y="6194227"/>
            <a:ext cx="2975729" cy="371832"/>
          </a:xfrm>
          <a:prstGeom prst="rect">
            <a:avLst/>
          </a:prstGeom>
          <a:noFill/>
          <a:ln/>
        </p:spPr>
        <p:txBody>
          <a:bodyPr wrap="none" lIns="0" tIns="0" rIns="0" bIns="0" rtlCol="0" anchor="t"/>
          <a:lstStyle/>
          <a:p>
            <a:pPr marL="0" indent="0" algn="l">
              <a:lnSpc>
                <a:spcPts val="2900"/>
              </a:lnSpc>
              <a:buNone/>
            </a:pPr>
            <a:r>
              <a:rPr lang="en-US" sz="2800" b="1" dirty="0">
                <a:solidFill>
                  <a:srgbClr val="3B3535"/>
                </a:solidFill>
                <a:latin typeface="Times New Roman" panose="02020603050405020304" pitchFamily="18" charset="0"/>
                <a:ea typeface="Alexandria Semi Bold" pitchFamily="34" charset="-122"/>
                <a:cs typeface="Times New Roman" panose="02020603050405020304" pitchFamily="18" charset="0"/>
              </a:rPr>
              <a:t>Place</a:t>
            </a:r>
            <a:endParaRPr lang="en-US" sz="2800" b="1" dirty="0">
              <a:latin typeface="Times New Roman" panose="02020603050405020304" pitchFamily="18" charset="0"/>
              <a:cs typeface="Times New Roman" panose="02020603050405020304" pitchFamily="18" charset="0"/>
            </a:endParaRPr>
          </a:p>
        </p:txBody>
      </p:sp>
      <p:sp>
        <p:nvSpPr>
          <p:cNvPr id="13" name="Text 8"/>
          <p:cNvSpPr/>
          <p:nvPr/>
        </p:nvSpPr>
        <p:spPr>
          <a:xfrm>
            <a:off x="7484745" y="6701671"/>
            <a:ext cx="3007400" cy="723424"/>
          </a:xfrm>
          <a:prstGeom prst="rect">
            <a:avLst/>
          </a:prstGeom>
          <a:noFill/>
          <a:ln/>
        </p:spPr>
        <p:txBody>
          <a:bodyPr wrap="square" lIns="0" tIns="0" rIns="0" bIns="0" rtlCol="0" anchor="t"/>
          <a:lstStyle/>
          <a:p>
            <a:pPr marL="0" indent="0" algn="l">
              <a:lnSpc>
                <a:spcPts val="280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Boutique location and online store</a:t>
            </a:r>
            <a:endParaRPr lang="en-US" sz="2400" dirty="0">
              <a:latin typeface="Times New Roman" panose="02020603050405020304" pitchFamily="18" charset="0"/>
              <a:cs typeface="Times New Roman" panose="02020603050405020304" pitchFamily="18" charset="0"/>
            </a:endParaRPr>
          </a:p>
        </p:txBody>
      </p:sp>
      <p:pic>
        <p:nvPicPr>
          <p:cNvPr id="14" name="Image 3" descr="preencoded.png"/>
          <p:cNvPicPr>
            <a:picLocks noChangeAspect="1"/>
          </p:cNvPicPr>
          <p:nvPr/>
        </p:nvPicPr>
        <p:blipFill>
          <a:blip r:embed="rId6"/>
          <a:stretch>
            <a:fillRect/>
          </a:stretch>
        </p:blipFill>
        <p:spPr>
          <a:xfrm>
            <a:off x="10831354" y="5284114"/>
            <a:ext cx="565309" cy="684014"/>
          </a:xfrm>
          <a:prstGeom prst="rect">
            <a:avLst/>
          </a:prstGeom>
        </p:spPr>
      </p:pic>
      <p:sp>
        <p:nvSpPr>
          <p:cNvPr id="15" name="Text 9"/>
          <p:cNvSpPr/>
          <p:nvPr/>
        </p:nvSpPr>
        <p:spPr>
          <a:xfrm>
            <a:off x="10831354" y="6194227"/>
            <a:ext cx="2975729" cy="371832"/>
          </a:xfrm>
          <a:prstGeom prst="rect">
            <a:avLst/>
          </a:prstGeom>
          <a:noFill/>
          <a:ln/>
        </p:spPr>
        <p:txBody>
          <a:bodyPr wrap="none" lIns="0" tIns="0" rIns="0" bIns="0" rtlCol="0" anchor="t"/>
          <a:lstStyle/>
          <a:p>
            <a:pPr marL="0" indent="0" algn="l">
              <a:lnSpc>
                <a:spcPts val="2900"/>
              </a:lnSpc>
              <a:buNone/>
            </a:pPr>
            <a:r>
              <a:rPr lang="en-US" sz="2800" b="1" dirty="0">
                <a:solidFill>
                  <a:srgbClr val="3B3535"/>
                </a:solidFill>
                <a:latin typeface="Times New Roman" panose="02020603050405020304" pitchFamily="18" charset="0"/>
                <a:ea typeface="Alexandria Semi Bold" pitchFamily="34" charset="-122"/>
                <a:cs typeface="Times New Roman" panose="02020603050405020304" pitchFamily="18" charset="0"/>
              </a:rPr>
              <a:t>Promotion</a:t>
            </a:r>
            <a:endParaRPr lang="en-US" sz="2800" b="1" dirty="0">
              <a:latin typeface="Times New Roman" panose="02020603050405020304" pitchFamily="18" charset="0"/>
              <a:cs typeface="Times New Roman" panose="02020603050405020304" pitchFamily="18" charset="0"/>
            </a:endParaRPr>
          </a:p>
        </p:txBody>
      </p:sp>
      <p:sp>
        <p:nvSpPr>
          <p:cNvPr id="16" name="Text 10"/>
          <p:cNvSpPr/>
          <p:nvPr/>
        </p:nvSpPr>
        <p:spPr>
          <a:xfrm>
            <a:off x="10831354" y="6701671"/>
            <a:ext cx="3007519" cy="723424"/>
          </a:xfrm>
          <a:prstGeom prst="rect">
            <a:avLst/>
          </a:prstGeom>
          <a:noFill/>
          <a:ln/>
        </p:spPr>
        <p:txBody>
          <a:bodyPr wrap="square" lIns="0" tIns="0" rIns="0" bIns="0" rtlCol="0" anchor="t"/>
          <a:lstStyle/>
          <a:p>
            <a:pPr marL="0" indent="0" algn="l">
              <a:lnSpc>
                <a:spcPts val="280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Social media, partnerships, and events</a:t>
            </a:r>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3055382" y="541199"/>
            <a:ext cx="7885509" cy="695087"/>
          </a:xfrm>
          <a:prstGeom prst="rect">
            <a:avLst/>
          </a:prstGeom>
          <a:noFill/>
          <a:ln/>
        </p:spPr>
        <p:txBody>
          <a:bodyPr wrap="none" lIns="0" tIns="0" rIns="0" bIns="0" rtlCol="0" anchor="t"/>
          <a:lstStyle/>
          <a:p>
            <a:pPr marL="0" indent="0">
              <a:lnSpc>
                <a:spcPts val="5450"/>
              </a:lnSpc>
              <a:buNone/>
            </a:pPr>
            <a:r>
              <a:rPr lang="en-US" sz="4350" b="1" dirty="0">
                <a:solidFill>
                  <a:srgbClr val="1F1E1E"/>
                </a:solidFill>
                <a:latin typeface="Times New Roman" panose="02020603050405020304" pitchFamily="18" charset="0"/>
                <a:ea typeface="Alexandria Semi Bold" pitchFamily="34" charset="-122"/>
                <a:cs typeface="Times New Roman" panose="02020603050405020304" pitchFamily="18" charset="0"/>
              </a:rPr>
              <a:t>Future Plan  and Expansion</a:t>
            </a:r>
            <a:endParaRPr lang="en-US" sz="4350" b="1" dirty="0">
              <a:latin typeface="Times New Roman" panose="02020603050405020304" pitchFamily="18" charset="0"/>
              <a:cs typeface="Times New Roman" panose="02020603050405020304" pitchFamily="18" charset="0"/>
            </a:endParaRPr>
          </a:p>
        </p:txBody>
      </p:sp>
      <p:sp>
        <p:nvSpPr>
          <p:cNvPr id="3" name="Text 1"/>
          <p:cNvSpPr/>
          <p:nvPr/>
        </p:nvSpPr>
        <p:spPr>
          <a:xfrm>
            <a:off x="739616" y="1700332"/>
            <a:ext cx="13151168" cy="1352550"/>
          </a:xfrm>
          <a:prstGeom prst="rect">
            <a:avLst/>
          </a:prstGeom>
          <a:noFill/>
          <a:ln/>
        </p:spPr>
        <p:txBody>
          <a:bodyPr wrap="square" lIns="0" tIns="0" rIns="0" bIns="0" rtlCol="0" anchor="t"/>
          <a:lstStyle/>
          <a:p>
            <a:pPr marL="0" indent="0">
              <a:lnSpc>
                <a:spcPts val="2650"/>
              </a:lnSpc>
              <a:buNone/>
            </a:pPr>
            <a:endParaRPr lang="en-US" sz="1650" dirty="0"/>
          </a:p>
        </p:txBody>
      </p:sp>
      <p:sp>
        <p:nvSpPr>
          <p:cNvPr id="4" name="Text 2"/>
          <p:cNvSpPr/>
          <p:nvPr/>
        </p:nvSpPr>
        <p:spPr>
          <a:xfrm>
            <a:off x="739616" y="3290530"/>
            <a:ext cx="13151168" cy="1014413"/>
          </a:xfrm>
          <a:prstGeom prst="rect">
            <a:avLst/>
          </a:prstGeom>
          <a:noFill/>
          <a:ln/>
        </p:spPr>
        <p:txBody>
          <a:bodyPr wrap="square" lIns="0" tIns="0" rIns="0" bIns="0" rtlCol="0" anchor="t"/>
          <a:lstStyle/>
          <a:p>
            <a:pPr marL="0" indent="0">
              <a:lnSpc>
                <a:spcPts val="2650"/>
              </a:lnSpc>
              <a:buNone/>
            </a:pPr>
            <a:endParaRPr lang="en-US" sz="1650" dirty="0"/>
          </a:p>
        </p:txBody>
      </p:sp>
      <p:sp>
        <p:nvSpPr>
          <p:cNvPr id="9" name="Text 7"/>
          <p:cNvSpPr/>
          <p:nvPr/>
        </p:nvSpPr>
        <p:spPr>
          <a:xfrm>
            <a:off x="950952" y="5810488"/>
            <a:ext cx="2706529" cy="695325"/>
          </a:xfrm>
          <a:prstGeom prst="rect">
            <a:avLst/>
          </a:prstGeom>
          <a:noFill/>
          <a:ln/>
        </p:spPr>
        <p:txBody>
          <a:bodyPr wrap="square" lIns="0" tIns="0" rIns="0" bIns="0" rtlCol="0" anchor="t"/>
          <a:lstStyle/>
          <a:p>
            <a:pPr marL="0" indent="0" algn="ctr">
              <a:lnSpc>
                <a:spcPts val="2700"/>
              </a:lnSpc>
              <a:buNone/>
            </a:pPr>
            <a:r>
              <a:rPr lang="en-US" sz="2400" b="1" dirty="0">
                <a:solidFill>
                  <a:srgbClr val="3B3535"/>
                </a:solidFill>
                <a:latin typeface="Times New Roman" panose="02020603050405020304" pitchFamily="18" charset="0"/>
                <a:ea typeface="Alexandria Semi Bold" pitchFamily="34" charset="-122"/>
                <a:cs typeface="Times New Roman" panose="02020603050405020304" pitchFamily="18" charset="0"/>
              </a:rPr>
              <a:t>Expand Partnerships</a:t>
            </a:r>
            <a:endParaRPr lang="en-US" sz="2400" b="1" dirty="0">
              <a:latin typeface="Times New Roman" panose="02020603050405020304" pitchFamily="18" charset="0"/>
              <a:cs typeface="Times New Roman" panose="02020603050405020304" pitchFamily="18" charset="0"/>
            </a:endParaRPr>
          </a:p>
        </p:txBody>
      </p:sp>
      <p:sp>
        <p:nvSpPr>
          <p:cNvPr id="10" name="Text 8"/>
          <p:cNvSpPr/>
          <p:nvPr/>
        </p:nvSpPr>
        <p:spPr>
          <a:xfrm>
            <a:off x="950952" y="6632615"/>
            <a:ext cx="2706529" cy="1014413"/>
          </a:xfrm>
          <a:prstGeom prst="rect">
            <a:avLst/>
          </a:prstGeom>
          <a:noFill/>
          <a:ln/>
        </p:spPr>
        <p:txBody>
          <a:bodyPr wrap="square" lIns="0" tIns="0" rIns="0" bIns="0" rtlCol="0" anchor="t"/>
          <a:lstStyle/>
          <a:p>
            <a:pPr marL="0" indent="0" algn="ctr">
              <a:lnSpc>
                <a:spcPts val="265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Collaborate with more local businesses and event planners</a:t>
            </a:r>
            <a:endParaRPr lang="en-US" sz="2400" dirty="0">
              <a:latin typeface="Times New Roman" panose="02020603050405020304" pitchFamily="18" charset="0"/>
              <a:cs typeface="Times New Roman" panose="02020603050405020304" pitchFamily="18" charset="0"/>
            </a:endParaRPr>
          </a:p>
        </p:txBody>
      </p:sp>
      <p:sp>
        <p:nvSpPr>
          <p:cNvPr id="14" name="Text 12"/>
          <p:cNvSpPr/>
          <p:nvPr/>
        </p:nvSpPr>
        <p:spPr>
          <a:xfrm>
            <a:off x="4191774" y="5810488"/>
            <a:ext cx="2706648" cy="695325"/>
          </a:xfrm>
          <a:prstGeom prst="rect">
            <a:avLst/>
          </a:prstGeom>
          <a:noFill/>
          <a:ln/>
        </p:spPr>
        <p:txBody>
          <a:bodyPr wrap="square" lIns="0" tIns="0" rIns="0" bIns="0" rtlCol="0" anchor="t"/>
          <a:lstStyle/>
          <a:p>
            <a:pPr marL="0" indent="0" algn="ctr">
              <a:lnSpc>
                <a:spcPts val="2700"/>
              </a:lnSpc>
              <a:buNone/>
            </a:pPr>
            <a:r>
              <a:rPr lang="en-US" sz="2800" b="1" dirty="0">
                <a:solidFill>
                  <a:srgbClr val="3B3535"/>
                </a:solidFill>
                <a:latin typeface="Times New Roman" panose="02020603050405020304" pitchFamily="18" charset="0"/>
                <a:ea typeface="Alexandria Semi Bold" pitchFamily="34" charset="-122"/>
                <a:cs typeface="Times New Roman" panose="02020603050405020304" pitchFamily="18" charset="0"/>
              </a:rPr>
              <a:t>Introduce Workshops</a:t>
            </a:r>
            <a:endParaRPr lang="en-US" sz="2800" b="1" dirty="0">
              <a:latin typeface="Times New Roman" panose="02020603050405020304" pitchFamily="18" charset="0"/>
              <a:cs typeface="Times New Roman" panose="02020603050405020304" pitchFamily="18" charset="0"/>
            </a:endParaRPr>
          </a:p>
        </p:txBody>
      </p:sp>
      <p:sp>
        <p:nvSpPr>
          <p:cNvPr id="15" name="Text 13"/>
          <p:cNvSpPr/>
          <p:nvPr/>
        </p:nvSpPr>
        <p:spPr>
          <a:xfrm>
            <a:off x="4291489" y="6632615"/>
            <a:ext cx="2706648" cy="676275"/>
          </a:xfrm>
          <a:prstGeom prst="rect">
            <a:avLst/>
          </a:prstGeom>
          <a:noFill/>
          <a:ln/>
        </p:spPr>
        <p:txBody>
          <a:bodyPr wrap="square" lIns="0" tIns="0" rIns="0" bIns="0" rtlCol="0" anchor="t"/>
          <a:lstStyle/>
          <a:p>
            <a:pPr marL="0" indent="0" algn="ctr">
              <a:lnSpc>
                <a:spcPts val="265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Launch flower-arranging classes for customers</a:t>
            </a:r>
            <a:endParaRPr lang="en-US" sz="2400" dirty="0">
              <a:latin typeface="Times New Roman" panose="02020603050405020304" pitchFamily="18" charset="0"/>
              <a:cs typeface="Times New Roman" panose="02020603050405020304" pitchFamily="18" charset="0"/>
            </a:endParaRPr>
          </a:p>
        </p:txBody>
      </p:sp>
      <p:sp>
        <p:nvSpPr>
          <p:cNvPr id="19" name="Text 17"/>
          <p:cNvSpPr/>
          <p:nvPr/>
        </p:nvSpPr>
        <p:spPr>
          <a:xfrm>
            <a:off x="7632144" y="5810488"/>
            <a:ext cx="2706648" cy="695325"/>
          </a:xfrm>
          <a:prstGeom prst="rect">
            <a:avLst/>
          </a:prstGeom>
          <a:noFill/>
          <a:ln/>
        </p:spPr>
        <p:txBody>
          <a:bodyPr wrap="square" lIns="0" tIns="0" rIns="0" bIns="0" rtlCol="0" anchor="t"/>
          <a:lstStyle/>
          <a:p>
            <a:pPr marL="0" indent="0" algn="ctr">
              <a:lnSpc>
                <a:spcPts val="2700"/>
              </a:lnSpc>
              <a:buNone/>
            </a:pPr>
            <a:r>
              <a:rPr lang="en-US" sz="2400" b="1" dirty="0">
                <a:solidFill>
                  <a:srgbClr val="3B3535"/>
                </a:solidFill>
                <a:latin typeface="Times New Roman" panose="02020603050405020304" pitchFamily="18" charset="0"/>
                <a:ea typeface="Alexandria Semi Bold" pitchFamily="34" charset="-122"/>
                <a:cs typeface="Times New Roman" panose="02020603050405020304" pitchFamily="18" charset="0"/>
              </a:rPr>
              <a:t>Scale Digital Marketing</a:t>
            </a:r>
            <a:endParaRPr lang="en-US" sz="2400" b="1" dirty="0">
              <a:latin typeface="Times New Roman" panose="02020603050405020304" pitchFamily="18" charset="0"/>
              <a:cs typeface="Times New Roman" panose="02020603050405020304" pitchFamily="18" charset="0"/>
            </a:endParaRPr>
          </a:p>
        </p:txBody>
      </p:sp>
      <p:sp>
        <p:nvSpPr>
          <p:cNvPr id="20" name="Text 18"/>
          <p:cNvSpPr/>
          <p:nvPr/>
        </p:nvSpPr>
        <p:spPr>
          <a:xfrm>
            <a:off x="7632144" y="6632615"/>
            <a:ext cx="2706648" cy="1014413"/>
          </a:xfrm>
          <a:prstGeom prst="rect">
            <a:avLst/>
          </a:prstGeom>
          <a:noFill/>
          <a:ln/>
        </p:spPr>
        <p:txBody>
          <a:bodyPr wrap="square" lIns="0" tIns="0" rIns="0" bIns="0" rtlCol="0" anchor="t"/>
          <a:lstStyle/>
          <a:p>
            <a:pPr marL="0" indent="0" algn="ctr">
              <a:lnSpc>
                <a:spcPts val="265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Invest in advanced SEO and social media strategies</a:t>
            </a:r>
            <a:endParaRPr lang="en-US" sz="2400" dirty="0">
              <a:latin typeface="Times New Roman" panose="02020603050405020304" pitchFamily="18" charset="0"/>
              <a:cs typeface="Times New Roman" panose="02020603050405020304" pitchFamily="18" charset="0"/>
            </a:endParaRPr>
          </a:p>
        </p:txBody>
      </p:sp>
      <p:sp>
        <p:nvSpPr>
          <p:cNvPr id="24" name="Text 22"/>
          <p:cNvSpPr/>
          <p:nvPr/>
        </p:nvSpPr>
        <p:spPr>
          <a:xfrm>
            <a:off x="10972800" y="5810488"/>
            <a:ext cx="2706648" cy="695325"/>
          </a:xfrm>
          <a:prstGeom prst="rect">
            <a:avLst/>
          </a:prstGeom>
          <a:noFill/>
          <a:ln/>
        </p:spPr>
        <p:txBody>
          <a:bodyPr wrap="square" lIns="0" tIns="0" rIns="0" bIns="0" rtlCol="0" anchor="t"/>
          <a:lstStyle/>
          <a:p>
            <a:pPr marL="0" indent="0" algn="ctr">
              <a:lnSpc>
                <a:spcPts val="2700"/>
              </a:lnSpc>
              <a:buNone/>
            </a:pPr>
            <a:r>
              <a:rPr lang="en-US" sz="2400" b="1" dirty="0">
                <a:solidFill>
                  <a:srgbClr val="3B3535"/>
                </a:solidFill>
                <a:latin typeface="Times New Roman" panose="02020603050405020304" pitchFamily="18" charset="0"/>
                <a:ea typeface="Alexandria Semi Bold" pitchFamily="34" charset="-122"/>
                <a:cs typeface="Times New Roman" panose="02020603050405020304" pitchFamily="18" charset="0"/>
              </a:rPr>
              <a:t>Geographic Expansion</a:t>
            </a:r>
            <a:endParaRPr lang="en-US" sz="2400" b="1" dirty="0">
              <a:latin typeface="Times New Roman" panose="02020603050405020304" pitchFamily="18" charset="0"/>
              <a:cs typeface="Times New Roman" panose="02020603050405020304" pitchFamily="18" charset="0"/>
            </a:endParaRPr>
          </a:p>
        </p:txBody>
      </p:sp>
      <p:sp>
        <p:nvSpPr>
          <p:cNvPr id="25" name="Text 23"/>
          <p:cNvSpPr/>
          <p:nvPr/>
        </p:nvSpPr>
        <p:spPr>
          <a:xfrm>
            <a:off x="10972800" y="6632615"/>
            <a:ext cx="2706648" cy="1014413"/>
          </a:xfrm>
          <a:prstGeom prst="rect">
            <a:avLst/>
          </a:prstGeom>
          <a:noFill/>
          <a:ln/>
        </p:spPr>
        <p:txBody>
          <a:bodyPr wrap="square" lIns="0" tIns="0" rIns="0" bIns="0" rtlCol="0" anchor="t"/>
          <a:lstStyle/>
          <a:p>
            <a:pPr marL="0" indent="0" algn="ctr">
              <a:lnSpc>
                <a:spcPts val="265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Explore satellite locations or franchise opportunities</a:t>
            </a:r>
            <a:endParaRPr lang="en-US" sz="2400" dirty="0">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C0E7299F-BB3E-0E1F-D18B-B12F62CBE306}"/>
              </a:ext>
            </a:extLst>
          </p:cNvPr>
          <p:cNvSpPr txBox="1"/>
          <p:nvPr/>
        </p:nvSpPr>
        <p:spPr>
          <a:xfrm>
            <a:off x="613954" y="1700332"/>
            <a:ext cx="11338560" cy="3785652"/>
          </a:xfrm>
          <a:prstGeom prst="rect">
            <a:avLst/>
          </a:prstGeom>
          <a:noFill/>
        </p:spPr>
        <p:txBody>
          <a:bodyPr wrap="square">
            <a:spAutoFit/>
          </a:bodyPr>
          <a:lstStyle/>
          <a:p>
            <a:pPr marL="342900" indent="-342900" algn="just">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Petal Bloom is an expanding and diversifying company, and we have huge ambitions for growth. Our next plan is to start forming partnerships with smaller companies, planners and events centres to expand our footprint and win larger orders.</a:t>
            </a:r>
          </a:p>
          <a:p>
            <a:pPr marL="342900" indent="-342900" algn="just">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 We will also be introducing flower-arranging classes, taking advantage of the experiential shopping movement and offering an additional source of income. </a:t>
            </a:r>
          </a:p>
          <a:p>
            <a:pPr marL="342900" indent="-342900" algn="just">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Our digital marketing initiatives are on the upswing, with investments in specialized SEO, influencer programs, and targeted social media campaigns (</a:t>
            </a:r>
            <a:r>
              <a:rPr lang="en-GB" sz="2400" i="1" dirty="0" err="1">
                <a:latin typeface="Times New Roman" panose="02020603050405020304" pitchFamily="18" charset="0"/>
                <a:cs typeface="Times New Roman" panose="02020603050405020304" pitchFamily="18" charset="0"/>
              </a:rPr>
              <a:t>Kitsios</a:t>
            </a:r>
            <a:r>
              <a:rPr lang="en-GB" sz="2400" i="1" dirty="0">
                <a:latin typeface="Times New Roman" panose="02020603050405020304" pitchFamily="18" charset="0"/>
                <a:cs typeface="Times New Roman" panose="02020603050405020304" pitchFamily="18" charset="0"/>
              </a:rPr>
              <a:t>, F., </a:t>
            </a:r>
            <a:r>
              <a:rPr lang="en-GB" sz="2400" i="1" dirty="0" err="1">
                <a:latin typeface="Times New Roman" panose="02020603050405020304" pitchFamily="18" charset="0"/>
                <a:cs typeface="Times New Roman" panose="02020603050405020304" pitchFamily="18" charset="0"/>
              </a:rPr>
              <a:t>Kyriakopoulou</a:t>
            </a:r>
            <a:r>
              <a:rPr lang="en-GB" sz="2400" i="1" dirty="0">
                <a:latin typeface="Times New Roman" panose="02020603050405020304" pitchFamily="18" charset="0"/>
                <a:cs typeface="Times New Roman" panose="02020603050405020304" pitchFamily="18" charset="0"/>
              </a:rPr>
              <a:t>, M. and </a:t>
            </a:r>
            <a:r>
              <a:rPr lang="en-GB" sz="2400" i="1" dirty="0" err="1">
                <a:latin typeface="Times New Roman" panose="02020603050405020304" pitchFamily="18" charset="0"/>
                <a:cs typeface="Times New Roman" panose="02020603050405020304" pitchFamily="18" charset="0"/>
              </a:rPr>
              <a:t>Kamariotou</a:t>
            </a:r>
            <a:r>
              <a:rPr lang="en-GB" sz="2400" i="1" dirty="0">
                <a:latin typeface="Times New Roman" panose="02020603050405020304" pitchFamily="18" charset="0"/>
                <a:cs typeface="Times New Roman" panose="02020603050405020304" pitchFamily="18" charset="0"/>
              </a:rPr>
              <a:t>, 2022). </a:t>
            </a:r>
          </a:p>
          <a:p>
            <a:pPr marL="342900" indent="-342900" algn="just">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We even think about geographical expansion potentially opening satellites in neighbouring cities or a franchise.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5113326" y="778430"/>
            <a:ext cx="5641657" cy="705088"/>
          </a:xfrm>
          <a:prstGeom prst="rect">
            <a:avLst/>
          </a:prstGeom>
          <a:noFill/>
          <a:ln/>
        </p:spPr>
        <p:txBody>
          <a:bodyPr wrap="none" lIns="0" tIns="0" rIns="0" bIns="0" rtlCol="0" anchor="t"/>
          <a:lstStyle/>
          <a:p>
            <a:pPr marL="0" indent="0">
              <a:lnSpc>
                <a:spcPts val="5550"/>
              </a:lnSpc>
              <a:buNone/>
            </a:pPr>
            <a:r>
              <a:rPr lang="en-US" sz="4400" b="1" dirty="0">
                <a:solidFill>
                  <a:srgbClr val="1F1E1E"/>
                </a:solidFill>
                <a:latin typeface="Times New Roman" panose="02020603050405020304" pitchFamily="18" charset="0"/>
                <a:ea typeface="Alexandria Semi Bold" pitchFamily="34" charset="-122"/>
                <a:cs typeface="Times New Roman" panose="02020603050405020304" pitchFamily="18" charset="0"/>
              </a:rPr>
              <a:t>Conclusion</a:t>
            </a:r>
            <a:endParaRPr lang="en-US" sz="4400" b="1" dirty="0">
              <a:latin typeface="Times New Roman" panose="02020603050405020304" pitchFamily="18" charset="0"/>
              <a:cs typeface="Times New Roman" panose="02020603050405020304" pitchFamily="18" charset="0"/>
            </a:endParaRPr>
          </a:p>
        </p:txBody>
      </p:sp>
      <p:sp>
        <p:nvSpPr>
          <p:cNvPr id="3" name="Text 1"/>
          <p:cNvSpPr/>
          <p:nvPr/>
        </p:nvSpPr>
        <p:spPr>
          <a:xfrm>
            <a:off x="750332" y="1724620"/>
            <a:ext cx="13129736" cy="1372076"/>
          </a:xfrm>
          <a:prstGeom prst="rect">
            <a:avLst/>
          </a:prstGeom>
          <a:noFill/>
          <a:ln/>
        </p:spPr>
        <p:txBody>
          <a:bodyPr wrap="square" lIns="0" tIns="0" rIns="0" bIns="0" rtlCol="0" anchor="t"/>
          <a:lstStyle/>
          <a:p>
            <a:pPr marL="0" indent="0">
              <a:lnSpc>
                <a:spcPts val="2700"/>
              </a:lnSpc>
              <a:buNone/>
            </a:pPr>
            <a:endParaRPr lang="en-US" sz="1650" dirty="0"/>
          </a:p>
        </p:txBody>
      </p:sp>
      <p:sp>
        <p:nvSpPr>
          <p:cNvPr id="4" name="Text 2"/>
          <p:cNvSpPr/>
          <p:nvPr/>
        </p:nvSpPr>
        <p:spPr>
          <a:xfrm>
            <a:off x="750332" y="3337798"/>
            <a:ext cx="13129736" cy="1029057"/>
          </a:xfrm>
          <a:prstGeom prst="rect">
            <a:avLst/>
          </a:prstGeom>
          <a:noFill/>
          <a:ln/>
        </p:spPr>
        <p:txBody>
          <a:bodyPr wrap="square" lIns="0" tIns="0" rIns="0" bIns="0" rtlCol="0" anchor="t"/>
          <a:lstStyle/>
          <a:p>
            <a:pPr marL="0" indent="0">
              <a:lnSpc>
                <a:spcPts val="2700"/>
              </a:lnSpc>
              <a:buNone/>
            </a:pPr>
            <a:endParaRPr lang="en-US" sz="1650" dirty="0"/>
          </a:p>
        </p:txBody>
      </p:sp>
      <p:sp>
        <p:nvSpPr>
          <p:cNvPr id="22" name="TextBox 21">
            <a:extLst>
              <a:ext uri="{FF2B5EF4-FFF2-40B4-BE49-F238E27FC236}">
                <a16:creationId xmlns:a16="http://schemas.microsoft.com/office/drawing/2014/main" id="{232524EB-B24C-DC4A-D1C4-641915403304}"/>
              </a:ext>
            </a:extLst>
          </p:cNvPr>
          <p:cNvSpPr txBox="1"/>
          <p:nvPr/>
        </p:nvSpPr>
        <p:spPr>
          <a:xfrm>
            <a:off x="750332" y="2058531"/>
            <a:ext cx="12461966" cy="3349956"/>
          </a:xfrm>
          <a:prstGeom prst="rect">
            <a:avLst/>
          </a:prstGeom>
          <a:noFill/>
        </p:spPr>
        <p:txBody>
          <a:bodyPr wrap="square">
            <a:spAutoFit/>
          </a:bodyPr>
          <a:lstStyle/>
          <a:p>
            <a:pPr algn="just">
              <a:lnSpc>
                <a:spcPct val="150000"/>
              </a:lnSpc>
            </a:pPr>
            <a:r>
              <a:rPr lang="en-GB" sz="2400" dirty="0">
                <a:latin typeface="Times New Roman" panose="02020603050405020304" pitchFamily="18" charset="0"/>
                <a:cs typeface="Times New Roman" panose="02020603050405020304" pitchFamily="18" charset="0"/>
              </a:rPr>
              <a:t>Petal Bloom is a revolutionary new platform in the floral world, combining sustainability, quality and customization. Our model caters to both individuals and businesses offering a direct route to profitability and growth. Through an emphasis on sustainable and cutting-edge marketing, we have every opportunity to be Birmingham’s sustainable florist. Petal Bloom is more than a business, it’s an experiment in conscious consumerism and beauty of the natural world. Let is create joy and beauty for our customers and do the same for the world.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26626" y="492323"/>
            <a:ext cx="4711541" cy="588883"/>
          </a:xfrm>
          <a:prstGeom prst="rect">
            <a:avLst/>
          </a:prstGeom>
          <a:noFill/>
          <a:ln/>
        </p:spPr>
        <p:txBody>
          <a:bodyPr wrap="none" lIns="0" tIns="0" rIns="0" bIns="0" rtlCol="0" anchor="t"/>
          <a:lstStyle/>
          <a:p>
            <a:pPr marL="0" indent="0">
              <a:lnSpc>
                <a:spcPts val="4600"/>
              </a:lnSpc>
              <a:buNone/>
            </a:pPr>
            <a:r>
              <a:rPr lang="en-US" sz="3700" b="1" dirty="0">
                <a:solidFill>
                  <a:srgbClr val="1F1E1E"/>
                </a:solidFill>
                <a:latin typeface="Times New Roman" panose="02020603050405020304" pitchFamily="18" charset="0"/>
                <a:ea typeface="Alexandria Semi Bold" pitchFamily="34" charset="-122"/>
                <a:cs typeface="Times New Roman" panose="02020603050405020304" pitchFamily="18" charset="0"/>
              </a:rPr>
              <a:t>References</a:t>
            </a:r>
            <a:endParaRPr lang="en-US" sz="3700" b="1" dirty="0">
              <a:latin typeface="Times New Roman" panose="02020603050405020304" pitchFamily="18" charset="0"/>
              <a:cs typeface="Times New Roman" panose="02020603050405020304" pitchFamily="18" charset="0"/>
            </a:endParaRPr>
          </a:p>
        </p:txBody>
      </p:sp>
      <p:pic>
        <p:nvPicPr>
          <p:cNvPr id="8" name="Image 0" descr="preencoded.png"/>
          <p:cNvPicPr>
            <a:picLocks noChangeAspect="1"/>
          </p:cNvPicPr>
          <p:nvPr/>
        </p:nvPicPr>
        <p:blipFill>
          <a:blip r:embed="rId3"/>
          <a:stretch>
            <a:fillRect/>
          </a:stretch>
        </p:blipFill>
        <p:spPr>
          <a:xfrm>
            <a:off x="10136385" y="212169"/>
            <a:ext cx="4280059" cy="2645212"/>
          </a:xfrm>
          <a:prstGeom prst="rect">
            <a:avLst/>
          </a:prstGeom>
        </p:spPr>
      </p:pic>
      <p:sp>
        <p:nvSpPr>
          <p:cNvPr id="18" name="TextBox 17">
            <a:extLst>
              <a:ext uri="{FF2B5EF4-FFF2-40B4-BE49-F238E27FC236}">
                <a16:creationId xmlns:a16="http://schemas.microsoft.com/office/drawing/2014/main" id="{05082C0C-FFE0-AFB9-46E2-3497E286361C}"/>
              </a:ext>
            </a:extLst>
          </p:cNvPr>
          <p:cNvSpPr txBox="1"/>
          <p:nvPr/>
        </p:nvSpPr>
        <p:spPr>
          <a:xfrm>
            <a:off x="213956" y="1639476"/>
            <a:ext cx="10758844" cy="8409353"/>
          </a:xfrm>
          <a:prstGeom prst="rect">
            <a:avLst/>
          </a:prstGeom>
          <a:noFill/>
        </p:spPr>
        <p:txBody>
          <a:bodyPr wrap="square">
            <a:spAutoFit/>
          </a:bodyPr>
          <a:lstStyle/>
          <a:p>
            <a:pPr lvl="0">
              <a:lnSpc>
                <a:spcPct val="150000"/>
              </a:lnSpc>
              <a:spcAft>
                <a:spcPts val="800"/>
              </a:spcAft>
            </a:pPr>
            <a:r>
              <a:rPr lang="en-GB" sz="2000" kern="100" dirty="0">
                <a:effectLst/>
                <a:latin typeface="Times New Roman" panose="02020603050405020304" pitchFamily="18" charset="0"/>
                <a:ea typeface="Calibri" panose="020F0502020204030204" pitchFamily="34" charset="0"/>
                <a:cs typeface="Times New Roman" panose="02020603050405020304" pitchFamily="18" charset="0"/>
              </a:rPr>
              <a:t>Albrecht, M.G., Green, M. and Hoffman, L., (2023). </a:t>
            </a:r>
            <a:r>
              <a:rPr lang="en-GB" sz="2000" i="1" kern="100" dirty="0">
                <a:effectLst/>
                <a:latin typeface="Times New Roman" panose="02020603050405020304" pitchFamily="18" charset="0"/>
                <a:ea typeface="Calibri" panose="020F0502020204030204" pitchFamily="34" charset="0"/>
                <a:cs typeface="Times New Roman" panose="02020603050405020304" pitchFamily="18" charset="0"/>
              </a:rPr>
              <a:t>Principles of marketing</a:t>
            </a:r>
          </a:p>
          <a:p>
            <a:pPr lvl="0">
              <a:lnSpc>
                <a:spcPct val="150000"/>
              </a:lnSpc>
              <a:spcAft>
                <a:spcPts val="800"/>
              </a:spcAft>
            </a:pPr>
            <a:r>
              <a:rPr lang="en-GB" sz="2000" kern="100" dirty="0" err="1">
                <a:effectLst/>
                <a:latin typeface="Times New Roman" panose="02020603050405020304" pitchFamily="18" charset="0"/>
                <a:ea typeface="Calibri" panose="020F0502020204030204" pitchFamily="34" charset="0"/>
                <a:cs typeface="Times New Roman" panose="02020603050405020304" pitchFamily="18" charset="0"/>
              </a:rPr>
              <a:t>Dessyana</a:t>
            </a:r>
            <a:r>
              <a:rPr lang="en-GB" sz="2000" kern="100" dirty="0">
                <a:effectLst/>
                <a:latin typeface="Times New Roman" panose="02020603050405020304" pitchFamily="18" charset="0"/>
                <a:ea typeface="Calibri" panose="020F0502020204030204" pitchFamily="34" charset="0"/>
                <a:cs typeface="Times New Roman" panose="02020603050405020304" pitchFamily="18" charset="0"/>
              </a:rPr>
              <a:t>, A. and </a:t>
            </a:r>
            <a:r>
              <a:rPr lang="en-GB" sz="2000" kern="100" dirty="0" err="1">
                <a:effectLst/>
                <a:latin typeface="Times New Roman" panose="02020603050405020304" pitchFamily="18" charset="0"/>
                <a:ea typeface="Calibri" panose="020F0502020204030204" pitchFamily="34" charset="0"/>
                <a:cs typeface="Times New Roman" panose="02020603050405020304" pitchFamily="18" charset="0"/>
              </a:rPr>
              <a:t>Riyanti</a:t>
            </a:r>
            <a:r>
              <a:rPr lang="en-GB" sz="2000" kern="100" dirty="0">
                <a:effectLst/>
                <a:latin typeface="Times New Roman" panose="02020603050405020304" pitchFamily="18" charset="0"/>
                <a:ea typeface="Calibri" panose="020F0502020204030204" pitchFamily="34" charset="0"/>
                <a:cs typeface="Times New Roman" panose="02020603050405020304" pitchFamily="18" charset="0"/>
              </a:rPr>
              <a:t>, B.P.D., (2017). The influence of innovation and entrepreneurial self-efficacy to digital startup success. </a:t>
            </a:r>
            <a:r>
              <a:rPr lang="en-GB" sz="2000" i="1" kern="100" dirty="0">
                <a:effectLst/>
                <a:latin typeface="Times New Roman" panose="02020603050405020304" pitchFamily="18" charset="0"/>
                <a:ea typeface="Calibri" panose="020F0502020204030204" pitchFamily="34" charset="0"/>
                <a:cs typeface="Times New Roman" panose="02020603050405020304" pitchFamily="18" charset="0"/>
              </a:rPr>
              <a:t>International research journal of business studies</a:t>
            </a:r>
            <a:r>
              <a:rPr lang="en-GB" sz="20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i="1" kern="100" dirty="0">
                <a:effectLst/>
                <a:latin typeface="Times New Roman" panose="02020603050405020304" pitchFamily="18" charset="0"/>
                <a:ea typeface="Calibri" panose="020F0502020204030204" pitchFamily="34" charset="0"/>
                <a:cs typeface="Times New Roman" panose="02020603050405020304" pitchFamily="18" charset="0"/>
              </a:rPr>
              <a:t>10</a:t>
            </a:r>
            <a:r>
              <a:rPr lang="en-GB" sz="2000" kern="100" dirty="0">
                <a:effectLst/>
                <a:latin typeface="Times New Roman" panose="02020603050405020304" pitchFamily="18" charset="0"/>
                <a:ea typeface="Calibri" panose="020F0502020204030204" pitchFamily="34" charset="0"/>
                <a:cs typeface="Times New Roman" panose="02020603050405020304" pitchFamily="18" charset="0"/>
              </a:rPr>
              <a:t>(1), pp.57-68.</a:t>
            </a:r>
          </a:p>
          <a:p>
            <a:pPr lvl="0">
              <a:lnSpc>
                <a:spcPct val="150000"/>
              </a:lnSpc>
              <a:spcAft>
                <a:spcPts val="800"/>
              </a:spcAft>
            </a:pPr>
            <a:r>
              <a:rPr lang="en-GB" sz="2000" kern="100" dirty="0">
                <a:effectLst/>
                <a:latin typeface="Times New Roman" panose="02020603050405020304" pitchFamily="18" charset="0"/>
                <a:ea typeface="Calibri" panose="020F0502020204030204" pitchFamily="34" charset="0"/>
                <a:cs typeface="Times New Roman" panose="02020603050405020304" pitchFamily="18" charset="0"/>
              </a:rPr>
              <a:t>Farias, L.F., de Araújo, P.P.P., Carneiro, T.D.C., Araújo, S.B. and da Silva, L.A., (2019). Organizational Behavior of Supply Chain Management: A Case Study Carried Out in a Textile Industry in the Northeast Brazil. </a:t>
            </a:r>
            <a:r>
              <a:rPr lang="en-GB" sz="2000" i="1" kern="100" dirty="0">
                <a:effectLst/>
                <a:latin typeface="Times New Roman" panose="02020603050405020304" pitchFamily="18" charset="0"/>
                <a:ea typeface="Calibri" panose="020F0502020204030204" pitchFamily="34" charset="0"/>
                <a:cs typeface="Times New Roman" panose="02020603050405020304" pitchFamily="18" charset="0"/>
              </a:rPr>
              <a:t>International Journal of Business Management &amp; Economic Research</a:t>
            </a:r>
            <a:r>
              <a:rPr lang="en-GB" sz="20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000" i="1" kern="100" dirty="0">
                <a:effectLst/>
                <a:latin typeface="Times New Roman" panose="02020603050405020304" pitchFamily="18" charset="0"/>
                <a:ea typeface="Calibri" panose="020F0502020204030204" pitchFamily="34" charset="0"/>
                <a:cs typeface="Times New Roman" panose="02020603050405020304" pitchFamily="18" charset="0"/>
              </a:rPr>
              <a:t>10</a:t>
            </a:r>
            <a:r>
              <a:rPr lang="en-GB" sz="2000" kern="100" dirty="0">
                <a:effectLst/>
                <a:latin typeface="Times New Roman" panose="02020603050405020304" pitchFamily="18" charset="0"/>
                <a:ea typeface="Calibri" panose="020F0502020204030204" pitchFamily="34" charset="0"/>
                <a:cs typeface="Times New Roman" panose="02020603050405020304" pitchFamily="18" charset="0"/>
              </a:rPr>
              <a:t>(3).</a:t>
            </a:r>
          </a:p>
          <a:p>
            <a:pPr lvl="0">
              <a:lnSpc>
                <a:spcPct val="150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Gupta, S. and Starr, M.K., (2014). </a:t>
            </a:r>
            <a:r>
              <a:rPr lang="en-GB" sz="1800" i="1" kern="100" dirty="0">
                <a:effectLst/>
                <a:latin typeface="Times New Roman" panose="02020603050405020304" pitchFamily="18" charset="0"/>
                <a:ea typeface="Calibri" panose="020F0502020204030204" pitchFamily="34" charset="0"/>
                <a:cs typeface="Times New Roman" panose="02020603050405020304" pitchFamily="18" charset="0"/>
              </a:rPr>
              <a:t>Production and operations management systems</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(Vol. 4). Boca Raton: CRC Press.</a:t>
            </a:r>
          </a:p>
          <a:p>
            <a:pPr lvl="0">
              <a:lnSpc>
                <a:spcPct val="150000"/>
              </a:lnSpc>
              <a:spcAft>
                <a:spcPts val="800"/>
              </a:spcAft>
            </a:pP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Kitsios</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F.,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Kyriakopoulou</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M. and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Kamariotou</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M., (2022). Exploring Business Strategy Modelling with ArchiMate: A Case Study Approach. Information 2022, 13, 31.</a:t>
            </a:r>
          </a:p>
          <a:p>
            <a:pPr lvl="0">
              <a:lnSpc>
                <a:spcPct val="150000"/>
              </a:lnSpc>
              <a:spcAft>
                <a:spcPts val="800"/>
              </a:spcAft>
            </a:pP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Kraus, S., Mahto, R.V. and Walsh, S.T., (2021). The importance of literature reviews in small business and entrepreneurship research.</a:t>
            </a:r>
          </a:p>
          <a:p>
            <a:pPr lvl="0">
              <a:lnSpc>
                <a:spcPct val="150000"/>
              </a:lnSpc>
              <a:spcAft>
                <a:spcPts val="800"/>
              </a:spcAft>
            </a:pPr>
            <a:r>
              <a:rPr lang="en-GB" sz="1600" kern="100" dirty="0">
                <a:effectLst/>
                <a:latin typeface="Times New Roman" panose="02020603050405020304" pitchFamily="18" charset="0"/>
                <a:ea typeface="Calibri" panose="020F0502020204030204" pitchFamily="34" charset="0"/>
                <a:cs typeface="Times New Roman" panose="02020603050405020304" pitchFamily="18" charset="0"/>
              </a:rPr>
              <a:t>Storey, D.J., (2014). Understanding the small business sector: reflections and confessions. </a:t>
            </a:r>
            <a:r>
              <a:rPr lang="en-GB" sz="1600" i="1" kern="100" dirty="0">
                <a:effectLst/>
                <a:latin typeface="Times New Roman" panose="02020603050405020304" pitchFamily="18" charset="0"/>
                <a:ea typeface="Calibri" panose="020F0502020204030204" pitchFamily="34" charset="0"/>
                <a:cs typeface="Times New Roman" panose="02020603050405020304" pitchFamily="18" charset="0"/>
              </a:rPr>
              <a:t>P. </a:t>
            </a:r>
            <a:r>
              <a:rPr lang="en-GB" sz="1600" i="1" kern="100" dirty="0" err="1">
                <a:effectLst/>
                <a:latin typeface="Times New Roman" panose="02020603050405020304" pitchFamily="18" charset="0"/>
                <a:ea typeface="Calibri" panose="020F0502020204030204" pitchFamily="34" charset="0"/>
                <a:cs typeface="Times New Roman" panose="02020603050405020304" pitchFamily="18" charset="0"/>
              </a:rPr>
              <a:t>Braunerhjelm</a:t>
            </a:r>
            <a:r>
              <a:rPr lang="en-GB" sz="1600" i="1" kern="100" dirty="0">
                <a:effectLst/>
                <a:latin typeface="Times New Roman" panose="02020603050405020304" pitchFamily="18" charset="0"/>
                <a:ea typeface="Calibri" panose="020F0502020204030204" pitchFamily="34" charset="0"/>
                <a:cs typeface="Times New Roman" panose="02020603050405020304" pitchFamily="18" charset="0"/>
              </a:rPr>
              <a:t> (ed.)</a:t>
            </a:r>
            <a:r>
              <a:rPr lang="en-GB" sz="16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600" i="1" kern="100" dirty="0">
                <a:effectLst/>
                <a:latin typeface="Times New Roman" panose="02020603050405020304" pitchFamily="18" charset="0"/>
                <a:ea typeface="Calibri" panose="020F0502020204030204" pitchFamily="34" charset="0"/>
                <a:cs typeface="Times New Roman" panose="02020603050405020304" pitchFamily="18" charset="0"/>
              </a:rPr>
              <a:t>20</a:t>
            </a:r>
            <a:r>
              <a:rPr lang="en-GB" sz="1600" kern="100" dirty="0">
                <a:effectLst/>
                <a:latin typeface="Times New Roman" panose="02020603050405020304" pitchFamily="18" charset="0"/>
                <a:ea typeface="Calibri" panose="020F0502020204030204" pitchFamily="34" charset="0"/>
                <a:cs typeface="Times New Roman" panose="02020603050405020304" pitchFamily="18" charset="0"/>
              </a:rPr>
              <a:t>, pp.21-33.</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50000"/>
              </a:lnSpc>
              <a:spcAft>
                <a:spcPts val="800"/>
              </a:spcAf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mj-lt"/>
              <a:buAutoNum type="arabicParen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50000"/>
              </a:lnSpc>
              <a:spcAft>
                <a:spcPts val="800"/>
              </a:spcAft>
            </a:pPr>
            <a:endParaRPr lang="en-GB" sz="2000" i="1" kern="100" dirty="0">
              <a:latin typeface="Times New Roman" panose="02020603050405020304" pitchFamily="18" charset="0"/>
              <a:ea typeface="Calibri" panose="020F0502020204030204" pitchFamily="34" charset="0"/>
              <a:cs typeface="Times New Roman" panose="02020603050405020304" pitchFamily="18" charset="0"/>
            </a:endParaRPr>
          </a:p>
          <a:p>
            <a:pPr lvl="0">
              <a:lnSpc>
                <a:spcPct val="150000"/>
              </a:lnSpc>
              <a:spcAft>
                <a:spcPts val="800"/>
              </a:spcAft>
            </a:pPr>
            <a:r>
              <a:rPr lang="en-GB" sz="20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7064397" y="276463"/>
            <a:ext cx="4159210" cy="519827"/>
          </a:xfrm>
          <a:prstGeom prst="rect">
            <a:avLst/>
          </a:prstGeom>
          <a:noFill/>
          <a:ln/>
        </p:spPr>
        <p:txBody>
          <a:bodyPr wrap="none" lIns="0" tIns="0" rIns="0" bIns="0" rtlCol="0" anchor="t"/>
          <a:lstStyle/>
          <a:p>
            <a:pPr marL="0" indent="0">
              <a:lnSpc>
                <a:spcPts val="4050"/>
              </a:lnSpc>
              <a:buNone/>
            </a:pPr>
            <a:r>
              <a:rPr lang="en-US" sz="3250" b="1" dirty="0">
                <a:solidFill>
                  <a:srgbClr val="1F1E1E"/>
                </a:solidFill>
                <a:latin typeface="Times New Roman" panose="02020603050405020304" pitchFamily="18" charset="0"/>
                <a:ea typeface="Alexandria Semi Bold" pitchFamily="34" charset="-122"/>
                <a:cs typeface="Times New Roman" panose="02020603050405020304" pitchFamily="18" charset="0"/>
              </a:rPr>
              <a:t>Thank You</a:t>
            </a:r>
            <a:endParaRPr lang="en-US" sz="3250" b="1" dirty="0">
              <a:latin typeface="Times New Roman" panose="02020603050405020304" pitchFamily="18" charset="0"/>
              <a:cs typeface="Times New Roman" panose="02020603050405020304" pitchFamily="18" charset="0"/>
            </a:endParaRPr>
          </a:p>
        </p:txBody>
      </p:sp>
      <p:sp>
        <p:nvSpPr>
          <p:cNvPr id="4" name="Text 1"/>
          <p:cNvSpPr/>
          <p:nvPr/>
        </p:nvSpPr>
        <p:spPr>
          <a:xfrm>
            <a:off x="5747656" y="953385"/>
            <a:ext cx="8329579" cy="1011079"/>
          </a:xfrm>
          <a:prstGeom prst="rect">
            <a:avLst/>
          </a:prstGeom>
          <a:noFill/>
          <a:ln/>
        </p:spPr>
        <p:txBody>
          <a:bodyPr wrap="square" lIns="0" tIns="0" rIns="0" bIns="0" rtlCol="0" anchor="t"/>
          <a:lstStyle/>
          <a:p>
            <a:pPr marL="0" indent="0" algn="just">
              <a:lnSpc>
                <a:spcPct val="150000"/>
              </a:lnSpc>
              <a:buNone/>
            </a:pPr>
            <a:r>
              <a:rPr lang="en-US" sz="2000" dirty="0">
                <a:solidFill>
                  <a:srgbClr val="3B3535"/>
                </a:solidFill>
                <a:latin typeface="Times New Roman" panose="02020603050405020304" pitchFamily="18" charset="0"/>
                <a:ea typeface="Sora Light" pitchFamily="34" charset="-122"/>
                <a:cs typeface="Times New Roman" panose="02020603050405020304" pitchFamily="18" charset="0"/>
              </a:rPr>
              <a:t>We appreciate your time and attention in reviewing Petal Bloom's business plan presentation. Our vision for a sustainable, innovative floral boutique represents an exciting opportunity in the evolving retail landscape. We are confident in our ability to deliver beautiful, eco-friendly floral arrangements while building a profitable and socially responsible business.</a:t>
            </a:r>
            <a:endParaRPr lang="en-US" sz="2000" dirty="0">
              <a:latin typeface="Times New Roman" panose="02020603050405020304" pitchFamily="18" charset="0"/>
              <a:cs typeface="Times New Roman" panose="02020603050405020304" pitchFamily="18" charset="0"/>
            </a:endParaRPr>
          </a:p>
        </p:txBody>
      </p:sp>
      <p:sp>
        <p:nvSpPr>
          <p:cNvPr id="6" name="Shape 3"/>
          <p:cNvSpPr/>
          <p:nvPr/>
        </p:nvSpPr>
        <p:spPr>
          <a:xfrm>
            <a:off x="6039564" y="3441263"/>
            <a:ext cx="8037671" cy="938689"/>
          </a:xfrm>
          <a:prstGeom prst="roundRect">
            <a:avLst>
              <a:gd name="adj" fmla="val 7072"/>
            </a:avLst>
          </a:prstGeom>
          <a:solidFill>
            <a:srgbClr val="D5DCF6"/>
          </a:solidFill>
          <a:ln w="7620">
            <a:solidFill>
              <a:srgbClr val="BBC2DC"/>
            </a:solidFill>
            <a:prstDash val="solid"/>
          </a:ln>
        </p:spPr>
        <p:txBody>
          <a:bodyPr/>
          <a:lstStyle/>
          <a:p>
            <a:endParaRPr lang="en-GB"/>
          </a:p>
        </p:txBody>
      </p:sp>
      <p:sp>
        <p:nvSpPr>
          <p:cNvPr id="7" name="Text 4"/>
          <p:cNvSpPr/>
          <p:nvPr/>
        </p:nvSpPr>
        <p:spPr>
          <a:xfrm>
            <a:off x="6205180" y="3606879"/>
            <a:ext cx="2079546" cy="259913"/>
          </a:xfrm>
          <a:prstGeom prst="rect">
            <a:avLst/>
          </a:prstGeom>
          <a:noFill/>
          <a:ln/>
        </p:spPr>
        <p:txBody>
          <a:bodyPr wrap="none" lIns="0" tIns="0" rIns="0" bIns="0" rtlCol="0" anchor="t"/>
          <a:lstStyle/>
          <a:p>
            <a:pPr marL="0" indent="0">
              <a:lnSpc>
                <a:spcPts val="2000"/>
              </a:lnSpc>
              <a:buNone/>
            </a:pPr>
            <a:r>
              <a:rPr lang="en-US" sz="2400" b="1" dirty="0">
                <a:solidFill>
                  <a:srgbClr val="3B3535"/>
                </a:solidFill>
                <a:latin typeface="Times New Roman" panose="02020603050405020304" pitchFamily="18" charset="0"/>
                <a:ea typeface="Alexandria Semi Bold" pitchFamily="34" charset="-122"/>
                <a:cs typeface="Times New Roman" panose="02020603050405020304" pitchFamily="18" charset="0"/>
              </a:rPr>
              <a:t>Contact Us</a:t>
            </a:r>
            <a:endParaRPr lang="en-US" sz="2400" b="1" dirty="0">
              <a:latin typeface="Times New Roman" panose="02020603050405020304" pitchFamily="18" charset="0"/>
              <a:cs typeface="Times New Roman" panose="02020603050405020304" pitchFamily="18" charset="0"/>
            </a:endParaRPr>
          </a:p>
        </p:txBody>
      </p:sp>
      <p:sp>
        <p:nvSpPr>
          <p:cNvPr id="8" name="Text 5"/>
          <p:cNvSpPr/>
          <p:nvPr/>
        </p:nvSpPr>
        <p:spPr>
          <a:xfrm>
            <a:off x="6205180" y="3961567"/>
            <a:ext cx="7706439" cy="252770"/>
          </a:xfrm>
          <a:prstGeom prst="rect">
            <a:avLst/>
          </a:prstGeom>
          <a:noFill/>
          <a:ln/>
        </p:spPr>
        <p:txBody>
          <a:bodyPr wrap="none" lIns="0" tIns="0" rIns="0" bIns="0" rtlCol="0" anchor="t"/>
          <a:lstStyle/>
          <a:p>
            <a:pPr marL="0" indent="0">
              <a:lnSpc>
                <a:spcPts val="1950"/>
              </a:lnSpc>
              <a:buNone/>
            </a:pPr>
            <a:r>
              <a:rPr lang="en-US" sz="2000" dirty="0">
                <a:solidFill>
                  <a:srgbClr val="3B3535"/>
                </a:solidFill>
                <a:latin typeface="Times New Roman" panose="02020603050405020304" pitchFamily="18" charset="0"/>
                <a:ea typeface="Sora Light" pitchFamily="34" charset="-122"/>
                <a:cs typeface="Times New Roman" panose="02020603050405020304" pitchFamily="18" charset="0"/>
              </a:rPr>
              <a:t>Email: info@petalbloom.com</a:t>
            </a:r>
            <a:endParaRPr lang="en-US" sz="2000" dirty="0">
              <a:latin typeface="Times New Roman" panose="02020603050405020304" pitchFamily="18" charset="0"/>
              <a:cs typeface="Times New Roman" panose="02020603050405020304" pitchFamily="18" charset="0"/>
            </a:endParaRPr>
          </a:p>
        </p:txBody>
      </p:sp>
      <p:sp>
        <p:nvSpPr>
          <p:cNvPr id="9" name="Shape 6"/>
          <p:cNvSpPr/>
          <p:nvPr/>
        </p:nvSpPr>
        <p:spPr>
          <a:xfrm>
            <a:off x="6039564" y="4537948"/>
            <a:ext cx="8037671" cy="938689"/>
          </a:xfrm>
          <a:prstGeom prst="roundRect">
            <a:avLst>
              <a:gd name="adj" fmla="val 7072"/>
            </a:avLst>
          </a:prstGeom>
          <a:solidFill>
            <a:srgbClr val="D5DCF6"/>
          </a:solidFill>
          <a:ln w="7620">
            <a:solidFill>
              <a:srgbClr val="BBC2DC"/>
            </a:solidFill>
            <a:prstDash val="solid"/>
          </a:ln>
        </p:spPr>
        <p:txBody>
          <a:bodyPr/>
          <a:lstStyle/>
          <a:p>
            <a:endParaRPr lang="en-GB"/>
          </a:p>
        </p:txBody>
      </p:sp>
      <p:sp>
        <p:nvSpPr>
          <p:cNvPr id="10" name="Text 7"/>
          <p:cNvSpPr/>
          <p:nvPr/>
        </p:nvSpPr>
        <p:spPr>
          <a:xfrm>
            <a:off x="6205180" y="4703564"/>
            <a:ext cx="2079546" cy="259913"/>
          </a:xfrm>
          <a:prstGeom prst="rect">
            <a:avLst/>
          </a:prstGeom>
          <a:noFill/>
          <a:ln/>
        </p:spPr>
        <p:txBody>
          <a:bodyPr wrap="none" lIns="0" tIns="0" rIns="0" bIns="0" rtlCol="0" anchor="t"/>
          <a:lstStyle/>
          <a:p>
            <a:pPr marL="0" indent="0">
              <a:lnSpc>
                <a:spcPts val="2000"/>
              </a:lnSpc>
              <a:buNone/>
            </a:pPr>
            <a:r>
              <a:rPr lang="en-US" sz="2400" b="1" dirty="0">
                <a:solidFill>
                  <a:srgbClr val="3B3535"/>
                </a:solidFill>
                <a:latin typeface="Times New Roman" panose="02020603050405020304" pitchFamily="18" charset="0"/>
                <a:ea typeface="Alexandria Semi Bold" pitchFamily="34" charset="-122"/>
                <a:cs typeface="Times New Roman" panose="02020603050405020304" pitchFamily="18" charset="0"/>
              </a:rPr>
              <a:t>Visit Our Store</a:t>
            </a:r>
            <a:endParaRPr lang="en-US" sz="2400" b="1" dirty="0">
              <a:latin typeface="Times New Roman" panose="02020603050405020304" pitchFamily="18" charset="0"/>
              <a:cs typeface="Times New Roman" panose="02020603050405020304" pitchFamily="18" charset="0"/>
            </a:endParaRPr>
          </a:p>
        </p:txBody>
      </p:sp>
      <p:sp>
        <p:nvSpPr>
          <p:cNvPr id="11" name="Text 8"/>
          <p:cNvSpPr/>
          <p:nvPr/>
        </p:nvSpPr>
        <p:spPr>
          <a:xfrm>
            <a:off x="6205180" y="5058251"/>
            <a:ext cx="7706439" cy="252770"/>
          </a:xfrm>
          <a:prstGeom prst="rect">
            <a:avLst/>
          </a:prstGeom>
          <a:noFill/>
          <a:ln/>
        </p:spPr>
        <p:txBody>
          <a:bodyPr wrap="none" lIns="0" tIns="0" rIns="0" bIns="0" rtlCol="0" anchor="t"/>
          <a:lstStyle/>
          <a:p>
            <a:pPr marL="0" indent="0">
              <a:lnSpc>
                <a:spcPts val="1950"/>
              </a:lnSpc>
              <a:buNone/>
            </a:pPr>
            <a:r>
              <a:rPr lang="en-US" sz="2000" dirty="0">
                <a:solidFill>
                  <a:srgbClr val="3B3535"/>
                </a:solidFill>
                <a:latin typeface="Times New Roman" panose="02020603050405020304" pitchFamily="18" charset="0"/>
                <a:ea typeface="Sora Light" pitchFamily="34" charset="-122"/>
                <a:cs typeface="Times New Roman" panose="02020603050405020304" pitchFamily="18" charset="0"/>
              </a:rPr>
              <a:t>123 Flower Lane, Birmingham, UK</a:t>
            </a:r>
            <a:endParaRPr lang="en-US" sz="2000" dirty="0">
              <a:latin typeface="Times New Roman" panose="02020603050405020304" pitchFamily="18" charset="0"/>
              <a:cs typeface="Times New Roman" panose="02020603050405020304" pitchFamily="18" charset="0"/>
            </a:endParaRPr>
          </a:p>
        </p:txBody>
      </p:sp>
      <p:sp>
        <p:nvSpPr>
          <p:cNvPr id="12" name="Shape 9"/>
          <p:cNvSpPr/>
          <p:nvPr/>
        </p:nvSpPr>
        <p:spPr>
          <a:xfrm>
            <a:off x="6013761" y="5678448"/>
            <a:ext cx="8037671" cy="938689"/>
          </a:xfrm>
          <a:prstGeom prst="roundRect">
            <a:avLst>
              <a:gd name="adj" fmla="val 7072"/>
            </a:avLst>
          </a:prstGeom>
          <a:solidFill>
            <a:srgbClr val="D5DCF6"/>
          </a:solidFill>
          <a:ln w="7620">
            <a:solidFill>
              <a:srgbClr val="BBC2DC"/>
            </a:solidFill>
            <a:prstDash val="solid"/>
          </a:ln>
        </p:spPr>
        <p:txBody>
          <a:bodyPr/>
          <a:lstStyle/>
          <a:p>
            <a:endParaRPr lang="en-GB"/>
          </a:p>
        </p:txBody>
      </p:sp>
      <p:sp>
        <p:nvSpPr>
          <p:cNvPr id="13" name="Text 10"/>
          <p:cNvSpPr/>
          <p:nvPr/>
        </p:nvSpPr>
        <p:spPr>
          <a:xfrm>
            <a:off x="6205180" y="5800249"/>
            <a:ext cx="2079546" cy="259913"/>
          </a:xfrm>
          <a:prstGeom prst="rect">
            <a:avLst/>
          </a:prstGeom>
          <a:noFill/>
          <a:ln/>
        </p:spPr>
        <p:txBody>
          <a:bodyPr wrap="none" lIns="0" tIns="0" rIns="0" bIns="0" rtlCol="0" anchor="t"/>
          <a:lstStyle/>
          <a:p>
            <a:pPr marL="0" indent="0">
              <a:lnSpc>
                <a:spcPts val="2000"/>
              </a:lnSpc>
              <a:buNone/>
            </a:pPr>
            <a:r>
              <a:rPr lang="en-US" sz="2800" b="1" dirty="0">
                <a:solidFill>
                  <a:srgbClr val="3B3535"/>
                </a:solidFill>
                <a:latin typeface="Times New Roman" panose="02020603050405020304" pitchFamily="18" charset="0"/>
                <a:ea typeface="Alexandria Semi Bold" pitchFamily="34" charset="-122"/>
                <a:cs typeface="Times New Roman" panose="02020603050405020304" pitchFamily="18" charset="0"/>
              </a:rPr>
              <a:t>Follow Us</a:t>
            </a:r>
            <a:endParaRPr lang="en-US" sz="2800" b="1" dirty="0">
              <a:latin typeface="Times New Roman" panose="02020603050405020304" pitchFamily="18" charset="0"/>
              <a:cs typeface="Times New Roman" panose="02020603050405020304" pitchFamily="18" charset="0"/>
            </a:endParaRPr>
          </a:p>
        </p:txBody>
      </p:sp>
      <p:sp>
        <p:nvSpPr>
          <p:cNvPr id="14" name="Text 11"/>
          <p:cNvSpPr/>
          <p:nvPr/>
        </p:nvSpPr>
        <p:spPr>
          <a:xfrm>
            <a:off x="6205180" y="6154936"/>
            <a:ext cx="7706439" cy="252770"/>
          </a:xfrm>
          <a:prstGeom prst="rect">
            <a:avLst/>
          </a:prstGeom>
          <a:noFill/>
          <a:ln/>
        </p:spPr>
        <p:txBody>
          <a:bodyPr wrap="none" lIns="0" tIns="0" rIns="0" bIns="0" rtlCol="0" anchor="t"/>
          <a:lstStyle/>
          <a:p>
            <a:pPr marL="0" indent="0">
              <a:lnSpc>
                <a:spcPts val="195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@PetalBloomUK on social media</a:t>
            </a:r>
            <a:endParaRPr lang="en-US" sz="2400" dirty="0">
              <a:latin typeface="Times New Roman" panose="02020603050405020304" pitchFamily="18" charset="0"/>
              <a:cs typeface="Times New Roman" panose="02020603050405020304" pitchFamily="18" charset="0"/>
            </a:endParaRPr>
          </a:p>
        </p:txBody>
      </p:sp>
      <p:sp>
        <p:nvSpPr>
          <p:cNvPr id="15" name="Shape 12"/>
          <p:cNvSpPr/>
          <p:nvPr/>
        </p:nvSpPr>
        <p:spPr>
          <a:xfrm>
            <a:off x="6039564" y="6731318"/>
            <a:ext cx="8037671" cy="938689"/>
          </a:xfrm>
          <a:prstGeom prst="roundRect">
            <a:avLst>
              <a:gd name="adj" fmla="val 7072"/>
            </a:avLst>
          </a:prstGeom>
          <a:solidFill>
            <a:srgbClr val="D5DCF6"/>
          </a:solidFill>
          <a:ln w="7620">
            <a:solidFill>
              <a:srgbClr val="BBC2DC"/>
            </a:solidFill>
            <a:prstDash val="solid"/>
          </a:ln>
        </p:spPr>
        <p:txBody>
          <a:bodyPr/>
          <a:lstStyle/>
          <a:p>
            <a:endParaRPr lang="en-GB"/>
          </a:p>
        </p:txBody>
      </p:sp>
      <p:sp>
        <p:nvSpPr>
          <p:cNvPr id="16" name="Text 13"/>
          <p:cNvSpPr/>
          <p:nvPr/>
        </p:nvSpPr>
        <p:spPr>
          <a:xfrm>
            <a:off x="6205180" y="6896933"/>
            <a:ext cx="2395299" cy="259913"/>
          </a:xfrm>
          <a:prstGeom prst="rect">
            <a:avLst/>
          </a:prstGeom>
          <a:noFill/>
          <a:ln/>
        </p:spPr>
        <p:txBody>
          <a:bodyPr wrap="none" lIns="0" tIns="0" rIns="0" bIns="0" rtlCol="0" anchor="t"/>
          <a:lstStyle/>
          <a:p>
            <a:pPr marL="0" indent="0">
              <a:lnSpc>
                <a:spcPts val="2000"/>
              </a:lnSpc>
              <a:buNone/>
            </a:pPr>
            <a:r>
              <a:rPr lang="en-US" sz="2800" b="1" dirty="0">
                <a:solidFill>
                  <a:srgbClr val="3B3535"/>
                </a:solidFill>
                <a:latin typeface="Times New Roman" panose="02020603050405020304" pitchFamily="18" charset="0"/>
                <a:ea typeface="Alexandria Semi Bold" pitchFamily="34" charset="-122"/>
                <a:cs typeface="Times New Roman" panose="02020603050405020304" pitchFamily="18" charset="0"/>
              </a:rPr>
              <a:t>Invest in Sustainability</a:t>
            </a:r>
            <a:endParaRPr lang="en-US" sz="2800" b="1" dirty="0">
              <a:latin typeface="Times New Roman" panose="02020603050405020304" pitchFamily="18" charset="0"/>
              <a:cs typeface="Times New Roman" panose="02020603050405020304" pitchFamily="18" charset="0"/>
            </a:endParaRPr>
          </a:p>
        </p:txBody>
      </p:sp>
      <p:sp>
        <p:nvSpPr>
          <p:cNvPr id="17" name="Text 14"/>
          <p:cNvSpPr/>
          <p:nvPr/>
        </p:nvSpPr>
        <p:spPr>
          <a:xfrm>
            <a:off x="6205180" y="7251621"/>
            <a:ext cx="7706439" cy="252770"/>
          </a:xfrm>
          <a:prstGeom prst="rect">
            <a:avLst/>
          </a:prstGeom>
          <a:noFill/>
          <a:ln/>
        </p:spPr>
        <p:txBody>
          <a:bodyPr wrap="none" lIns="0" tIns="0" rIns="0" bIns="0" rtlCol="0" anchor="t"/>
          <a:lstStyle/>
          <a:p>
            <a:pPr marL="0" indent="0">
              <a:lnSpc>
                <a:spcPts val="1950"/>
              </a:lnSpc>
              <a:buNone/>
            </a:pPr>
            <a:r>
              <a:rPr lang="en-US" sz="2400" dirty="0">
                <a:solidFill>
                  <a:srgbClr val="3B3535"/>
                </a:solidFill>
                <a:latin typeface="Times New Roman" panose="02020603050405020304" pitchFamily="18" charset="0"/>
                <a:ea typeface="Sora Light" pitchFamily="34" charset="-122"/>
                <a:cs typeface="Times New Roman" panose="02020603050405020304" pitchFamily="18" charset="0"/>
              </a:rPr>
              <a:t>Join us in our eco-friendly mission</a:t>
            </a:r>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50</TotalTime>
  <Words>1655</Words>
  <Application>Microsoft Office PowerPoint</Application>
  <PresentationFormat>Custom</PresentationFormat>
  <Paragraphs>131</Paragraphs>
  <Slides>12</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Times New Roman</vt:lpstr>
      <vt:lpstr>Wingdings</vt:lpstr>
      <vt:lpstr>Arial</vt:lpstr>
      <vt:lpstr>Sora Medium</vt:lpstr>
      <vt:lpstr>Sora Light</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petronela</dc:creator>
  <cp:lastModifiedBy>iulia chiriac</cp:lastModifiedBy>
  <cp:revision>2</cp:revision>
  <dcterms:created xsi:type="dcterms:W3CDTF">2024-11-11T12:54:18Z</dcterms:created>
  <dcterms:modified xsi:type="dcterms:W3CDTF">2024-11-11T13:45:07Z</dcterms:modified>
</cp:coreProperties>
</file>