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4"/>
  </p:sldMasterIdLst>
  <p:notesMasterIdLst>
    <p:notesMasterId r:id="rId41"/>
  </p:notesMasterIdLst>
  <p:sldIdLst>
    <p:sldId id="400" r:id="rId5"/>
    <p:sldId id="348" r:id="rId6"/>
    <p:sldId id="340" r:id="rId7"/>
    <p:sldId id="280" r:id="rId8"/>
    <p:sldId id="353" r:id="rId9"/>
    <p:sldId id="309" r:id="rId10"/>
    <p:sldId id="298" r:id="rId11"/>
    <p:sldId id="336" r:id="rId12"/>
    <p:sldId id="401" r:id="rId13"/>
    <p:sldId id="354" r:id="rId14"/>
    <p:sldId id="355" r:id="rId15"/>
    <p:sldId id="356" r:id="rId16"/>
    <p:sldId id="357" r:id="rId17"/>
    <p:sldId id="358" r:id="rId18"/>
    <p:sldId id="361" r:id="rId19"/>
    <p:sldId id="411" r:id="rId20"/>
    <p:sldId id="402" r:id="rId21"/>
    <p:sldId id="362" r:id="rId22"/>
    <p:sldId id="364" r:id="rId23"/>
    <p:sldId id="363" r:id="rId24"/>
    <p:sldId id="317" r:id="rId25"/>
    <p:sldId id="365" r:id="rId26"/>
    <p:sldId id="352" r:id="rId27"/>
    <p:sldId id="359" r:id="rId28"/>
    <p:sldId id="360" r:id="rId29"/>
    <p:sldId id="403" r:id="rId30"/>
    <p:sldId id="366" r:id="rId31"/>
    <p:sldId id="319" r:id="rId32"/>
    <p:sldId id="369" r:id="rId33"/>
    <p:sldId id="326" r:id="rId34"/>
    <p:sldId id="370" r:id="rId35"/>
    <p:sldId id="338" r:id="rId36"/>
    <p:sldId id="367" r:id="rId37"/>
    <p:sldId id="407" r:id="rId38"/>
    <p:sldId id="408" r:id="rId39"/>
    <p:sldId id="409" r:id="rId40"/>
  </p:sldIdLst>
  <p:sldSz cx="12192000" cy="6858000"/>
  <p:notesSz cx="12192000" cy="6858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040B"/>
    <a:srgbClr val="8DC752"/>
    <a:srgbClr val="252F53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0FEAD2-ED50-481A-B17D-587C78DD7F0F}" v="464" dt="2025-11-27T08:53:11.89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186" y="90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gs" Target="tags/tag1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DB4F4E-CACE-4651-9B2B-CE8F727ADD17}" type="doc">
      <dgm:prSet loTypeId="urn:microsoft.com/office/officeart/2005/8/layout/radial5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25BE4F2-B2E8-446D-BCC2-A347476EEDAB}">
      <dgm:prSet phldrT="[Text]" phldr="0" custT="1"/>
      <dgm:spPr/>
      <dgm:t>
        <a:bodyPr/>
        <a:lstStyle/>
        <a:p>
          <a:r>
            <a:rPr lang="en-GB" sz="1600" b="1" dirty="0"/>
            <a:t>7 Principles</a:t>
          </a:r>
        </a:p>
      </dgm:t>
    </dgm:pt>
    <dgm:pt modelId="{254B1354-0E13-4E23-954C-0CFADDE5352A}" type="parTrans" cxnId="{ADAC0B32-A806-4F74-A952-9E16150B6DAD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92DDC238-FD41-4F7E-9726-F39BABFFE1A5}" type="sibTrans" cxnId="{ADAC0B32-A806-4F74-A952-9E16150B6DAD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32FEC36F-E1B1-4F9D-95C9-B650C04ED819}">
      <dgm:prSet phldrT="[Text]" phldr="0" custT="1"/>
      <dgm:spPr/>
      <dgm:t>
        <a:bodyPr/>
        <a:lstStyle/>
        <a:p>
          <a:r>
            <a:rPr lang="en-GB" sz="1600" b="0"/>
            <a:t>1. Continued business justification</a:t>
          </a:r>
          <a:endParaRPr lang="en-GB" sz="1600" b="0" dirty="0"/>
        </a:p>
      </dgm:t>
    </dgm:pt>
    <dgm:pt modelId="{1D92BFAB-0C04-4D95-816A-3D522EF95D0D}" type="parTrans" cxnId="{1E6B7978-87BC-4B11-979E-7DD5B8074024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3E177704-1454-4FE5-93E7-66B0F2F33101}" type="sibTrans" cxnId="{1E6B7978-87BC-4B11-979E-7DD5B8074024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67AED467-4F56-416A-97DA-B25C94F4A495}">
      <dgm:prSet phldrT="[Text]" phldr="0" custT="1"/>
      <dgm:spPr/>
      <dgm:t>
        <a:bodyPr/>
        <a:lstStyle/>
        <a:p>
          <a:r>
            <a:rPr lang="en-GB" sz="1600" b="0" dirty="0"/>
            <a:t>3. Defined roles and responsibilities</a:t>
          </a:r>
        </a:p>
      </dgm:t>
    </dgm:pt>
    <dgm:pt modelId="{A47E7582-5117-416B-826F-C8572ACEE6D3}" type="parTrans" cxnId="{5F4E0ED2-3902-4B6A-8F9B-33FB0532CAD4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D8E3B944-C1F2-4A27-A517-310749E6DB34}" type="sibTrans" cxnId="{5F4E0ED2-3902-4B6A-8F9B-33FB0532CAD4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DCBFD05E-A598-4204-B393-694E84FD57B7}">
      <dgm:prSet phldrT="[Text]" phldr="0" custT="1"/>
      <dgm:spPr/>
      <dgm:t>
        <a:bodyPr/>
        <a:lstStyle/>
        <a:p>
          <a:r>
            <a:rPr lang="en-GB" sz="1600" b="0" dirty="0"/>
            <a:t>4. Mange by stages</a:t>
          </a:r>
        </a:p>
      </dgm:t>
    </dgm:pt>
    <dgm:pt modelId="{D0DE3823-B3B7-48B2-9FE6-CDA008E358BD}" type="parTrans" cxnId="{874BD365-D394-4BCB-BCA1-5AFF5831E03A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E1F9B111-CA46-481A-8DD2-7649B3617DEE}" type="sibTrans" cxnId="{874BD365-D394-4BCB-BCA1-5AFF5831E03A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F3E8CD96-AA30-4828-9C48-732F135DA10B}">
      <dgm:prSet phldrT="[Text]" phldr="0" custT="1"/>
      <dgm:spPr/>
      <dgm:t>
        <a:bodyPr/>
        <a:lstStyle/>
        <a:p>
          <a:r>
            <a:rPr lang="en-GB" sz="1600" b="0" dirty="0"/>
            <a:t>5. Manage by exception</a:t>
          </a:r>
        </a:p>
      </dgm:t>
    </dgm:pt>
    <dgm:pt modelId="{0CDCD294-1A1F-4C23-A3E3-5487AEA0CC4A}" type="parTrans" cxnId="{F2A4E30A-8D42-420D-8F1C-895230DA5D91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78CCD859-B2B8-45C2-B63B-B7ABDBB5C7FD}" type="sibTrans" cxnId="{F2A4E30A-8D42-420D-8F1C-895230DA5D91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78C1AC0E-5FE5-4287-B07A-C0E930499972}">
      <dgm:prSet phldrT="[Text]" phldr="0" custT="1"/>
      <dgm:spPr/>
      <dgm:t>
        <a:bodyPr/>
        <a:lstStyle/>
        <a:p>
          <a:r>
            <a:rPr lang="en-GB" sz="1600" b="0" dirty="0"/>
            <a:t>6. Focus on products</a:t>
          </a:r>
        </a:p>
      </dgm:t>
    </dgm:pt>
    <dgm:pt modelId="{FBAADFDB-284D-4C0A-882F-9AC7276BD054}" type="parTrans" cxnId="{ECFADE17-9CF0-410E-A46A-2E49F97C53EE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9D150061-2CAF-4C81-9361-D73F55D95783}" type="sibTrans" cxnId="{ECFADE17-9CF0-410E-A46A-2E49F97C53EE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E1574CAB-07E1-4EF9-B098-A4508EDBBAA9}">
      <dgm:prSet custT="1"/>
      <dgm:spPr/>
      <dgm:t>
        <a:bodyPr/>
        <a:lstStyle/>
        <a:p>
          <a:r>
            <a:rPr lang="en-GB" sz="1600" b="0" dirty="0"/>
            <a:t>2. Learn from experience</a:t>
          </a:r>
          <a:endParaRPr lang="en-GB" sz="1600" b="0" dirty="0">
            <a:solidFill>
              <a:schemeClr val="tx1"/>
            </a:solidFill>
          </a:endParaRPr>
        </a:p>
      </dgm:t>
    </dgm:pt>
    <dgm:pt modelId="{55A7711F-E63F-4F39-82EE-855F4914524D}" type="parTrans" cxnId="{661DECDB-3AE8-4CEB-A843-04E238032F76}">
      <dgm:prSet custT="1"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BEC4F1E5-238A-4AC5-877C-20AAD547FADD}" type="sibTrans" cxnId="{661DECDB-3AE8-4CEB-A843-04E238032F76}">
      <dgm:prSet/>
      <dgm:spPr/>
      <dgm:t>
        <a:bodyPr/>
        <a:lstStyle/>
        <a:p>
          <a:endParaRPr lang="en-GB" sz="1600" b="1">
            <a:solidFill>
              <a:schemeClr val="tx1"/>
            </a:solidFill>
          </a:endParaRPr>
        </a:p>
      </dgm:t>
    </dgm:pt>
    <dgm:pt modelId="{6214EE40-CCD3-4BDE-9700-C30BB0746E2B}">
      <dgm:prSet phldrT="[Text]" phldr="0" custT="1"/>
      <dgm:spPr/>
      <dgm:t>
        <a:bodyPr/>
        <a:lstStyle/>
        <a:p>
          <a:r>
            <a:rPr lang="en-GB" sz="1600" b="0" dirty="0"/>
            <a:t>7. Tailor to suit the project environment</a:t>
          </a:r>
        </a:p>
      </dgm:t>
    </dgm:pt>
    <dgm:pt modelId="{EB6EFEA9-D7A5-45A2-821A-E2DECAA0869F}" type="parTrans" cxnId="{2A5EE342-239A-4B8F-9C34-FE5AADA5F7DD}">
      <dgm:prSet custT="1"/>
      <dgm:spPr/>
      <dgm:t>
        <a:bodyPr/>
        <a:lstStyle/>
        <a:p>
          <a:endParaRPr lang="en-GB" sz="1600"/>
        </a:p>
      </dgm:t>
    </dgm:pt>
    <dgm:pt modelId="{AF40D676-6087-42FB-8648-778471AAE034}" type="sibTrans" cxnId="{2A5EE342-239A-4B8F-9C34-FE5AADA5F7DD}">
      <dgm:prSet/>
      <dgm:spPr/>
      <dgm:t>
        <a:bodyPr/>
        <a:lstStyle/>
        <a:p>
          <a:endParaRPr lang="en-GB" sz="1600"/>
        </a:p>
      </dgm:t>
    </dgm:pt>
    <dgm:pt modelId="{240DE25B-1999-4CA8-8200-169DDBBFF4B2}" type="pres">
      <dgm:prSet presAssocID="{9ADB4F4E-CACE-4651-9B2B-CE8F727ADD17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BA21609-22DF-4A10-AA80-2EFF6BB0D8F9}" type="pres">
      <dgm:prSet presAssocID="{A25BE4F2-B2E8-446D-BCC2-A347476EEDAB}" presName="centerShape" presStyleLbl="node0" presStyleIdx="0" presStyleCnt="1"/>
      <dgm:spPr/>
    </dgm:pt>
    <dgm:pt modelId="{B1FD7958-8CA9-49E2-88A1-6BFAC3E320E2}" type="pres">
      <dgm:prSet presAssocID="{1D92BFAB-0C04-4D95-816A-3D522EF95D0D}" presName="parTrans" presStyleLbl="sibTrans2D1" presStyleIdx="0" presStyleCnt="7"/>
      <dgm:spPr/>
    </dgm:pt>
    <dgm:pt modelId="{1924622E-80E9-4A1C-92A6-B6396FF5570D}" type="pres">
      <dgm:prSet presAssocID="{1D92BFAB-0C04-4D95-816A-3D522EF95D0D}" presName="connectorText" presStyleLbl="sibTrans2D1" presStyleIdx="0" presStyleCnt="7"/>
      <dgm:spPr/>
    </dgm:pt>
    <dgm:pt modelId="{5E05C0B0-332E-4A50-AD71-8D2D205DD47A}" type="pres">
      <dgm:prSet presAssocID="{32FEC36F-E1B1-4F9D-95C9-B650C04ED819}" presName="node" presStyleLbl="node1" presStyleIdx="0" presStyleCnt="7">
        <dgm:presLayoutVars>
          <dgm:bulletEnabled val="1"/>
        </dgm:presLayoutVars>
      </dgm:prSet>
      <dgm:spPr/>
    </dgm:pt>
    <dgm:pt modelId="{2A9F9E9D-2E89-4173-8434-CB9233DEF1C7}" type="pres">
      <dgm:prSet presAssocID="{55A7711F-E63F-4F39-82EE-855F4914524D}" presName="parTrans" presStyleLbl="sibTrans2D1" presStyleIdx="1" presStyleCnt="7"/>
      <dgm:spPr/>
    </dgm:pt>
    <dgm:pt modelId="{2935274E-4126-4D73-9131-AD0BDF689CDA}" type="pres">
      <dgm:prSet presAssocID="{55A7711F-E63F-4F39-82EE-855F4914524D}" presName="connectorText" presStyleLbl="sibTrans2D1" presStyleIdx="1" presStyleCnt="7"/>
      <dgm:spPr/>
    </dgm:pt>
    <dgm:pt modelId="{7B908561-9D31-46AB-8CB4-CCB8196FE81A}" type="pres">
      <dgm:prSet presAssocID="{E1574CAB-07E1-4EF9-B098-A4508EDBBAA9}" presName="node" presStyleLbl="node1" presStyleIdx="1" presStyleCnt="7">
        <dgm:presLayoutVars>
          <dgm:bulletEnabled val="1"/>
        </dgm:presLayoutVars>
      </dgm:prSet>
      <dgm:spPr/>
    </dgm:pt>
    <dgm:pt modelId="{F18898B4-6587-48FC-8848-3DD738150354}" type="pres">
      <dgm:prSet presAssocID="{A47E7582-5117-416B-826F-C8572ACEE6D3}" presName="parTrans" presStyleLbl="sibTrans2D1" presStyleIdx="2" presStyleCnt="7"/>
      <dgm:spPr/>
    </dgm:pt>
    <dgm:pt modelId="{2914E40F-C26E-461C-89E7-A78DEA3B1368}" type="pres">
      <dgm:prSet presAssocID="{A47E7582-5117-416B-826F-C8572ACEE6D3}" presName="connectorText" presStyleLbl="sibTrans2D1" presStyleIdx="2" presStyleCnt="7"/>
      <dgm:spPr/>
    </dgm:pt>
    <dgm:pt modelId="{5F11B668-B118-4E25-83D9-AA6DB73DACBD}" type="pres">
      <dgm:prSet presAssocID="{67AED467-4F56-416A-97DA-B25C94F4A495}" presName="node" presStyleLbl="node1" presStyleIdx="2" presStyleCnt="7">
        <dgm:presLayoutVars>
          <dgm:bulletEnabled val="1"/>
        </dgm:presLayoutVars>
      </dgm:prSet>
      <dgm:spPr/>
    </dgm:pt>
    <dgm:pt modelId="{96DD354F-9202-4E8E-A1B0-3332230E61B4}" type="pres">
      <dgm:prSet presAssocID="{D0DE3823-B3B7-48B2-9FE6-CDA008E358BD}" presName="parTrans" presStyleLbl="sibTrans2D1" presStyleIdx="3" presStyleCnt="7"/>
      <dgm:spPr/>
    </dgm:pt>
    <dgm:pt modelId="{FC478C5D-E707-49CD-B786-51CE244ABE33}" type="pres">
      <dgm:prSet presAssocID="{D0DE3823-B3B7-48B2-9FE6-CDA008E358BD}" presName="connectorText" presStyleLbl="sibTrans2D1" presStyleIdx="3" presStyleCnt="7"/>
      <dgm:spPr/>
    </dgm:pt>
    <dgm:pt modelId="{9CBEDEDE-E74C-4E7F-8CE3-D215FFC71A24}" type="pres">
      <dgm:prSet presAssocID="{DCBFD05E-A598-4204-B393-694E84FD57B7}" presName="node" presStyleLbl="node1" presStyleIdx="3" presStyleCnt="7">
        <dgm:presLayoutVars>
          <dgm:bulletEnabled val="1"/>
        </dgm:presLayoutVars>
      </dgm:prSet>
      <dgm:spPr/>
    </dgm:pt>
    <dgm:pt modelId="{030F3358-BCD9-4A9A-8C8B-8CCF4DD66FF9}" type="pres">
      <dgm:prSet presAssocID="{0CDCD294-1A1F-4C23-A3E3-5487AEA0CC4A}" presName="parTrans" presStyleLbl="sibTrans2D1" presStyleIdx="4" presStyleCnt="7"/>
      <dgm:spPr/>
    </dgm:pt>
    <dgm:pt modelId="{9709E1C6-3D97-4FBA-8663-8CAD309EC7C4}" type="pres">
      <dgm:prSet presAssocID="{0CDCD294-1A1F-4C23-A3E3-5487AEA0CC4A}" presName="connectorText" presStyleLbl="sibTrans2D1" presStyleIdx="4" presStyleCnt="7"/>
      <dgm:spPr/>
    </dgm:pt>
    <dgm:pt modelId="{9CC3FD7C-8406-43A9-8C18-DE755A492471}" type="pres">
      <dgm:prSet presAssocID="{F3E8CD96-AA30-4828-9C48-732F135DA10B}" presName="node" presStyleLbl="node1" presStyleIdx="4" presStyleCnt="7">
        <dgm:presLayoutVars>
          <dgm:bulletEnabled val="1"/>
        </dgm:presLayoutVars>
      </dgm:prSet>
      <dgm:spPr/>
    </dgm:pt>
    <dgm:pt modelId="{79FE7F14-162E-4764-BD2F-8FC8E52AF3E6}" type="pres">
      <dgm:prSet presAssocID="{FBAADFDB-284D-4C0A-882F-9AC7276BD054}" presName="parTrans" presStyleLbl="sibTrans2D1" presStyleIdx="5" presStyleCnt="7"/>
      <dgm:spPr/>
    </dgm:pt>
    <dgm:pt modelId="{48C2827B-AC77-4CDE-909E-94260E45F08A}" type="pres">
      <dgm:prSet presAssocID="{FBAADFDB-284D-4C0A-882F-9AC7276BD054}" presName="connectorText" presStyleLbl="sibTrans2D1" presStyleIdx="5" presStyleCnt="7"/>
      <dgm:spPr/>
    </dgm:pt>
    <dgm:pt modelId="{9ABBDBC4-CCFB-47AC-8298-5AA8142E51A1}" type="pres">
      <dgm:prSet presAssocID="{78C1AC0E-5FE5-4287-B07A-C0E930499972}" presName="node" presStyleLbl="node1" presStyleIdx="5" presStyleCnt="7">
        <dgm:presLayoutVars>
          <dgm:bulletEnabled val="1"/>
        </dgm:presLayoutVars>
      </dgm:prSet>
      <dgm:spPr/>
    </dgm:pt>
    <dgm:pt modelId="{476D00A8-81CE-4512-ADFB-DAF82260202C}" type="pres">
      <dgm:prSet presAssocID="{EB6EFEA9-D7A5-45A2-821A-E2DECAA0869F}" presName="parTrans" presStyleLbl="sibTrans2D1" presStyleIdx="6" presStyleCnt="7"/>
      <dgm:spPr/>
    </dgm:pt>
    <dgm:pt modelId="{FB4A94F6-DBD2-421D-AEF8-DB5BC81277B2}" type="pres">
      <dgm:prSet presAssocID="{EB6EFEA9-D7A5-45A2-821A-E2DECAA0869F}" presName="connectorText" presStyleLbl="sibTrans2D1" presStyleIdx="6" presStyleCnt="7"/>
      <dgm:spPr/>
    </dgm:pt>
    <dgm:pt modelId="{D7DF7E46-1801-42AE-8DDA-2DE2ED84CACB}" type="pres">
      <dgm:prSet presAssocID="{6214EE40-CCD3-4BDE-9700-C30BB0746E2B}" presName="node" presStyleLbl="node1" presStyleIdx="6" presStyleCnt="7">
        <dgm:presLayoutVars>
          <dgm:bulletEnabled val="1"/>
        </dgm:presLayoutVars>
      </dgm:prSet>
      <dgm:spPr/>
    </dgm:pt>
  </dgm:ptLst>
  <dgm:cxnLst>
    <dgm:cxn modelId="{0308570A-3DD0-46F1-BCD4-33CCA36DC5CB}" type="presOf" srcId="{67AED467-4F56-416A-97DA-B25C94F4A495}" destId="{5F11B668-B118-4E25-83D9-AA6DB73DACBD}" srcOrd="0" destOrd="0" presId="urn:microsoft.com/office/officeart/2005/8/layout/radial5"/>
    <dgm:cxn modelId="{F2A4E30A-8D42-420D-8F1C-895230DA5D91}" srcId="{A25BE4F2-B2E8-446D-BCC2-A347476EEDAB}" destId="{F3E8CD96-AA30-4828-9C48-732F135DA10B}" srcOrd="4" destOrd="0" parTransId="{0CDCD294-1A1F-4C23-A3E3-5487AEA0CC4A}" sibTransId="{78CCD859-B2B8-45C2-B63B-B7ABDBB5C7FD}"/>
    <dgm:cxn modelId="{8F66BB12-6773-4119-800F-A8CB9B119579}" type="presOf" srcId="{F3E8CD96-AA30-4828-9C48-732F135DA10B}" destId="{9CC3FD7C-8406-43A9-8C18-DE755A492471}" srcOrd="0" destOrd="0" presId="urn:microsoft.com/office/officeart/2005/8/layout/radial5"/>
    <dgm:cxn modelId="{ECFADE17-9CF0-410E-A46A-2E49F97C53EE}" srcId="{A25BE4F2-B2E8-446D-BCC2-A347476EEDAB}" destId="{78C1AC0E-5FE5-4287-B07A-C0E930499972}" srcOrd="5" destOrd="0" parTransId="{FBAADFDB-284D-4C0A-882F-9AC7276BD054}" sibTransId="{9D150061-2CAF-4C81-9361-D73F55D95783}"/>
    <dgm:cxn modelId="{03640118-57EB-4C18-A8D2-E47D68CE0C35}" type="presOf" srcId="{EB6EFEA9-D7A5-45A2-821A-E2DECAA0869F}" destId="{FB4A94F6-DBD2-421D-AEF8-DB5BC81277B2}" srcOrd="1" destOrd="0" presId="urn:microsoft.com/office/officeart/2005/8/layout/radial5"/>
    <dgm:cxn modelId="{A8274727-676B-4804-B334-0D9A4BD4CA83}" type="presOf" srcId="{D0DE3823-B3B7-48B2-9FE6-CDA008E358BD}" destId="{96DD354F-9202-4E8E-A1B0-3332230E61B4}" srcOrd="0" destOrd="0" presId="urn:microsoft.com/office/officeart/2005/8/layout/radial5"/>
    <dgm:cxn modelId="{554BFD27-C171-4F7D-9998-5BA9368723C2}" type="presOf" srcId="{A47E7582-5117-416B-826F-C8572ACEE6D3}" destId="{F18898B4-6587-48FC-8848-3DD738150354}" srcOrd="0" destOrd="0" presId="urn:microsoft.com/office/officeart/2005/8/layout/radial5"/>
    <dgm:cxn modelId="{1E20DD2A-EA56-4A35-8624-64762CBC4DAD}" type="presOf" srcId="{6214EE40-CCD3-4BDE-9700-C30BB0746E2B}" destId="{D7DF7E46-1801-42AE-8DDA-2DE2ED84CACB}" srcOrd="0" destOrd="0" presId="urn:microsoft.com/office/officeart/2005/8/layout/radial5"/>
    <dgm:cxn modelId="{400C952D-8788-4348-9E9F-D40FE5637780}" type="presOf" srcId="{A47E7582-5117-416B-826F-C8572ACEE6D3}" destId="{2914E40F-C26E-461C-89E7-A78DEA3B1368}" srcOrd="1" destOrd="0" presId="urn:microsoft.com/office/officeart/2005/8/layout/radial5"/>
    <dgm:cxn modelId="{A2597C31-2B4E-4A09-9A90-41EB981C993C}" type="presOf" srcId="{55A7711F-E63F-4F39-82EE-855F4914524D}" destId="{2935274E-4126-4D73-9131-AD0BDF689CDA}" srcOrd="1" destOrd="0" presId="urn:microsoft.com/office/officeart/2005/8/layout/radial5"/>
    <dgm:cxn modelId="{ADAC0B32-A806-4F74-A952-9E16150B6DAD}" srcId="{9ADB4F4E-CACE-4651-9B2B-CE8F727ADD17}" destId="{A25BE4F2-B2E8-446D-BCC2-A347476EEDAB}" srcOrd="0" destOrd="0" parTransId="{254B1354-0E13-4E23-954C-0CFADDE5352A}" sibTransId="{92DDC238-FD41-4F7E-9726-F39BABFFE1A5}"/>
    <dgm:cxn modelId="{E2130960-2D88-4F3E-A7F5-3916BFCDD854}" type="presOf" srcId="{1D92BFAB-0C04-4D95-816A-3D522EF95D0D}" destId="{1924622E-80E9-4A1C-92A6-B6396FF5570D}" srcOrd="1" destOrd="0" presId="urn:microsoft.com/office/officeart/2005/8/layout/radial5"/>
    <dgm:cxn modelId="{2A5EE342-239A-4B8F-9C34-FE5AADA5F7DD}" srcId="{A25BE4F2-B2E8-446D-BCC2-A347476EEDAB}" destId="{6214EE40-CCD3-4BDE-9700-C30BB0746E2B}" srcOrd="6" destOrd="0" parTransId="{EB6EFEA9-D7A5-45A2-821A-E2DECAA0869F}" sibTransId="{AF40D676-6087-42FB-8648-778471AAE034}"/>
    <dgm:cxn modelId="{874BD365-D394-4BCB-BCA1-5AFF5831E03A}" srcId="{A25BE4F2-B2E8-446D-BCC2-A347476EEDAB}" destId="{DCBFD05E-A598-4204-B393-694E84FD57B7}" srcOrd="3" destOrd="0" parTransId="{D0DE3823-B3B7-48B2-9FE6-CDA008E358BD}" sibTransId="{E1F9B111-CA46-481A-8DD2-7649B3617DEE}"/>
    <dgm:cxn modelId="{941E6648-D7D7-48EA-81A4-7ADAA16E199A}" type="presOf" srcId="{0CDCD294-1A1F-4C23-A3E3-5487AEA0CC4A}" destId="{9709E1C6-3D97-4FBA-8663-8CAD309EC7C4}" srcOrd="1" destOrd="0" presId="urn:microsoft.com/office/officeart/2005/8/layout/radial5"/>
    <dgm:cxn modelId="{3F7E0A4E-9A39-48A9-ACE5-02F17EEA3153}" type="presOf" srcId="{55A7711F-E63F-4F39-82EE-855F4914524D}" destId="{2A9F9E9D-2E89-4173-8434-CB9233DEF1C7}" srcOrd="0" destOrd="0" presId="urn:microsoft.com/office/officeart/2005/8/layout/radial5"/>
    <dgm:cxn modelId="{1E6B7978-87BC-4B11-979E-7DD5B8074024}" srcId="{A25BE4F2-B2E8-446D-BCC2-A347476EEDAB}" destId="{32FEC36F-E1B1-4F9D-95C9-B650C04ED819}" srcOrd="0" destOrd="0" parTransId="{1D92BFAB-0C04-4D95-816A-3D522EF95D0D}" sibTransId="{3E177704-1454-4FE5-93E7-66B0F2F33101}"/>
    <dgm:cxn modelId="{9800B958-7A24-4591-9DD4-EB1ABD3B3683}" type="presOf" srcId="{D0DE3823-B3B7-48B2-9FE6-CDA008E358BD}" destId="{FC478C5D-E707-49CD-B786-51CE244ABE33}" srcOrd="1" destOrd="0" presId="urn:microsoft.com/office/officeart/2005/8/layout/radial5"/>
    <dgm:cxn modelId="{05FBD158-96D1-43ED-8A66-9B56F3E70DB0}" type="presOf" srcId="{FBAADFDB-284D-4C0A-882F-9AC7276BD054}" destId="{79FE7F14-162E-4764-BD2F-8FC8E52AF3E6}" srcOrd="0" destOrd="0" presId="urn:microsoft.com/office/officeart/2005/8/layout/radial5"/>
    <dgm:cxn modelId="{1C8B5D7C-6A7E-48EB-9F2B-52E466D63745}" type="presOf" srcId="{EB6EFEA9-D7A5-45A2-821A-E2DECAA0869F}" destId="{476D00A8-81CE-4512-ADFB-DAF82260202C}" srcOrd="0" destOrd="0" presId="urn:microsoft.com/office/officeart/2005/8/layout/radial5"/>
    <dgm:cxn modelId="{817DC780-FB56-4C3F-831B-B51FAF332C95}" type="presOf" srcId="{FBAADFDB-284D-4C0A-882F-9AC7276BD054}" destId="{48C2827B-AC77-4CDE-909E-94260E45F08A}" srcOrd="1" destOrd="0" presId="urn:microsoft.com/office/officeart/2005/8/layout/radial5"/>
    <dgm:cxn modelId="{08BC298D-B513-458B-B8D0-24457D074FBF}" type="presOf" srcId="{A25BE4F2-B2E8-446D-BCC2-A347476EEDAB}" destId="{8BA21609-22DF-4A10-AA80-2EFF6BB0D8F9}" srcOrd="0" destOrd="0" presId="urn:microsoft.com/office/officeart/2005/8/layout/radial5"/>
    <dgm:cxn modelId="{47B5ACC5-D05F-4B27-84F4-5ACFF9E3B921}" type="presOf" srcId="{0CDCD294-1A1F-4C23-A3E3-5487AEA0CC4A}" destId="{030F3358-BCD9-4A9A-8C8B-8CCF4DD66FF9}" srcOrd="0" destOrd="0" presId="urn:microsoft.com/office/officeart/2005/8/layout/radial5"/>
    <dgm:cxn modelId="{56A760CC-8C49-466D-95FF-23D6A51931D1}" type="presOf" srcId="{1D92BFAB-0C04-4D95-816A-3D522EF95D0D}" destId="{B1FD7958-8CA9-49E2-88A1-6BFAC3E320E2}" srcOrd="0" destOrd="0" presId="urn:microsoft.com/office/officeart/2005/8/layout/radial5"/>
    <dgm:cxn modelId="{5DE883CF-CA75-456A-BFFB-3ADC27FF28BB}" type="presOf" srcId="{9ADB4F4E-CACE-4651-9B2B-CE8F727ADD17}" destId="{240DE25B-1999-4CA8-8200-169DDBBFF4B2}" srcOrd="0" destOrd="0" presId="urn:microsoft.com/office/officeart/2005/8/layout/radial5"/>
    <dgm:cxn modelId="{5F4E0ED2-3902-4B6A-8F9B-33FB0532CAD4}" srcId="{A25BE4F2-B2E8-446D-BCC2-A347476EEDAB}" destId="{67AED467-4F56-416A-97DA-B25C94F4A495}" srcOrd="2" destOrd="0" parTransId="{A47E7582-5117-416B-826F-C8572ACEE6D3}" sibTransId="{D8E3B944-C1F2-4A27-A517-310749E6DB34}"/>
    <dgm:cxn modelId="{211E94D5-4ADC-412F-AB07-523FFF77D123}" type="presOf" srcId="{78C1AC0E-5FE5-4287-B07A-C0E930499972}" destId="{9ABBDBC4-CCFB-47AC-8298-5AA8142E51A1}" srcOrd="0" destOrd="0" presId="urn:microsoft.com/office/officeart/2005/8/layout/radial5"/>
    <dgm:cxn modelId="{661DECDB-3AE8-4CEB-A843-04E238032F76}" srcId="{A25BE4F2-B2E8-446D-BCC2-A347476EEDAB}" destId="{E1574CAB-07E1-4EF9-B098-A4508EDBBAA9}" srcOrd="1" destOrd="0" parTransId="{55A7711F-E63F-4F39-82EE-855F4914524D}" sibTransId="{BEC4F1E5-238A-4AC5-877C-20AAD547FADD}"/>
    <dgm:cxn modelId="{ECA7A2DD-ECD4-4D08-BF62-09CF9744D24F}" type="presOf" srcId="{32FEC36F-E1B1-4F9D-95C9-B650C04ED819}" destId="{5E05C0B0-332E-4A50-AD71-8D2D205DD47A}" srcOrd="0" destOrd="0" presId="urn:microsoft.com/office/officeart/2005/8/layout/radial5"/>
    <dgm:cxn modelId="{520112E2-F669-4527-9703-9124B2A10FCD}" type="presOf" srcId="{E1574CAB-07E1-4EF9-B098-A4508EDBBAA9}" destId="{7B908561-9D31-46AB-8CB4-CCB8196FE81A}" srcOrd="0" destOrd="0" presId="urn:microsoft.com/office/officeart/2005/8/layout/radial5"/>
    <dgm:cxn modelId="{810A79FF-B9DF-4659-A425-748B3426BE0A}" type="presOf" srcId="{DCBFD05E-A598-4204-B393-694E84FD57B7}" destId="{9CBEDEDE-E74C-4E7F-8CE3-D215FFC71A24}" srcOrd="0" destOrd="0" presId="urn:microsoft.com/office/officeart/2005/8/layout/radial5"/>
    <dgm:cxn modelId="{F1E24120-B004-4D84-9E08-B5092CF13910}" type="presParOf" srcId="{240DE25B-1999-4CA8-8200-169DDBBFF4B2}" destId="{8BA21609-22DF-4A10-AA80-2EFF6BB0D8F9}" srcOrd="0" destOrd="0" presId="urn:microsoft.com/office/officeart/2005/8/layout/radial5"/>
    <dgm:cxn modelId="{5A2E4EDF-75F8-4551-AE3C-7F68220AF283}" type="presParOf" srcId="{240DE25B-1999-4CA8-8200-169DDBBFF4B2}" destId="{B1FD7958-8CA9-49E2-88A1-6BFAC3E320E2}" srcOrd="1" destOrd="0" presId="urn:microsoft.com/office/officeart/2005/8/layout/radial5"/>
    <dgm:cxn modelId="{D47363D6-0089-4855-BC1C-643E59172B33}" type="presParOf" srcId="{B1FD7958-8CA9-49E2-88A1-6BFAC3E320E2}" destId="{1924622E-80E9-4A1C-92A6-B6396FF5570D}" srcOrd="0" destOrd="0" presId="urn:microsoft.com/office/officeart/2005/8/layout/radial5"/>
    <dgm:cxn modelId="{4C93B168-DF45-49A8-BEF6-D647776EAF1B}" type="presParOf" srcId="{240DE25B-1999-4CA8-8200-169DDBBFF4B2}" destId="{5E05C0B0-332E-4A50-AD71-8D2D205DD47A}" srcOrd="2" destOrd="0" presId="urn:microsoft.com/office/officeart/2005/8/layout/radial5"/>
    <dgm:cxn modelId="{099C6B2B-2DBD-4826-8C26-F7939D5F1823}" type="presParOf" srcId="{240DE25B-1999-4CA8-8200-169DDBBFF4B2}" destId="{2A9F9E9D-2E89-4173-8434-CB9233DEF1C7}" srcOrd="3" destOrd="0" presId="urn:microsoft.com/office/officeart/2005/8/layout/radial5"/>
    <dgm:cxn modelId="{3FBF134A-3E18-49DD-8794-09B6E1352F15}" type="presParOf" srcId="{2A9F9E9D-2E89-4173-8434-CB9233DEF1C7}" destId="{2935274E-4126-4D73-9131-AD0BDF689CDA}" srcOrd="0" destOrd="0" presId="urn:microsoft.com/office/officeart/2005/8/layout/radial5"/>
    <dgm:cxn modelId="{1402571D-E265-4E6E-B542-537CE6B3A9C7}" type="presParOf" srcId="{240DE25B-1999-4CA8-8200-169DDBBFF4B2}" destId="{7B908561-9D31-46AB-8CB4-CCB8196FE81A}" srcOrd="4" destOrd="0" presId="urn:microsoft.com/office/officeart/2005/8/layout/radial5"/>
    <dgm:cxn modelId="{AD0876AD-D157-4B95-B3FB-242EA90C692A}" type="presParOf" srcId="{240DE25B-1999-4CA8-8200-169DDBBFF4B2}" destId="{F18898B4-6587-48FC-8848-3DD738150354}" srcOrd="5" destOrd="0" presId="urn:microsoft.com/office/officeart/2005/8/layout/radial5"/>
    <dgm:cxn modelId="{ED7CBCBA-C565-4075-8914-8B21FA9A34AE}" type="presParOf" srcId="{F18898B4-6587-48FC-8848-3DD738150354}" destId="{2914E40F-C26E-461C-89E7-A78DEA3B1368}" srcOrd="0" destOrd="0" presId="urn:microsoft.com/office/officeart/2005/8/layout/radial5"/>
    <dgm:cxn modelId="{294F88DC-30FA-46D2-B248-ED9C80B1AE0A}" type="presParOf" srcId="{240DE25B-1999-4CA8-8200-169DDBBFF4B2}" destId="{5F11B668-B118-4E25-83D9-AA6DB73DACBD}" srcOrd="6" destOrd="0" presId="urn:microsoft.com/office/officeart/2005/8/layout/radial5"/>
    <dgm:cxn modelId="{AB535216-8B77-4062-ADD0-C0B62538D0A4}" type="presParOf" srcId="{240DE25B-1999-4CA8-8200-169DDBBFF4B2}" destId="{96DD354F-9202-4E8E-A1B0-3332230E61B4}" srcOrd="7" destOrd="0" presId="urn:microsoft.com/office/officeart/2005/8/layout/radial5"/>
    <dgm:cxn modelId="{A1887B6A-AC61-4C1C-96C6-43AD5425A85A}" type="presParOf" srcId="{96DD354F-9202-4E8E-A1B0-3332230E61B4}" destId="{FC478C5D-E707-49CD-B786-51CE244ABE33}" srcOrd="0" destOrd="0" presId="urn:microsoft.com/office/officeart/2005/8/layout/radial5"/>
    <dgm:cxn modelId="{65EEF151-22CA-40D0-BA00-3A46187B5851}" type="presParOf" srcId="{240DE25B-1999-4CA8-8200-169DDBBFF4B2}" destId="{9CBEDEDE-E74C-4E7F-8CE3-D215FFC71A24}" srcOrd="8" destOrd="0" presId="urn:microsoft.com/office/officeart/2005/8/layout/radial5"/>
    <dgm:cxn modelId="{11E3DD36-7465-4B36-97F2-0CEDFD77A8FA}" type="presParOf" srcId="{240DE25B-1999-4CA8-8200-169DDBBFF4B2}" destId="{030F3358-BCD9-4A9A-8C8B-8CCF4DD66FF9}" srcOrd="9" destOrd="0" presId="urn:microsoft.com/office/officeart/2005/8/layout/radial5"/>
    <dgm:cxn modelId="{78E01581-E1D3-4149-8816-F98F5900709F}" type="presParOf" srcId="{030F3358-BCD9-4A9A-8C8B-8CCF4DD66FF9}" destId="{9709E1C6-3D97-4FBA-8663-8CAD309EC7C4}" srcOrd="0" destOrd="0" presId="urn:microsoft.com/office/officeart/2005/8/layout/radial5"/>
    <dgm:cxn modelId="{A244B516-FD42-4CCB-8463-C42BF4CBDC55}" type="presParOf" srcId="{240DE25B-1999-4CA8-8200-169DDBBFF4B2}" destId="{9CC3FD7C-8406-43A9-8C18-DE755A492471}" srcOrd="10" destOrd="0" presId="urn:microsoft.com/office/officeart/2005/8/layout/radial5"/>
    <dgm:cxn modelId="{F04287D6-E32A-4AAF-ABC9-E72E19B448A8}" type="presParOf" srcId="{240DE25B-1999-4CA8-8200-169DDBBFF4B2}" destId="{79FE7F14-162E-4764-BD2F-8FC8E52AF3E6}" srcOrd="11" destOrd="0" presId="urn:microsoft.com/office/officeart/2005/8/layout/radial5"/>
    <dgm:cxn modelId="{C2DC90F4-6678-4F83-ACB4-CA93AA953D9A}" type="presParOf" srcId="{79FE7F14-162E-4764-BD2F-8FC8E52AF3E6}" destId="{48C2827B-AC77-4CDE-909E-94260E45F08A}" srcOrd="0" destOrd="0" presId="urn:microsoft.com/office/officeart/2005/8/layout/radial5"/>
    <dgm:cxn modelId="{C80F9827-B771-47F9-96D7-9BFCF0C552B7}" type="presParOf" srcId="{240DE25B-1999-4CA8-8200-169DDBBFF4B2}" destId="{9ABBDBC4-CCFB-47AC-8298-5AA8142E51A1}" srcOrd="12" destOrd="0" presId="urn:microsoft.com/office/officeart/2005/8/layout/radial5"/>
    <dgm:cxn modelId="{A49A4A18-BC8C-42EB-8EE0-75E684A107CE}" type="presParOf" srcId="{240DE25B-1999-4CA8-8200-169DDBBFF4B2}" destId="{476D00A8-81CE-4512-ADFB-DAF82260202C}" srcOrd="13" destOrd="0" presId="urn:microsoft.com/office/officeart/2005/8/layout/radial5"/>
    <dgm:cxn modelId="{20BFB5BA-0932-49D9-BF55-F9D114DB5604}" type="presParOf" srcId="{476D00A8-81CE-4512-ADFB-DAF82260202C}" destId="{FB4A94F6-DBD2-421D-AEF8-DB5BC81277B2}" srcOrd="0" destOrd="0" presId="urn:microsoft.com/office/officeart/2005/8/layout/radial5"/>
    <dgm:cxn modelId="{65364649-9719-493D-9BCA-3D88DF25A812}" type="presParOf" srcId="{240DE25B-1999-4CA8-8200-169DDBBFF4B2}" destId="{D7DF7E46-1801-42AE-8DDA-2DE2ED84CACB}" srcOrd="14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21609-22DF-4A10-AA80-2EFF6BB0D8F9}">
      <dsp:nvSpPr>
        <dsp:cNvPr id="0" name=""/>
        <dsp:cNvSpPr/>
      </dsp:nvSpPr>
      <dsp:spPr>
        <a:xfrm>
          <a:off x="3283148" y="2032800"/>
          <a:ext cx="1561703" cy="156170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7 Principles</a:t>
          </a:r>
        </a:p>
      </dsp:txBody>
      <dsp:txXfrm>
        <a:off x="3511854" y="2261506"/>
        <a:ext cx="1104291" cy="1104291"/>
      </dsp:txXfrm>
    </dsp:sp>
    <dsp:sp modelId="{B1FD7958-8CA9-49E2-88A1-6BFAC3E320E2}">
      <dsp:nvSpPr>
        <dsp:cNvPr id="0" name=""/>
        <dsp:cNvSpPr/>
      </dsp:nvSpPr>
      <dsp:spPr>
        <a:xfrm rot="16200000">
          <a:off x="3898859" y="1465072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>
        <a:off x="3948401" y="1620810"/>
        <a:ext cx="231197" cy="318587"/>
      </dsp:txXfrm>
    </dsp:sp>
    <dsp:sp modelId="{5E05C0B0-332E-4A50-AD71-8D2D205DD47A}">
      <dsp:nvSpPr>
        <dsp:cNvPr id="0" name=""/>
        <dsp:cNvSpPr/>
      </dsp:nvSpPr>
      <dsp:spPr>
        <a:xfrm>
          <a:off x="3361233" y="4095"/>
          <a:ext cx="1405532" cy="140553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/>
            <a:t>1. Continued business justification</a:t>
          </a:r>
          <a:endParaRPr lang="en-GB" sz="1600" b="0" kern="1200" dirty="0"/>
        </a:p>
      </dsp:txBody>
      <dsp:txXfrm>
        <a:off x="3567068" y="209930"/>
        <a:ext cx="993862" cy="993862"/>
      </dsp:txXfrm>
    </dsp:sp>
    <dsp:sp modelId="{2A9F9E9D-2E89-4173-8434-CB9233DEF1C7}">
      <dsp:nvSpPr>
        <dsp:cNvPr id="0" name=""/>
        <dsp:cNvSpPr/>
      </dsp:nvSpPr>
      <dsp:spPr>
        <a:xfrm rot="19285714">
          <a:off x="4745653" y="1872867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>
        <a:off x="4756462" y="2009952"/>
        <a:ext cx="231197" cy="318587"/>
      </dsp:txXfrm>
    </dsp:sp>
    <dsp:sp modelId="{7B908561-9D31-46AB-8CB4-CCB8196FE81A}">
      <dsp:nvSpPr>
        <dsp:cNvPr id="0" name=""/>
        <dsp:cNvSpPr/>
      </dsp:nvSpPr>
      <dsp:spPr>
        <a:xfrm>
          <a:off x="5008389" y="797323"/>
          <a:ext cx="1405532" cy="1405532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2. Learn from experience</a:t>
          </a:r>
          <a:endParaRPr lang="en-GB" sz="1600" b="0" kern="1200" dirty="0">
            <a:solidFill>
              <a:schemeClr val="tx1"/>
            </a:solidFill>
          </a:endParaRPr>
        </a:p>
      </dsp:txBody>
      <dsp:txXfrm>
        <a:off x="5214224" y="1003158"/>
        <a:ext cx="993862" cy="993862"/>
      </dsp:txXfrm>
    </dsp:sp>
    <dsp:sp modelId="{F18898B4-6587-48FC-8848-3DD738150354}">
      <dsp:nvSpPr>
        <dsp:cNvPr id="0" name=""/>
        <dsp:cNvSpPr/>
      </dsp:nvSpPr>
      <dsp:spPr>
        <a:xfrm rot="771429">
          <a:off x="4954794" y="2789173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>
        <a:off x="4956036" y="2884345"/>
        <a:ext cx="231197" cy="318587"/>
      </dsp:txXfrm>
    </dsp:sp>
    <dsp:sp modelId="{5F11B668-B118-4E25-83D9-AA6DB73DACBD}">
      <dsp:nvSpPr>
        <dsp:cNvPr id="0" name=""/>
        <dsp:cNvSpPr/>
      </dsp:nvSpPr>
      <dsp:spPr>
        <a:xfrm>
          <a:off x="5415202" y="2579691"/>
          <a:ext cx="1405532" cy="140553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3. Defined roles and responsibilities</a:t>
          </a:r>
        </a:p>
      </dsp:txBody>
      <dsp:txXfrm>
        <a:off x="5621037" y="2785526"/>
        <a:ext cx="993862" cy="993862"/>
      </dsp:txXfrm>
    </dsp:sp>
    <dsp:sp modelId="{96DD354F-9202-4E8E-A1B0-3332230E61B4}">
      <dsp:nvSpPr>
        <dsp:cNvPr id="0" name=""/>
        <dsp:cNvSpPr/>
      </dsp:nvSpPr>
      <dsp:spPr>
        <a:xfrm rot="3857143">
          <a:off x="4368794" y="3523993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>
        <a:off x="4396841" y="3585553"/>
        <a:ext cx="231197" cy="318587"/>
      </dsp:txXfrm>
    </dsp:sp>
    <dsp:sp modelId="{9CBEDEDE-E74C-4E7F-8CE3-D215FFC71A24}">
      <dsp:nvSpPr>
        <dsp:cNvPr id="0" name=""/>
        <dsp:cNvSpPr/>
      </dsp:nvSpPr>
      <dsp:spPr>
        <a:xfrm>
          <a:off x="4275335" y="4009039"/>
          <a:ext cx="1405532" cy="140553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4. Mange by stages</a:t>
          </a:r>
        </a:p>
      </dsp:txBody>
      <dsp:txXfrm>
        <a:off x="4481170" y="4214874"/>
        <a:ext cx="993862" cy="993862"/>
      </dsp:txXfrm>
    </dsp:sp>
    <dsp:sp modelId="{030F3358-BCD9-4A9A-8C8B-8CCF4DD66FF9}">
      <dsp:nvSpPr>
        <dsp:cNvPr id="0" name=""/>
        <dsp:cNvSpPr/>
      </dsp:nvSpPr>
      <dsp:spPr>
        <a:xfrm rot="6942857">
          <a:off x="3428923" y="3523993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 rot="10800000">
        <a:off x="3499960" y="3585553"/>
        <a:ext cx="231197" cy="318587"/>
      </dsp:txXfrm>
    </dsp:sp>
    <dsp:sp modelId="{9CC3FD7C-8406-43A9-8C18-DE755A492471}">
      <dsp:nvSpPr>
        <dsp:cNvPr id="0" name=""/>
        <dsp:cNvSpPr/>
      </dsp:nvSpPr>
      <dsp:spPr>
        <a:xfrm>
          <a:off x="2447131" y="4009039"/>
          <a:ext cx="1405532" cy="1405532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5. Manage by exception</a:t>
          </a:r>
        </a:p>
      </dsp:txBody>
      <dsp:txXfrm>
        <a:off x="2652966" y="4214874"/>
        <a:ext cx="993862" cy="993862"/>
      </dsp:txXfrm>
    </dsp:sp>
    <dsp:sp modelId="{79FE7F14-162E-4764-BD2F-8FC8E52AF3E6}">
      <dsp:nvSpPr>
        <dsp:cNvPr id="0" name=""/>
        <dsp:cNvSpPr/>
      </dsp:nvSpPr>
      <dsp:spPr>
        <a:xfrm rot="10028571">
          <a:off x="2842924" y="2789173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tx1"/>
            </a:solidFill>
          </a:endParaRPr>
        </a:p>
      </dsp:txBody>
      <dsp:txXfrm rot="10800000">
        <a:off x="2940766" y="2884345"/>
        <a:ext cx="231197" cy="318587"/>
      </dsp:txXfrm>
    </dsp:sp>
    <dsp:sp modelId="{9ABBDBC4-CCFB-47AC-8298-5AA8142E51A1}">
      <dsp:nvSpPr>
        <dsp:cNvPr id="0" name=""/>
        <dsp:cNvSpPr/>
      </dsp:nvSpPr>
      <dsp:spPr>
        <a:xfrm>
          <a:off x="1307264" y="2579691"/>
          <a:ext cx="1405532" cy="140553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6. Focus on products</a:t>
          </a:r>
        </a:p>
      </dsp:txBody>
      <dsp:txXfrm>
        <a:off x="1513099" y="2785526"/>
        <a:ext cx="993862" cy="993862"/>
      </dsp:txXfrm>
    </dsp:sp>
    <dsp:sp modelId="{476D00A8-81CE-4512-ADFB-DAF82260202C}">
      <dsp:nvSpPr>
        <dsp:cNvPr id="0" name=""/>
        <dsp:cNvSpPr/>
      </dsp:nvSpPr>
      <dsp:spPr>
        <a:xfrm rot="13114286">
          <a:off x="3052064" y="1872867"/>
          <a:ext cx="330281" cy="53097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140339" y="2009952"/>
        <a:ext cx="231197" cy="318587"/>
      </dsp:txXfrm>
    </dsp:sp>
    <dsp:sp modelId="{D7DF7E46-1801-42AE-8DDA-2DE2ED84CACB}">
      <dsp:nvSpPr>
        <dsp:cNvPr id="0" name=""/>
        <dsp:cNvSpPr/>
      </dsp:nvSpPr>
      <dsp:spPr>
        <a:xfrm>
          <a:off x="1714078" y="797323"/>
          <a:ext cx="1405532" cy="1405532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7. Tailor to suit the project environment</a:t>
          </a:r>
        </a:p>
      </dsp:txBody>
      <dsp:txXfrm>
        <a:off x="1919913" y="1003158"/>
        <a:ext cx="993862" cy="993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27/11/2025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5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is the PRINCE2 process overview</a:t>
            </a:r>
            <a:r>
              <a:rPr lang="en-US" baseline="0" dirty="0"/>
              <a:t> – note the absence of software stages like design, test etc: this works for ANY kind of project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8760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CF574-808A-210A-59FC-2C45DF740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D19FFF-5886-E7E2-5692-14625BD771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157197-4946-7DBA-CF51-145666386F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38988A-DFB6-AD48-6D90-A5641B83CD2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8633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8670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002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364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0322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8474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850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437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0346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476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74856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783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98028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4338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647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3393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962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fld id="{491E7DCF-6FA5-4D44-9D27-3C07D6265B19}" type="datetime1">
              <a:rPr lang="en-US" sz="2000" smtClean="0">
                <a:solidFill>
                  <a:srgbClr val="FFFFFF"/>
                </a:solidFill>
              </a:rPr>
              <a:t>11/27/2025</a:t>
            </a:fld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/>
                </a:solidFill>
              </a:rPr>
              <a:t>Slide 47 of 30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01E77-0663-4FFA-862F-4545A74E3C9C}" type="datetime1">
              <a:rPr lang="en-US" smtClean="0"/>
              <a:t>11/27/2025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47 of 30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94873-4DF5-4B80-B043-7317C49CD31B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1DCA0-CCFE-44B3-8E5C-341778F8EC04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924BF-2CA1-424E-9A4D-FF83D331199F}" type="datetime1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D84FD-C817-474C-9D49-CC648385EFB0}" type="datetime1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88E78-7534-4599-8DEF-8D7906C396AC}" type="datetime1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44D70-D79F-4189-B0BE-278E71F96D2E}" type="datetime1">
              <a:rPr lang="en-US" smtClean="0"/>
              <a:t>11/27/2025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1B0-FCE9-4F62-8EF9-BCAAAF3DC754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9810-1CE9-4448-9FBB-37D06159327C}" type="datetime1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F4ED6-2511-41E1-B7E6-B2FE67DA5649}" type="datetime1">
              <a:rPr lang="en-US" smtClean="0"/>
              <a:t>11/27/2025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Slide 47 of 30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fld id="{30D8FB35-2C61-4790-B423-70D6072ACAD0}" type="datetime1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Slide 47 of 30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Slide 47 of 30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8A7BB6-7FCA-4364-AB6E-0E343C2C6754}" type="datetime1">
              <a:rPr lang="en-US" smtClean="0"/>
              <a:t>11/27/2025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73085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B7BCF-CA26-4BFA-853C-594DE06EBDA7}" type="datetime1">
              <a:rPr lang="en-US" smtClean="0"/>
              <a:t>11/27/2025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Slide 47 of 30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manifesto.org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kit.com/bigpic/u2w7u2r5w7w7i1u2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sites/default/files/QualityImprovementMadeSimple.pdf" TargetMode="External"/><Relationship Id="rId3" Type="http://schemas.openxmlformats.org/officeDocument/2006/relationships/hyperlink" Target="https://doi.org/10.1186/1748-5908-6-42" TargetMode="External"/><Relationship Id="rId7" Type="http://schemas.openxmlformats.org/officeDocument/2006/relationships/hyperlink" Target="https://pubmed.ncbi.nlm.nih.gov/31532967/" TargetMode="External"/><Relationship Id="rId2" Type="http://schemas.openxmlformats.org/officeDocument/2006/relationships/hyperlink" Target="https://doi.org/10.1186/1472-6947-6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br.org/2007/11/a-leaders-framework-for-decision-making" TargetMode="External"/><Relationship Id="rId5" Type="http://schemas.openxmlformats.org/officeDocument/2006/relationships/hyperlink" Target="https://www.ncbi.nlm.nih.gov/books/NBK556097/" TargetMode="External"/><Relationship Id="rId4" Type="http://schemas.openxmlformats.org/officeDocument/2006/relationships/hyperlink" Target="https://doi.org/10.1016/S0263-7863(98)00069-6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group-work-images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4117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42072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162800" y="1066800"/>
            <a:ext cx="4912944" cy="22159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algn="ctr"/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Project, Service &amp; Programme Management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284798" y="3569319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Simona Ferraraccio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62A74D-270D-2CA5-4F20-AB6C5F6D5BC9}"/>
              </a:ext>
            </a:extLst>
          </p:cNvPr>
          <p:cNvSpPr txBox="1"/>
          <p:nvPr/>
        </p:nvSpPr>
        <p:spPr>
          <a:xfrm>
            <a:off x="7162800" y="282502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Session 2: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44FED8-3039-F9A3-1682-9390955AD4D8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9906000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152400" y="1116660"/>
            <a:ext cx="11887200" cy="51054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Differentiate between:</a:t>
            </a:r>
          </a:p>
          <a:p>
            <a:pPr marL="0" indent="0">
              <a:lnSpc>
                <a:spcPct val="100000"/>
              </a:lnSpc>
              <a:buSzPct val="75000"/>
              <a:buNone/>
            </a:pPr>
            <a:endParaRPr lang="en-GB" sz="1800" dirty="0">
              <a:latin typeface="Aptos" panose="020B0004020202020204" pitchFamily="34" charset="0"/>
            </a:endParaRPr>
          </a:p>
          <a:p>
            <a:pPr lvl="2" indent="-360000">
              <a:lnSpc>
                <a:spcPct val="100000"/>
              </a:lnSpc>
              <a:buSzPct val="75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Project management (specifically </a:t>
            </a:r>
            <a:r>
              <a:rPr lang="en-GB" sz="1800" b="1" dirty="0">
                <a:latin typeface="Aptos" panose="020B0004020202020204" pitchFamily="34" charset="0"/>
              </a:rPr>
              <a:t>PRINCE2</a:t>
            </a:r>
            <a:r>
              <a:rPr lang="en-GB" sz="1800" dirty="0">
                <a:latin typeface="Aptos" panose="020B0004020202020204" pitchFamily="34" charset="0"/>
              </a:rPr>
              <a:t>).</a:t>
            </a:r>
          </a:p>
          <a:p>
            <a:pPr lvl="2" indent="-360000">
              <a:lnSpc>
                <a:spcPct val="100000"/>
              </a:lnSpc>
              <a:buSzPct val="75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Programme management (specifically </a:t>
            </a:r>
            <a:r>
              <a:rPr lang="en-GB" sz="1800" b="1" dirty="0">
                <a:latin typeface="Aptos" panose="020B0004020202020204" pitchFamily="34" charset="0"/>
              </a:rPr>
              <a:t>MSP</a:t>
            </a:r>
            <a:r>
              <a:rPr lang="en-GB" sz="1800" dirty="0">
                <a:latin typeface="Aptos" panose="020B0004020202020204" pitchFamily="34" charset="0"/>
              </a:rPr>
              <a:t>).</a:t>
            </a:r>
          </a:p>
          <a:p>
            <a:pPr lvl="2" indent="-360000">
              <a:lnSpc>
                <a:spcPct val="100000"/>
              </a:lnSpc>
              <a:buSzPct val="75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Service management (specifically </a:t>
            </a:r>
            <a:r>
              <a:rPr lang="en-GB" sz="1800" b="1" dirty="0">
                <a:latin typeface="Aptos" panose="020B0004020202020204" pitchFamily="34" charset="0"/>
              </a:rPr>
              <a:t>ITIL</a:t>
            </a:r>
            <a:r>
              <a:rPr lang="en-GB" sz="1800" dirty="0">
                <a:latin typeface="Aptos" panose="020B0004020202020204" pitchFamily="34" charset="0"/>
              </a:rPr>
              <a:t>).</a:t>
            </a:r>
          </a:p>
          <a:p>
            <a:pPr lvl="2" indent="-360000">
              <a:lnSpc>
                <a:spcPct val="100000"/>
              </a:lnSpc>
              <a:buSzPct val="75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Quality improvement methods (</a:t>
            </a:r>
            <a:r>
              <a:rPr lang="en-GB" sz="1800" b="1" dirty="0">
                <a:latin typeface="Aptos" panose="020B0004020202020204" pitchFamily="34" charset="0"/>
              </a:rPr>
              <a:t>QI</a:t>
            </a:r>
            <a:r>
              <a:rPr lang="en-GB" sz="1800" dirty="0">
                <a:latin typeface="Aptos" panose="020B0004020202020204" pitchFamily="34" charset="0"/>
              </a:rPr>
              <a:t>).</a:t>
            </a:r>
          </a:p>
          <a:p>
            <a:pPr>
              <a:lnSpc>
                <a:spcPct val="100000"/>
              </a:lnSpc>
              <a:buSzPct val="75000"/>
            </a:pPr>
            <a:endParaRPr lang="en-GB" sz="1800" dirty="0">
              <a:latin typeface="Aptos" panose="020B0004020202020204" pitchFamily="34" charset="0"/>
            </a:endParaRPr>
          </a:p>
          <a:p>
            <a:pPr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Explain general principles of:</a:t>
            </a:r>
          </a:p>
          <a:p>
            <a:pPr lvl="2" indent="-360000"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Scale</a:t>
            </a:r>
          </a:p>
          <a:p>
            <a:pPr lvl="2" indent="-360000"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Complexity</a:t>
            </a:r>
          </a:p>
          <a:p>
            <a:pPr lvl="2" indent="-360000"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Abstraction</a:t>
            </a:r>
          </a:p>
          <a:p>
            <a:pPr lvl="2" indent="-360000">
              <a:lnSpc>
                <a:spcPct val="100000"/>
              </a:lnSpc>
              <a:buSzPct val="75000"/>
            </a:pPr>
            <a:r>
              <a:rPr lang="en-GB" sz="1800" dirty="0">
                <a:latin typeface="Aptos" panose="020B0004020202020204" pitchFamily="34" charset="0"/>
              </a:rPr>
              <a:t>Tolerance of ambiguity.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099A98-7D15-0E99-0B0E-E056A5986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4EEDCD43-CC66-831E-3A14-9630DDA7EC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44504" y="0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28600" y="461907"/>
            <a:ext cx="6150864" cy="171907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latin typeface="Aptos" panose="020B0004020202020204" pitchFamily="34" charset="0"/>
              </a:rPr>
              <a:t>1. Project management</a:t>
            </a:r>
            <a:endParaRPr lang="en-US" sz="3400" b="1" dirty="0">
              <a:latin typeface="Aptos" panose="020B00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30F21-AC28-66C0-FF96-9C14AA837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C3ABB3-8B4D-A84A-F660-EE1C8B5E09F7}"/>
              </a:ext>
            </a:extLst>
          </p:cNvPr>
          <p:cNvSpPr txBox="1"/>
          <p:nvPr/>
        </p:nvSpPr>
        <p:spPr>
          <a:xfrm>
            <a:off x="643278" y="3816985"/>
            <a:ext cx="3569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What is a project?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1808CC-C940-0B56-B3E8-4BC3554B0680}"/>
              </a:ext>
            </a:extLst>
          </p:cNvPr>
          <p:cNvSpPr txBox="1"/>
          <p:nvPr/>
        </p:nvSpPr>
        <p:spPr>
          <a:xfrm>
            <a:off x="5410200" y="3620407"/>
            <a:ext cx="6400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term project refers to a unique, temporary endeavour established to deliver planned outputs with a definite beginning and end. Sequence of tasks that must be completed to obtain a certain outcome. </a:t>
            </a:r>
          </a:p>
          <a:p>
            <a:pPr algn="r"/>
            <a:r>
              <a:rPr lang="en-GB" dirty="0"/>
              <a:t>-Project Management Institute (PMI)-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EC860E-1C98-133E-C496-32D572C9FC31}"/>
              </a:ext>
            </a:extLst>
          </p:cNvPr>
          <p:cNvCxnSpPr/>
          <p:nvPr/>
        </p:nvCxnSpPr>
        <p:spPr>
          <a:xfrm>
            <a:off x="762000" y="22860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524000" y="23648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PROJECT management methodologies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" y="1181100"/>
            <a:ext cx="12039600" cy="44958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dirty="0">
                <a:latin typeface="Aptos" panose="020B0004020202020204" pitchFamily="34" charset="0"/>
              </a:rPr>
              <a:t>Term ‘project management’ invented by US military in 1950s, informal practice has existed for </a:t>
            </a:r>
            <a:r>
              <a:rPr lang="en-US" sz="2400" dirty="0" err="1">
                <a:latin typeface="Aptos" panose="020B0004020202020204" pitchFamily="34" charset="0"/>
              </a:rPr>
              <a:t>millenia</a:t>
            </a:r>
            <a:r>
              <a:rPr lang="en-US" sz="2400" dirty="0">
                <a:latin typeface="Aptos" panose="020B0004020202020204" pitchFamily="34" charset="0"/>
              </a:rPr>
              <a:t>.</a:t>
            </a:r>
          </a:p>
          <a:p>
            <a:pPr algn="just"/>
            <a:endParaRPr lang="en-US" sz="2400" dirty="0">
              <a:latin typeface="Aptos" panose="020B0004020202020204" pitchFamily="34" charset="0"/>
            </a:endParaRPr>
          </a:p>
          <a:p>
            <a:pPr algn="just"/>
            <a:r>
              <a:rPr lang="en-US" sz="2400" b="1" dirty="0">
                <a:latin typeface="Aptos" panose="020B0004020202020204" pitchFamily="34" charset="0"/>
              </a:rPr>
              <a:t>PRINCE2</a:t>
            </a:r>
            <a:r>
              <a:rPr lang="en-US" sz="2400" dirty="0">
                <a:latin typeface="Aptos" panose="020B0004020202020204" pitchFamily="34" charset="0"/>
              </a:rPr>
              <a:t> (1989-2017) – UK Government-owned (now AXELOS joint venture).</a:t>
            </a:r>
          </a:p>
          <a:p>
            <a:pPr algn="just"/>
            <a:endParaRPr lang="en-US" sz="2400" dirty="0">
              <a:latin typeface="Aptos" panose="020B0004020202020204" pitchFamily="34" charset="0"/>
            </a:endParaRPr>
          </a:p>
          <a:p>
            <a:pPr algn="just"/>
            <a:r>
              <a:rPr lang="en-US" sz="2400" b="1" dirty="0">
                <a:latin typeface="Aptos" panose="020B0004020202020204" pitchFamily="34" charset="0"/>
              </a:rPr>
              <a:t>Project Management Institute </a:t>
            </a:r>
            <a:r>
              <a:rPr lang="en-US" sz="2400" dirty="0">
                <a:latin typeface="Aptos" panose="020B0004020202020204" pitchFamily="34" charset="0"/>
              </a:rPr>
              <a:t>(PMI, US) Body of Knowledge (PMBOK) (1996-2021).</a:t>
            </a:r>
          </a:p>
          <a:p>
            <a:pPr algn="just"/>
            <a:endParaRPr lang="en-US" sz="2400" dirty="0">
              <a:latin typeface="Aptos" panose="020B0004020202020204" pitchFamily="34" charset="0"/>
            </a:endParaRPr>
          </a:p>
          <a:p>
            <a:pPr algn="just"/>
            <a:r>
              <a:rPr lang="en-US" sz="2400" dirty="0">
                <a:latin typeface="Aptos" panose="020B0004020202020204" pitchFamily="34" charset="0"/>
              </a:rPr>
              <a:t>Association for Project Management (APM, UK) Body of Knowledge (1992-2019).</a:t>
            </a:r>
          </a:p>
          <a:p>
            <a:pPr algn="just"/>
            <a:endParaRPr lang="en-US" sz="2400" dirty="0">
              <a:latin typeface="Aptos" panose="020B0004020202020204" pitchFamily="34" charset="0"/>
            </a:endParaRPr>
          </a:p>
          <a:p>
            <a:pPr algn="just"/>
            <a:r>
              <a:rPr lang="en-US" sz="2400" b="1" dirty="0">
                <a:latin typeface="Aptos" panose="020B0004020202020204" pitchFamily="34" charset="0"/>
              </a:rPr>
              <a:t>ISO 21500</a:t>
            </a:r>
            <a:r>
              <a:rPr lang="en-US" sz="2400" dirty="0">
                <a:latin typeface="Aptos" panose="020B0004020202020204" pitchFamily="34" charset="0"/>
              </a:rPr>
              <a:t>: 2012-2021 (mostly PMBOK).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58C15-320F-6F71-B640-2EAFEA62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4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36C6EE1-4098-6603-2415-FC7A26164761}"/>
              </a:ext>
            </a:extLst>
          </p:cNvPr>
          <p:cNvCxnSpPr/>
          <p:nvPr/>
        </p:nvCxnSpPr>
        <p:spPr>
          <a:xfrm>
            <a:off x="3962400" y="914400"/>
            <a:ext cx="49530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629400" y="-38145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Defining project characteristics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6674" y="1447800"/>
            <a:ext cx="7984317" cy="4495800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ptos" panose="020B0004020202020204" pitchFamily="34" charset="0"/>
              </a:rPr>
              <a:t>Definite tasks/products/outcomes/controls.</a:t>
            </a:r>
          </a:p>
          <a:p>
            <a:r>
              <a:rPr lang="en-US" sz="1600" dirty="0">
                <a:latin typeface="Aptos" panose="020B0004020202020204" pitchFamily="34" charset="0"/>
              </a:rPr>
              <a:t>Defined budget, stages, gateways, timetable, resources.</a:t>
            </a:r>
          </a:p>
          <a:p>
            <a:r>
              <a:rPr lang="en-US" sz="1600" dirty="0">
                <a:latin typeface="Aptos" panose="020B0004020202020204" pitchFamily="34" charset="0"/>
              </a:rPr>
              <a:t>Usually a temporary multidisciplinary team.</a:t>
            </a:r>
          </a:p>
          <a:p>
            <a:r>
              <a:rPr lang="en-US" sz="1600" dirty="0">
                <a:latin typeface="Aptos" panose="020B0004020202020204" pitchFamily="34" charset="0"/>
              </a:rPr>
              <a:t>Usually to enable business change; often part of a </a:t>
            </a:r>
            <a:r>
              <a:rPr lang="en-US" sz="1600" dirty="0" err="1">
                <a:latin typeface="Aptos" panose="020B0004020202020204" pitchFamily="34" charset="0"/>
              </a:rPr>
              <a:t>programme</a:t>
            </a:r>
            <a:r>
              <a:rPr lang="en-US" sz="1600" dirty="0">
                <a:latin typeface="Aptos" panose="020B0004020202020204" pitchFamily="34" charset="0"/>
              </a:rPr>
              <a:t> or wider business strategy.</a:t>
            </a:r>
          </a:p>
          <a:p>
            <a:r>
              <a:rPr lang="en-US" sz="1600" dirty="0">
                <a:latin typeface="Aptos" panose="020B0004020202020204" pitchFamily="34" charset="0"/>
              </a:rPr>
              <a:t>Deals with uncertainty, novelty, innovation.</a:t>
            </a:r>
          </a:p>
          <a:p>
            <a:r>
              <a:rPr lang="en-US" sz="1600" dirty="0">
                <a:latin typeface="Aptos" panose="020B0004020202020204" pitchFamily="34" charset="0"/>
              </a:rPr>
              <a:t>Often has multiple disparate stakeholder interests.</a:t>
            </a:r>
          </a:p>
          <a:p>
            <a:r>
              <a:rPr lang="en-US" sz="1600" dirty="0">
                <a:latin typeface="Aptos" panose="020B0004020202020204" pitchFamily="34" charset="0"/>
              </a:rPr>
              <a:t>Finite, transient, specific, delimited.</a:t>
            </a:r>
          </a:p>
          <a:p>
            <a:r>
              <a:rPr lang="en-US" sz="1600" dirty="0">
                <a:latin typeface="Aptos" panose="020B0004020202020204" pitchFamily="34" charset="0"/>
              </a:rPr>
              <a:t>Has to manage </a:t>
            </a:r>
            <a:r>
              <a:rPr lang="en-GB" sz="1600" dirty="0">
                <a:latin typeface="Aptos" panose="020B0004020202020204" pitchFamily="34" charset="0"/>
              </a:rPr>
              <a:t>Risks, Assumptions, Issues, Dependencies and Opportunities (RAIDO).</a:t>
            </a:r>
          </a:p>
          <a:p>
            <a:endParaRPr lang="en-GB" sz="16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ptos" panose="020B0004020202020204" pitchFamily="34" charset="0"/>
              </a:rPr>
              <a:t>(If you don’t what Agile is, see </a:t>
            </a:r>
            <a:r>
              <a:rPr lang="en-US" sz="1600" dirty="0">
                <a:latin typeface="Aptos" panose="020B0004020202020204" pitchFamily="34" charset="0"/>
                <a:hlinkClick r:id="rId3"/>
              </a:rPr>
              <a:t>https://agilemanifesto.org/</a:t>
            </a:r>
            <a:r>
              <a:rPr lang="en-US" sz="1600" dirty="0">
                <a:latin typeface="Aptos" panose="020B0004020202020204" pitchFamily="34" charset="0"/>
              </a:rPr>
              <a:t>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57EF8B2-2873-6A27-966C-3BFAD8286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A3DF638-9A72-66B3-626C-266F94051F95}"/>
              </a:ext>
            </a:extLst>
          </p:cNvPr>
          <p:cNvCxnSpPr>
            <a:cxnSpLocks/>
          </p:cNvCxnSpPr>
          <p:nvPr/>
        </p:nvCxnSpPr>
        <p:spPr>
          <a:xfrm>
            <a:off x="6629400" y="685800"/>
            <a:ext cx="556260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0B43F80A-A712-4972-9D2A-0B059CC4EDC9}"/>
              </a:ext>
            </a:extLst>
          </p:cNvPr>
          <p:cNvGrpSpPr/>
          <p:nvPr/>
        </p:nvGrpSpPr>
        <p:grpSpPr>
          <a:xfrm>
            <a:off x="7751105" y="1811677"/>
            <a:ext cx="4136095" cy="3423828"/>
            <a:chOff x="3167042" y="1643050"/>
            <a:chExt cx="4857784" cy="3990832"/>
          </a:xfrm>
        </p:grpSpPr>
        <p:sp>
          <p:nvSpPr>
            <p:cNvPr id="62" name="Isosceles Triangle 61"/>
            <p:cNvSpPr/>
            <p:nvPr/>
          </p:nvSpPr>
          <p:spPr>
            <a:xfrm>
              <a:off x="3238480" y="3714752"/>
              <a:ext cx="4714908" cy="1357322"/>
            </a:xfrm>
            <a:prstGeom prst="triangle">
              <a:avLst/>
            </a:prstGeom>
            <a:solidFill>
              <a:schemeClr val="accent6">
                <a:lumMod val="75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70" name="Straight Connector 69"/>
            <p:cNvCxnSpPr>
              <a:stCxn id="61" idx="0"/>
              <a:endCxn id="62" idx="0"/>
            </p:cNvCxnSpPr>
            <p:nvPr/>
          </p:nvCxnSpPr>
          <p:spPr>
            <a:xfrm>
              <a:off x="5595934" y="1643050"/>
              <a:ext cx="0" cy="2071702"/>
            </a:xfrm>
            <a:prstGeom prst="line">
              <a:avLst/>
            </a:prstGeom>
            <a:ln w="31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266B698-6CC2-406A-9846-1B2FF33E9245}"/>
                </a:ext>
              </a:extLst>
            </p:cNvPr>
            <p:cNvGrpSpPr/>
            <p:nvPr/>
          </p:nvGrpSpPr>
          <p:grpSpPr>
            <a:xfrm>
              <a:off x="3167042" y="1643050"/>
              <a:ext cx="4857784" cy="3990832"/>
              <a:chOff x="3167042" y="1643050"/>
              <a:chExt cx="4857784" cy="3990832"/>
            </a:xfrm>
          </p:grpSpPr>
          <p:sp>
            <p:nvSpPr>
              <p:cNvPr id="61" name="Isosceles Triangle 60"/>
              <p:cNvSpPr/>
              <p:nvPr/>
            </p:nvSpPr>
            <p:spPr>
              <a:xfrm>
                <a:off x="3167042" y="1643050"/>
                <a:ext cx="4857784" cy="3429024"/>
              </a:xfrm>
              <a:prstGeom prst="triangle">
                <a:avLst/>
              </a:prstGeom>
              <a:solidFill>
                <a:schemeClr val="accent6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400"/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6748993" y="2633862"/>
                <a:ext cx="819142" cy="3362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3514">
                  <a:spcAft>
                    <a:spcPts val="690"/>
                  </a:spcAft>
                </a:pPr>
                <a:r>
                  <a:rPr lang="en-GB" kern="1200" dirty="0">
                    <a:solidFill>
                      <a:schemeClr val="tx1"/>
                    </a:solidFill>
                    <a:latin typeface="Aptos" panose="020B0004020202020204" pitchFamily="34" charset="0"/>
                    <a:ea typeface="+mn-ea"/>
                    <a:cs typeface="+mn-cs"/>
                  </a:rPr>
                  <a:t>Time</a:t>
                </a:r>
                <a:endParaRPr lang="en-GB" dirty="0">
                  <a:latin typeface="Aptos" panose="020B0004020202020204" pitchFamily="34" charset="0"/>
                </a:endParaRP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3552817" y="2602449"/>
                <a:ext cx="1009613" cy="3362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3514">
                  <a:spcAft>
                    <a:spcPts val="690"/>
                  </a:spcAft>
                </a:pPr>
                <a:r>
                  <a:rPr lang="en-GB" kern="1200" dirty="0">
                    <a:solidFill>
                      <a:schemeClr val="tx1"/>
                    </a:solidFill>
                    <a:latin typeface="Aptos" panose="020B0004020202020204" pitchFamily="34" charset="0"/>
                    <a:ea typeface="+mn-ea"/>
                    <a:cs typeface="+mn-cs"/>
                  </a:rPr>
                  <a:t>Cost</a:t>
                </a:r>
                <a:endParaRPr lang="en-GB" sz="2000" dirty="0">
                  <a:latin typeface="Aptos" panose="020B0004020202020204" pitchFamily="34" charset="0"/>
                </a:endParaRPr>
              </a:p>
            </p:txBody>
          </p:sp>
          <p:sp>
            <p:nvSpPr>
              <p:cNvPr id="77" name="TextBox 76"/>
              <p:cNvSpPr txBox="1"/>
              <p:nvPr/>
            </p:nvSpPr>
            <p:spPr>
              <a:xfrm>
                <a:off x="4872127" y="5297669"/>
                <a:ext cx="2153306" cy="3362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defTabSz="683514">
                  <a:spcAft>
                    <a:spcPts val="690"/>
                  </a:spcAft>
                </a:pPr>
                <a:r>
                  <a:rPr lang="en-GB" kern="1200" dirty="0">
                    <a:solidFill>
                      <a:schemeClr val="tx1"/>
                    </a:solidFill>
                    <a:latin typeface="Aptos" panose="020B0004020202020204" pitchFamily="34" charset="0"/>
                    <a:ea typeface="+mn-ea"/>
                    <a:cs typeface="+mn-cs"/>
                  </a:rPr>
                  <a:t>Quality/Scope</a:t>
                </a:r>
                <a:endParaRPr lang="en-GB" sz="2400" dirty="0">
                  <a:latin typeface="Aptos" panose="020B0004020202020204" pitchFamily="34" charset="0"/>
                </a:endParaRPr>
              </a:p>
            </p:txBody>
          </p:sp>
        </p:grpSp>
      </p:grpSp>
      <p:sp>
        <p:nvSpPr>
          <p:cNvPr id="7" name="Rectangle 1">
            <a:extLst>
              <a:ext uri="{FF2B5EF4-FFF2-40B4-BE49-F238E27FC236}">
                <a16:creationId xmlns:a16="http://schemas.microsoft.com/office/drawing/2014/main" id="{090AFFE2-9B57-D263-20AE-5923EB17850F}"/>
              </a:ext>
            </a:extLst>
          </p:cNvPr>
          <p:cNvSpPr txBox="1">
            <a:spLocks/>
          </p:cNvSpPr>
          <p:nvPr/>
        </p:nvSpPr>
        <p:spPr>
          <a:xfrm>
            <a:off x="8110550" y="28592"/>
            <a:ext cx="3285175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Aptos" panose="020B0004020202020204" pitchFamily="34" charset="0"/>
              </a:rPr>
              <a:t>“Iron triangle”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AC4390-2441-F04E-4D15-5CE0BEEAC909}"/>
              </a:ext>
            </a:extLst>
          </p:cNvPr>
          <p:cNvSpPr txBox="1"/>
          <p:nvPr/>
        </p:nvSpPr>
        <p:spPr>
          <a:xfrm>
            <a:off x="10287000" y="5574268"/>
            <a:ext cx="1720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(Atkinson, 1999)</a:t>
            </a:r>
          </a:p>
        </p:txBody>
      </p:sp>
    </p:spTree>
    <p:extLst>
      <p:ext uri="{BB962C8B-B14F-4D97-AF65-F5344CB8AC3E}">
        <p14:creationId xmlns:p14="http://schemas.microsoft.com/office/powerpoint/2010/main" val="280208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:\MyDocuments\Teaching\PRMAN\2012-13\Weeks 1-2\prince2-process-model.cropp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95" y="0"/>
            <a:ext cx="11478358" cy="6858000"/>
          </a:xfrm>
          <a:prstGeom prst="rect">
            <a:avLst/>
          </a:prstGeom>
          <a:noFill/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5004DC6-1946-B766-4E8A-42C0C08EFF8D}"/>
              </a:ext>
            </a:extLst>
          </p:cNvPr>
          <p:cNvSpPr/>
          <p:nvPr/>
        </p:nvSpPr>
        <p:spPr>
          <a:xfrm>
            <a:off x="304800" y="0"/>
            <a:ext cx="865153" cy="67818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2203289C-8653-324B-A610-ACCE80470CB2}"/>
              </a:ext>
            </a:extLst>
          </p:cNvPr>
          <p:cNvSpPr/>
          <p:nvPr/>
        </p:nvSpPr>
        <p:spPr>
          <a:xfrm>
            <a:off x="1143000" y="76200"/>
            <a:ext cx="1295400" cy="7620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9EB221F-79EE-DBE7-3CDF-26A749686131}"/>
              </a:ext>
            </a:extLst>
          </p:cNvPr>
          <p:cNvSpPr/>
          <p:nvPr/>
        </p:nvSpPr>
        <p:spPr>
          <a:xfrm>
            <a:off x="1447800" y="2781300"/>
            <a:ext cx="685800" cy="15621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022D2D-2B94-ADE6-D0D5-535B275191E0}"/>
              </a:ext>
            </a:extLst>
          </p:cNvPr>
          <p:cNvSpPr/>
          <p:nvPr/>
        </p:nvSpPr>
        <p:spPr>
          <a:xfrm>
            <a:off x="3733800" y="3503229"/>
            <a:ext cx="1295400" cy="7620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2009BFF-61DA-5A7B-7331-0753D3B8400B}"/>
              </a:ext>
            </a:extLst>
          </p:cNvPr>
          <p:cNvSpPr/>
          <p:nvPr/>
        </p:nvSpPr>
        <p:spPr>
          <a:xfrm>
            <a:off x="5509743" y="3495346"/>
            <a:ext cx="1424457" cy="7620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3A55DED-B1D5-3AA1-0B5E-5EE0FB85FFD8}"/>
              </a:ext>
            </a:extLst>
          </p:cNvPr>
          <p:cNvSpPr/>
          <p:nvPr/>
        </p:nvSpPr>
        <p:spPr>
          <a:xfrm>
            <a:off x="7239000" y="6019800"/>
            <a:ext cx="2209800" cy="7620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8F756B-5F68-6FE3-1ABE-4AB54F47BF32}"/>
              </a:ext>
            </a:extLst>
          </p:cNvPr>
          <p:cNvSpPr txBox="1"/>
          <p:nvPr/>
        </p:nvSpPr>
        <p:spPr>
          <a:xfrm>
            <a:off x="2909076" y="304800"/>
            <a:ext cx="2600667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CORPORATE MANAGERS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05E02A-133D-AE87-48B7-8271B20CCE00}"/>
              </a:ext>
            </a:extLst>
          </p:cNvPr>
          <p:cNvSpPr txBox="1"/>
          <p:nvPr/>
        </p:nvSpPr>
        <p:spPr>
          <a:xfrm>
            <a:off x="2919586" y="1541142"/>
            <a:ext cx="2600667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PROJECT BOARD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4B08BC-E9F0-AA28-A528-062D720FA2DE}"/>
              </a:ext>
            </a:extLst>
          </p:cNvPr>
          <p:cNvSpPr txBox="1"/>
          <p:nvPr/>
        </p:nvSpPr>
        <p:spPr>
          <a:xfrm>
            <a:off x="2904143" y="5049782"/>
            <a:ext cx="2600667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PROJECT MANAGERS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2B2AC1-359A-705F-C433-A41538ECAAA8}"/>
              </a:ext>
            </a:extLst>
          </p:cNvPr>
          <p:cNvSpPr txBox="1"/>
          <p:nvPr/>
        </p:nvSpPr>
        <p:spPr>
          <a:xfrm>
            <a:off x="2927791" y="6183868"/>
            <a:ext cx="2600667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046A4-BA56-B160-80A9-B349C593F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6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0" y="20425"/>
            <a:ext cx="4876800" cy="699241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C00000"/>
                </a:solidFill>
              </a:rPr>
              <a:t>PRINCE2 - 7 Principles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7018B-16F0-2341-959B-163074589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7</a:t>
            </a:fld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4453A65-7B5C-3F77-22DD-C2F819CF9A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6565226"/>
              </p:ext>
            </p:extLst>
          </p:nvPr>
        </p:nvGraphicFramePr>
        <p:xfrm>
          <a:off x="1612471" y="84474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7BF69A1-F777-838B-B77C-00FF73ADDB03}"/>
              </a:ext>
            </a:extLst>
          </p:cNvPr>
          <p:cNvSpPr txBox="1"/>
          <p:nvPr/>
        </p:nvSpPr>
        <p:spPr>
          <a:xfrm>
            <a:off x="6403084" y="543693"/>
            <a:ext cx="5560315" cy="738664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ptos" panose="020B0004020202020204" pitchFamily="34" charset="0"/>
              </a:rPr>
              <a:t>1. The project must always have a valid business case, and that justification must be reviewed and remain viable throughout the project's life.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986315-96CF-B655-B930-1D01AA81D8BB}"/>
              </a:ext>
            </a:extLst>
          </p:cNvPr>
          <p:cNvSpPr txBox="1"/>
          <p:nvPr/>
        </p:nvSpPr>
        <p:spPr>
          <a:xfrm>
            <a:off x="8153399" y="1868420"/>
            <a:ext cx="3809999" cy="738664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</a:rPr>
              <a:t>2. Project teams should proactively seek out and record lessons from previous and current projects (good and bad).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A3CDA2-89B1-43E4-2CD5-8D1D3A45A94A}"/>
              </a:ext>
            </a:extLst>
          </p:cNvPr>
          <p:cNvSpPr txBox="1"/>
          <p:nvPr/>
        </p:nvSpPr>
        <p:spPr>
          <a:xfrm>
            <a:off x="8458198" y="3555555"/>
            <a:ext cx="3505200" cy="95410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</a:rPr>
              <a:t>3. There must be a clear and defined structure for accountability and responsibility across the Project Board, Project Manager, and Team Managers.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AC9A8E-9B1D-2F1C-86DB-2DB4FAE71604}"/>
              </a:ext>
            </a:extLst>
          </p:cNvPr>
          <p:cNvSpPr txBox="1"/>
          <p:nvPr/>
        </p:nvSpPr>
        <p:spPr>
          <a:xfrm>
            <a:off x="7391400" y="5149858"/>
            <a:ext cx="4571998" cy="738664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</a:rPr>
              <a:t>4. The project should be planned, monitored, and controlled on a stage-by-stage basis, with decision points at the end of each stage.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FD934F-E391-96CE-9304-FBDB59B2239F}"/>
              </a:ext>
            </a:extLst>
          </p:cNvPr>
          <p:cNvSpPr txBox="1"/>
          <p:nvPr/>
        </p:nvSpPr>
        <p:spPr>
          <a:xfrm>
            <a:off x="59933" y="3340111"/>
            <a:ext cx="2819400" cy="1169551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>
                <a:latin typeface="Aptos" panose="020B0004020202020204" pitchFamily="34" charset="0"/>
              </a:rPr>
              <a:t>6. </a:t>
            </a:r>
            <a:r>
              <a:rPr lang="en-GB" sz="1400"/>
              <a:t>The emphasis must be on defining and delivering the required products, especially their quality requirements, before determining the work activities needed.</a:t>
            </a:r>
            <a:endParaRPr lang="en-GB" sz="1400" dirty="0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31119A-7004-8BEC-E48F-76B85449610E}"/>
              </a:ext>
            </a:extLst>
          </p:cNvPr>
          <p:cNvSpPr txBox="1"/>
          <p:nvPr/>
        </p:nvSpPr>
        <p:spPr>
          <a:xfrm>
            <a:off x="304800" y="5139095"/>
            <a:ext cx="3706115" cy="738664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</a:rPr>
              <a:t>5. The Project Board only needs to intervene if a stage is forecast to breach agreed-upon tolerance levels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EB73A68-8B34-F8B5-BA08-9F976A9BDA7E}"/>
              </a:ext>
            </a:extLst>
          </p:cNvPr>
          <p:cNvSpPr txBox="1"/>
          <p:nvPr/>
        </p:nvSpPr>
        <p:spPr>
          <a:xfrm>
            <a:off x="33391" y="1349573"/>
            <a:ext cx="3276600" cy="738664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</a:rPr>
              <a:t>7. PRINCE2 must be adapted to fit the specific needs, size, environment, complexity, and risk of the project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257550" y="152400"/>
            <a:ext cx="5676900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PRINCE2 management roles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81233" y="2004767"/>
            <a:ext cx="5410200" cy="25514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u="sng" dirty="0">
                <a:latin typeface="Aptos" panose="020B0004020202020204" pitchFamily="34" charset="0"/>
              </a:rPr>
              <a:t>Project Board </a:t>
            </a:r>
            <a:r>
              <a:rPr lang="en-US" sz="2400" b="1" u="sng" dirty="0">
                <a:latin typeface="Aptos" panose="020B0004020202020204" pitchFamily="34" charset="0"/>
              </a:rPr>
              <a:t>owns</a:t>
            </a:r>
            <a:r>
              <a:rPr lang="en-US" sz="2400" u="sng" dirty="0">
                <a:latin typeface="Aptos" panose="020B0004020202020204" pitchFamily="34" charset="0"/>
              </a:rPr>
              <a:t> the project</a:t>
            </a:r>
          </a:p>
          <a:p>
            <a:pPr marL="0" indent="0"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r>
              <a:rPr lang="en-US" sz="2400" dirty="0">
                <a:latin typeface="Aptos" panose="020B0004020202020204" pitchFamily="34" charset="0"/>
              </a:rPr>
              <a:t> Executive</a:t>
            </a:r>
          </a:p>
          <a:p>
            <a:r>
              <a:rPr lang="en-US" sz="2400" dirty="0">
                <a:latin typeface="Aptos" panose="020B0004020202020204" pitchFamily="34" charset="0"/>
              </a:rPr>
              <a:t> Senior user</a:t>
            </a:r>
          </a:p>
          <a:p>
            <a:r>
              <a:rPr lang="en-US" sz="2400" dirty="0">
                <a:latin typeface="Aptos" panose="020B0004020202020204" pitchFamily="34" charset="0"/>
              </a:rPr>
              <a:t> Senior supplier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7B353-6654-674D-1940-1CF0FE989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21419-B4D6-9B78-D165-15D16D4D1B97}"/>
              </a:ext>
            </a:extLst>
          </p:cNvPr>
          <p:cNvSpPr txBox="1"/>
          <p:nvPr/>
        </p:nvSpPr>
        <p:spPr>
          <a:xfrm>
            <a:off x="6172202" y="2004767"/>
            <a:ext cx="59436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u="sng" dirty="0">
                <a:latin typeface="Aptos" panose="020B0004020202020204" pitchFamily="34" charset="0"/>
              </a:rPr>
              <a:t>Project manager </a:t>
            </a:r>
            <a:r>
              <a:rPr lang="en-US" sz="2400" b="1" u="sng" dirty="0">
                <a:latin typeface="Aptos" panose="020B0004020202020204" pitchFamily="34" charset="0"/>
              </a:rPr>
              <a:t>runs</a:t>
            </a:r>
            <a:r>
              <a:rPr lang="en-US" sz="2400" u="sng" dirty="0">
                <a:latin typeface="Aptos" panose="020B0004020202020204" pitchFamily="34" charset="0"/>
              </a:rPr>
              <a:t> the project</a:t>
            </a:r>
          </a:p>
          <a:p>
            <a:pPr algn="ctr"/>
            <a:endParaRPr lang="en-US" sz="2400" dirty="0">
              <a:latin typeface="Aptos" panose="020B0004020202020204" pitchFamily="34" charset="0"/>
            </a:endParaRPr>
          </a:p>
          <a:p>
            <a:pPr algn="ctr"/>
            <a:endParaRPr lang="en-US" sz="2400" dirty="0">
              <a:latin typeface="Aptos" panose="020B00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ptos" panose="020B0004020202020204" pitchFamily="34" charset="0"/>
              </a:rPr>
              <a:t>PM’s plans have to be approved by PB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ptos" panose="020B0004020202020204" pitchFamily="34" charset="0"/>
              </a:rPr>
              <a:t>PID will define limits of PM’s delegated authority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AD9D842-4ACA-9AFA-F766-222B0624BE1A}"/>
              </a:ext>
            </a:extLst>
          </p:cNvPr>
          <p:cNvCxnSpPr/>
          <p:nvPr/>
        </p:nvCxnSpPr>
        <p:spPr>
          <a:xfrm>
            <a:off x="3429000" y="9906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79EAA29-66D6-7232-FA9D-6E55D742CA7F}"/>
              </a:ext>
            </a:extLst>
          </p:cNvPr>
          <p:cNvCxnSpPr/>
          <p:nvPr/>
        </p:nvCxnSpPr>
        <p:spPr>
          <a:xfrm>
            <a:off x="5943600" y="1295400"/>
            <a:ext cx="76200" cy="4648200"/>
          </a:xfrm>
          <a:prstGeom prst="line">
            <a:avLst/>
          </a:prstGeom>
          <a:ln w="2857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0599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69016-9D38-19FE-471F-7EAF91678E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CA41E5-B6EE-F6BA-9981-7595D350A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61907"/>
            <a:ext cx="6150864" cy="171907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latin typeface="Aptos" panose="020B0004020202020204" pitchFamily="34" charset="0"/>
              </a:rPr>
              <a:t>2. Programme management</a:t>
            </a:r>
            <a:endParaRPr lang="en-US" sz="3400" b="1" dirty="0">
              <a:latin typeface="Aptos" panose="020B00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4885B-64ED-7B08-DE99-2D7201CC8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494911-5641-A317-0B6A-D47FA09418D6}"/>
              </a:ext>
            </a:extLst>
          </p:cNvPr>
          <p:cNvSpPr txBox="1"/>
          <p:nvPr/>
        </p:nvSpPr>
        <p:spPr>
          <a:xfrm>
            <a:off x="376287" y="3639644"/>
            <a:ext cx="4437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What is a programme?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60A316-AEDE-13E3-C535-269ABF2A6644}"/>
              </a:ext>
            </a:extLst>
          </p:cNvPr>
          <p:cNvSpPr txBox="1"/>
          <p:nvPr/>
        </p:nvSpPr>
        <p:spPr>
          <a:xfrm>
            <a:off x="5410200" y="3547311"/>
            <a:ext cx="6400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 programme is a group of related projects and programme activities managed in a coordinated way to obtain benefits and control not available from managing them individually.</a:t>
            </a:r>
          </a:p>
          <a:p>
            <a:r>
              <a:rPr lang="en-GB" i="1" dirty="0"/>
              <a:t> </a:t>
            </a:r>
          </a:p>
          <a:p>
            <a:pPr algn="r"/>
            <a:r>
              <a:rPr lang="en-GB" dirty="0"/>
              <a:t>-Association for Project management-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D3185EC-1BE2-B1D9-8D28-93200019A78F}"/>
              </a:ext>
            </a:extLst>
          </p:cNvPr>
          <p:cNvCxnSpPr>
            <a:cxnSpLocks/>
          </p:cNvCxnSpPr>
          <p:nvPr/>
        </p:nvCxnSpPr>
        <p:spPr>
          <a:xfrm>
            <a:off x="457200" y="2514600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00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295400" y="71118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>
                <a:latin typeface="Aptos" panose="020B0004020202020204" pitchFamily="34" charset="0"/>
              </a:rPr>
              <a:t>Programme</a:t>
            </a:r>
            <a:r>
              <a:rPr lang="en-US" b="1" dirty="0">
                <a:latin typeface="Aptos" panose="020B0004020202020204" pitchFamily="34" charset="0"/>
              </a:rPr>
              <a:t> management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8DDA1CF9-1080-4E58-85A8-D672EC55C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00200"/>
            <a:ext cx="8839200" cy="838200"/>
          </a:xfrm>
        </p:spPr>
        <p:txBody>
          <a:bodyPr>
            <a:normAutofit fontScale="92500"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Projects deliver </a:t>
            </a:r>
            <a:r>
              <a:rPr lang="en-US" b="1" dirty="0"/>
              <a:t>products</a:t>
            </a:r>
            <a:r>
              <a:rPr lang="en-US" dirty="0"/>
              <a:t>, outputs, “things”.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Programmes</a:t>
            </a:r>
            <a:r>
              <a:rPr lang="en-US" dirty="0"/>
              <a:t> are ‘sets’ of projects that collectively deliver </a:t>
            </a:r>
            <a:r>
              <a:rPr lang="en-US" b="1" dirty="0"/>
              <a:t>beneficial</a:t>
            </a:r>
            <a:r>
              <a:rPr lang="en-US" dirty="0"/>
              <a:t> </a:t>
            </a:r>
            <a:r>
              <a:rPr lang="en-US" b="1" dirty="0"/>
              <a:t>outcomes.</a:t>
            </a:r>
            <a:endParaRPr lang="en-US" sz="20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7E801-854D-A990-6BD7-09CD0FD90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B10D-E30A-440D-B5B5-E87C97C13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5302" y="1066800"/>
            <a:ext cx="6301396" cy="4316321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F26224C-AC7F-754C-A5D4-75FC89FC2B97}"/>
              </a:ext>
            </a:extLst>
          </p:cNvPr>
          <p:cNvCxnSpPr/>
          <p:nvPr/>
        </p:nvCxnSpPr>
        <p:spPr>
          <a:xfrm>
            <a:off x="3429000" y="9906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Arrow: Down 4">
            <a:extLst>
              <a:ext uri="{FF2B5EF4-FFF2-40B4-BE49-F238E27FC236}">
                <a16:creationId xmlns:a16="http://schemas.microsoft.com/office/drawing/2014/main" id="{AEA3205A-F98F-B1A8-205C-802F2795CA45}"/>
              </a:ext>
            </a:extLst>
          </p:cNvPr>
          <p:cNvSpPr/>
          <p:nvPr/>
        </p:nvSpPr>
        <p:spPr>
          <a:xfrm rot="5400000">
            <a:off x="9768163" y="2371812"/>
            <a:ext cx="354502" cy="762000"/>
          </a:xfrm>
          <a:prstGeom prst="downArrow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089597B2-8A97-925E-4F06-5ADE9CFF98C7}"/>
              </a:ext>
            </a:extLst>
          </p:cNvPr>
          <p:cNvSpPr/>
          <p:nvPr/>
        </p:nvSpPr>
        <p:spPr>
          <a:xfrm rot="5400000">
            <a:off x="9804949" y="3175258"/>
            <a:ext cx="354502" cy="762000"/>
          </a:xfrm>
          <a:prstGeom prst="downArrow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355B14C-82B3-1ED2-A0CF-697E86CFE9FA}"/>
              </a:ext>
            </a:extLst>
          </p:cNvPr>
          <p:cNvSpPr/>
          <p:nvPr/>
        </p:nvSpPr>
        <p:spPr>
          <a:xfrm rot="5400000">
            <a:off x="9804949" y="4062906"/>
            <a:ext cx="354502" cy="762000"/>
          </a:xfrm>
          <a:prstGeom prst="downArrow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8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83019" y="526763"/>
            <a:ext cx="10058400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Definitions: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3A8A2F-6FAE-77A2-26B3-76DB91155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052B08-6A28-4286-B625-6D5C76BC30CC}"/>
              </a:ext>
            </a:extLst>
          </p:cNvPr>
          <p:cNvSpPr txBox="1"/>
          <p:nvPr/>
        </p:nvSpPr>
        <p:spPr>
          <a:xfrm>
            <a:off x="609600" y="2133600"/>
            <a:ext cx="4953000" cy="175432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A </a:t>
            </a:r>
            <a:r>
              <a:rPr lang="en-GB" b="1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programme </a:t>
            </a: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is a unique, temporary,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flexible organisation created to co-ordinate,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direct and oversee the implementation of a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  <a:t>set of projects </a:t>
            </a: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and other related work to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  <a:t>deliver outcomes and benefits </a:t>
            </a: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related to a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set of strategic objectives.</a:t>
            </a: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EC224A-A6F1-4DB0-9096-C855DB03FA2B}"/>
              </a:ext>
            </a:extLst>
          </p:cNvPr>
          <p:cNvSpPr txBox="1"/>
          <p:nvPr/>
        </p:nvSpPr>
        <p:spPr>
          <a:xfrm>
            <a:off x="6629400" y="2133600"/>
            <a:ext cx="4953000" cy="175432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A </a:t>
            </a:r>
            <a:r>
              <a:rPr lang="en-GB" b="1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project </a:t>
            </a: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is a unique, temporary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management environment, undertaken in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stages, created for the purpose of </a:t>
            </a:r>
            <a: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  <a:t>delivering</a:t>
            </a:r>
            <a:b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</a:br>
            <a: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  <a:t>one or more business products or</a:t>
            </a:r>
            <a:b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</a:br>
            <a:r>
              <a:rPr lang="en-GB" b="1" i="0" dirty="0">
                <a:solidFill>
                  <a:srgbClr val="FF0000"/>
                </a:solidFill>
                <a:effectLst/>
                <a:latin typeface="Aptos" panose="020B0004020202020204" pitchFamily="34" charset="0"/>
              </a:rPr>
              <a:t>outcomes</a:t>
            </a: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. A project might be standalone</a:t>
            </a:r>
            <a:b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</a:br>
            <a:r>
              <a:rPr lang="en-GB" b="0" i="0" dirty="0">
                <a:solidFill>
                  <a:srgbClr val="242021"/>
                </a:solidFill>
                <a:effectLst/>
                <a:latin typeface="Aptos" panose="020B0004020202020204" pitchFamily="34" charset="0"/>
              </a:rPr>
              <a:t>within a portfolio or part of a programme.</a:t>
            </a: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302FF4-5304-41F7-8593-18230B9A7386}"/>
              </a:ext>
            </a:extLst>
          </p:cNvPr>
          <p:cNvSpPr txBox="1"/>
          <p:nvPr/>
        </p:nvSpPr>
        <p:spPr>
          <a:xfrm>
            <a:off x="6400800" y="5562600"/>
            <a:ext cx="521050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(AXELOS and Cabinet Office. Managing Successful Programmes 2011 Edition)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9160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r>
              <a:rPr lang="en-US" sz="4600" b="1" kern="1200" dirty="0" err="1">
                <a:solidFill>
                  <a:schemeClr val="tx1"/>
                </a:solidFill>
                <a:latin typeface="Aptos" panose="020B0004020202020204" pitchFamily="34" charset="0"/>
              </a:rPr>
              <a:t>Programme</a:t>
            </a:r>
            <a:r>
              <a:rPr lang="en-US" sz="4600" b="1" kern="1200" dirty="0">
                <a:solidFill>
                  <a:schemeClr val="tx1"/>
                </a:solidFill>
                <a:latin typeface="Aptos" panose="020B0004020202020204" pitchFamily="34" charset="0"/>
              </a:rPr>
              <a:t>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654CF9-25BD-57FA-0603-DDAC42332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12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A diagram of a project&#10;&#10;Description automatically generated">
            <a:extLst>
              <a:ext uri="{FF2B5EF4-FFF2-40B4-BE49-F238E27FC236}">
                <a16:creationId xmlns:a16="http://schemas.microsoft.com/office/drawing/2014/main" id="{544D323F-14B3-46EC-95EF-358DD7AFA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352" y="228600"/>
            <a:ext cx="674059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257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96702" y="2438400"/>
            <a:ext cx="5029200" cy="9906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atin typeface="Aptos" panose="020B0004020202020204" pitchFamily="34" charset="0"/>
              </a:rPr>
              <a:t>Programme</a:t>
            </a:r>
            <a:r>
              <a:rPr lang="en-US" b="1" dirty="0">
                <a:latin typeface="Aptos" panose="020B0004020202020204" pitchFamily="34" charset="0"/>
              </a:rPr>
              <a:t> management diagram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F95DB-E116-C878-AC3A-1BA132C82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0C2345-63F8-4102-836E-0FFB3FF2CC66}"/>
              </a:ext>
            </a:extLst>
          </p:cNvPr>
          <p:cNvSpPr txBox="1"/>
          <p:nvPr/>
        </p:nvSpPr>
        <p:spPr>
          <a:xfrm>
            <a:off x="196702" y="5565536"/>
            <a:ext cx="55182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(AXELOS and Cabinet Office. Managing Successful Programmes 2011 Edition)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5BC451B-3F3A-58F2-2C0D-C4EAE3E8D317}"/>
              </a:ext>
            </a:extLst>
          </p:cNvPr>
          <p:cNvGrpSpPr/>
          <p:nvPr/>
        </p:nvGrpSpPr>
        <p:grpSpPr>
          <a:xfrm>
            <a:off x="5029200" y="20101"/>
            <a:ext cx="7086600" cy="6075899"/>
            <a:chOff x="2752341" y="882232"/>
            <a:chExt cx="5858259" cy="497684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AE0AA49-1CE8-4C30-875B-1C718F7714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52341" y="882232"/>
              <a:ext cx="5858259" cy="4976842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F6E2BAD-D404-4BC2-95F5-7D56BE65C5C2}"/>
                </a:ext>
              </a:extLst>
            </p:cNvPr>
            <p:cNvSpPr/>
            <p:nvPr/>
          </p:nvSpPr>
          <p:spPr>
            <a:xfrm>
              <a:off x="6781800" y="5257800"/>
              <a:ext cx="1828800" cy="590550"/>
            </a:xfrm>
            <a:prstGeom prst="rect">
              <a:avLst/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DBBC727-0EB7-192C-7826-C05B5973B0CF}"/>
              </a:ext>
            </a:extLst>
          </p:cNvPr>
          <p:cNvCxnSpPr/>
          <p:nvPr/>
        </p:nvCxnSpPr>
        <p:spPr>
          <a:xfrm>
            <a:off x="0" y="35052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8D478E49-3BE9-2F33-8E78-C4E1CDFCBCA7}"/>
              </a:ext>
            </a:extLst>
          </p:cNvPr>
          <p:cNvSpPr/>
          <p:nvPr/>
        </p:nvSpPr>
        <p:spPr>
          <a:xfrm>
            <a:off x="6629400" y="1295400"/>
            <a:ext cx="3200400" cy="320039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ircle: Hollow 9">
            <a:extLst>
              <a:ext uri="{FF2B5EF4-FFF2-40B4-BE49-F238E27FC236}">
                <a16:creationId xmlns:a16="http://schemas.microsoft.com/office/drawing/2014/main" id="{F464F599-5E2E-0DF8-916E-385CBF1E2EE5}"/>
              </a:ext>
            </a:extLst>
          </p:cNvPr>
          <p:cNvSpPr/>
          <p:nvPr/>
        </p:nvSpPr>
        <p:spPr>
          <a:xfrm>
            <a:off x="5943600" y="609605"/>
            <a:ext cx="4572000" cy="4636788"/>
          </a:xfrm>
          <a:prstGeom prst="donut">
            <a:avLst>
              <a:gd name="adj" fmla="val 13884"/>
            </a:avLst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743C152-A899-634A-3AEF-88FDA8BE6915}"/>
              </a:ext>
            </a:extLst>
          </p:cNvPr>
          <p:cNvSpPr/>
          <p:nvPr/>
        </p:nvSpPr>
        <p:spPr>
          <a:xfrm>
            <a:off x="9220200" y="1143000"/>
            <a:ext cx="609600" cy="6096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AEC5B95-9838-CF38-03D5-1A748367C7A7}"/>
              </a:ext>
            </a:extLst>
          </p:cNvPr>
          <p:cNvSpPr/>
          <p:nvPr/>
        </p:nvSpPr>
        <p:spPr>
          <a:xfrm rot="20352367">
            <a:off x="8387219" y="4450234"/>
            <a:ext cx="1143000" cy="6096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2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0" grpId="0" animBg="1"/>
      <p:bldP spid="10" grpId="1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5506" y="1905000"/>
            <a:ext cx="2966545" cy="990600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atin typeface="Aptos" panose="020B0004020202020204" pitchFamily="34" charset="0"/>
              </a:rPr>
              <a:t>Programme</a:t>
            </a:r>
            <a:r>
              <a:rPr lang="en-US" b="1" dirty="0">
                <a:latin typeface="Aptos" panose="020B0004020202020204" pitchFamily="34" charset="0"/>
              </a:rPr>
              <a:t>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26FD21-8C3F-9C19-47E1-3068627BA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0C2345-63F8-4102-836E-0FFB3FF2CC66}"/>
              </a:ext>
            </a:extLst>
          </p:cNvPr>
          <p:cNvSpPr txBox="1"/>
          <p:nvPr/>
        </p:nvSpPr>
        <p:spPr>
          <a:xfrm>
            <a:off x="65506" y="5186345"/>
            <a:ext cx="30665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(AXELOS and Cabinet Office. Managing Successful Programmes 2011 Edition)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6BF21C7-16B6-49FC-B867-CBB3FDD56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7114"/>
            <a:ext cx="9067800" cy="605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301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28600" y="192918"/>
            <a:ext cx="10058400" cy="990600"/>
          </a:xfrm>
        </p:spPr>
        <p:txBody>
          <a:bodyPr>
            <a:normAutofit/>
          </a:bodyPr>
          <a:lstStyle/>
          <a:p>
            <a:r>
              <a:rPr lang="en-US" b="1" dirty="0" err="1">
                <a:latin typeface="Aptos" panose="020B0004020202020204" pitchFamily="34" charset="0"/>
              </a:rPr>
              <a:t>Programme</a:t>
            </a:r>
            <a:r>
              <a:rPr lang="en-US" b="1" dirty="0">
                <a:latin typeface="Aptos" panose="020B0004020202020204" pitchFamily="34" charset="0"/>
              </a:rPr>
              <a:t> management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86E4C07-E83D-48D0-8BCF-C1BE475DC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301445"/>
            <a:ext cx="9525000" cy="4572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Vision </a:t>
            </a:r>
            <a:r>
              <a:rPr lang="en-GB" dirty="0">
                <a:sym typeface="Wingdings" panose="05000000000000000000" pitchFamily="2" charset="2"/>
              </a:rPr>
              <a:t> Design &amp; deliver blueprint  Realise benefits</a:t>
            </a:r>
            <a:endParaRPr lang="en-GB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F6562F-43F3-201A-F1B2-D45549A23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302FF4-5304-41F7-8593-18230B9A7386}"/>
              </a:ext>
            </a:extLst>
          </p:cNvPr>
          <p:cNvSpPr txBox="1"/>
          <p:nvPr/>
        </p:nvSpPr>
        <p:spPr>
          <a:xfrm>
            <a:off x="228600" y="5638800"/>
            <a:ext cx="59436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(AXELOS and Cabinet Office. Managing Successful Programmes 2011 Edition)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9AC6-1439-4274-8C4B-C979E4E0AD06}"/>
              </a:ext>
            </a:extLst>
          </p:cNvPr>
          <p:cNvSpPr txBox="1"/>
          <p:nvPr/>
        </p:nvSpPr>
        <p:spPr>
          <a:xfrm>
            <a:off x="838200" y="2055628"/>
            <a:ext cx="5334000" cy="1754326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"/>
          </a:ln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vision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statement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encapsulates the vision and is used to communicate a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high-level impression 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of the desired future ‘to-be’ state, in contrast to the blueprint, which is a much more detailed description of both the current organization and the changed organization.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177CC9-22A2-47BE-A145-2AC39429100D}"/>
              </a:ext>
            </a:extLst>
          </p:cNvPr>
          <p:cNvSpPr txBox="1"/>
          <p:nvPr/>
        </p:nvSpPr>
        <p:spPr>
          <a:xfrm>
            <a:off x="6477000" y="2932791"/>
            <a:ext cx="5334000" cy="2585323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"/>
          </a:ln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blueprint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is a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model of the future organization, its working practices and processes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, the </a:t>
            </a:r>
            <a:r>
              <a:rPr lang="en-GB" dirty="0">
                <a:solidFill>
                  <a:srgbClr val="FF0000"/>
                </a:solidFill>
                <a:latin typeface="HelveticaNeueLTPro-Roman"/>
              </a:rPr>
              <a:t>information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it requires and the </a:t>
            </a:r>
            <a:r>
              <a:rPr lang="en-GB" dirty="0">
                <a:solidFill>
                  <a:srgbClr val="FF0000"/>
                </a:solidFill>
                <a:latin typeface="HelveticaNeueLTPro-Roman"/>
              </a:rPr>
              <a:t>technology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that supports its operations.</a:t>
            </a:r>
          </a:p>
          <a:p>
            <a:pPr algn="just"/>
            <a:r>
              <a:rPr lang="en-GB" dirty="0">
                <a:solidFill>
                  <a:srgbClr val="242021"/>
                </a:solidFill>
                <a:latin typeface="HelveticaNeueLTPro-Roman"/>
              </a:rPr>
              <a:t>[aka “target operating model”]</a:t>
            </a:r>
          </a:p>
          <a:p>
            <a:pPr algn="just"/>
            <a:endParaRPr lang="en-GB" dirty="0">
              <a:solidFill>
                <a:srgbClr val="242021"/>
              </a:solidFill>
              <a:latin typeface="HelveticaNeueLTPro-Roman"/>
            </a:endParaRPr>
          </a:p>
          <a:p>
            <a:pPr algn="just"/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blueprint is not concerned with how to get</a:t>
            </a:r>
            <a:br>
              <a:rPr lang="en-GB" b="1" dirty="0">
                <a:solidFill>
                  <a:srgbClr val="FF0000"/>
                </a:solidFill>
                <a:latin typeface="HelveticaNeueLTPro-Roman"/>
              </a:rPr>
            </a:b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to the future state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. The ‘how’ is dealt with when</a:t>
            </a:r>
            <a:br>
              <a:rPr lang="en-GB" dirty="0">
                <a:solidFill>
                  <a:srgbClr val="242021"/>
                </a:solidFill>
                <a:latin typeface="HelveticaNeueLTPro-Roman"/>
              </a:rPr>
            </a:br>
            <a:r>
              <a:rPr lang="en-GB" dirty="0">
                <a:solidFill>
                  <a:srgbClr val="242021"/>
                </a:solidFill>
                <a:latin typeface="HelveticaNeueLTPro-Roman"/>
              </a:rPr>
              <a:t>designing the projects dossier…</a:t>
            </a:r>
          </a:p>
        </p:txBody>
      </p:sp>
    </p:spTree>
    <p:extLst>
      <p:ext uri="{BB962C8B-B14F-4D97-AF65-F5344CB8AC3E}">
        <p14:creationId xmlns:p14="http://schemas.microsoft.com/office/powerpoint/2010/main" val="3588155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BA24D-5EBD-BD87-5706-4D52AF899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134837E-9FED-ED69-459D-4B9B84560700}"/>
              </a:ext>
            </a:extLst>
          </p:cNvPr>
          <p:cNvSpPr txBox="1">
            <a:spLocks/>
          </p:cNvSpPr>
          <p:nvPr/>
        </p:nvSpPr>
        <p:spPr>
          <a:xfrm>
            <a:off x="-2133600" y="27662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b="1" dirty="0"/>
              <a:t>Questions so far?</a:t>
            </a:r>
          </a:p>
          <a:p>
            <a:pPr algn="ctr"/>
            <a:endParaRPr lang="en-GB" sz="5400" b="1" dirty="0"/>
          </a:p>
        </p:txBody>
      </p:sp>
      <p:pic>
        <p:nvPicPr>
          <p:cNvPr id="1028" name="Picture 4" descr="a man in a suit and tie stands in a room">
            <a:extLst>
              <a:ext uri="{FF2B5EF4-FFF2-40B4-BE49-F238E27FC236}">
                <a16:creationId xmlns:a16="http://schemas.microsoft.com/office/drawing/2014/main" id="{3B969504-AD8A-0F1A-518A-5AA89E2E0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1171553"/>
            <a:ext cx="5486400" cy="385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09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F9A5-A862-0B9D-B1A0-DE244AE4C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914400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	3. Service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DD95B-2D91-B3CB-974C-A378925A6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930" y="3059668"/>
            <a:ext cx="4724400" cy="2290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What is a service?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6688BB-2CC2-E79A-8BBF-5EE639DD0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F4E37E-4194-2ED5-F1F2-96BD73DC4FA8}"/>
              </a:ext>
            </a:extLst>
          </p:cNvPr>
          <p:cNvSpPr txBox="1"/>
          <p:nvPr/>
        </p:nvSpPr>
        <p:spPr>
          <a:xfrm>
            <a:off x="5029201" y="3059668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 system, platform, or infrastructure that provides value to the business or customers.</a:t>
            </a:r>
          </a:p>
          <a:p>
            <a:endParaRPr lang="en-GB" i="1" dirty="0"/>
          </a:p>
          <a:p>
            <a:pPr algn="r"/>
            <a:r>
              <a:rPr lang="en-GB" i="1" dirty="0"/>
              <a:t>- ITSM-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E357501-B658-04FB-D1F3-F8A2A2C79A6F}"/>
              </a:ext>
            </a:extLst>
          </p:cNvPr>
          <p:cNvCxnSpPr/>
          <p:nvPr/>
        </p:nvCxnSpPr>
        <p:spPr>
          <a:xfrm>
            <a:off x="1219200" y="2239963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666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00526" y="914869"/>
            <a:ext cx="8531352" cy="990600"/>
          </a:xfrm>
        </p:spPr>
        <p:txBody>
          <a:bodyPr>
            <a:normAutofit/>
          </a:bodyPr>
          <a:lstStyle/>
          <a:p>
            <a:r>
              <a:rPr lang="en-US" sz="3200" b="1" dirty="0"/>
              <a:t>ITSM: What and why?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152400" y="2065573"/>
            <a:ext cx="115062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ITSM is </a:t>
            </a:r>
            <a:r>
              <a:rPr lang="en-US" sz="2400" b="1" dirty="0">
                <a:latin typeface="Aptos" panose="020B0004020202020204" pitchFamily="34" charset="0"/>
              </a:rPr>
              <a:t>IT Service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A structured and </a:t>
            </a:r>
            <a:r>
              <a:rPr lang="en-US" sz="2000" dirty="0" err="1">
                <a:latin typeface="Aptos" panose="020B0004020202020204" pitchFamily="34" charset="0"/>
              </a:rPr>
              <a:t>standardised</a:t>
            </a:r>
            <a:r>
              <a:rPr lang="en-US" sz="2000" dirty="0">
                <a:latin typeface="Aptos" panose="020B0004020202020204" pitchFamily="34" charset="0"/>
              </a:rPr>
              <a:t> approach to delivering the operational IT services needed by the business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Project management is for new things, service management is for routine things and incremental changes (but can lead to fundamental change)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Why is ITSM needed?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Industry terminology is variable and inconsistent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Job titles and product descriptions can be confusing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Operational IT services so crucial to business that professional discipline is required</a:t>
            </a:r>
          </a:p>
          <a:p>
            <a:pPr>
              <a:buFont typeface="Wingdings" pitchFamily="2" charset="2"/>
              <a:buChar char="Ø"/>
            </a:pPr>
            <a:endParaRPr lang="en-US" sz="24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DE73F-D4C6-2CED-28E2-FE275331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90EF6B8-274A-A905-D8E4-94FA34FDFD6C}"/>
              </a:ext>
            </a:extLst>
          </p:cNvPr>
          <p:cNvSpPr txBox="1">
            <a:spLocks/>
          </p:cNvSpPr>
          <p:nvPr/>
        </p:nvSpPr>
        <p:spPr>
          <a:xfrm>
            <a:off x="1066800" y="-114300"/>
            <a:ext cx="100584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Aptos" panose="020B0004020202020204" pitchFamily="34" charset="0"/>
              </a:rPr>
              <a:t>SERVICE management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AFD967D-4DDB-57BA-B0D7-0695AE41187B}"/>
              </a:ext>
            </a:extLst>
          </p:cNvPr>
          <p:cNvCxnSpPr/>
          <p:nvPr/>
        </p:nvCxnSpPr>
        <p:spPr>
          <a:xfrm>
            <a:off x="3502152" y="6858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ITSM frameworks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09600" y="171575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>
                <a:latin typeface="Aptos" panose="020B0004020202020204" pitchFamily="34" charset="0"/>
              </a:rPr>
              <a:t>ITIL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>
                <a:latin typeface="Aptos" panose="020B0004020202020204" pitchFamily="34" charset="0"/>
              </a:rPr>
              <a:t>Microsoft Operating Framework (MOF)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>
                <a:latin typeface="Aptos" panose="020B0004020202020204" pitchFamily="34" charset="0"/>
              </a:rPr>
              <a:t>HP: ITSM Reference Model &amp; Solutions for ITSM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>
                <a:latin typeface="Aptos" panose="020B0004020202020204" pitchFamily="34" charset="0"/>
              </a:rPr>
              <a:t>IBM Service Management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>
                <a:latin typeface="Aptos" panose="020B0004020202020204" pitchFamily="34" charset="0"/>
              </a:rPr>
              <a:t>ISO 20000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8A7E7-C266-903B-C8DD-FB2B4D702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19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81000" y="2133600"/>
            <a:ext cx="8531352" cy="990600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Aptos" panose="020B0004020202020204" pitchFamily="34" charset="0"/>
              </a:rPr>
              <a:t>ITIL lifecycle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6519E8-31DF-62D7-125B-58F5F8D5E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20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 descr="C:\Documents and Settings\ScottP\My Documents\Teaching\ITOSM\Graphics\itil_v3 lifecycle.jpg">
            <a:extLst>
              <a:ext uri="{FF2B5EF4-FFF2-40B4-BE49-F238E27FC236}">
                <a16:creationId xmlns:a16="http://schemas.microsoft.com/office/drawing/2014/main" id="{D5324D79-D22C-48C2-8C05-7109F5E8D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0218" y="12769"/>
            <a:ext cx="6198781" cy="6198781"/>
          </a:xfrm>
          <a:prstGeom prst="rect">
            <a:avLst/>
          </a:prstGeom>
          <a:noFill/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E3D7BB-8012-9D3A-6E53-1D6BE9F00DB5}"/>
              </a:ext>
            </a:extLst>
          </p:cNvPr>
          <p:cNvCxnSpPr>
            <a:cxnSpLocks/>
            <a:endCxn id="2" idx="2"/>
          </p:cNvCxnSpPr>
          <p:nvPr/>
        </p:nvCxnSpPr>
        <p:spPr>
          <a:xfrm>
            <a:off x="0" y="3112159"/>
            <a:ext cx="4646676" cy="1204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795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54262" y="14847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ITIL Service Design: Four 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B1D50-E7EF-EA24-1967-D6686052C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84466" y="5532035"/>
            <a:ext cx="2437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Based on </a:t>
            </a:r>
            <a:r>
              <a:rPr lang="en-GB" sz="1200" i="1" dirty="0">
                <a:solidFill>
                  <a:prstClr val="black"/>
                </a:solidFill>
                <a:latin typeface="Calibri" pitchFamily="34" charset="0"/>
              </a:rPr>
              <a:t>ITIL Service Design</a:t>
            </a: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, Fig 3.3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EE078F5-BCB9-494E-927E-203CAB1C0FC6}"/>
              </a:ext>
            </a:extLst>
          </p:cNvPr>
          <p:cNvGrpSpPr/>
          <p:nvPr/>
        </p:nvGrpSpPr>
        <p:grpSpPr>
          <a:xfrm>
            <a:off x="1828800" y="1139070"/>
            <a:ext cx="9965873" cy="4267200"/>
            <a:chOff x="2095472" y="1928802"/>
            <a:chExt cx="8671475" cy="3357586"/>
          </a:xfrm>
        </p:grpSpPr>
        <p:grpSp>
          <p:nvGrpSpPr>
            <p:cNvPr id="16" name="Group 15"/>
            <p:cNvGrpSpPr/>
            <p:nvPr/>
          </p:nvGrpSpPr>
          <p:grpSpPr>
            <a:xfrm>
              <a:off x="3881422" y="1928802"/>
              <a:ext cx="3929090" cy="1857388"/>
              <a:chOff x="1071538" y="2928934"/>
              <a:chExt cx="2786082" cy="1643074"/>
            </a:xfrm>
          </p:grpSpPr>
          <p:sp>
            <p:nvSpPr>
              <p:cNvPr id="8" name="Oval 7"/>
              <p:cNvSpPr/>
              <p:nvPr/>
            </p:nvSpPr>
            <p:spPr>
              <a:xfrm>
                <a:off x="1071538" y="2928934"/>
                <a:ext cx="2786082" cy="1643074"/>
              </a:xfrm>
              <a:prstGeom prst="ellipse">
                <a:avLst/>
              </a:prstGeom>
              <a:solidFill>
                <a:srgbClr val="92D050">
                  <a:alpha val="50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2053486" y="3473772"/>
                <a:ext cx="892325" cy="3641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b="1" dirty="0">
                    <a:solidFill>
                      <a:prstClr val="black"/>
                    </a:solidFill>
                    <a:latin typeface="Calibri" pitchFamily="34" charset="0"/>
                  </a:rPr>
                  <a:t>People</a:t>
                </a:r>
              </a:p>
            </p:txBody>
          </p:sp>
        </p:grpSp>
        <p:grpSp>
          <p:nvGrpSpPr>
            <p:cNvPr id="18" name="Group 17"/>
            <p:cNvGrpSpPr/>
            <p:nvPr/>
          </p:nvGrpSpPr>
          <p:grpSpPr>
            <a:xfrm>
              <a:off x="2095472" y="3000372"/>
              <a:ext cx="3929090" cy="1214446"/>
              <a:chOff x="4500562" y="2143116"/>
              <a:chExt cx="2786082" cy="1643074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4500562" y="2143116"/>
                <a:ext cx="2786082" cy="1643074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4956466" y="2621507"/>
                <a:ext cx="1857388" cy="5569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b="1" dirty="0">
                    <a:solidFill>
                      <a:prstClr val="black"/>
                    </a:solidFill>
                    <a:latin typeface="Calibri" pitchFamily="34" charset="0"/>
                  </a:rPr>
                  <a:t>Processes</a:t>
                </a:r>
              </a:p>
            </p:txBody>
          </p:sp>
        </p:grpSp>
        <p:grpSp>
          <p:nvGrpSpPr>
            <p:cNvPr id="19" name="Group 18"/>
            <p:cNvGrpSpPr/>
            <p:nvPr/>
          </p:nvGrpSpPr>
          <p:grpSpPr>
            <a:xfrm>
              <a:off x="4452926" y="3643314"/>
              <a:ext cx="2786082" cy="1643074"/>
              <a:chOff x="4500562" y="4071942"/>
              <a:chExt cx="2786082" cy="1643074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4500562" y="4071942"/>
                <a:ext cx="2786082" cy="1643074"/>
              </a:xfrm>
              <a:prstGeom prst="ellipse">
                <a:avLst/>
              </a:prstGeom>
              <a:solidFill>
                <a:schemeClr val="accent5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5143504" y="4475157"/>
                <a:ext cx="1785950" cy="750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b="1" dirty="0">
                    <a:solidFill>
                      <a:prstClr val="black"/>
                    </a:solidFill>
                    <a:latin typeface="Calibri" pitchFamily="34" charset="0"/>
                  </a:rPr>
                  <a:t>Partners/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Suppliers</a:t>
                </a:r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5738810" y="3000372"/>
              <a:ext cx="5028137" cy="1214446"/>
              <a:chOff x="1857356" y="1071546"/>
              <a:chExt cx="3440303" cy="1643074"/>
            </a:xfrm>
          </p:grpSpPr>
          <p:sp>
            <p:nvSpPr>
              <p:cNvPr id="14" name="Oval 13"/>
              <p:cNvSpPr/>
              <p:nvPr/>
            </p:nvSpPr>
            <p:spPr>
              <a:xfrm>
                <a:off x="1857356" y="1071546"/>
                <a:ext cx="2786082" cy="1643074"/>
              </a:xfrm>
              <a:prstGeom prst="ellipse">
                <a:avLst/>
              </a:prstGeom>
              <a:solidFill>
                <a:schemeClr val="bg1">
                  <a:lumMod val="5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3011644" y="1433565"/>
                <a:ext cx="2286015" cy="10156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b="1" dirty="0">
                    <a:solidFill>
                      <a:prstClr val="black"/>
                    </a:solidFill>
                    <a:latin typeface="Calibri" pitchFamily="34" charset="0"/>
                  </a:rPr>
                  <a:t>Products/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Technology</a:t>
                </a:r>
              </a:p>
            </p:txBody>
          </p:sp>
        </p:grp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0E25050-F1B0-C59C-1F14-0F17D5B8B848}"/>
              </a:ext>
            </a:extLst>
          </p:cNvPr>
          <p:cNvCxnSpPr/>
          <p:nvPr/>
        </p:nvCxnSpPr>
        <p:spPr>
          <a:xfrm>
            <a:off x="320306" y="9144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7972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Key ITIL functions &amp; documents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147146" y="1495737"/>
            <a:ext cx="8153400" cy="3866525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800" dirty="0">
                <a:latin typeface="Aptos" panose="020B0004020202020204" pitchFamily="34" charset="0"/>
              </a:rPr>
              <a:t>Service Desk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Call logging and monitoring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800" dirty="0">
                <a:latin typeface="Aptos" panose="020B0004020202020204" pitchFamily="34" charset="0"/>
              </a:rPr>
              <a:t>IT technical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Infrastructure planning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800" dirty="0">
                <a:latin typeface="Aptos" panose="020B0004020202020204" pitchFamily="34" charset="0"/>
              </a:rPr>
              <a:t>Applications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Software support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800" dirty="0">
                <a:latin typeface="Aptos" panose="020B0004020202020204" pitchFamily="34" charset="0"/>
              </a:rPr>
              <a:t>Operations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FM and routine tasks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AC354-B466-95FF-101C-56352E49E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22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0622E4-E46C-31AB-6A98-8A17ECCD5F5A}"/>
              </a:ext>
            </a:extLst>
          </p:cNvPr>
          <p:cNvCxnSpPr/>
          <p:nvPr/>
        </p:nvCxnSpPr>
        <p:spPr>
          <a:xfrm>
            <a:off x="533400" y="990600"/>
            <a:ext cx="5257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92F1F08-6B9C-B5AE-F78F-B4A083CBD807}"/>
              </a:ext>
            </a:extLst>
          </p:cNvPr>
          <p:cNvSpPr txBox="1"/>
          <p:nvPr/>
        </p:nvSpPr>
        <p:spPr>
          <a:xfrm>
            <a:off x="5410200" y="2514600"/>
            <a:ext cx="6634654" cy="10567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800" b="1" dirty="0">
                <a:latin typeface="Aptos" panose="020B0004020202020204" pitchFamily="34" charset="0"/>
              </a:rPr>
              <a:t>Service Level Agreement (SLA)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800" b="1" dirty="0">
                <a:latin typeface="Aptos" panose="020B0004020202020204" pitchFamily="34" charset="0"/>
              </a:rPr>
              <a:t>Operational Level Agreement (OLA)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3138" y="142745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ITIL Service Design basic concepts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578261"/>
            <a:ext cx="11125200" cy="4495800"/>
          </a:xfrm>
        </p:spPr>
        <p:txBody>
          <a:bodyPr>
            <a:normAutofit/>
          </a:bodyPr>
          <a:lstStyle/>
          <a:p>
            <a:pPr>
              <a:buSzPct val="75000"/>
              <a:buFont typeface="Wingdings" panose="05000000000000000000" pitchFamily="2" charset="2"/>
              <a:buChar char="v"/>
            </a:pPr>
            <a:r>
              <a:rPr lang="en-US" sz="2400" b="1" dirty="0">
                <a:latin typeface="Aptos" panose="020B0004020202020204" pitchFamily="34" charset="0"/>
              </a:rPr>
              <a:t> Asset</a:t>
            </a:r>
          </a:p>
          <a:p>
            <a:pPr marL="701675" lvl="2" indent="-358775">
              <a:spcBef>
                <a:spcPts val="750"/>
              </a:spcBef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Any </a:t>
            </a:r>
            <a:r>
              <a:rPr lang="en-GB" sz="2000" b="1" dirty="0">
                <a:latin typeface="Aptos" panose="020B0004020202020204" pitchFamily="34" charset="0"/>
              </a:rPr>
              <a:t>resource</a:t>
            </a:r>
            <a:r>
              <a:rPr lang="en-GB" sz="2000" dirty="0">
                <a:latin typeface="Aptos" panose="020B0004020202020204" pitchFamily="34" charset="0"/>
              </a:rPr>
              <a:t> or </a:t>
            </a:r>
            <a:r>
              <a:rPr lang="en-GB" sz="2000" b="1" dirty="0">
                <a:latin typeface="Aptos" panose="020B0004020202020204" pitchFamily="34" charset="0"/>
              </a:rPr>
              <a:t>capability</a:t>
            </a:r>
            <a:r>
              <a:rPr lang="en-GB" sz="2000" dirty="0">
                <a:latin typeface="Aptos" panose="020B0004020202020204" pitchFamily="34" charset="0"/>
              </a:rPr>
              <a:t>. The assets of a service provider include anything that could contribute to the delivery of a service.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Wingdings" panose="05000000000000000000" pitchFamily="2" charset="2"/>
              <a:buChar char="v"/>
            </a:pPr>
            <a:r>
              <a:rPr lang="en-GB" sz="2400" b="1" dirty="0">
                <a:latin typeface="Aptos" panose="020B0004020202020204" pitchFamily="34" charset="0"/>
              </a:rPr>
              <a:t>Capability</a:t>
            </a:r>
          </a:p>
          <a:p>
            <a:pPr marL="685800" lvl="2" indent="-342900">
              <a:spcBef>
                <a:spcPts val="750"/>
              </a:spcBef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The ability of an organization, person, process, application, IT service or other configuration item to carry out an activity. Capabilities are </a:t>
            </a:r>
            <a:r>
              <a:rPr lang="en-GB" sz="2000" b="1" dirty="0">
                <a:latin typeface="Aptos" panose="020B0004020202020204" pitchFamily="34" charset="0"/>
              </a:rPr>
              <a:t>intangible</a:t>
            </a:r>
            <a:r>
              <a:rPr lang="en-GB" sz="2000" dirty="0">
                <a:latin typeface="Aptos" panose="020B0004020202020204" pitchFamily="34" charset="0"/>
              </a:rPr>
              <a:t> assets of an organisation.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Wingdings" panose="05000000000000000000" pitchFamily="2" charset="2"/>
              <a:buChar char="v"/>
            </a:pPr>
            <a:r>
              <a:rPr lang="en-GB" sz="2400" b="1" dirty="0">
                <a:latin typeface="Aptos" panose="020B0004020202020204" pitchFamily="34" charset="0"/>
              </a:rPr>
              <a:t>Resource</a:t>
            </a:r>
          </a:p>
          <a:p>
            <a:pPr marL="685800" lvl="2" indent="-342900">
              <a:spcBef>
                <a:spcPts val="750"/>
              </a:spcBef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A generic term that includes IT infrastructure, people, money or anything else that might help to deliver an IT service. Resources are considered to be [</a:t>
            </a:r>
            <a:r>
              <a:rPr lang="en-GB" sz="2000" b="1" dirty="0">
                <a:latin typeface="Aptos" panose="020B0004020202020204" pitchFamily="34" charset="0"/>
              </a:rPr>
              <a:t>tangible</a:t>
            </a:r>
            <a:r>
              <a:rPr lang="en-GB" sz="2000" dirty="0">
                <a:latin typeface="Aptos" panose="020B0004020202020204" pitchFamily="34" charset="0"/>
              </a:rPr>
              <a:t>] assets of an organisation.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Wingdings" panose="05000000000000000000" pitchFamily="2" charset="2"/>
              <a:buChar char="v"/>
            </a:pP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E2F25-41F4-F40B-ECB2-2AB2BF5A4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23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D887B67-04C1-EFC7-4FD0-AAE5761EDADB}"/>
              </a:ext>
            </a:extLst>
          </p:cNvPr>
          <p:cNvCxnSpPr>
            <a:cxnSpLocks/>
          </p:cNvCxnSpPr>
          <p:nvPr/>
        </p:nvCxnSpPr>
        <p:spPr>
          <a:xfrm>
            <a:off x="381000" y="990600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03537"/>
              </p:ext>
            </p:extLst>
          </p:nvPr>
        </p:nvGraphicFramePr>
        <p:xfrm>
          <a:off x="1295400" y="1219200"/>
          <a:ext cx="8615394" cy="4321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153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35624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105" name="Group 104"/>
          <p:cNvGrpSpPr/>
          <p:nvPr/>
        </p:nvGrpSpPr>
        <p:grpSpPr>
          <a:xfrm>
            <a:off x="3995742" y="4255318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5091130" y="1254920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0" y="-3574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Service composition: ITIL service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CA63D3-8DAD-AC2F-60C6-BC4789FAA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995035" y="5707086"/>
            <a:ext cx="399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itchFamily="34" charset="0"/>
              </a:rPr>
              <a:t>Based on </a:t>
            </a:r>
            <a:r>
              <a:rPr lang="en-GB" sz="1200" i="1" dirty="0">
                <a:latin typeface="Calibri" pitchFamily="34" charset="0"/>
              </a:rPr>
              <a:t>ITIL Service Design</a:t>
            </a:r>
            <a:r>
              <a:rPr lang="en-GB" sz="1200" dirty="0">
                <a:latin typeface="Calibri" pitchFamily="34" charset="0"/>
              </a:rPr>
              <a:t>, Fig 3.4 (main components only)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6567510" y="2397928"/>
            <a:ext cx="1428760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IT Service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5167330" y="1326358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1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3209924" y="1269214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6767530" y="1326358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2</a:t>
              </a:r>
            </a:p>
          </p:txBody>
        </p:sp>
      </p:grpSp>
      <p:cxnSp>
        <p:nvCxnSpPr>
          <p:cNvPr id="39" name="Straight Connector 38"/>
          <p:cNvCxnSpPr>
            <a:endCxn id="8" idx="0"/>
          </p:cNvCxnSpPr>
          <p:nvPr/>
        </p:nvCxnSpPr>
        <p:spPr>
          <a:xfrm>
            <a:off x="6281760" y="2112176"/>
            <a:ext cx="1000131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endCxn id="8" idx="0"/>
          </p:cNvCxnSpPr>
          <p:nvPr/>
        </p:nvCxnSpPr>
        <p:spPr>
          <a:xfrm rot="10800000" flipV="1">
            <a:off x="7281892" y="2112175"/>
            <a:ext cx="571505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cxnSpLocks/>
          </p:cNvCxnSpPr>
          <p:nvPr/>
        </p:nvCxnSpPr>
        <p:spPr>
          <a:xfrm>
            <a:off x="4067180" y="2055032"/>
            <a:ext cx="2500332" cy="57146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16200000" flipH="1">
            <a:off x="4192197" y="3558796"/>
            <a:ext cx="857257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Group 57"/>
          <p:cNvGrpSpPr/>
          <p:nvPr/>
        </p:nvGrpSpPr>
        <p:grpSpPr>
          <a:xfrm>
            <a:off x="3638552" y="2897994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92D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4924436" y="3469498"/>
            <a:ext cx="1643074" cy="500066"/>
            <a:chOff x="4214810" y="3786190"/>
            <a:chExt cx="1643074" cy="500066"/>
          </a:xfrm>
        </p:grpSpPr>
        <p:sp>
          <p:nvSpPr>
            <p:cNvPr id="64" name="Rectangle 63"/>
            <p:cNvSpPr/>
            <p:nvPr/>
          </p:nvSpPr>
          <p:spPr>
            <a:xfrm>
              <a:off x="4214810" y="3786190"/>
              <a:ext cx="1643074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4214810" y="3814708"/>
              <a:ext cx="16430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Infrastructure</a:t>
              </a:r>
            </a:p>
          </p:txBody>
        </p:sp>
      </p:grpSp>
      <p:grpSp>
        <p:nvGrpSpPr>
          <p:cNvPr id="70" name="Group 69"/>
          <p:cNvGrpSpPr/>
          <p:nvPr/>
        </p:nvGrpSpPr>
        <p:grpSpPr>
          <a:xfrm>
            <a:off x="6638948" y="3469498"/>
            <a:ext cx="714380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</a:t>
              </a:r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7496204" y="3469498"/>
            <a:ext cx="714380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Apps</a:t>
              </a:r>
            </a:p>
          </p:txBody>
        </p:sp>
      </p:grpSp>
      <p:grpSp>
        <p:nvGrpSpPr>
          <p:cNvPr id="124" name="Group 123"/>
          <p:cNvGrpSpPr/>
          <p:nvPr/>
        </p:nvGrpSpPr>
        <p:grpSpPr>
          <a:xfrm>
            <a:off x="8282022" y="3469498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Environment</a:t>
              </a:r>
            </a:p>
          </p:txBody>
        </p:sp>
      </p:grpSp>
      <p:cxnSp>
        <p:nvCxnSpPr>
          <p:cNvPr id="84" name="Straight Connector 83"/>
          <p:cNvCxnSpPr>
            <a:cxnSpLocks/>
          </p:cNvCxnSpPr>
          <p:nvPr/>
        </p:nvCxnSpPr>
        <p:spPr>
          <a:xfrm flipH="1">
            <a:off x="5853130" y="2897996"/>
            <a:ext cx="1428761" cy="5310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 rot="5400000">
            <a:off x="6853262" y="3040870"/>
            <a:ext cx="571504" cy="28575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16200000" flipH="1">
            <a:off x="7281890" y="2897994"/>
            <a:ext cx="571504" cy="5715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889113" y="2290771"/>
            <a:ext cx="571504" cy="17859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" name="Group 109"/>
          <p:cNvGrpSpPr/>
          <p:nvPr/>
        </p:nvGrpSpPr>
        <p:grpSpPr>
          <a:xfrm>
            <a:off x="7139013" y="4255316"/>
            <a:ext cx="2164341" cy="500066"/>
            <a:chOff x="7358082" y="4572008"/>
            <a:chExt cx="1330365" cy="50006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452911" y="4572008"/>
              <a:ext cx="12355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Processes</a:t>
              </a:r>
            </a:p>
          </p:txBody>
        </p:sp>
      </p:grpSp>
      <p:grpSp>
        <p:nvGrpSpPr>
          <p:cNvPr id="107" name="Group 106"/>
          <p:cNvGrpSpPr/>
          <p:nvPr/>
        </p:nvGrpSpPr>
        <p:grpSpPr>
          <a:xfrm>
            <a:off x="4495808" y="4976191"/>
            <a:ext cx="3214710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8210584" y="3398060"/>
            <a:ext cx="285752" cy="142876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7603361" y="4005283"/>
            <a:ext cx="285752" cy="21431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rot="16200000" flipV="1">
            <a:off x="7174733" y="3790969"/>
            <a:ext cx="285752" cy="64294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rot="16200000" flipV="1">
            <a:off x="6549651" y="3165887"/>
            <a:ext cx="285752" cy="189310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372485" y="4307333"/>
            <a:ext cx="220808" cy="11169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cxnSpLocks/>
            <a:stCxn id="26" idx="2"/>
          </p:cNvCxnSpPr>
          <p:nvPr/>
        </p:nvCxnSpPr>
        <p:spPr>
          <a:xfrm>
            <a:off x="4067180" y="2055032"/>
            <a:ext cx="285752" cy="84296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6060316" y="1904991"/>
            <a:ext cx="228573" cy="221457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H="1">
            <a:off x="6041342" y="4769632"/>
            <a:ext cx="1828012" cy="20655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8215330" y="1326358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Business service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08A1247-529C-359E-4916-700B1535E8E1}"/>
              </a:ext>
            </a:extLst>
          </p:cNvPr>
          <p:cNvCxnSpPr>
            <a:cxnSpLocks/>
          </p:cNvCxnSpPr>
          <p:nvPr/>
        </p:nvCxnSpPr>
        <p:spPr>
          <a:xfrm>
            <a:off x="200024" y="762000"/>
            <a:ext cx="743905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/>
        </p:nvGraphicFramePr>
        <p:xfrm>
          <a:off x="1524000" y="1254741"/>
          <a:ext cx="8143932" cy="4214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439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427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3" name="Group 104"/>
          <p:cNvGrpSpPr/>
          <p:nvPr/>
        </p:nvGrpSpPr>
        <p:grpSpPr>
          <a:xfrm>
            <a:off x="3952892" y="4255139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4881586" y="1183303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-18393" y="0"/>
            <a:ext cx="8531352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Service composition: NHS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3FD40-005C-6821-DD5E-034E72D2B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25</a:t>
            </a:fld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5" name="Group 23"/>
          <p:cNvGrpSpPr/>
          <p:nvPr/>
        </p:nvGrpSpPr>
        <p:grpSpPr>
          <a:xfrm>
            <a:off x="6238908" y="2254873"/>
            <a:ext cx="2071702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latin typeface="Calibri" pitchFamily="34" charset="0"/>
                </a:rPr>
                <a:t>eBooking</a:t>
              </a:r>
              <a:r>
                <a:rPr lang="en-GB" sz="2000" dirty="0">
                  <a:latin typeface="Calibri" pitchFamily="34" charset="0"/>
                </a:rPr>
                <a:t> Service</a:t>
              </a:r>
            </a:p>
          </p:txBody>
        </p:sp>
      </p:grpSp>
      <p:grpSp>
        <p:nvGrpSpPr>
          <p:cNvPr id="7" name="Group 20"/>
          <p:cNvGrpSpPr/>
          <p:nvPr/>
        </p:nvGrpSpPr>
        <p:grpSpPr>
          <a:xfrm>
            <a:off x="4953024" y="1254741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GP referral</a:t>
              </a:r>
            </a:p>
          </p:txBody>
        </p:sp>
      </p:grpSp>
      <p:grpSp>
        <p:nvGrpSpPr>
          <p:cNvPr id="10" name="Group 24"/>
          <p:cNvGrpSpPr/>
          <p:nvPr/>
        </p:nvGrpSpPr>
        <p:grpSpPr>
          <a:xfrm>
            <a:off x="2952760" y="1326179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11" name="Group 33"/>
          <p:cNvGrpSpPr/>
          <p:nvPr/>
        </p:nvGrpSpPr>
        <p:grpSpPr>
          <a:xfrm>
            <a:off x="6524660" y="1254741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Hospital  visit</a:t>
              </a:r>
            </a:p>
          </p:txBody>
        </p:sp>
      </p:grpSp>
      <p:cxnSp>
        <p:nvCxnSpPr>
          <p:cNvPr id="39" name="Straight Connector 38"/>
          <p:cNvCxnSpPr>
            <a:stCxn id="22" idx="2"/>
            <a:endCxn id="8" idx="0"/>
          </p:cNvCxnSpPr>
          <p:nvPr/>
        </p:nvCxnSpPr>
        <p:spPr>
          <a:xfrm rot="16200000" flipH="1">
            <a:off x="6363924" y="1344039"/>
            <a:ext cx="214314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35" idx="2"/>
          </p:cNvCxnSpPr>
          <p:nvPr/>
        </p:nvCxnSpPr>
        <p:spPr>
          <a:xfrm rot="16200000" flipH="1">
            <a:off x="7149744" y="2129856"/>
            <a:ext cx="214315" cy="35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endCxn id="9" idx="1"/>
          </p:cNvCxnSpPr>
          <p:nvPr/>
        </p:nvCxnSpPr>
        <p:spPr>
          <a:xfrm>
            <a:off x="3810018" y="2111996"/>
            <a:ext cx="2428891" cy="3714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>
            <a:cxnSpLocks/>
          </p:cNvCxnSpPr>
          <p:nvPr/>
        </p:nvCxnSpPr>
        <p:spPr>
          <a:xfrm>
            <a:off x="3667140" y="3255005"/>
            <a:ext cx="607223" cy="9747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57"/>
          <p:cNvGrpSpPr/>
          <p:nvPr/>
        </p:nvGrpSpPr>
        <p:grpSpPr>
          <a:xfrm>
            <a:off x="2952760" y="2754939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14" name="Group 69"/>
          <p:cNvGrpSpPr/>
          <p:nvPr/>
        </p:nvGrpSpPr>
        <p:grpSpPr>
          <a:xfrm>
            <a:off x="4738710" y="3469319"/>
            <a:ext cx="857256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EPR</a:t>
              </a:r>
            </a:p>
          </p:txBody>
        </p:sp>
      </p:grpSp>
      <p:grpSp>
        <p:nvGrpSpPr>
          <p:cNvPr id="15" name="Group 73"/>
          <p:cNvGrpSpPr/>
          <p:nvPr/>
        </p:nvGrpSpPr>
        <p:grpSpPr>
          <a:xfrm>
            <a:off x="5738842" y="3469319"/>
            <a:ext cx="2214578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ID, lookup, book...</a:t>
              </a:r>
            </a:p>
          </p:txBody>
        </p:sp>
      </p:grpSp>
      <p:grpSp>
        <p:nvGrpSpPr>
          <p:cNvPr id="16" name="Group 123"/>
          <p:cNvGrpSpPr/>
          <p:nvPr/>
        </p:nvGrpSpPr>
        <p:grpSpPr>
          <a:xfrm>
            <a:off x="8096296" y="3469319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 centre</a:t>
              </a:r>
            </a:p>
          </p:txBody>
        </p:sp>
      </p:grpSp>
      <p:cxnSp>
        <p:nvCxnSpPr>
          <p:cNvPr id="87" name="Straight Connector 86"/>
          <p:cNvCxnSpPr/>
          <p:nvPr/>
        </p:nvCxnSpPr>
        <p:spPr>
          <a:xfrm rot="5400000">
            <a:off x="5863859" y="2058420"/>
            <a:ext cx="714380" cy="210742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5400000">
            <a:off x="6703255" y="2897815"/>
            <a:ext cx="714380" cy="42862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721246" y="2308452"/>
            <a:ext cx="714380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09"/>
          <p:cNvGrpSpPr/>
          <p:nvPr/>
        </p:nvGrpSpPr>
        <p:grpSpPr>
          <a:xfrm>
            <a:off x="6524660" y="4255137"/>
            <a:ext cx="2714644" cy="707886"/>
            <a:chOff x="7358082" y="4572008"/>
            <a:chExt cx="1000132" cy="70788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500958" y="4572008"/>
              <a:ext cx="7143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Service </a:t>
              </a:r>
              <a:r>
                <a:rPr lang="en-GB" sz="2000" dirty="0" err="1">
                  <a:latin typeface="Calibri" pitchFamily="34" charset="0"/>
                </a:rPr>
                <a:t>Mgt</a:t>
              </a:r>
              <a:r>
                <a:rPr lang="en-GB" sz="2000" dirty="0">
                  <a:latin typeface="Calibri" pitchFamily="34" charset="0"/>
                </a:rPr>
                <a:t> Plan</a:t>
              </a:r>
            </a:p>
          </p:txBody>
        </p:sp>
      </p:grpSp>
      <p:grpSp>
        <p:nvGrpSpPr>
          <p:cNvPr id="18" name="Group 106"/>
          <p:cNvGrpSpPr/>
          <p:nvPr/>
        </p:nvGrpSpPr>
        <p:grpSpPr>
          <a:xfrm>
            <a:off x="3810016" y="4904574"/>
            <a:ext cx="5429288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GP and hospital 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7989139" y="3362162"/>
            <a:ext cx="285752" cy="150019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16200000" flipV="1">
            <a:off x="6971148" y="3844369"/>
            <a:ext cx="285752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cxnSpLocks/>
          </p:cNvCxnSpPr>
          <p:nvPr/>
        </p:nvCxnSpPr>
        <p:spPr>
          <a:xfrm flipH="1" flipV="1">
            <a:off x="5095900" y="3983647"/>
            <a:ext cx="2286016" cy="2714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576233" y="4060556"/>
            <a:ext cx="149370" cy="1538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 rot="5400000">
            <a:off x="3417107" y="2362030"/>
            <a:ext cx="64294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5713855" y="1422607"/>
            <a:ext cx="228573" cy="289323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rot="5400000">
            <a:off x="6826399" y="4349057"/>
            <a:ext cx="149370" cy="961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8024858" y="1254741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Patient referral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00E14A-92B7-13BF-9CDB-29DCF541F22D}"/>
              </a:ext>
            </a:extLst>
          </p:cNvPr>
          <p:cNvCxnSpPr>
            <a:cxnSpLocks/>
          </p:cNvCxnSpPr>
          <p:nvPr/>
        </p:nvCxnSpPr>
        <p:spPr>
          <a:xfrm>
            <a:off x="76200" y="762000"/>
            <a:ext cx="67056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306B2-7EDF-527F-7229-101449BB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21920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4. 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FB4D0-E715-FB1E-A388-815E36EC0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667000"/>
            <a:ext cx="5791200" cy="190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is quality?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14FC0-F77C-45EB-7C56-B6194B598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F03ED2-7559-2FA1-FDA8-40D49B98F8EC}"/>
              </a:ext>
            </a:extLst>
          </p:cNvPr>
          <p:cNvSpPr txBox="1"/>
          <p:nvPr/>
        </p:nvSpPr>
        <p:spPr>
          <a:xfrm>
            <a:off x="6111910" y="2667000"/>
            <a:ext cx="5943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In the healthcare sector: “care that is effective, safe and provides as positive an experience as possible by being caring, responsive and person-centred</a:t>
            </a:r>
            <a:r>
              <a:rPr lang="en-GB" dirty="0"/>
              <a:t>”.</a:t>
            </a:r>
          </a:p>
          <a:p>
            <a:pPr algn="r"/>
            <a:endParaRPr lang="en-GB" i="1" dirty="0"/>
          </a:p>
          <a:p>
            <a:pPr algn="r"/>
            <a:r>
              <a:rPr lang="en-GB" dirty="0"/>
              <a:t>(National Quality Board, 2016)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4611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5124" y="36850"/>
            <a:ext cx="8531352" cy="9906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ptos" panose="020B0004020202020204" pitchFamily="34" charset="0"/>
              </a:rPr>
              <a:t>Quality improvement (QI) methods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152400" y="1371600"/>
            <a:ext cx="1196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Usually incremental not wholesale change.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Typically focused on processes.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Often have enabling IT; sometimes used to evaluate IT impact.</a:t>
            </a:r>
          </a:p>
          <a:p>
            <a:pPr marL="0" indent="0">
              <a:buSzPct val="75000"/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US" sz="2400" dirty="0">
                <a:latin typeface="Aptos" panose="020B0004020202020204" pitchFamily="34" charset="0"/>
              </a:rPr>
              <a:t>Examples: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PDSA cycles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Lean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Six Sigma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>
                <a:latin typeface="Aptos" panose="020B0004020202020204" pitchFamily="34" charset="0"/>
              </a:rPr>
              <a:t>A/B testing.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US" sz="2000" dirty="0">
              <a:latin typeface="Aptos" panose="020B0004020202020204" pitchFamily="34" charset="0"/>
            </a:endParaRP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US" sz="2000" dirty="0">
              <a:latin typeface="Aptos" panose="020B0004020202020204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FD9DC-AA93-E62B-33EE-E4964D272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27</a:t>
            </a:fld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6358F9-F9B0-ACC5-6940-1E44057158EE}"/>
              </a:ext>
            </a:extLst>
          </p:cNvPr>
          <p:cNvCxnSpPr>
            <a:cxnSpLocks/>
          </p:cNvCxnSpPr>
          <p:nvPr/>
        </p:nvCxnSpPr>
        <p:spPr>
          <a:xfrm>
            <a:off x="3554819" y="838200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0DC7AE5-D4E0-89E9-4BB2-8FD745CA6789}"/>
              </a:ext>
            </a:extLst>
          </p:cNvPr>
          <p:cNvSpPr txBox="1"/>
          <p:nvPr/>
        </p:nvSpPr>
        <p:spPr>
          <a:xfrm>
            <a:off x="8956897" y="5557878"/>
            <a:ext cx="3053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(The Health Foundation, 2021)</a:t>
            </a:r>
          </a:p>
        </p:txBody>
      </p:sp>
    </p:spTree>
    <p:extLst>
      <p:ext uri="{BB962C8B-B14F-4D97-AF65-F5344CB8AC3E}">
        <p14:creationId xmlns:p14="http://schemas.microsoft.com/office/powerpoint/2010/main" val="2739227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52400" y="30316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QI: PDSA/Deming cycle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4876800" y="458996"/>
            <a:ext cx="9296400" cy="4495800"/>
          </a:xfrm>
        </p:spPr>
        <p:txBody>
          <a:bodyPr>
            <a:normAutofit/>
          </a:bodyPr>
          <a:lstStyle/>
          <a:p>
            <a:pPr marL="0" indent="0">
              <a:buSzPct val="75000"/>
              <a:buNone/>
            </a:pPr>
            <a:r>
              <a:rPr lang="en-US" sz="2400" dirty="0">
                <a:latin typeface="Aptos" panose="020B0004020202020204" pitchFamily="34" charset="0"/>
              </a:rPr>
              <a:t>Deming cycle: Plan, Do, Check, Act (PDCA, or PDSA)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Iterative hypothesis testing and refinement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Used in various methods such as Six Sigma (Motorola)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D32BB-2996-5C5D-E1C1-AEB4709C1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534400" y="2782669"/>
            <a:ext cx="2643206" cy="646331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Establish objectives and processes needed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34400" y="4693384"/>
            <a:ext cx="2643206" cy="646331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Implement new processes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98106" y="4489569"/>
            <a:ext cx="2643206" cy="646331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Identify any variance from planned outcomes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93986" y="2505669"/>
            <a:ext cx="2643206" cy="120032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Analyze variances to determine causes and start sub-cycles if needed</a:t>
            </a:r>
          </a:p>
        </p:txBody>
      </p:sp>
      <p:pic>
        <p:nvPicPr>
          <p:cNvPr id="1026" name="Picture 2" descr="PDSA Cycle - The W. Edwards Deming Institute">
            <a:extLst>
              <a:ext uri="{FF2B5EF4-FFF2-40B4-BE49-F238E27FC236}">
                <a16:creationId xmlns:a16="http://schemas.microsoft.com/office/drawing/2014/main" id="{9B4FD73E-C845-F002-0905-DA1572FA0F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9" t="10001" r="11111" b="9426"/>
          <a:stretch/>
        </p:blipFill>
        <p:spPr bwMode="auto">
          <a:xfrm>
            <a:off x="3886199" y="1628728"/>
            <a:ext cx="4550187" cy="458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1DD4168-2B50-A0D9-8207-FF9A4BFACD98}"/>
              </a:ext>
            </a:extLst>
          </p:cNvPr>
          <p:cNvCxnSpPr>
            <a:cxnSpLocks/>
          </p:cNvCxnSpPr>
          <p:nvPr/>
        </p:nvCxnSpPr>
        <p:spPr>
          <a:xfrm>
            <a:off x="152400" y="1219200"/>
            <a:ext cx="45720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E48EBF8-B912-866F-FD71-08B05BDD28BA}"/>
              </a:ext>
            </a:extLst>
          </p:cNvPr>
          <p:cNvSpPr txBox="1"/>
          <p:nvPr/>
        </p:nvSpPr>
        <p:spPr>
          <a:xfrm>
            <a:off x="184935" y="5545427"/>
            <a:ext cx="6209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ptos" panose="020B0004020202020204" pitchFamily="34" charset="0"/>
              </a:rPr>
              <a:t>(Puri, 2023)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-531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ptos" panose="020B0004020202020204" pitchFamily="34" charset="0"/>
              </a:rPr>
              <a:t>QI: Lean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" y="1305174"/>
            <a:ext cx="6324600" cy="4495800"/>
          </a:xfrm>
        </p:spPr>
        <p:txBody>
          <a:bodyPr>
            <a:normAutofit/>
          </a:bodyPr>
          <a:lstStyle/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Toyota production philosophy.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Remove “waste” – unnecessary steps in business processes.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Identify “value streams”.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Kanban – process control for just-in-time delivery.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Kaizen – continuous improvement (~= PDSA).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Applied in wide range of industries.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740C5C-ABB6-272F-E673-BCD6EDBD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29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AE13E-35D3-49C8-9C1A-8318825F0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524" y="1037560"/>
            <a:ext cx="5785741" cy="4782879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97C66BD-2268-62C2-A726-AA919946E998}"/>
              </a:ext>
            </a:extLst>
          </p:cNvPr>
          <p:cNvCxnSpPr>
            <a:cxnSpLocks/>
          </p:cNvCxnSpPr>
          <p:nvPr/>
        </p:nvCxnSpPr>
        <p:spPr>
          <a:xfrm>
            <a:off x="3086100" y="1024422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617F17F-F564-9F42-E8AD-2247F760EC43}"/>
              </a:ext>
            </a:extLst>
          </p:cNvPr>
          <p:cNvSpPr txBox="1"/>
          <p:nvPr/>
        </p:nvSpPr>
        <p:spPr>
          <a:xfrm>
            <a:off x="304800" y="5504766"/>
            <a:ext cx="6209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ptos" panose="020B0004020202020204" pitchFamily="34" charset="0"/>
              </a:rPr>
              <a:t>(Puri,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0252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838200" y="460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QI: Six Sigma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-228600" y="1679749"/>
            <a:ext cx="7772400" cy="4114800"/>
          </a:xfrm>
        </p:spPr>
        <p:txBody>
          <a:bodyPr>
            <a:normAutofit/>
          </a:bodyPr>
          <a:lstStyle/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Invented by Motorola.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Continuous improvement strategy, based on hard data and statistical analysis.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Reduce the variation of a process so that the distance from the process target (mean) to the defect threshold is 6</a:t>
            </a:r>
            <a:r>
              <a:rPr lang="el-GR" sz="2000" dirty="0">
                <a:latin typeface="Aptos" panose="020B0004020202020204" pitchFamily="34" charset="0"/>
                <a:cs typeface="Calibri" panose="020F0502020204030204" pitchFamily="34" charset="0"/>
              </a:rPr>
              <a:t>σ</a:t>
            </a:r>
            <a:r>
              <a:rPr lang="en-GB" sz="2000" dirty="0">
                <a:latin typeface="Aptos" panose="020B0004020202020204" pitchFamily="34" charset="0"/>
                <a:cs typeface="Calibri" panose="020F0502020204030204" pitchFamily="34" charset="0"/>
              </a:rPr>
              <a:t>.</a:t>
            </a:r>
            <a:endParaRPr lang="en-US" sz="2000" dirty="0">
              <a:latin typeface="Aptos" panose="020B0004020202020204" pitchFamily="34" charset="0"/>
            </a:endParaRP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b="1" dirty="0">
                <a:latin typeface="Aptos" panose="020B0004020202020204" pitchFamily="34" charset="0"/>
              </a:rPr>
              <a:t>DMAIC</a:t>
            </a:r>
            <a:r>
              <a:rPr lang="en-US" sz="2000" dirty="0">
                <a:latin typeface="Aptos" panose="020B0004020202020204" pitchFamily="34" charset="0"/>
              </a:rPr>
              <a:t>: </a:t>
            </a:r>
            <a:r>
              <a:rPr lang="en-GB" sz="2000" b="1" dirty="0">
                <a:latin typeface="Aptos" panose="020B0004020202020204" pitchFamily="34" charset="0"/>
              </a:rPr>
              <a:t>D</a:t>
            </a:r>
            <a:r>
              <a:rPr lang="en-GB" sz="2000" dirty="0">
                <a:latin typeface="Aptos" panose="020B0004020202020204" pitchFamily="34" charset="0"/>
              </a:rPr>
              <a:t>efine, </a:t>
            </a:r>
            <a:r>
              <a:rPr lang="en-GB" sz="2000" b="1" dirty="0">
                <a:latin typeface="Aptos" panose="020B0004020202020204" pitchFamily="34" charset="0"/>
              </a:rPr>
              <a:t>M</a:t>
            </a:r>
            <a:r>
              <a:rPr lang="en-GB" sz="2000" dirty="0">
                <a:latin typeface="Aptos" panose="020B0004020202020204" pitchFamily="34" charset="0"/>
              </a:rPr>
              <a:t>easure, </a:t>
            </a:r>
            <a:r>
              <a:rPr lang="en-GB" sz="2000" b="1" dirty="0">
                <a:latin typeface="Aptos" panose="020B0004020202020204" pitchFamily="34" charset="0"/>
              </a:rPr>
              <a:t>A</a:t>
            </a:r>
            <a:r>
              <a:rPr lang="en-GB" sz="2000" dirty="0">
                <a:latin typeface="Aptos" panose="020B0004020202020204" pitchFamily="34" charset="0"/>
              </a:rPr>
              <a:t>nalyse, </a:t>
            </a:r>
            <a:r>
              <a:rPr lang="en-GB" sz="2000" b="1" dirty="0">
                <a:latin typeface="Aptos" panose="020B0004020202020204" pitchFamily="34" charset="0"/>
              </a:rPr>
              <a:t>I</a:t>
            </a:r>
            <a:r>
              <a:rPr lang="en-GB" sz="2000" dirty="0">
                <a:latin typeface="Aptos" panose="020B0004020202020204" pitchFamily="34" charset="0"/>
              </a:rPr>
              <a:t>mprove and </a:t>
            </a:r>
            <a:r>
              <a:rPr lang="en-GB" sz="2000" b="1" dirty="0">
                <a:latin typeface="Aptos" panose="020B0004020202020204" pitchFamily="34" charset="0"/>
              </a:rPr>
              <a:t>C</a:t>
            </a:r>
            <a:r>
              <a:rPr lang="en-GB" sz="2000" dirty="0">
                <a:latin typeface="Aptos" panose="020B0004020202020204" pitchFamily="34" charset="0"/>
              </a:rPr>
              <a:t>ontrol.</a:t>
            </a: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11E6F-4CDC-CB15-D26F-FD3FFB45D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30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4F324D-D076-461B-A6A3-B865F0552B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800" y="1600200"/>
            <a:ext cx="4556067" cy="3521082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3A36CF8-E944-2B94-922F-F89081CFD88F}"/>
              </a:ext>
            </a:extLst>
          </p:cNvPr>
          <p:cNvCxnSpPr>
            <a:cxnSpLocks/>
          </p:cNvCxnSpPr>
          <p:nvPr/>
        </p:nvCxnSpPr>
        <p:spPr>
          <a:xfrm>
            <a:off x="3200400" y="1066800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28DE80F-17FA-AC21-0B3C-5C4B00F5D574}"/>
              </a:ext>
            </a:extLst>
          </p:cNvPr>
          <p:cNvSpPr txBox="1"/>
          <p:nvPr/>
        </p:nvSpPr>
        <p:spPr>
          <a:xfrm>
            <a:off x="304800" y="5504766"/>
            <a:ext cx="6209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ptos" panose="020B0004020202020204" pitchFamily="34" charset="0"/>
              </a:rPr>
              <a:t>(Puri, 2023)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838200" y="-22860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ptos" panose="020B0004020202020204" pitchFamily="34" charset="0"/>
              </a:rPr>
              <a:t>QI: A/B testing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0" y="1321763"/>
            <a:ext cx="6680200" cy="4114800"/>
          </a:xfrm>
        </p:spPr>
        <p:txBody>
          <a:bodyPr>
            <a:normAutofit fontScale="92500" lnSpcReduction="10000"/>
          </a:bodyPr>
          <a:lstStyle/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Widely used by tech companies to assess user preference for website navigation/features.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000" dirty="0">
                <a:latin typeface="Aptos" panose="020B0004020202020204" pitchFamily="34" charset="0"/>
              </a:rPr>
              <a:t>Concurrent randomized trial of version A versus version B to assess user </a:t>
            </a:r>
            <a:r>
              <a:rPr lang="en-US" sz="2000" dirty="0" err="1">
                <a:latin typeface="Aptos" panose="020B0004020202020204" pitchFamily="34" charset="0"/>
              </a:rPr>
              <a:t>behaviour</a:t>
            </a:r>
            <a:r>
              <a:rPr lang="en-US" sz="2000" dirty="0">
                <a:latin typeface="Aptos" panose="020B0004020202020204" pitchFamily="34" charset="0"/>
              </a:rPr>
              <a:t> and outcomes (click-through, transactions, revenue).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Can be applied to QI interventions, using EHR data.</a:t>
            </a:r>
            <a:endParaRPr lang="en-US" sz="2000" dirty="0">
              <a:latin typeface="Aptos" panose="020B0004020202020204" pitchFamily="34" charset="0"/>
            </a:endParaRP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NYU Langone Health did 10 randomized QI projects in 1 year!</a:t>
            </a:r>
          </a:p>
          <a:p>
            <a:pPr marL="701675" lvl="2" indent="-358775">
              <a:lnSpc>
                <a:spcPct val="150000"/>
              </a:lnSpc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Any usage in UK health and care?</a:t>
            </a: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43E91-9EF2-F390-CA3D-699AE3C4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31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28754F-0657-49FB-A0CB-67F8836BC3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0" y="1245563"/>
            <a:ext cx="4889500" cy="426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75D72C-F172-45BB-95DA-F1D737D551E1}"/>
              </a:ext>
            </a:extLst>
          </p:cNvPr>
          <p:cNvSpPr txBox="1"/>
          <p:nvPr/>
        </p:nvSpPr>
        <p:spPr>
          <a:xfrm>
            <a:off x="8458200" y="5661363"/>
            <a:ext cx="3048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dirty="0"/>
              <a:t>(Horwitz, 2019)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8EDF6DB-796D-445E-928A-43D80D057850}"/>
              </a:ext>
            </a:extLst>
          </p:cNvPr>
          <p:cNvCxnSpPr>
            <a:cxnSpLocks/>
          </p:cNvCxnSpPr>
          <p:nvPr/>
        </p:nvCxnSpPr>
        <p:spPr>
          <a:xfrm>
            <a:off x="3435350" y="762000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2076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152922"/>
            <a:ext cx="6737940" cy="9906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Broader concepts to think about…</a:t>
            </a:r>
          </a:p>
        </p:txBody>
      </p:sp>
      <p:sp>
        <p:nvSpPr>
          <p:cNvPr id="5" name="Rectangle 2"/>
          <p:cNvSpPr>
            <a:spLocks noGrp="1"/>
          </p:cNvSpPr>
          <p:nvPr>
            <p:ph idx="1"/>
          </p:nvPr>
        </p:nvSpPr>
        <p:spPr>
          <a:xfrm>
            <a:off x="268014" y="2400730"/>
            <a:ext cx="8153400" cy="2514600"/>
          </a:xfrm>
          <a:ln>
            <a:noFill/>
          </a:ln>
        </p:spPr>
        <p:txBody>
          <a:bodyPr>
            <a:noAutofit/>
          </a:bodyPr>
          <a:lstStyle/>
          <a:p>
            <a:pPr marL="715963" indent="-715963">
              <a:buFont typeface="Courier New" pitchFamily="49" charset="0"/>
              <a:buChar char="o"/>
            </a:pPr>
            <a:r>
              <a:rPr lang="en-US" sz="3200" dirty="0">
                <a:latin typeface="Aptos" panose="020B0004020202020204" pitchFamily="34" charset="0"/>
              </a:rPr>
              <a:t>Scale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US" sz="3200" dirty="0">
                <a:latin typeface="Aptos" panose="020B0004020202020204" pitchFamily="34" charset="0"/>
              </a:rPr>
              <a:t>Complexity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US" sz="3200" dirty="0">
                <a:latin typeface="Aptos" panose="020B0004020202020204" pitchFamily="34" charset="0"/>
              </a:rPr>
              <a:t>Abstraction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>
                <a:latin typeface="Aptos" panose="020B0004020202020204" pitchFamily="34" charset="0"/>
              </a:rPr>
              <a:t>Tolerance of ambiguity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CDCE0E-96A6-5880-6820-A6B94162A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32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E826F4-61C4-4465-9AB2-D3B36F9F73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792274" y="957010"/>
            <a:ext cx="5731510" cy="51034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CFEE25-5E23-4524-963C-DAA3FA557EDC}"/>
              </a:ext>
            </a:extLst>
          </p:cNvPr>
          <p:cNvSpPr txBox="1"/>
          <p:nvPr/>
        </p:nvSpPr>
        <p:spPr>
          <a:xfrm>
            <a:off x="283866" y="5532435"/>
            <a:ext cx="7239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(Snowden, 2007)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1ADF36-EE75-4917-AC4A-7B5A50EBFB44}"/>
              </a:ext>
            </a:extLst>
          </p:cNvPr>
          <p:cNvSpPr txBox="1"/>
          <p:nvPr/>
        </p:nvSpPr>
        <p:spPr>
          <a:xfrm>
            <a:off x="9525000" y="152922"/>
            <a:ext cx="2232837" cy="120032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Cynefin</a:t>
            </a:r>
            <a:r>
              <a:rPr lang="en-GB" sz="2400" dirty="0"/>
              <a:t> framework for decision-making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675E1FA-74A0-A33E-712B-024B8EBDCAB2}"/>
              </a:ext>
            </a:extLst>
          </p:cNvPr>
          <p:cNvCxnSpPr>
            <a:cxnSpLocks/>
          </p:cNvCxnSpPr>
          <p:nvPr/>
        </p:nvCxnSpPr>
        <p:spPr>
          <a:xfrm>
            <a:off x="544919" y="972776"/>
            <a:ext cx="60198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17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914400" y="383659"/>
            <a:ext cx="9982200" cy="990600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ptos" panose="020B0004020202020204" pitchFamily="34" charset="0"/>
              </a:rPr>
              <a:t>To </a:t>
            </a:r>
            <a:r>
              <a:rPr lang="en-GB" sz="3600" b="1" dirty="0">
                <a:latin typeface="Aptos" panose="020B0004020202020204" pitchFamily="34" charset="0"/>
              </a:rPr>
              <a:t>summarise</a:t>
            </a:r>
            <a:r>
              <a:rPr lang="en-US" sz="3600" b="1" dirty="0">
                <a:latin typeface="Aptos" panose="020B0004020202020204" pitchFamily="34" charset="0"/>
              </a:rPr>
              <a:t>: compare and contrast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59D5C0-4571-16CD-4D20-64D5606E1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33</a:t>
            </a:fld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56B7AE7-19F9-49D0-2B1D-5E3BB97DBC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142606"/>
              </p:ext>
            </p:extLst>
          </p:nvPr>
        </p:nvGraphicFramePr>
        <p:xfrm>
          <a:off x="304800" y="1790700"/>
          <a:ext cx="11582400" cy="327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647624495"/>
                    </a:ext>
                  </a:extLst>
                </a:gridCol>
                <a:gridCol w="3581400">
                  <a:extLst>
                    <a:ext uri="{9D8B030D-6E8A-4147-A177-3AD203B41FA5}">
                      <a16:colId xmlns:a16="http://schemas.microsoft.com/office/drawing/2014/main" val="3427855294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142019557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999557828"/>
                    </a:ext>
                  </a:extLst>
                </a:gridCol>
              </a:tblGrid>
              <a:tr h="469464">
                <a:tc>
                  <a:txBody>
                    <a:bodyPr/>
                    <a:lstStyle/>
                    <a:p>
                      <a:r>
                        <a:rPr lang="en-GB" sz="1600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Core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Scale and 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Key distinctions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694455"/>
                  </a:ext>
                </a:extLst>
              </a:tr>
              <a:tr h="636670">
                <a:tc>
                  <a:txBody>
                    <a:bodyPr/>
                    <a:lstStyle/>
                    <a:p>
                      <a:r>
                        <a:rPr lang="en-GB" sz="1600" dirty="0"/>
                        <a:t>PRINCE2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Delivering products or outputs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Medium-to large scale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Finite, temporary endeavour with a clear beginning and 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7654619"/>
                  </a:ext>
                </a:extLst>
              </a:tr>
              <a:tr h="897126">
                <a:tc>
                  <a:txBody>
                    <a:bodyPr/>
                    <a:lstStyle/>
                    <a:p>
                      <a:r>
                        <a:rPr lang="en-GB" sz="1600" dirty="0"/>
                        <a:t>MSP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Delivering outcomes and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Medium-to large scale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”set” of projects manages together to deliver a wider strategic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396038"/>
                  </a:ext>
                </a:extLst>
              </a:tr>
              <a:tr h="636670">
                <a:tc>
                  <a:txBody>
                    <a:bodyPr/>
                    <a:lstStyle/>
                    <a:p>
                      <a:r>
                        <a:rPr lang="en-GB" sz="1600" dirty="0"/>
                        <a:t>ITIL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Delivering operational IT services aligned to business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Small-to very large scale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For routine, repeatable work and incremental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904606"/>
                  </a:ext>
                </a:extLst>
              </a:tr>
              <a:tr h="636670">
                <a:tc>
                  <a:txBody>
                    <a:bodyPr/>
                    <a:lstStyle/>
                    <a:p>
                      <a:r>
                        <a:rPr lang="en-GB" sz="1600" dirty="0"/>
                        <a:t>QI 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Process improvement and incremental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Small-to Large scale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Focused on improving how things are done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087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2502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4B1C3-B2DC-2320-EBBC-4FE030F2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00200" y="150256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C4BCE4-D050-47D2-A089-30F11C27A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34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A cartoon of a person with mouth open and teeth&#10;&#10;AI-generated content may be incorrect.">
            <a:extLst>
              <a:ext uri="{FF2B5EF4-FFF2-40B4-BE49-F238E27FC236}">
                <a16:creationId xmlns:a16="http://schemas.microsoft.com/office/drawing/2014/main" id="{7311AAB9-5094-AA02-3FEF-4ECF810595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2229645"/>
            <a:ext cx="5886450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9549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9508-37E0-9061-FFEE-6ED5760C2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86B10-F4F2-2DBC-9047-3A3D89F6C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825625"/>
            <a:ext cx="12115800" cy="4351338"/>
          </a:xfrm>
        </p:spPr>
        <p:txBody>
          <a:bodyPr>
            <a:normAutofit/>
          </a:bodyPr>
          <a:lstStyle/>
          <a:p>
            <a:r>
              <a:rPr lang="en-GB" sz="1200" dirty="0" err="1">
                <a:latin typeface="Aptos" panose="020B0004020202020204" pitchFamily="34" charset="0"/>
              </a:rPr>
              <a:t>Ammenwerth</a:t>
            </a:r>
            <a:r>
              <a:rPr lang="en-GB" sz="1200" dirty="0">
                <a:latin typeface="Aptos" panose="020B0004020202020204" pitchFamily="34" charset="0"/>
              </a:rPr>
              <a:t>, E., Iller, C. &amp; Mahler, C. IT-adoption and the interaction of task, technology and individuals: a fit framework and a case study. </a:t>
            </a:r>
            <a:r>
              <a:rPr lang="en-GB" sz="1200" i="1" dirty="0">
                <a:latin typeface="Aptos" panose="020B0004020202020204" pitchFamily="34" charset="0"/>
              </a:rPr>
              <a:t>BMC Med Inform </a:t>
            </a:r>
            <a:r>
              <a:rPr lang="en-GB" sz="1200" i="1" dirty="0" err="1">
                <a:latin typeface="Aptos" panose="020B0004020202020204" pitchFamily="34" charset="0"/>
              </a:rPr>
              <a:t>Decis</a:t>
            </a:r>
            <a:r>
              <a:rPr lang="en-GB" sz="1200" i="1" dirty="0">
                <a:latin typeface="Aptos" panose="020B0004020202020204" pitchFamily="34" charset="0"/>
              </a:rPr>
              <a:t> Mak</a:t>
            </a:r>
            <a:r>
              <a:rPr lang="en-GB" sz="1200" dirty="0">
                <a:latin typeface="Aptos" panose="020B0004020202020204" pitchFamily="34" charset="0"/>
              </a:rPr>
              <a:t> </a:t>
            </a:r>
            <a:r>
              <a:rPr lang="en-GB" sz="1200" b="1" dirty="0">
                <a:latin typeface="Aptos" panose="020B0004020202020204" pitchFamily="34" charset="0"/>
              </a:rPr>
              <a:t>6</a:t>
            </a:r>
            <a:r>
              <a:rPr lang="en-GB" sz="1200" dirty="0">
                <a:latin typeface="Aptos" panose="020B0004020202020204" pitchFamily="34" charset="0"/>
              </a:rPr>
              <a:t>, 3 (2006). </a:t>
            </a:r>
            <a:r>
              <a:rPr lang="en-GB" sz="1200" dirty="0">
                <a:latin typeface="Aptos" panose="020B0004020202020204" pitchFamily="34" charset="0"/>
                <a:hlinkClick r:id="rId2"/>
              </a:rPr>
              <a:t>https://doi.org/10.1186/1472-6947-6-3</a:t>
            </a:r>
            <a:r>
              <a:rPr lang="en-GB" sz="1200" dirty="0">
                <a:latin typeface="Aptos" panose="020B0004020202020204" pitchFamily="34" charset="0"/>
              </a:rPr>
              <a:t>. </a:t>
            </a:r>
          </a:p>
          <a:p>
            <a:r>
              <a:rPr lang="en-GB" sz="1200" dirty="0">
                <a:latin typeface="Aptos" panose="020B0004020202020204" pitchFamily="34" charset="0"/>
              </a:rPr>
              <a:t>Michie, S., van Stralen, M.M. &amp; West, R. The behaviour change wheel: A new method for characterising and designing behaviour change interventions. </a:t>
            </a:r>
            <a:r>
              <a:rPr lang="en-GB" sz="1200" i="1" dirty="0">
                <a:latin typeface="Aptos" panose="020B0004020202020204" pitchFamily="34" charset="0"/>
              </a:rPr>
              <a:t>Implementation Sci</a:t>
            </a:r>
            <a:r>
              <a:rPr lang="en-GB" sz="1200" dirty="0">
                <a:latin typeface="Aptos" panose="020B0004020202020204" pitchFamily="34" charset="0"/>
              </a:rPr>
              <a:t> </a:t>
            </a:r>
            <a:r>
              <a:rPr lang="en-GB" sz="1200" b="1" dirty="0">
                <a:latin typeface="Aptos" panose="020B0004020202020204" pitchFamily="34" charset="0"/>
              </a:rPr>
              <a:t>6</a:t>
            </a:r>
            <a:r>
              <a:rPr lang="en-GB" sz="1200" dirty="0">
                <a:latin typeface="Aptos" panose="020B0004020202020204" pitchFamily="34" charset="0"/>
              </a:rPr>
              <a:t>, 42 (2011). </a:t>
            </a:r>
            <a:r>
              <a:rPr lang="en-GB" sz="1200" dirty="0">
                <a:latin typeface="Aptos" panose="020B0004020202020204" pitchFamily="34" charset="0"/>
                <a:hlinkClick r:id="rId3"/>
              </a:rPr>
              <a:t>https://doi.org/10.1186/1748-5908-6-42</a:t>
            </a:r>
            <a:r>
              <a:rPr lang="en-GB" sz="1200" dirty="0">
                <a:latin typeface="Aptos" panose="020B0004020202020204" pitchFamily="34" charset="0"/>
              </a:rPr>
              <a:t>. </a:t>
            </a:r>
          </a:p>
          <a:p>
            <a:r>
              <a:rPr lang="en-GB" sz="1200" dirty="0">
                <a:latin typeface="Aptos" panose="020B0004020202020204" pitchFamily="34" charset="0"/>
              </a:rPr>
              <a:t>Atkinson R.. Project management: cost, time, and quality, two best guesses and phenomenon, its time to accept other success criteria. </a:t>
            </a:r>
            <a:r>
              <a:rPr lang="en-GB" sz="1200" i="1" dirty="0">
                <a:latin typeface="Aptos" panose="020B0004020202020204" pitchFamily="34" charset="0"/>
              </a:rPr>
              <a:t>International journal of Project management </a:t>
            </a:r>
            <a:r>
              <a:rPr lang="en-GB" sz="1200" dirty="0">
                <a:latin typeface="Aptos" panose="020B0004020202020204" pitchFamily="34" charset="0"/>
              </a:rPr>
              <a:t>17, Issue 6, (1999), </a:t>
            </a:r>
            <a:r>
              <a:rPr lang="en-GB" sz="1200" dirty="0">
                <a:latin typeface="Aptos" panose="020B0004020202020204" pitchFamily="34" charset="0"/>
                <a:hlinkClick r:id="rId4" tooltip="Persistent link using digital object identifier"/>
              </a:rPr>
              <a:t>https://doi.org/10.1016/S0263-7863(98)00069-6</a:t>
            </a:r>
            <a:endParaRPr lang="en-GB" sz="1200" dirty="0">
              <a:latin typeface="Aptos" panose="020B0004020202020204" pitchFamily="34" charset="0"/>
            </a:endParaRPr>
          </a:p>
          <a:p>
            <a:r>
              <a:rPr lang="en-GB" sz="1200" dirty="0">
                <a:latin typeface="Aptos" panose="020B0004020202020204" pitchFamily="34" charset="0"/>
              </a:rPr>
              <a:t>I. Puri, C. M. </a:t>
            </a:r>
            <a:r>
              <a:rPr lang="en-GB" sz="1200" dirty="0" err="1">
                <a:latin typeface="Aptos" panose="020B0004020202020204" pitchFamily="34" charset="0"/>
              </a:rPr>
              <a:t>Holligshead</a:t>
            </a:r>
            <a:r>
              <a:rPr lang="en-GB" sz="1200" dirty="0">
                <a:latin typeface="Aptos" panose="020B0004020202020204" pitchFamily="34" charset="0"/>
              </a:rPr>
              <a:t>, P. Tadi. Quality Improvement. </a:t>
            </a:r>
            <a:r>
              <a:rPr lang="en-GB" sz="1200" dirty="0" err="1">
                <a:latin typeface="Aptos" panose="020B0004020202020204" pitchFamily="34" charset="0"/>
              </a:rPr>
              <a:t>STATPearls</a:t>
            </a:r>
            <a:r>
              <a:rPr lang="en-GB" sz="1200" dirty="0">
                <a:latin typeface="Aptos" panose="020B0004020202020204" pitchFamily="34" charset="0"/>
              </a:rPr>
              <a:t>. 2023. Available at: </a:t>
            </a:r>
            <a:r>
              <a:rPr lang="en-GB" sz="1200" dirty="0">
                <a:latin typeface="Aptos" panose="020B0004020202020204" pitchFamily="34" charset="0"/>
                <a:hlinkClick r:id="rId5"/>
              </a:rPr>
              <a:t>Quality Improvement - </a:t>
            </a:r>
            <a:r>
              <a:rPr lang="en-GB" sz="1200" dirty="0" err="1">
                <a:latin typeface="Aptos" panose="020B0004020202020204" pitchFamily="34" charset="0"/>
                <a:hlinkClick r:id="rId5"/>
              </a:rPr>
              <a:t>StatPearls</a:t>
            </a:r>
            <a:r>
              <a:rPr lang="en-GB" sz="1200" dirty="0">
                <a:latin typeface="Aptos" panose="020B0004020202020204" pitchFamily="34" charset="0"/>
                <a:hlinkClick r:id="rId5"/>
              </a:rPr>
              <a:t> - NCBI Bookshelf</a:t>
            </a:r>
            <a:endParaRPr lang="en-GB" sz="1200" dirty="0">
              <a:latin typeface="Aptos" panose="020B0004020202020204" pitchFamily="34" charset="0"/>
            </a:endParaRPr>
          </a:p>
          <a:p>
            <a:r>
              <a:rPr lang="en-GB" sz="1200" dirty="0"/>
              <a:t>National Quality Board. Quality in the new health system. London: Department of Health, 2016.</a:t>
            </a:r>
            <a:endParaRPr lang="en-GB" sz="1200" dirty="0">
              <a:latin typeface="Aptos" panose="020B0004020202020204" pitchFamily="34" charset="0"/>
            </a:endParaRPr>
          </a:p>
          <a:p>
            <a:r>
              <a:rPr lang="en-GB" sz="1200" dirty="0">
                <a:latin typeface="Aptos" panose="020B0004020202020204" pitchFamily="34" charset="0"/>
              </a:rPr>
              <a:t>Snowden &amp; Boone, Harvard Business Review, Nov 2007. Available at: </a:t>
            </a:r>
            <a:r>
              <a:rPr lang="en-GB" sz="1200" dirty="0">
                <a:latin typeface="Aptos" panose="020B0004020202020204" pitchFamily="34" charset="0"/>
                <a:hlinkClick r:id="rId6"/>
              </a:rPr>
              <a:t>https://hbr.org/2007/11/a-leaders-framework-for-decision-making</a:t>
            </a:r>
            <a:endParaRPr lang="en-GB" sz="1200" dirty="0">
              <a:latin typeface="Aptos" panose="020B0004020202020204" pitchFamily="34" charset="0"/>
            </a:endParaRPr>
          </a:p>
          <a:p>
            <a:r>
              <a:rPr lang="en-GB" sz="1200" dirty="0">
                <a:latin typeface="Aptos" panose="020B0004020202020204" pitchFamily="34" charset="0"/>
              </a:rPr>
              <a:t>Horwitz LI, Kuznetsova M, Jones SA. Creating a Learning Health System through Rapid-Cycle, Randomized Testing. N Engl J Med. 2019 Sep 19;381(12):1175-1179. </a:t>
            </a:r>
            <a:r>
              <a:rPr lang="en-GB" sz="1200" dirty="0" err="1">
                <a:latin typeface="Aptos" panose="020B0004020202020204" pitchFamily="34" charset="0"/>
              </a:rPr>
              <a:t>doi</a:t>
            </a:r>
            <a:r>
              <a:rPr lang="en-GB" sz="1200" dirty="0">
                <a:latin typeface="Aptos" panose="020B0004020202020204" pitchFamily="34" charset="0"/>
              </a:rPr>
              <a:t>: 10.1056/NEJMsb1900856. PMID: 31532967. Available at: </a:t>
            </a:r>
            <a:r>
              <a:rPr lang="en-GB" sz="1200" dirty="0">
                <a:latin typeface="Aptos" panose="020B0004020202020204" pitchFamily="34" charset="0"/>
                <a:hlinkClick r:id="rId7"/>
              </a:rPr>
              <a:t>https://pubmed.ncbi.nlm.nih.gov/31532967/</a:t>
            </a:r>
            <a:endParaRPr lang="en-GB" sz="1200" dirty="0">
              <a:latin typeface="Aptos" panose="020B0004020202020204" pitchFamily="34" charset="0"/>
            </a:endParaRPr>
          </a:p>
          <a:p>
            <a:r>
              <a:rPr lang="en-GB" sz="1200" dirty="0">
                <a:latin typeface="Aptos" panose="020B0004020202020204" pitchFamily="34" charset="0"/>
              </a:rPr>
              <a:t>The Health Foundation. Quality Improvement made simple. What everyone should know about health care quality improvement. April 2021. Available at: </a:t>
            </a:r>
            <a:r>
              <a:rPr lang="en-GB" sz="1200" dirty="0">
                <a:hlinkClick r:id="rId8"/>
              </a:rPr>
              <a:t>Quality improvement made simple</a:t>
            </a:r>
            <a:endParaRPr lang="en-GB" sz="1200" dirty="0">
              <a:latin typeface="Aptos" panose="020B0004020202020204" pitchFamily="34" charset="0"/>
            </a:endParaRPr>
          </a:p>
          <a:p>
            <a:endParaRPr lang="en-GB" sz="1200" dirty="0">
              <a:latin typeface="Aptos" panose="020B00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DB55E-6BBD-C92C-B420-1E7636C79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35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943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sitting at a table with laptops&#10;&#10;AI-generated content may be incorrect.">
            <a:extLst>
              <a:ext uri="{FF2B5EF4-FFF2-40B4-BE49-F238E27FC236}">
                <a16:creationId xmlns:a16="http://schemas.microsoft.com/office/drawing/2014/main" id="{2E78B703-7333-CBBD-D8A1-893CEDAD218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6236"/>
          <a:stretch>
            <a:fillRect/>
          </a:stretch>
        </p:blipFill>
        <p:spPr>
          <a:xfrm>
            <a:off x="-30982" y="311091"/>
            <a:ext cx="5784455" cy="57288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9C4104-C202-1F2A-A978-30239F26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673" y="2512724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Group 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C93C4-69B5-BDFC-2961-E7359BFC4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884224-E099-CF78-E36C-FE22F32C48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62600" y="1702413"/>
            <a:ext cx="6553200" cy="35001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dirty="0">
                <a:latin typeface="Aptos" panose="020B0004020202020204" pitchFamily="34" charset="0"/>
              </a:rPr>
              <a:t>From your </a:t>
            </a:r>
            <a:r>
              <a:rPr lang="en-US" sz="2000" u="sng" dirty="0">
                <a:latin typeface="Aptos" panose="020B0004020202020204" pitchFamily="34" charset="0"/>
              </a:rPr>
              <a:t>workplace</a:t>
            </a:r>
            <a:r>
              <a:rPr lang="en-US" sz="2000" dirty="0">
                <a:latin typeface="Aptos" panose="020B0004020202020204" pitchFamily="34" charset="0"/>
              </a:rPr>
              <a:t>, identify an example of:</a:t>
            </a:r>
          </a:p>
          <a:p>
            <a:pPr marL="0" indent="0">
              <a:buNone/>
            </a:pPr>
            <a:endParaRPr lang="en-US" sz="2000" dirty="0">
              <a:latin typeface="Aptos" panose="020B0004020202020204" pitchFamily="34" charset="0"/>
            </a:endParaRPr>
          </a:p>
          <a:p>
            <a:pPr marL="1058863" lvl="1" indent="-715963">
              <a:buFont typeface="Wingdings" panose="05000000000000000000" pitchFamily="2" charset="2"/>
              <a:buChar char="v"/>
            </a:pPr>
            <a:r>
              <a:rPr lang="en-US" sz="2000" dirty="0">
                <a:latin typeface="Aptos" panose="020B0004020202020204" pitchFamily="34" charset="0"/>
              </a:rPr>
              <a:t>Project that is or should be managed using PRINCE2</a:t>
            </a:r>
          </a:p>
          <a:p>
            <a:pPr marL="1058863" lvl="1" indent="-715963">
              <a:buFont typeface="Wingdings" panose="05000000000000000000" pitchFamily="2" charset="2"/>
              <a:buChar char="v"/>
            </a:pPr>
            <a:r>
              <a:rPr lang="en-GB" sz="2000" dirty="0">
                <a:latin typeface="Aptos" panose="020B0004020202020204" pitchFamily="34" charset="0"/>
              </a:rPr>
              <a:t> An operational technology service that is or should be managed using ITIL</a:t>
            </a:r>
          </a:p>
          <a:p>
            <a:pPr marL="1058863" lvl="1" indent="-715963">
              <a:buFont typeface="Wingdings" panose="05000000000000000000" pitchFamily="2" charset="2"/>
              <a:buChar char="v"/>
            </a:pPr>
            <a:r>
              <a:rPr lang="en-GB" sz="2000" dirty="0">
                <a:latin typeface="Aptos" panose="020B0004020202020204" pitchFamily="34" charset="0"/>
              </a:rPr>
              <a:t> A programme to deliver a set of business outcomes, that is or should be managed using MSP</a:t>
            </a:r>
            <a:endParaRPr lang="en-US" sz="2000" dirty="0">
              <a:latin typeface="Aptos" panose="020B0004020202020204" pitchFamily="34" charset="0"/>
            </a:endParaRPr>
          </a:p>
          <a:p>
            <a:pPr marL="1058863" lvl="1" indent="-715963">
              <a:buFont typeface="Wingdings" panose="05000000000000000000" pitchFamily="2" charset="2"/>
              <a:buChar char="v"/>
            </a:pPr>
            <a:r>
              <a:rPr lang="en-GB" sz="2000" dirty="0">
                <a:latin typeface="Aptos" panose="020B0004020202020204" pitchFamily="34" charset="0"/>
              </a:rPr>
              <a:t>A quality improvement (QI) initiative</a:t>
            </a:r>
          </a:p>
          <a:p>
            <a:pPr marL="1058863" lvl="1" indent="-715963">
              <a:buFont typeface="Wingdings" panose="05000000000000000000" pitchFamily="2" charset="2"/>
              <a:buChar char="v"/>
            </a:pPr>
            <a:endParaRPr lang="en-US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5015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2225</Words>
  <Application>Microsoft Office PowerPoint</Application>
  <PresentationFormat>Widescreen</PresentationFormat>
  <Paragraphs>350</Paragraphs>
  <Slides>36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HelveticaNeueLTPro-Roman</vt:lpstr>
      <vt:lpstr>Aptos</vt:lpstr>
      <vt:lpstr>Arial</vt:lpstr>
      <vt:lpstr>Calibri</vt:lpstr>
      <vt:lpstr>Courier New</vt:lpstr>
      <vt:lpstr>Tw Cen MT</vt:lpstr>
      <vt:lpstr>Wingdings</vt:lpstr>
      <vt:lpstr>1_Office Theme</vt:lpstr>
      <vt:lpstr>PowerPoint Presentation</vt:lpstr>
      <vt:lpstr>Lecture learning outcomes</vt:lpstr>
      <vt:lpstr>1. Project management</vt:lpstr>
      <vt:lpstr>PROJECT management methodologies</vt:lpstr>
      <vt:lpstr>Defining project characteristics</vt:lpstr>
      <vt:lpstr>PowerPoint Presentation</vt:lpstr>
      <vt:lpstr>PRINCE2 - 7 Principles</vt:lpstr>
      <vt:lpstr>PRINCE2 management roles</vt:lpstr>
      <vt:lpstr>2. Programme management</vt:lpstr>
      <vt:lpstr>Programme management</vt:lpstr>
      <vt:lpstr>Definitions:</vt:lpstr>
      <vt:lpstr>Programme management</vt:lpstr>
      <vt:lpstr>Programme management diagram</vt:lpstr>
      <vt:lpstr>Programme management</vt:lpstr>
      <vt:lpstr>Programme management</vt:lpstr>
      <vt:lpstr>PowerPoint Presentation</vt:lpstr>
      <vt:lpstr> 3. Service management</vt:lpstr>
      <vt:lpstr>ITSM: What and why?</vt:lpstr>
      <vt:lpstr>ITSM frameworks</vt:lpstr>
      <vt:lpstr>ITIL lifecycle</vt:lpstr>
      <vt:lpstr>ITIL Service Design: Four Ps</vt:lpstr>
      <vt:lpstr>Key ITIL functions &amp; documents</vt:lpstr>
      <vt:lpstr>ITIL Service Design basic concepts</vt:lpstr>
      <vt:lpstr>Service composition: ITIL service design</vt:lpstr>
      <vt:lpstr>Service composition: NHS example</vt:lpstr>
      <vt:lpstr>4. Quality improvement </vt:lpstr>
      <vt:lpstr>Quality improvement (QI) methods</vt:lpstr>
      <vt:lpstr>QI: PDSA/Deming cycle</vt:lpstr>
      <vt:lpstr>QI: Lean</vt:lpstr>
      <vt:lpstr>QI: Six Sigma</vt:lpstr>
      <vt:lpstr>QI: A/B testing</vt:lpstr>
      <vt:lpstr>Broader concepts to think about…</vt:lpstr>
      <vt:lpstr>To summarise: compare and contrast</vt:lpstr>
      <vt:lpstr>Questions?</vt:lpstr>
      <vt:lpstr>References</vt:lpstr>
      <vt:lpstr>Group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Simona Ferraraccio</cp:lastModifiedBy>
  <cp:revision>21</cp:revision>
  <dcterms:created xsi:type="dcterms:W3CDTF">2021-02-08T08:08:49Z</dcterms:created>
  <dcterms:modified xsi:type="dcterms:W3CDTF">2025-11-27T10:39:51Z</dcterms:modified>
</cp:coreProperties>
</file>