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2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1"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Lst>
  <p:sldSz cy="5143500" cx="9144000"/>
  <p:notesSz cx="6858000" cy="9144000"/>
  <p:embeddedFontLst>
    <p:embeddedFont>
      <p:font typeface="Audiowide"/>
      <p:regular r:id="rId30"/>
    </p:embeddedFont>
    <p:embeddedFont>
      <p:font typeface="Roboto"/>
      <p:regular r:id="rId31"/>
      <p:bold r:id="rId32"/>
      <p:italic r:id="rId33"/>
      <p:boldItalic r:id="rId34"/>
    </p:embeddedFont>
    <p:embeddedFont>
      <p:font typeface="Merriweather"/>
      <p:regular r:id="rId35"/>
      <p:bold r:id="rId36"/>
      <p:italic r:id="rId37"/>
      <p:boldItalic r:id="rId38"/>
    </p:embeddedFont>
    <p:embeddedFont>
      <p:font typeface="Open Sans"/>
      <p:regular r:id="rId39"/>
      <p:bold r:id="rId40"/>
      <p:italic r:id="rId41"/>
      <p:boldItalic r:id="rId4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font" Target="fonts/OpenSans-bold.fntdata"/><Relationship Id="rId20" Type="http://schemas.openxmlformats.org/officeDocument/2006/relationships/slide" Target="slides/slide15.xml"/><Relationship Id="rId42" Type="http://schemas.openxmlformats.org/officeDocument/2006/relationships/font" Target="fonts/OpenSans-boldItalic.fntdata"/><Relationship Id="rId41" Type="http://schemas.openxmlformats.org/officeDocument/2006/relationships/font" Target="fonts/OpenSans-italic.fntdata"/><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Roboto-regular.fntdata"/><Relationship Id="rId30" Type="http://schemas.openxmlformats.org/officeDocument/2006/relationships/font" Target="fonts/Audiowide-regular.fntdata"/><Relationship Id="rId11" Type="http://schemas.openxmlformats.org/officeDocument/2006/relationships/slide" Target="slides/slide6.xml"/><Relationship Id="rId33" Type="http://schemas.openxmlformats.org/officeDocument/2006/relationships/font" Target="fonts/Roboto-italic.fntdata"/><Relationship Id="rId10" Type="http://schemas.openxmlformats.org/officeDocument/2006/relationships/slide" Target="slides/slide5.xml"/><Relationship Id="rId32" Type="http://schemas.openxmlformats.org/officeDocument/2006/relationships/font" Target="fonts/Roboto-bold.fntdata"/><Relationship Id="rId13" Type="http://schemas.openxmlformats.org/officeDocument/2006/relationships/slide" Target="slides/slide8.xml"/><Relationship Id="rId35" Type="http://schemas.openxmlformats.org/officeDocument/2006/relationships/font" Target="fonts/Merriweather-regular.fntdata"/><Relationship Id="rId12" Type="http://schemas.openxmlformats.org/officeDocument/2006/relationships/slide" Target="slides/slide7.xml"/><Relationship Id="rId34" Type="http://schemas.openxmlformats.org/officeDocument/2006/relationships/font" Target="fonts/Roboto-boldItalic.fntdata"/><Relationship Id="rId15" Type="http://schemas.openxmlformats.org/officeDocument/2006/relationships/slide" Target="slides/slide10.xml"/><Relationship Id="rId37" Type="http://schemas.openxmlformats.org/officeDocument/2006/relationships/font" Target="fonts/Merriweather-italic.fntdata"/><Relationship Id="rId14" Type="http://schemas.openxmlformats.org/officeDocument/2006/relationships/slide" Target="slides/slide9.xml"/><Relationship Id="rId36" Type="http://schemas.openxmlformats.org/officeDocument/2006/relationships/font" Target="fonts/Merriweather-bold.fntdata"/><Relationship Id="rId17" Type="http://schemas.openxmlformats.org/officeDocument/2006/relationships/slide" Target="slides/slide12.xml"/><Relationship Id="rId39" Type="http://schemas.openxmlformats.org/officeDocument/2006/relationships/font" Target="fonts/OpenSans-regular.fntdata"/><Relationship Id="rId16" Type="http://schemas.openxmlformats.org/officeDocument/2006/relationships/slide" Target="slides/slide11.xml"/><Relationship Id="rId38" Type="http://schemas.openxmlformats.org/officeDocument/2006/relationships/font" Target="fonts/Merriweather-boldItalic.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 name="Shape 89"/>
        <p:cNvGrpSpPr/>
        <p:nvPr/>
      </p:nvGrpSpPr>
      <p:grpSpPr>
        <a:xfrm>
          <a:off x="0" y="0"/>
          <a:ext cx="0" cy="0"/>
          <a:chOff x="0" y="0"/>
          <a:chExt cx="0" cy="0"/>
        </a:xfrm>
      </p:grpSpPr>
      <p:sp>
        <p:nvSpPr>
          <p:cNvPr id="90" name="Google Shape;90;g2ae672244fc_0_1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 name="Google Shape;91;g2ae672244fc_0_1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g2ae672244fc_0_1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 name="Google Shape;97;g2ae672244fc_0_1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g2ae672244fc_0_1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2ae672244fc_0_1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g2ae672244fc_0_1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2ae672244fc_0_1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g2ae672244fc_0_1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9" name="Google Shape;119;g2ae672244fc_0_1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g2ae672244fc_0_1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2ae672244fc_0_1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g2ae672244fc_0_18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3" name="Google Shape;133;g2ae672244fc_0_1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g2ae672244fc_0_1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0" name="Google Shape;140;g2ae672244fc_0_1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g2ae672244fc_0_2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7" name="Google Shape;147;g2ae672244fc_0_2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g2ae672244fc_0_2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4" name="Google Shape;154;g2ae672244fc_0_2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g2ae672244fc_0_2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1" name="Google Shape;161;g2ae672244fc_0_2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g2ae672244fc_0_2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7" name="Google Shape;167;g2ae672244fc_0_2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g2ae672244fc_0_2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4" name="Google Shape;174;g2ae672244fc_0_2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g2ae672244fc_0_2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0" name="Google Shape;180;g2ae672244fc_0_2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g2ae672244fc_0_3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6" name="Google Shape;226;g2ae672244fc_0_3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g2ae672244fc_0_3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3" name="Google Shape;233;g2ae672244fc_0_3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9" name="Shape 239"/>
        <p:cNvGrpSpPr/>
        <p:nvPr/>
      </p:nvGrpSpPr>
      <p:grpSpPr>
        <a:xfrm>
          <a:off x="0" y="0"/>
          <a:ext cx="0" cy="0"/>
          <a:chOff x="0" y="0"/>
          <a:chExt cx="0" cy="0"/>
        </a:xfrm>
      </p:grpSpPr>
      <p:sp>
        <p:nvSpPr>
          <p:cNvPr id="240" name="Google Shape;240;g2ae672244fc_0_3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1" name="Google Shape;241;g2ae672244fc_0_3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6" name="Shape 246"/>
        <p:cNvGrpSpPr/>
        <p:nvPr/>
      </p:nvGrpSpPr>
      <p:grpSpPr>
        <a:xfrm>
          <a:off x="0" y="0"/>
          <a:ext cx="0" cy="0"/>
          <a:chOff x="0" y="0"/>
          <a:chExt cx="0" cy="0"/>
        </a:xfrm>
      </p:grpSpPr>
      <p:sp>
        <p:nvSpPr>
          <p:cNvPr id="247" name="Google Shape;247;g2ae672244fc_0_3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8" name="Google Shape;248;g2ae672244fc_0_3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3" name="Shape 253"/>
        <p:cNvGrpSpPr/>
        <p:nvPr/>
      </p:nvGrpSpPr>
      <p:grpSpPr>
        <a:xfrm>
          <a:off x="0" y="0"/>
          <a:ext cx="0" cy="0"/>
          <a:chOff x="0" y="0"/>
          <a:chExt cx="0" cy="0"/>
        </a:xfrm>
      </p:grpSpPr>
      <p:sp>
        <p:nvSpPr>
          <p:cNvPr id="254" name="Google Shape;254;g2ae672244fc_0_3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5" name="Google Shape;255;g2ae672244fc_0_3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g2ae672244fc_0_3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2" name="Google Shape;262;g2ae672244fc_0_3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g2ae672244fc_0_3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9" name="Google Shape;269;g2ae672244fc_0_3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4" name="Shape 274"/>
        <p:cNvGrpSpPr/>
        <p:nvPr/>
      </p:nvGrpSpPr>
      <p:grpSpPr>
        <a:xfrm>
          <a:off x="0" y="0"/>
          <a:ext cx="0" cy="0"/>
          <a:chOff x="0" y="0"/>
          <a:chExt cx="0" cy="0"/>
        </a:xfrm>
      </p:grpSpPr>
      <p:sp>
        <p:nvSpPr>
          <p:cNvPr id="275" name="Google Shape;275;g2ae672244fc_0_37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6" name="Google Shape;276;g2ae672244fc_0_37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1" name="Shape 281"/>
        <p:cNvGrpSpPr/>
        <p:nvPr/>
      </p:nvGrpSpPr>
      <p:grpSpPr>
        <a:xfrm>
          <a:off x="0" y="0"/>
          <a:ext cx="0" cy="0"/>
          <a:chOff x="0" y="0"/>
          <a:chExt cx="0" cy="0"/>
        </a:xfrm>
      </p:grpSpPr>
      <p:sp>
        <p:nvSpPr>
          <p:cNvPr id="282" name="Google Shape;282;g2ae672244fc_0_3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3" name="Google Shape;283;g2ae672244fc_0_3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8" name="Shape 288"/>
        <p:cNvGrpSpPr/>
        <p:nvPr/>
      </p:nvGrpSpPr>
      <p:grpSpPr>
        <a:xfrm>
          <a:off x="0" y="0"/>
          <a:ext cx="0" cy="0"/>
          <a:chOff x="0" y="0"/>
          <a:chExt cx="0" cy="0"/>
        </a:xfrm>
      </p:grpSpPr>
      <p:sp>
        <p:nvSpPr>
          <p:cNvPr id="289" name="Google Shape;289;g2ae672244fc_0_3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0" name="Google Shape;290;g2ae672244fc_0_3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125" y="0"/>
            <a:ext cx="9144250" cy="4398100"/>
          </a:xfrm>
          <a:custGeom>
            <a:rect b="b" l="l" r="r" t="t"/>
            <a:pathLst>
              <a:path extrusionOk="0" h="175924" w="365770">
                <a:moveTo>
                  <a:pt x="0" y="0"/>
                </a:moveTo>
                <a:lnTo>
                  <a:pt x="365770" y="0"/>
                </a:lnTo>
                <a:lnTo>
                  <a:pt x="365760" y="70914"/>
                </a:lnTo>
                <a:lnTo>
                  <a:pt x="0" y="175924"/>
                </a:lnTo>
                <a:close/>
              </a:path>
            </a:pathLst>
          </a:custGeom>
          <a:solidFill>
            <a:schemeClr val="lt1"/>
          </a:solidFill>
          <a:ln>
            <a:noFill/>
          </a:ln>
        </p:spPr>
      </p:sp>
      <p:sp>
        <p:nvSpPr>
          <p:cNvPr id="11" name="Google Shape;11;p2"/>
          <p:cNvSpPr txBox="1"/>
          <p:nvPr>
            <p:ph type="ctrTitle"/>
          </p:nvPr>
        </p:nvSpPr>
        <p:spPr>
          <a:xfrm>
            <a:off x="311700" y="539725"/>
            <a:ext cx="8520600" cy="1282500"/>
          </a:xfrm>
          <a:prstGeom prst="rect">
            <a:avLst/>
          </a:prstGeom>
        </p:spPr>
        <p:txBody>
          <a:bodyPr anchorCtr="0" anchor="t"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12" name="Google Shape;12;p2"/>
          <p:cNvSpPr txBox="1"/>
          <p:nvPr>
            <p:ph idx="1" type="subTitle"/>
          </p:nvPr>
        </p:nvSpPr>
        <p:spPr>
          <a:xfrm>
            <a:off x="311700" y="1878560"/>
            <a:ext cx="4242600" cy="7383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p:txBody>
      </p:sp>
      <p:sp>
        <p:nvSpPr>
          <p:cNvPr id="13" name="Google Shape;13;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3"/>
        </a:solidFill>
      </p:bgPr>
    </p:bg>
    <p:spTree>
      <p:nvGrpSpPr>
        <p:cNvPr id="14" name="Shape 14"/>
        <p:cNvGrpSpPr/>
        <p:nvPr/>
      </p:nvGrpSpPr>
      <p:grpSpPr>
        <a:xfrm>
          <a:off x="0" y="0"/>
          <a:ext cx="0" cy="0"/>
          <a:chOff x="0" y="0"/>
          <a:chExt cx="0" cy="0"/>
        </a:xfrm>
      </p:grpSpPr>
      <p:sp>
        <p:nvSpPr>
          <p:cNvPr id="15" name="Google Shape;15;p3"/>
          <p:cNvSpPr/>
          <p:nvPr/>
        </p:nvSpPr>
        <p:spPr>
          <a:xfrm>
            <a:off x="0" y="48099"/>
            <a:ext cx="9144250" cy="4398100"/>
          </a:xfrm>
          <a:custGeom>
            <a:rect b="b" l="l" r="r" t="t"/>
            <a:pathLst>
              <a:path extrusionOk="0" h="175924" w="36577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4398100"/>
          </a:xfrm>
          <a:custGeom>
            <a:rect b="b" l="l" r="r" t="t"/>
            <a:pathLst>
              <a:path extrusionOk="0" h="175924" w="365770">
                <a:moveTo>
                  <a:pt x="0" y="0"/>
                </a:moveTo>
                <a:lnTo>
                  <a:pt x="365770" y="0"/>
                </a:lnTo>
                <a:lnTo>
                  <a:pt x="365760" y="70914"/>
                </a:lnTo>
                <a:lnTo>
                  <a:pt x="0" y="175924"/>
                </a:lnTo>
                <a:close/>
              </a:path>
            </a:pathLst>
          </a:custGeom>
          <a:solidFill>
            <a:schemeClr val="accent3"/>
          </a:solidFill>
          <a:ln>
            <a:noFill/>
          </a:ln>
        </p:spPr>
      </p:sp>
      <p:sp>
        <p:nvSpPr>
          <p:cNvPr id="17" name="Google Shape;17;p3"/>
          <p:cNvSpPr txBox="1"/>
          <p:nvPr>
            <p:ph type="title"/>
          </p:nvPr>
        </p:nvSpPr>
        <p:spPr>
          <a:xfrm>
            <a:off x="311700" y="539725"/>
            <a:ext cx="8520600" cy="1282500"/>
          </a:xfrm>
          <a:prstGeom prst="rect">
            <a:avLst/>
          </a:prstGeom>
        </p:spPr>
        <p:txBody>
          <a:bodyPr anchorCtr="0" anchor="t"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18" name="Google Shape;18;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9"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4"/>
          <p:cNvSpPr/>
          <p:nvPr/>
        </p:nvSpPr>
        <p:spPr>
          <a:xfrm>
            <a:off x="0" y="44125"/>
            <a:ext cx="4313625" cy="4399375"/>
          </a:xfrm>
          <a:custGeom>
            <a:rect b="b" l="l" r="r" t="t"/>
            <a:pathLst>
              <a:path extrusionOk="0" h="175975" w="172545">
                <a:moveTo>
                  <a:pt x="0" y="157"/>
                </a:moveTo>
                <a:lnTo>
                  <a:pt x="172419" y="0"/>
                </a:lnTo>
                <a:lnTo>
                  <a:pt x="172545" y="126541"/>
                </a:lnTo>
                <a:lnTo>
                  <a:pt x="0" y="175975"/>
                </a:lnTo>
                <a:close/>
              </a:path>
            </a:pathLst>
          </a:custGeom>
          <a:solidFill>
            <a:schemeClr val="accent2"/>
          </a:solidFill>
          <a:ln>
            <a:noFill/>
          </a:ln>
        </p:spPr>
      </p:sp>
      <p:sp>
        <p:nvSpPr>
          <p:cNvPr id="22" name="Google Shape;22;p4"/>
          <p:cNvSpPr/>
          <p:nvPr/>
        </p:nvSpPr>
        <p:spPr>
          <a:xfrm>
            <a:off x="-125" y="0"/>
            <a:ext cx="4316900" cy="4395600"/>
          </a:xfrm>
          <a:custGeom>
            <a:rect b="b" l="l" r="r" t="t"/>
            <a:pathLst>
              <a:path extrusionOk="0" h="175824" w="172676">
                <a:moveTo>
                  <a:pt x="0" y="6"/>
                </a:moveTo>
                <a:lnTo>
                  <a:pt x="172676" y="0"/>
                </a:lnTo>
                <a:lnTo>
                  <a:pt x="172562" y="126442"/>
                </a:lnTo>
                <a:lnTo>
                  <a:pt x="0" y="175824"/>
                </a:lnTo>
                <a:close/>
              </a:path>
            </a:pathLst>
          </a:custGeom>
          <a:solidFill>
            <a:schemeClr val="dk1"/>
          </a:solidFill>
          <a:ln>
            <a:noFill/>
          </a:ln>
        </p:spPr>
      </p:sp>
      <p:sp>
        <p:nvSpPr>
          <p:cNvPr id="23" name="Google Shape;23;p4"/>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24" name="Google Shape;24;p4"/>
          <p:cNvSpPr txBox="1"/>
          <p:nvPr>
            <p:ph idx="1" type="body"/>
          </p:nvPr>
        </p:nvSpPr>
        <p:spPr>
          <a:xfrm>
            <a:off x="4644675" y="500925"/>
            <a:ext cx="4166400" cy="40986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25" name="Google Shape;25;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6" name="Shape 26"/>
        <p:cNvGrpSpPr/>
        <p:nvPr/>
      </p:nvGrpSpPr>
      <p:grpSpPr>
        <a:xfrm>
          <a:off x="0" y="0"/>
          <a:ext cx="0" cy="0"/>
          <a:chOff x="0" y="0"/>
          <a:chExt cx="0" cy="0"/>
        </a:xfrm>
      </p:grpSpPr>
      <p:sp>
        <p:nvSpPr>
          <p:cNvPr id="27" name="Google Shape;27;p5"/>
          <p:cNvSpPr/>
          <p:nvPr/>
        </p:nvSpPr>
        <p:spPr>
          <a:xfrm>
            <a:off x="0" y="0"/>
            <a:ext cx="9144000" cy="12771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5"/>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29" name="Google Shape;29;p5"/>
          <p:cNvSpPr txBox="1"/>
          <p:nvPr>
            <p:ph idx="1" type="body"/>
          </p:nvPr>
        </p:nvSpPr>
        <p:spPr>
          <a:xfrm>
            <a:off x="311700" y="1505700"/>
            <a:ext cx="3999900" cy="3076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0" name="Google Shape;30;p5"/>
          <p:cNvSpPr txBox="1"/>
          <p:nvPr>
            <p:ph idx="2" type="body"/>
          </p:nvPr>
        </p:nvSpPr>
        <p:spPr>
          <a:xfrm>
            <a:off x="4832400" y="1505700"/>
            <a:ext cx="3999900" cy="3076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1" name="Google Shape;31;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2"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6"/>
          <p:cNvSpPr txBox="1"/>
          <p:nvPr>
            <p:ph type="title"/>
          </p:nvPr>
        </p:nvSpPr>
        <p:spPr>
          <a:xfrm>
            <a:off x="311725" y="500925"/>
            <a:ext cx="8520600" cy="623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35" name="Google Shape;35;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6"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7"/>
          <p:cNvSpPr txBox="1"/>
          <p:nvPr>
            <p:ph type="title"/>
          </p:nvPr>
        </p:nvSpPr>
        <p:spPr>
          <a:xfrm>
            <a:off x="311725" y="500925"/>
            <a:ext cx="3127500" cy="18291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39" name="Google Shape;39;p7"/>
          <p:cNvSpPr txBox="1"/>
          <p:nvPr>
            <p:ph idx="1" type="body"/>
          </p:nvPr>
        </p:nvSpPr>
        <p:spPr>
          <a:xfrm>
            <a:off x="311700" y="2390650"/>
            <a:ext cx="3127500" cy="229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accent2"/>
              </a:buClr>
              <a:buSzPts val="1300"/>
              <a:buChar char="●"/>
              <a:defRPr>
                <a:solidFill>
                  <a:schemeClr val="accent2"/>
                </a:solidFill>
              </a:defRPr>
            </a:lvl1pPr>
            <a:lvl2pPr indent="-298450" lvl="1" marL="914400">
              <a:spcBef>
                <a:spcPts val="0"/>
              </a:spcBef>
              <a:spcAft>
                <a:spcPts val="0"/>
              </a:spcAft>
              <a:buClr>
                <a:schemeClr val="accent2"/>
              </a:buClr>
              <a:buSzPts val="1100"/>
              <a:buChar char="○"/>
              <a:defRPr>
                <a:solidFill>
                  <a:schemeClr val="accent2"/>
                </a:solidFill>
              </a:defRPr>
            </a:lvl2pPr>
            <a:lvl3pPr indent="-298450" lvl="2" marL="1371600">
              <a:spcBef>
                <a:spcPts val="0"/>
              </a:spcBef>
              <a:spcAft>
                <a:spcPts val="0"/>
              </a:spcAft>
              <a:buClr>
                <a:schemeClr val="accent2"/>
              </a:buClr>
              <a:buSzPts val="1100"/>
              <a:buChar char="■"/>
              <a:defRPr>
                <a:solidFill>
                  <a:schemeClr val="accent2"/>
                </a:solidFill>
              </a:defRPr>
            </a:lvl3pPr>
            <a:lvl4pPr indent="-298450" lvl="3" marL="1828800">
              <a:spcBef>
                <a:spcPts val="0"/>
              </a:spcBef>
              <a:spcAft>
                <a:spcPts val="0"/>
              </a:spcAft>
              <a:buClr>
                <a:schemeClr val="accent2"/>
              </a:buClr>
              <a:buSzPts val="1100"/>
              <a:buChar char="●"/>
              <a:defRPr>
                <a:solidFill>
                  <a:schemeClr val="accent2"/>
                </a:solidFill>
              </a:defRPr>
            </a:lvl4pPr>
            <a:lvl5pPr indent="-298450" lvl="4" marL="2286000">
              <a:spcBef>
                <a:spcPts val="0"/>
              </a:spcBef>
              <a:spcAft>
                <a:spcPts val="0"/>
              </a:spcAft>
              <a:buClr>
                <a:schemeClr val="accent2"/>
              </a:buClr>
              <a:buSzPts val="1100"/>
              <a:buChar char="○"/>
              <a:defRPr>
                <a:solidFill>
                  <a:schemeClr val="accent2"/>
                </a:solidFill>
              </a:defRPr>
            </a:lvl5pPr>
            <a:lvl6pPr indent="-298450" lvl="5" marL="2743200">
              <a:spcBef>
                <a:spcPts val="0"/>
              </a:spcBef>
              <a:spcAft>
                <a:spcPts val="0"/>
              </a:spcAft>
              <a:buClr>
                <a:schemeClr val="accent2"/>
              </a:buClr>
              <a:buSzPts val="1100"/>
              <a:buChar char="■"/>
              <a:defRPr>
                <a:solidFill>
                  <a:schemeClr val="accent2"/>
                </a:solidFill>
              </a:defRPr>
            </a:lvl6pPr>
            <a:lvl7pPr indent="-298450" lvl="6" marL="3200400">
              <a:spcBef>
                <a:spcPts val="0"/>
              </a:spcBef>
              <a:spcAft>
                <a:spcPts val="0"/>
              </a:spcAft>
              <a:buClr>
                <a:schemeClr val="accent2"/>
              </a:buClr>
              <a:buSzPts val="1100"/>
              <a:buChar char="●"/>
              <a:defRPr>
                <a:solidFill>
                  <a:schemeClr val="accent2"/>
                </a:solidFill>
              </a:defRPr>
            </a:lvl7pPr>
            <a:lvl8pPr indent="-298450" lvl="7" marL="3657600">
              <a:spcBef>
                <a:spcPts val="0"/>
              </a:spcBef>
              <a:spcAft>
                <a:spcPts val="0"/>
              </a:spcAft>
              <a:buClr>
                <a:schemeClr val="accent2"/>
              </a:buClr>
              <a:buSzPts val="1100"/>
              <a:buChar char="○"/>
              <a:defRPr>
                <a:solidFill>
                  <a:schemeClr val="accent2"/>
                </a:solidFill>
              </a:defRPr>
            </a:lvl8pPr>
            <a:lvl9pPr indent="-298450" lvl="8" marL="4114800">
              <a:spcBef>
                <a:spcPts val="0"/>
              </a:spcBef>
              <a:spcAft>
                <a:spcPts val="0"/>
              </a:spcAft>
              <a:buClr>
                <a:schemeClr val="accent2"/>
              </a:buClr>
              <a:buSzPts val="1100"/>
              <a:buChar char="■"/>
              <a:defRPr>
                <a:solidFill>
                  <a:schemeClr val="accent2"/>
                </a:solidFill>
              </a:defRPr>
            </a:lvl9pPr>
          </a:lstStyle>
          <a:p/>
        </p:txBody>
      </p:sp>
      <p:sp>
        <p:nvSpPr>
          <p:cNvPr id="40" name="Google Shape;40;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41" name="Shape 41"/>
        <p:cNvGrpSpPr/>
        <p:nvPr/>
      </p:nvGrpSpPr>
      <p:grpSpPr>
        <a:xfrm>
          <a:off x="0" y="0"/>
          <a:ext cx="0" cy="0"/>
          <a:chOff x="0" y="0"/>
          <a:chExt cx="0" cy="0"/>
        </a:xfrm>
      </p:grpSpPr>
      <p:sp>
        <p:nvSpPr>
          <p:cNvPr id="42" name="Google Shape;42;p8"/>
          <p:cNvSpPr txBox="1"/>
          <p:nvPr>
            <p:ph type="title"/>
          </p:nvPr>
        </p:nvSpPr>
        <p:spPr>
          <a:xfrm>
            <a:off x="311675" y="798600"/>
            <a:ext cx="6247800" cy="3546300"/>
          </a:xfrm>
          <a:prstGeom prst="rect">
            <a:avLst/>
          </a:prstGeom>
        </p:spPr>
        <p:txBody>
          <a:bodyPr anchorCtr="0" anchor="ctr" bIns="91425" lIns="91425" spcFirstLastPara="1" rIns="91425" wrap="square" tIns="91425">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p:txBody>
      </p:sp>
      <p:sp>
        <p:nvSpPr>
          <p:cNvPr id="43" name="Google Shape;43;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4"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9"/>
          <p:cNvSpPr txBox="1"/>
          <p:nvPr>
            <p:ph type="title"/>
          </p:nvPr>
        </p:nvSpPr>
        <p:spPr>
          <a:xfrm>
            <a:off x="311300" y="500925"/>
            <a:ext cx="3704400" cy="20496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p:txBody>
      </p:sp>
      <p:sp>
        <p:nvSpPr>
          <p:cNvPr id="47" name="Google Shape;47;p9"/>
          <p:cNvSpPr txBox="1"/>
          <p:nvPr>
            <p:ph idx="1" type="subTitle"/>
          </p:nvPr>
        </p:nvSpPr>
        <p:spPr>
          <a:xfrm>
            <a:off x="304800" y="2626725"/>
            <a:ext cx="3704400" cy="9267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p:txBody>
      </p:sp>
      <p:sp>
        <p:nvSpPr>
          <p:cNvPr id="48" name="Google Shape;48;p9"/>
          <p:cNvSpPr txBox="1"/>
          <p:nvPr>
            <p:ph idx="2" type="body"/>
          </p:nvPr>
        </p:nvSpPr>
        <p:spPr>
          <a:xfrm>
            <a:off x="4879025" y="500925"/>
            <a:ext cx="3954000" cy="4111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49" name="Google Shape;49;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0"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10"/>
          <p:cNvSpPr txBox="1"/>
          <p:nvPr>
            <p:ph idx="1" type="body"/>
          </p:nvPr>
        </p:nvSpPr>
        <p:spPr>
          <a:xfrm>
            <a:off x="311700" y="4521400"/>
            <a:ext cx="7979400" cy="4605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p:txBody>
      </p:sp>
      <p:sp>
        <p:nvSpPr>
          <p:cNvPr id="53" name="Google Shape;5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54" name="Shape 54"/>
        <p:cNvGrpSpPr/>
        <p:nvPr/>
      </p:nvGrpSpPr>
      <p:grpSpPr>
        <a:xfrm>
          <a:off x="0" y="0"/>
          <a:ext cx="0" cy="0"/>
          <a:chOff x="0" y="0"/>
          <a:chExt cx="0" cy="0"/>
        </a:xfrm>
      </p:grpSpPr>
      <p:sp>
        <p:nvSpPr>
          <p:cNvPr id="55" name="Google Shape;55;p11"/>
          <p:cNvSpPr txBox="1"/>
          <p:nvPr>
            <p:ph hasCustomPrompt="1" type="title"/>
          </p:nvPr>
        </p:nvSpPr>
        <p:spPr>
          <a:xfrm>
            <a:off x="311750" y="831175"/>
            <a:ext cx="5334900" cy="1244700"/>
          </a:xfrm>
          <a:prstGeom prst="rect">
            <a:avLst/>
          </a:prstGeom>
        </p:spPr>
        <p:txBody>
          <a:bodyPr anchorCtr="0" anchor="b" bIns="91425" lIns="91425" spcFirstLastPara="1" rIns="91425" wrap="square" tIns="91425">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p:nvPr>
            <p:ph idx="1" type="body"/>
          </p:nvPr>
        </p:nvSpPr>
        <p:spPr>
          <a:xfrm>
            <a:off x="311700" y="2121425"/>
            <a:ext cx="5334900" cy="9426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accent2"/>
              </a:buClr>
              <a:buSzPts val="1300"/>
              <a:buChar char="●"/>
              <a:defRPr>
                <a:solidFill>
                  <a:schemeClr val="accent2"/>
                </a:solidFill>
              </a:defRPr>
            </a:lvl1pPr>
            <a:lvl2pPr indent="-298450" lvl="1" marL="914400">
              <a:spcBef>
                <a:spcPts val="0"/>
              </a:spcBef>
              <a:spcAft>
                <a:spcPts val="0"/>
              </a:spcAft>
              <a:buClr>
                <a:schemeClr val="accent2"/>
              </a:buClr>
              <a:buSzPts val="1100"/>
              <a:buChar char="○"/>
              <a:defRPr>
                <a:solidFill>
                  <a:schemeClr val="accent2"/>
                </a:solidFill>
              </a:defRPr>
            </a:lvl2pPr>
            <a:lvl3pPr indent="-298450" lvl="2" marL="1371600">
              <a:spcBef>
                <a:spcPts val="0"/>
              </a:spcBef>
              <a:spcAft>
                <a:spcPts val="0"/>
              </a:spcAft>
              <a:buClr>
                <a:schemeClr val="accent2"/>
              </a:buClr>
              <a:buSzPts val="1100"/>
              <a:buChar char="■"/>
              <a:defRPr>
                <a:solidFill>
                  <a:schemeClr val="accent2"/>
                </a:solidFill>
              </a:defRPr>
            </a:lvl3pPr>
            <a:lvl4pPr indent="-298450" lvl="3" marL="1828800">
              <a:spcBef>
                <a:spcPts val="0"/>
              </a:spcBef>
              <a:spcAft>
                <a:spcPts val="0"/>
              </a:spcAft>
              <a:buClr>
                <a:schemeClr val="accent2"/>
              </a:buClr>
              <a:buSzPts val="1100"/>
              <a:buChar char="●"/>
              <a:defRPr>
                <a:solidFill>
                  <a:schemeClr val="accent2"/>
                </a:solidFill>
              </a:defRPr>
            </a:lvl4pPr>
            <a:lvl5pPr indent="-298450" lvl="4" marL="2286000">
              <a:spcBef>
                <a:spcPts val="0"/>
              </a:spcBef>
              <a:spcAft>
                <a:spcPts val="0"/>
              </a:spcAft>
              <a:buClr>
                <a:schemeClr val="accent2"/>
              </a:buClr>
              <a:buSzPts val="1100"/>
              <a:buChar char="○"/>
              <a:defRPr>
                <a:solidFill>
                  <a:schemeClr val="accent2"/>
                </a:solidFill>
              </a:defRPr>
            </a:lvl5pPr>
            <a:lvl6pPr indent="-298450" lvl="5" marL="2743200">
              <a:spcBef>
                <a:spcPts val="0"/>
              </a:spcBef>
              <a:spcAft>
                <a:spcPts val="0"/>
              </a:spcAft>
              <a:buClr>
                <a:schemeClr val="accent2"/>
              </a:buClr>
              <a:buSzPts val="1100"/>
              <a:buChar char="■"/>
              <a:defRPr>
                <a:solidFill>
                  <a:schemeClr val="accent2"/>
                </a:solidFill>
              </a:defRPr>
            </a:lvl6pPr>
            <a:lvl7pPr indent="-298450" lvl="6" marL="3200400">
              <a:spcBef>
                <a:spcPts val="0"/>
              </a:spcBef>
              <a:spcAft>
                <a:spcPts val="0"/>
              </a:spcAft>
              <a:buClr>
                <a:schemeClr val="accent2"/>
              </a:buClr>
              <a:buSzPts val="1100"/>
              <a:buChar char="●"/>
              <a:defRPr>
                <a:solidFill>
                  <a:schemeClr val="accent2"/>
                </a:solidFill>
              </a:defRPr>
            </a:lvl7pPr>
            <a:lvl8pPr indent="-298450" lvl="7" marL="3657600">
              <a:spcBef>
                <a:spcPts val="0"/>
              </a:spcBef>
              <a:spcAft>
                <a:spcPts val="0"/>
              </a:spcAft>
              <a:buClr>
                <a:schemeClr val="accent2"/>
              </a:buClr>
              <a:buSzPts val="1100"/>
              <a:buChar char="○"/>
              <a:defRPr>
                <a:solidFill>
                  <a:schemeClr val="accent2"/>
                </a:solidFill>
              </a:defRPr>
            </a:lvl8pPr>
            <a:lvl9pPr indent="-298450" lvl="8" marL="4114800">
              <a:spcBef>
                <a:spcPts val="0"/>
              </a:spcBef>
              <a:spcAft>
                <a:spcPts val="0"/>
              </a:spcAft>
              <a:buClr>
                <a:schemeClr val="accent2"/>
              </a:buClr>
              <a:buSzPts val="1100"/>
              <a:buChar char="■"/>
              <a:defRPr>
                <a:solidFill>
                  <a:schemeClr val="accent2"/>
                </a:solidFill>
              </a:defRPr>
            </a:lvl9pPr>
          </a:lstStyle>
          <a:p/>
        </p:txBody>
      </p:sp>
      <p:sp>
        <p:nvSpPr>
          <p:cNvPr id="57" name="Google Shape;5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8" name="Shape 58"/>
        <p:cNvGrpSpPr/>
        <p:nvPr/>
      </p:nvGrpSpPr>
      <p:grpSpPr>
        <a:xfrm>
          <a:off x="0" y="0"/>
          <a:ext cx="0" cy="0"/>
          <a:chOff x="0" y="0"/>
          <a:chExt cx="0" cy="0"/>
        </a:xfrm>
      </p:grpSpPr>
      <p:sp>
        <p:nvSpPr>
          <p:cNvPr id="59" name="Google Shape;5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1">
  <p:cSld name="CAPTION_ONLY_1">
    <p:spTree>
      <p:nvGrpSpPr>
        <p:cNvPr id="60" name="Shape 60"/>
        <p:cNvGrpSpPr/>
        <p:nvPr/>
      </p:nvGrpSpPr>
      <p:grpSpPr>
        <a:xfrm>
          <a:off x="0" y="0"/>
          <a:ext cx="0" cy="0"/>
          <a:chOff x="0" y="0"/>
          <a:chExt cx="0" cy="0"/>
        </a:xfrm>
      </p:grpSpPr>
      <p:sp>
        <p:nvSpPr>
          <p:cNvPr id="61" name="Google Shape;61;p13"/>
          <p:cNvSpPr/>
          <p:nvPr>
            <p:ph idx="2" type="pic"/>
          </p:nvPr>
        </p:nvSpPr>
        <p:spPr>
          <a:xfrm>
            <a:off x="0" y="0"/>
            <a:ext cx="9144000" cy="5142600"/>
          </a:xfrm>
          <a:prstGeom prst="rect">
            <a:avLst/>
          </a:prstGeom>
          <a:noFill/>
          <a:ln>
            <a:noFill/>
          </a:ln>
        </p:spPr>
      </p:sp>
      <p:sp>
        <p:nvSpPr>
          <p:cNvPr id="62" name="Google Shape;62;p13"/>
          <p:cNvSpPr txBox="1"/>
          <p:nvPr>
            <p:ph type="title"/>
          </p:nvPr>
        </p:nvSpPr>
        <p:spPr>
          <a:xfrm>
            <a:off x="720000" y="4104775"/>
            <a:ext cx="7704000" cy="503700"/>
          </a:xfrm>
          <a:prstGeom prst="rect">
            <a:avLst/>
          </a:prstGeom>
          <a:solidFill>
            <a:schemeClr val="lt2"/>
          </a:solidFill>
          <a:effectLst>
            <a:outerShdw blurRad="128588" rotWithShape="0" algn="bl" dir="5400000" dist="57150">
              <a:schemeClr val="lt2">
                <a:alpha val="50000"/>
              </a:schemeClr>
            </a:outerShdw>
          </a:effectLst>
        </p:spPr>
        <p:txBody>
          <a:bodyPr anchorCtr="0" anchor="t" bIns="91425" lIns="91425" spcFirstLastPara="1" rIns="91425" wrap="square" tIns="91425">
            <a:normAutofit/>
          </a:bodyPr>
          <a:lstStyle>
            <a:lvl1pPr lvl="0" rtl="0" algn="ctr">
              <a:spcBef>
                <a:spcPts val="0"/>
              </a:spcBef>
              <a:spcAft>
                <a:spcPts val="0"/>
              </a:spcAft>
              <a:buSzPts val="2800"/>
              <a:buNone/>
              <a:defRPr sz="2400">
                <a:solidFill>
                  <a:schemeClr val="lt1"/>
                </a:solidFill>
              </a:defRPr>
            </a:lvl1pPr>
            <a:lvl2pPr lvl="1" rtl="0" algn="ctr">
              <a:spcBef>
                <a:spcPts val="0"/>
              </a:spcBef>
              <a:spcAft>
                <a:spcPts val="0"/>
              </a:spcAft>
              <a:buSzPts val="2800"/>
              <a:buNone/>
              <a:defRPr/>
            </a:lvl2pPr>
            <a:lvl3pPr lvl="2" rtl="0" algn="ctr">
              <a:spcBef>
                <a:spcPts val="0"/>
              </a:spcBef>
              <a:spcAft>
                <a:spcPts val="0"/>
              </a:spcAft>
              <a:buSzPts val="2800"/>
              <a:buNone/>
              <a:defRPr/>
            </a:lvl3pPr>
            <a:lvl4pPr lvl="3" rtl="0" algn="ctr">
              <a:spcBef>
                <a:spcPts val="0"/>
              </a:spcBef>
              <a:spcAft>
                <a:spcPts val="0"/>
              </a:spcAft>
              <a:buSzPts val="2800"/>
              <a:buNone/>
              <a:defRPr/>
            </a:lvl4pPr>
            <a:lvl5pPr lvl="4" rtl="0" algn="ctr">
              <a:spcBef>
                <a:spcPts val="0"/>
              </a:spcBef>
              <a:spcAft>
                <a:spcPts val="0"/>
              </a:spcAft>
              <a:buSzPts val="2800"/>
              <a:buNone/>
              <a:defRPr/>
            </a:lvl5pPr>
            <a:lvl6pPr lvl="5" rtl="0" algn="ctr">
              <a:spcBef>
                <a:spcPts val="0"/>
              </a:spcBef>
              <a:spcAft>
                <a:spcPts val="0"/>
              </a:spcAft>
              <a:buSzPts val="2800"/>
              <a:buNone/>
              <a:defRPr/>
            </a:lvl6pPr>
            <a:lvl7pPr lvl="6" rtl="0" algn="ctr">
              <a:spcBef>
                <a:spcPts val="0"/>
              </a:spcBef>
              <a:spcAft>
                <a:spcPts val="0"/>
              </a:spcAft>
              <a:buSzPts val="2800"/>
              <a:buNone/>
              <a:defRPr/>
            </a:lvl7pPr>
            <a:lvl8pPr lvl="7" rtl="0" algn="ctr">
              <a:spcBef>
                <a:spcPts val="0"/>
              </a:spcBef>
              <a:spcAft>
                <a:spcPts val="0"/>
              </a:spcAft>
              <a:buSzPts val="2800"/>
              <a:buNone/>
              <a:defRPr/>
            </a:lvl8pPr>
            <a:lvl9pPr lvl="8" rtl="0" algn="ctr">
              <a:spcBef>
                <a:spcPts val="0"/>
              </a:spcBef>
              <a:spcAft>
                <a:spcPts val="0"/>
              </a:spcAft>
              <a:buSzPts val="2800"/>
              <a:buNone/>
              <a:defRPr/>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column text 1">
  <p:cSld name="ONE_COLUMN_TEXT_1">
    <p:spTree>
      <p:nvGrpSpPr>
        <p:cNvPr id="63" name="Shape 63"/>
        <p:cNvGrpSpPr/>
        <p:nvPr/>
      </p:nvGrpSpPr>
      <p:grpSpPr>
        <a:xfrm>
          <a:off x="0" y="0"/>
          <a:ext cx="0" cy="0"/>
          <a:chOff x="0" y="0"/>
          <a:chExt cx="0" cy="0"/>
        </a:xfrm>
      </p:grpSpPr>
      <p:pic>
        <p:nvPicPr>
          <p:cNvPr id="64" name="Google Shape;64;p14"/>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65" name="Google Shape;65;p14"/>
          <p:cNvSpPr txBox="1"/>
          <p:nvPr>
            <p:ph type="title"/>
          </p:nvPr>
        </p:nvSpPr>
        <p:spPr>
          <a:xfrm>
            <a:off x="720000" y="881425"/>
            <a:ext cx="3405300" cy="572700"/>
          </a:xfrm>
          <a:prstGeom prst="rect">
            <a:avLst/>
          </a:prstGeom>
        </p:spPr>
        <p:txBody>
          <a:bodyPr anchorCtr="0" anchor="t" bIns="91425" lIns="91425" spcFirstLastPara="1" rIns="91425" wrap="square" tIns="91425">
            <a:normAutofit/>
          </a:bodyPr>
          <a:lstStyle>
            <a:lvl1pPr lvl="0" rtl="0">
              <a:lnSpc>
                <a:spcPct val="100000"/>
              </a:lnSpc>
              <a:spcBef>
                <a:spcPts val="0"/>
              </a:spcBef>
              <a:spcAft>
                <a:spcPts val="0"/>
              </a:spcAft>
              <a:buSzPts val="2800"/>
              <a:buNone/>
              <a:defRPr/>
            </a:lvl1pPr>
            <a:lvl2pPr lvl="1" rtl="0">
              <a:lnSpc>
                <a:spcPct val="100000"/>
              </a:lnSpc>
              <a:spcBef>
                <a:spcPts val="0"/>
              </a:spcBef>
              <a:spcAft>
                <a:spcPts val="0"/>
              </a:spcAft>
              <a:buSzPts val="2800"/>
              <a:buNone/>
              <a:defRPr/>
            </a:lvl2pPr>
            <a:lvl3pPr lvl="2" rtl="0">
              <a:lnSpc>
                <a:spcPct val="100000"/>
              </a:lnSpc>
              <a:spcBef>
                <a:spcPts val="0"/>
              </a:spcBef>
              <a:spcAft>
                <a:spcPts val="0"/>
              </a:spcAft>
              <a:buSzPts val="2800"/>
              <a:buNone/>
              <a:defRPr/>
            </a:lvl3pPr>
            <a:lvl4pPr lvl="3" rtl="0">
              <a:lnSpc>
                <a:spcPct val="100000"/>
              </a:lnSpc>
              <a:spcBef>
                <a:spcPts val="0"/>
              </a:spcBef>
              <a:spcAft>
                <a:spcPts val="0"/>
              </a:spcAft>
              <a:buSzPts val="2800"/>
              <a:buNone/>
              <a:defRPr/>
            </a:lvl4pPr>
            <a:lvl5pPr lvl="4" rtl="0">
              <a:lnSpc>
                <a:spcPct val="100000"/>
              </a:lnSpc>
              <a:spcBef>
                <a:spcPts val="0"/>
              </a:spcBef>
              <a:spcAft>
                <a:spcPts val="0"/>
              </a:spcAft>
              <a:buSzPts val="2800"/>
              <a:buNone/>
              <a:defRPr/>
            </a:lvl5pPr>
            <a:lvl6pPr lvl="5" rtl="0">
              <a:lnSpc>
                <a:spcPct val="100000"/>
              </a:lnSpc>
              <a:spcBef>
                <a:spcPts val="0"/>
              </a:spcBef>
              <a:spcAft>
                <a:spcPts val="0"/>
              </a:spcAft>
              <a:buSzPts val="2800"/>
              <a:buNone/>
              <a:defRPr/>
            </a:lvl6pPr>
            <a:lvl7pPr lvl="6" rtl="0">
              <a:lnSpc>
                <a:spcPct val="100000"/>
              </a:lnSpc>
              <a:spcBef>
                <a:spcPts val="0"/>
              </a:spcBef>
              <a:spcAft>
                <a:spcPts val="0"/>
              </a:spcAft>
              <a:buSzPts val="2800"/>
              <a:buNone/>
              <a:defRPr/>
            </a:lvl7pPr>
            <a:lvl8pPr lvl="7" rtl="0">
              <a:lnSpc>
                <a:spcPct val="100000"/>
              </a:lnSpc>
              <a:spcBef>
                <a:spcPts val="0"/>
              </a:spcBef>
              <a:spcAft>
                <a:spcPts val="0"/>
              </a:spcAft>
              <a:buSzPts val="2800"/>
              <a:buNone/>
              <a:defRPr/>
            </a:lvl8pPr>
            <a:lvl9pPr lvl="8" rtl="0">
              <a:lnSpc>
                <a:spcPct val="100000"/>
              </a:lnSpc>
              <a:spcBef>
                <a:spcPts val="0"/>
              </a:spcBef>
              <a:spcAft>
                <a:spcPts val="0"/>
              </a:spcAft>
              <a:buSzPts val="2800"/>
              <a:buNone/>
              <a:defRPr/>
            </a:lvl9pPr>
          </a:lstStyle>
          <a:p/>
        </p:txBody>
      </p:sp>
      <p:sp>
        <p:nvSpPr>
          <p:cNvPr id="66" name="Google Shape;66;p14"/>
          <p:cNvSpPr txBox="1"/>
          <p:nvPr>
            <p:ph idx="1" type="body"/>
          </p:nvPr>
        </p:nvSpPr>
        <p:spPr>
          <a:xfrm>
            <a:off x="720000" y="1627775"/>
            <a:ext cx="3405300" cy="2664600"/>
          </a:xfrm>
          <a:prstGeom prst="rect">
            <a:avLst/>
          </a:prstGeom>
        </p:spPr>
        <p:txBody>
          <a:bodyPr anchorCtr="0" anchor="t" bIns="91425" lIns="91425" spcFirstLastPara="1" rIns="91425" wrap="square" tIns="91425">
            <a:normAutofit/>
          </a:bodyPr>
          <a:lstStyle>
            <a:lvl1pPr indent="-311150" lvl="0" marL="457200" rtl="0">
              <a:lnSpc>
                <a:spcPct val="100000"/>
              </a:lnSpc>
              <a:spcBef>
                <a:spcPts val="0"/>
              </a:spcBef>
              <a:spcAft>
                <a:spcPts val="0"/>
              </a:spcAft>
              <a:buSzPts val="1300"/>
              <a:buFont typeface="Open Sans Light"/>
              <a:buChar char="■"/>
              <a:defRPr/>
            </a:lvl1pPr>
            <a:lvl2pPr indent="-298450" lvl="1" marL="914400" rtl="0">
              <a:lnSpc>
                <a:spcPct val="100000"/>
              </a:lnSpc>
              <a:spcBef>
                <a:spcPts val="0"/>
              </a:spcBef>
              <a:spcAft>
                <a:spcPts val="0"/>
              </a:spcAft>
              <a:buClr>
                <a:srgbClr val="E76A28"/>
              </a:buClr>
              <a:buSzPts val="1100"/>
              <a:buFont typeface="Open Sans Light"/>
              <a:buChar char="○"/>
              <a:defRPr/>
            </a:lvl2pPr>
            <a:lvl3pPr indent="-298450" lvl="2" marL="1371600" rtl="0">
              <a:lnSpc>
                <a:spcPct val="100000"/>
              </a:lnSpc>
              <a:spcBef>
                <a:spcPts val="0"/>
              </a:spcBef>
              <a:spcAft>
                <a:spcPts val="0"/>
              </a:spcAft>
              <a:buClr>
                <a:srgbClr val="E76A28"/>
              </a:buClr>
              <a:buSzPts val="1100"/>
              <a:buFont typeface="Open Sans Light"/>
              <a:buChar char="■"/>
              <a:defRPr/>
            </a:lvl3pPr>
            <a:lvl4pPr indent="-298450" lvl="3" marL="1828800" rtl="0">
              <a:lnSpc>
                <a:spcPct val="100000"/>
              </a:lnSpc>
              <a:spcBef>
                <a:spcPts val="0"/>
              </a:spcBef>
              <a:spcAft>
                <a:spcPts val="0"/>
              </a:spcAft>
              <a:buClr>
                <a:srgbClr val="E76A28"/>
              </a:buClr>
              <a:buSzPts val="1100"/>
              <a:buFont typeface="Open Sans Light"/>
              <a:buChar char="●"/>
              <a:defRPr/>
            </a:lvl4pPr>
            <a:lvl5pPr indent="-298450" lvl="4" marL="2286000" rtl="0">
              <a:lnSpc>
                <a:spcPct val="100000"/>
              </a:lnSpc>
              <a:spcBef>
                <a:spcPts val="0"/>
              </a:spcBef>
              <a:spcAft>
                <a:spcPts val="0"/>
              </a:spcAft>
              <a:buClr>
                <a:srgbClr val="E76A28"/>
              </a:buClr>
              <a:buSzPts val="1100"/>
              <a:buFont typeface="Open Sans Light"/>
              <a:buChar char="○"/>
              <a:defRPr/>
            </a:lvl5pPr>
            <a:lvl6pPr indent="-298450" lvl="5" marL="2743200" rtl="0">
              <a:lnSpc>
                <a:spcPct val="100000"/>
              </a:lnSpc>
              <a:spcBef>
                <a:spcPts val="0"/>
              </a:spcBef>
              <a:spcAft>
                <a:spcPts val="0"/>
              </a:spcAft>
              <a:buClr>
                <a:srgbClr val="999999"/>
              </a:buClr>
              <a:buSzPts val="1100"/>
              <a:buFont typeface="Open Sans Light"/>
              <a:buChar char="■"/>
              <a:defRPr/>
            </a:lvl6pPr>
            <a:lvl7pPr indent="-298450" lvl="6" marL="3200400" rtl="0">
              <a:lnSpc>
                <a:spcPct val="100000"/>
              </a:lnSpc>
              <a:spcBef>
                <a:spcPts val="0"/>
              </a:spcBef>
              <a:spcAft>
                <a:spcPts val="0"/>
              </a:spcAft>
              <a:buClr>
                <a:srgbClr val="999999"/>
              </a:buClr>
              <a:buSzPts val="1100"/>
              <a:buFont typeface="Open Sans Light"/>
              <a:buChar char="●"/>
              <a:defRPr/>
            </a:lvl7pPr>
            <a:lvl8pPr indent="-298450" lvl="7" marL="3657600" rtl="0">
              <a:lnSpc>
                <a:spcPct val="100000"/>
              </a:lnSpc>
              <a:spcBef>
                <a:spcPts val="0"/>
              </a:spcBef>
              <a:spcAft>
                <a:spcPts val="0"/>
              </a:spcAft>
              <a:buClr>
                <a:srgbClr val="999999"/>
              </a:buClr>
              <a:buSzPts val="1100"/>
              <a:buFont typeface="Open Sans Light"/>
              <a:buChar char="○"/>
              <a:defRPr/>
            </a:lvl8pPr>
            <a:lvl9pPr indent="-298450" lvl="8" marL="4114800" rtl="0">
              <a:lnSpc>
                <a:spcPct val="100000"/>
              </a:lnSpc>
              <a:spcBef>
                <a:spcPts val="0"/>
              </a:spcBef>
              <a:spcAft>
                <a:spcPts val="0"/>
              </a:spcAft>
              <a:buClr>
                <a:srgbClr val="999999"/>
              </a:buClr>
              <a:buSzPts val="1100"/>
              <a:buFont typeface="Open Sans Light"/>
              <a:buChar char="■"/>
              <a:defRPr/>
            </a:lvl9pPr>
          </a:lstStyle>
          <a:p/>
        </p:txBody>
      </p:sp>
      <p:sp>
        <p:nvSpPr>
          <p:cNvPr id="67" name="Google Shape;67;p14"/>
          <p:cNvSpPr/>
          <p:nvPr>
            <p:ph idx="2" type="pic"/>
          </p:nvPr>
        </p:nvSpPr>
        <p:spPr>
          <a:xfrm>
            <a:off x="5242000" y="961650"/>
            <a:ext cx="3186900" cy="3220200"/>
          </a:xfrm>
          <a:prstGeom prst="rect">
            <a:avLst/>
          </a:prstGeom>
          <a:noFill/>
          <a:ln>
            <a:noFill/>
          </a:ln>
          <a:effectLst>
            <a:outerShdw blurRad="128588" rotWithShape="0" algn="bl" dir="5400000" dist="57150">
              <a:schemeClr val="lt2">
                <a:alpha val="50000"/>
              </a:schemeClr>
            </a:outerShdw>
          </a:effectLst>
        </p:spPr>
      </p:sp>
      <p:grpSp>
        <p:nvGrpSpPr>
          <p:cNvPr id="68" name="Google Shape;68;p14"/>
          <p:cNvGrpSpPr/>
          <p:nvPr/>
        </p:nvGrpSpPr>
        <p:grpSpPr>
          <a:xfrm>
            <a:off x="-160524" y="493213"/>
            <a:ext cx="9451203" cy="4458936"/>
            <a:chOff x="-160524" y="493213"/>
            <a:chExt cx="9451203" cy="4458936"/>
          </a:xfrm>
        </p:grpSpPr>
        <p:grpSp>
          <p:nvGrpSpPr>
            <p:cNvPr id="69" name="Google Shape;69;p14"/>
            <p:cNvGrpSpPr/>
            <p:nvPr/>
          </p:nvGrpSpPr>
          <p:grpSpPr>
            <a:xfrm>
              <a:off x="8311986" y="493213"/>
              <a:ext cx="978694" cy="425409"/>
              <a:chOff x="1624187" y="402335"/>
              <a:chExt cx="1210805" cy="526366"/>
            </a:xfrm>
          </p:grpSpPr>
          <p:sp>
            <p:nvSpPr>
              <p:cNvPr id="70" name="Google Shape;70;p14"/>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 name="Google Shape;71;p14"/>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14"/>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14"/>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4" name="Google Shape;74;p14"/>
            <p:cNvGrpSpPr/>
            <p:nvPr/>
          </p:nvGrpSpPr>
          <p:grpSpPr>
            <a:xfrm>
              <a:off x="-160524" y="1257915"/>
              <a:ext cx="734380" cy="558925"/>
              <a:chOff x="3000389" y="360865"/>
              <a:chExt cx="734380" cy="558925"/>
            </a:xfrm>
          </p:grpSpPr>
          <p:sp>
            <p:nvSpPr>
              <p:cNvPr id="75" name="Google Shape;75;p14"/>
              <p:cNvSpPr/>
              <p:nvPr/>
            </p:nvSpPr>
            <p:spPr>
              <a:xfrm>
                <a:off x="3073932" y="360865"/>
                <a:ext cx="660836" cy="558925"/>
              </a:xfrm>
              <a:custGeom>
                <a:rect b="b" l="l" r="r" t="t"/>
                <a:pathLst>
                  <a:path extrusionOk="0" h="12669" w="14979">
                    <a:moveTo>
                      <a:pt x="1" y="1155"/>
                    </a:moveTo>
                    <a:lnTo>
                      <a:pt x="1" y="2310"/>
                    </a:lnTo>
                    <a:lnTo>
                      <a:pt x="1156" y="2310"/>
                    </a:lnTo>
                    <a:lnTo>
                      <a:pt x="1156" y="3453"/>
                    </a:lnTo>
                    <a:lnTo>
                      <a:pt x="2310" y="3453"/>
                    </a:lnTo>
                    <a:lnTo>
                      <a:pt x="2310" y="1155"/>
                    </a:lnTo>
                    <a:close/>
                    <a:moveTo>
                      <a:pt x="10371" y="5763"/>
                    </a:moveTo>
                    <a:lnTo>
                      <a:pt x="10371" y="6918"/>
                    </a:lnTo>
                    <a:lnTo>
                      <a:pt x="8073" y="6918"/>
                    </a:lnTo>
                    <a:lnTo>
                      <a:pt x="8073" y="5763"/>
                    </a:lnTo>
                    <a:close/>
                    <a:moveTo>
                      <a:pt x="1156" y="9216"/>
                    </a:moveTo>
                    <a:lnTo>
                      <a:pt x="1156" y="10370"/>
                    </a:lnTo>
                    <a:lnTo>
                      <a:pt x="1" y="10370"/>
                    </a:lnTo>
                    <a:lnTo>
                      <a:pt x="1" y="11525"/>
                    </a:lnTo>
                    <a:lnTo>
                      <a:pt x="2310" y="11525"/>
                    </a:lnTo>
                    <a:lnTo>
                      <a:pt x="2310" y="9216"/>
                    </a:lnTo>
                    <a:close/>
                    <a:moveTo>
                      <a:pt x="2310" y="0"/>
                    </a:moveTo>
                    <a:lnTo>
                      <a:pt x="2310" y="1155"/>
                    </a:lnTo>
                    <a:lnTo>
                      <a:pt x="3453" y="1155"/>
                    </a:lnTo>
                    <a:lnTo>
                      <a:pt x="3453" y="4608"/>
                    </a:lnTo>
                    <a:lnTo>
                      <a:pt x="4608" y="4608"/>
                    </a:lnTo>
                    <a:lnTo>
                      <a:pt x="4608" y="8061"/>
                    </a:lnTo>
                    <a:lnTo>
                      <a:pt x="3453" y="8061"/>
                    </a:lnTo>
                    <a:lnTo>
                      <a:pt x="3453" y="11525"/>
                    </a:lnTo>
                    <a:lnTo>
                      <a:pt x="2310" y="11525"/>
                    </a:lnTo>
                    <a:lnTo>
                      <a:pt x="2310" y="12668"/>
                    </a:lnTo>
                    <a:lnTo>
                      <a:pt x="5763" y="12668"/>
                    </a:lnTo>
                    <a:lnTo>
                      <a:pt x="5763" y="11525"/>
                    </a:lnTo>
                    <a:lnTo>
                      <a:pt x="6918" y="11525"/>
                    </a:lnTo>
                    <a:lnTo>
                      <a:pt x="6918" y="10370"/>
                    </a:lnTo>
                    <a:lnTo>
                      <a:pt x="8061" y="10370"/>
                    </a:lnTo>
                    <a:lnTo>
                      <a:pt x="8061" y="9216"/>
                    </a:lnTo>
                    <a:lnTo>
                      <a:pt x="9216" y="9216"/>
                    </a:lnTo>
                    <a:lnTo>
                      <a:pt x="9216" y="8061"/>
                    </a:lnTo>
                    <a:lnTo>
                      <a:pt x="12669" y="8061"/>
                    </a:lnTo>
                    <a:lnTo>
                      <a:pt x="12669" y="6918"/>
                    </a:lnTo>
                    <a:lnTo>
                      <a:pt x="14979" y="6918"/>
                    </a:lnTo>
                    <a:lnTo>
                      <a:pt x="14979" y="5763"/>
                    </a:lnTo>
                    <a:lnTo>
                      <a:pt x="12669" y="5763"/>
                    </a:lnTo>
                    <a:lnTo>
                      <a:pt x="12669" y="4608"/>
                    </a:lnTo>
                    <a:lnTo>
                      <a:pt x="9216" y="4608"/>
                    </a:lnTo>
                    <a:lnTo>
                      <a:pt x="9216" y="3453"/>
                    </a:lnTo>
                    <a:lnTo>
                      <a:pt x="8061" y="3453"/>
                    </a:lnTo>
                    <a:lnTo>
                      <a:pt x="8061" y="2310"/>
                    </a:lnTo>
                    <a:lnTo>
                      <a:pt x="6918" y="2310"/>
                    </a:lnTo>
                    <a:lnTo>
                      <a:pt x="6918" y="1155"/>
                    </a:lnTo>
                    <a:lnTo>
                      <a:pt x="5763" y="1155"/>
                    </a:lnTo>
                    <a:lnTo>
                      <a:pt x="57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14"/>
              <p:cNvSpPr/>
              <p:nvPr/>
            </p:nvSpPr>
            <p:spPr>
              <a:xfrm>
                <a:off x="3000389" y="411821"/>
                <a:ext cx="51000" cy="50956"/>
              </a:xfrm>
              <a:custGeom>
                <a:rect b="b" l="l" r="r" t="t"/>
                <a:pathLst>
                  <a:path extrusionOk="0" h="1155" w="1156">
                    <a:moveTo>
                      <a:pt x="1" y="0"/>
                    </a:moveTo>
                    <a:lnTo>
                      <a:pt x="1" y="1155"/>
                    </a:lnTo>
                    <a:lnTo>
                      <a:pt x="1156" y="1155"/>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14"/>
              <p:cNvSpPr/>
              <p:nvPr/>
            </p:nvSpPr>
            <p:spPr>
              <a:xfrm>
                <a:off x="3000389" y="818363"/>
                <a:ext cx="51000" cy="50470"/>
              </a:xfrm>
              <a:custGeom>
                <a:rect b="b" l="l" r="r" t="t"/>
                <a:pathLst>
                  <a:path extrusionOk="0" h="1144" w="1156">
                    <a:moveTo>
                      <a:pt x="1" y="0"/>
                    </a:moveTo>
                    <a:lnTo>
                      <a:pt x="1" y="1143"/>
                    </a:lnTo>
                    <a:lnTo>
                      <a:pt x="1156" y="1143"/>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8" name="Google Shape;78;p14"/>
            <p:cNvGrpSpPr/>
            <p:nvPr/>
          </p:nvGrpSpPr>
          <p:grpSpPr>
            <a:xfrm rot="7199631">
              <a:off x="7897744" y="4735676"/>
              <a:ext cx="182919" cy="183010"/>
              <a:chOff x="3052932" y="2641078"/>
              <a:chExt cx="616189" cy="616674"/>
            </a:xfrm>
          </p:grpSpPr>
          <p:sp>
            <p:nvSpPr>
              <p:cNvPr id="79" name="Google Shape;79;p14"/>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14"/>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14"/>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4"/>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3" name="Google Shape;83;p14"/>
            <p:cNvGrpSpPr/>
            <p:nvPr/>
          </p:nvGrpSpPr>
          <p:grpSpPr>
            <a:xfrm rot="7199631">
              <a:off x="8709873" y="3965383"/>
              <a:ext cx="182919" cy="183010"/>
              <a:chOff x="3052932" y="2641078"/>
              <a:chExt cx="616189" cy="616674"/>
            </a:xfrm>
          </p:grpSpPr>
          <p:sp>
            <p:nvSpPr>
              <p:cNvPr id="84" name="Google Shape;84;p14"/>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14"/>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14"/>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14"/>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8" name="Google Shape;88;p14"/>
            <p:cNvSpPr/>
            <p:nvPr/>
          </p:nvSpPr>
          <p:spPr>
            <a:xfrm>
              <a:off x="8533906" y="4578951"/>
              <a:ext cx="288559" cy="288248"/>
            </a:xfrm>
            <a:custGeom>
              <a:rect b="b" l="l" r="r" t="t"/>
              <a:pathLst>
                <a:path extrusionOk="0" h="13490" w="13503">
                  <a:moveTo>
                    <a:pt x="4501" y="0"/>
                  </a:moveTo>
                  <a:lnTo>
                    <a:pt x="4501" y="1500"/>
                  </a:lnTo>
                  <a:lnTo>
                    <a:pt x="3001" y="1500"/>
                  </a:lnTo>
                  <a:lnTo>
                    <a:pt x="3001" y="3000"/>
                  </a:lnTo>
                  <a:lnTo>
                    <a:pt x="1501" y="3000"/>
                  </a:lnTo>
                  <a:lnTo>
                    <a:pt x="1501" y="4501"/>
                  </a:lnTo>
                  <a:lnTo>
                    <a:pt x="0" y="4501"/>
                  </a:lnTo>
                  <a:lnTo>
                    <a:pt x="0" y="8989"/>
                  </a:lnTo>
                  <a:lnTo>
                    <a:pt x="1501" y="8989"/>
                  </a:lnTo>
                  <a:lnTo>
                    <a:pt x="1501" y="10489"/>
                  </a:lnTo>
                  <a:lnTo>
                    <a:pt x="3001" y="10489"/>
                  </a:lnTo>
                  <a:lnTo>
                    <a:pt x="3001" y="11990"/>
                  </a:lnTo>
                  <a:lnTo>
                    <a:pt x="4501" y="11990"/>
                  </a:lnTo>
                  <a:lnTo>
                    <a:pt x="4501" y="13490"/>
                  </a:lnTo>
                  <a:lnTo>
                    <a:pt x="9001" y="13490"/>
                  </a:lnTo>
                  <a:lnTo>
                    <a:pt x="9001" y="11990"/>
                  </a:lnTo>
                  <a:lnTo>
                    <a:pt x="10502" y="11990"/>
                  </a:lnTo>
                  <a:lnTo>
                    <a:pt x="10502" y="10489"/>
                  </a:lnTo>
                  <a:lnTo>
                    <a:pt x="12002" y="10489"/>
                  </a:lnTo>
                  <a:lnTo>
                    <a:pt x="12002" y="8989"/>
                  </a:lnTo>
                  <a:lnTo>
                    <a:pt x="13502" y="8989"/>
                  </a:lnTo>
                  <a:lnTo>
                    <a:pt x="13502" y="7489"/>
                  </a:lnTo>
                  <a:lnTo>
                    <a:pt x="13502" y="4501"/>
                  </a:lnTo>
                  <a:lnTo>
                    <a:pt x="12002" y="4501"/>
                  </a:lnTo>
                  <a:lnTo>
                    <a:pt x="12002" y="3000"/>
                  </a:lnTo>
                  <a:lnTo>
                    <a:pt x="10502" y="3000"/>
                  </a:lnTo>
                  <a:lnTo>
                    <a:pt x="10502" y="1500"/>
                  </a:lnTo>
                  <a:lnTo>
                    <a:pt x="9001" y="1500"/>
                  </a:lnTo>
                  <a:lnTo>
                    <a:pt x="900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2.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paradigm">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indent="-298450" lvl="1" marL="9144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indent="-298450" lvl="2" marL="13716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indent="-298450" lvl="3" marL="18288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indent="-298450" lvl="4" marL="22860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indent="-298450" lvl="5" marL="27432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indent="-298450" lvl="6" marL="32004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indent="-298450" lvl="7" marL="36576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indent="-298450" lvl="8" marL="411480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4.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10.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hyperlink" Target="https://uk.pcmag.com/pc-games/94215/valve-steam-machines-are-still-a-thing" TargetMode="External"/><Relationship Id="rId4" Type="http://schemas.openxmlformats.org/officeDocument/2006/relationships/hyperlink" Target="https://uk.pcmag.com/features/77195/the-best-pc-games-for-2020" TargetMode="External"/><Relationship Id="rId5" Type="http://schemas.openxmlformats.org/officeDocument/2006/relationships/hyperlink" Target="https://uk.pcmag.com/pc-games/146055/diablo-iv" TargetMode="External"/><Relationship Id="rId6" Type="http://schemas.openxmlformats.org/officeDocument/2006/relationships/hyperlink" Target="https://www.pcmag.com/reviews/epic-games-store-for-pc" TargetMode="External"/><Relationship Id="rId7" Type="http://schemas.openxmlformats.org/officeDocument/2006/relationships/image" Target="../media/image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hyperlink" Target="https://uk.pcmag.com/pc-games/137473/football-manager-2022-for-pc" TargetMode="External"/><Relationship Id="rId4" Type="http://schemas.openxmlformats.org/officeDocument/2006/relationships/hyperlink" Target="https://uk.pcmag.com/pc-games-2/116844/monster-hunter-world-for-pc" TargetMode="External"/><Relationship Id="rId9" Type="http://schemas.openxmlformats.org/officeDocument/2006/relationships/image" Target="../media/image12.jpg"/><Relationship Id="rId5" Type="http://schemas.openxmlformats.org/officeDocument/2006/relationships/hyperlink" Target="https://uk.pcmag.com/pc-games-2/117250/counter-strike-global-offensive" TargetMode="External"/><Relationship Id="rId6" Type="http://schemas.openxmlformats.org/officeDocument/2006/relationships/hyperlink" Target="https://uk.pcmag.com/games/116085/the-best-vr-games-for-2020" TargetMode="External"/><Relationship Id="rId7" Type="http://schemas.openxmlformats.org/officeDocument/2006/relationships/hyperlink" Target="https://uk.pcmag.com/virtual-reality/75926/the-best-vr-headsets" TargetMode="External"/><Relationship Id="rId8" Type="http://schemas.openxmlformats.org/officeDocument/2006/relationships/hyperlink" Target="https://uk.pcmag.com/games/131016/the-best-vr-games-for-2021"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9.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hyperlink" Target="https://www.playstation.com/uk-ua/playstation-network/" TargetMode="External"/><Relationship Id="rId4" Type="http://schemas.openxmlformats.org/officeDocument/2006/relationships/image" Target="../media/image6.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hyperlink" Target="http://www.gamertree.com" TargetMode="External"/><Relationship Id="rId4" Type="http://schemas.openxmlformats.org/officeDocument/2006/relationships/hyperlink" Target="http://www.bark.com" TargetMode="External"/><Relationship Id="rId5" Type="http://schemas.openxmlformats.org/officeDocument/2006/relationships/hyperlink" Target="http://www.pcreview.co.uk" TargetMode="External"/><Relationship Id="rId6"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4.xml"/><Relationship Id="rId3" Type="http://schemas.openxmlformats.org/officeDocument/2006/relationships/image" Target="../media/image1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5.xml"/><Relationship Id="rId3" Type="http://schemas.openxmlformats.org/officeDocument/2006/relationships/image" Target="../media/image1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6.xml"/><Relationship Id="rId3" Type="http://schemas.openxmlformats.org/officeDocument/2006/relationships/image" Target="../media/image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7.xml"/><Relationship Id="rId3" Type="http://schemas.openxmlformats.org/officeDocument/2006/relationships/image" Target="../media/image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8.xml"/><Relationship Id="rId3" Type="http://schemas.openxmlformats.org/officeDocument/2006/relationships/image" Target="../media/image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9.xml"/><Relationship Id="rId3" Type="http://schemas.openxmlformats.org/officeDocument/2006/relationships/image" Target="../media/image10.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0.xml"/><Relationship Id="rId3" Type="http://schemas.openxmlformats.org/officeDocument/2006/relationships/image" Target="../media/image5.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1.xml"/><Relationship Id="rId3" Type="http://schemas.openxmlformats.org/officeDocument/2006/relationships/image" Target="../media/image12.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2.xml"/><Relationship Id="rId3" Type="http://schemas.openxmlformats.org/officeDocument/2006/relationships/image" Target="../media/image9.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3.xml"/><Relationship Id="rId3" Type="http://schemas.openxmlformats.org/officeDocument/2006/relationships/image" Target="../media/image6.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2" name="Shape 92"/>
        <p:cNvGrpSpPr/>
        <p:nvPr/>
      </p:nvGrpSpPr>
      <p:grpSpPr>
        <a:xfrm>
          <a:off x="0" y="0"/>
          <a:ext cx="0" cy="0"/>
          <a:chOff x="0" y="0"/>
          <a:chExt cx="0" cy="0"/>
        </a:xfrm>
      </p:grpSpPr>
      <p:sp>
        <p:nvSpPr>
          <p:cNvPr id="93" name="Google Shape;93;p15"/>
          <p:cNvSpPr txBox="1"/>
          <p:nvPr>
            <p:ph type="ctrTitle"/>
          </p:nvPr>
        </p:nvSpPr>
        <p:spPr>
          <a:xfrm>
            <a:off x="311700" y="539725"/>
            <a:ext cx="8520600" cy="12825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sz="3000">
                <a:solidFill>
                  <a:srgbClr val="000000"/>
                </a:solidFill>
                <a:latin typeface="Audiowide"/>
                <a:ea typeface="Audiowide"/>
                <a:cs typeface="Audiowide"/>
                <a:sym typeface="Audiowide"/>
              </a:rPr>
              <a:t>Social network gaming apps</a:t>
            </a:r>
            <a:endParaRPr b="1" sz="3000">
              <a:solidFill>
                <a:srgbClr val="000000"/>
              </a:solidFill>
              <a:latin typeface="Audiowide"/>
              <a:ea typeface="Audiowide"/>
              <a:cs typeface="Audiowide"/>
              <a:sym typeface="Audiowide"/>
            </a:endParaRPr>
          </a:p>
        </p:txBody>
      </p:sp>
      <p:sp>
        <p:nvSpPr>
          <p:cNvPr id="94" name="Google Shape;94;p15"/>
          <p:cNvSpPr txBox="1"/>
          <p:nvPr>
            <p:ph idx="1" type="subTitle"/>
          </p:nvPr>
        </p:nvSpPr>
        <p:spPr>
          <a:xfrm>
            <a:off x="311700" y="1878560"/>
            <a:ext cx="4242600" cy="7383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latin typeface="Audiowide"/>
                <a:ea typeface="Audiowide"/>
                <a:cs typeface="Audiowide"/>
                <a:sym typeface="Audiowide"/>
              </a:rPr>
              <a:t>Leam Jenkins (1702822)</a:t>
            </a:r>
            <a:endParaRPr>
              <a:latin typeface="Audiowide"/>
              <a:ea typeface="Audiowide"/>
              <a:cs typeface="Audiowide"/>
              <a:sym typeface="Audiowide"/>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 name="Shape 98"/>
        <p:cNvGrpSpPr/>
        <p:nvPr/>
      </p:nvGrpSpPr>
      <p:grpSpPr>
        <a:xfrm>
          <a:off x="0" y="0"/>
          <a:ext cx="0" cy="0"/>
          <a:chOff x="0" y="0"/>
          <a:chExt cx="0" cy="0"/>
        </a:xfrm>
      </p:grpSpPr>
      <p:sp>
        <p:nvSpPr>
          <p:cNvPr id="99" name="Google Shape;99;p16"/>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sz="3000">
                <a:latin typeface="Audiowide"/>
                <a:ea typeface="Audiowide"/>
                <a:cs typeface="Audiowide"/>
                <a:sym typeface="Audiowide"/>
              </a:rPr>
              <a:t>SnapChat</a:t>
            </a:r>
            <a:endParaRPr b="1" sz="3000">
              <a:latin typeface="Audiowide"/>
              <a:ea typeface="Audiowide"/>
              <a:cs typeface="Audiowide"/>
              <a:sym typeface="Audiowide"/>
            </a:endParaRPr>
          </a:p>
        </p:txBody>
      </p:sp>
      <p:sp>
        <p:nvSpPr>
          <p:cNvPr id="100" name="Google Shape;100;p16"/>
          <p:cNvSpPr txBox="1"/>
          <p:nvPr>
            <p:ph idx="1" type="body"/>
          </p:nvPr>
        </p:nvSpPr>
        <p:spPr>
          <a:xfrm>
            <a:off x="4644675" y="500925"/>
            <a:ext cx="4166400" cy="40986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b="1" lang="en-GB" sz="4800">
                <a:solidFill>
                  <a:srgbClr val="191A2A"/>
                </a:solidFill>
                <a:highlight>
                  <a:srgbClr val="FFFFFF"/>
                </a:highlight>
                <a:latin typeface="Open Sans"/>
                <a:ea typeface="Open Sans"/>
                <a:cs typeface="Open Sans"/>
                <a:sym typeface="Open Sans"/>
              </a:rPr>
              <a:t>WHAT IS SNAPCHAT?</a:t>
            </a:r>
            <a:endParaRPr b="1" sz="4800">
              <a:solidFill>
                <a:srgbClr val="191A2A"/>
              </a:solidFill>
              <a:highlight>
                <a:srgbClr val="FFFFFF"/>
              </a:highlight>
              <a:latin typeface="Open Sans"/>
              <a:ea typeface="Open Sans"/>
              <a:cs typeface="Open Sans"/>
              <a:sym typeface="Open Sans"/>
            </a:endParaRPr>
          </a:p>
          <a:p>
            <a:pPr indent="0" lvl="0" marL="0" rtl="0" algn="l">
              <a:spcBef>
                <a:spcPts val="2000"/>
              </a:spcBef>
              <a:spcAft>
                <a:spcPts val="0"/>
              </a:spcAft>
              <a:buNone/>
            </a:pPr>
            <a:r>
              <a:rPr lang="en-GB" sz="4800">
                <a:solidFill>
                  <a:srgbClr val="191A2A"/>
                </a:solidFill>
                <a:highlight>
                  <a:srgbClr val="FFFFFF"/>
                </a:highlight>
                <a:latin typeface="Open Sans"/>
                <a:ea typeface="Open Sans"/>
                <a:cs typeface="Open Sans"/>
                <a:sym typeface="Open Sans"/>
              </a:rPr>
              <a:t>Snapchat is a popular messaging app that lets users exchange pictures and videos (called snaps) that are meant to disappear after they're viewed. It's advertised as a "new type of camera" because the essential function is to take a picture or video, add filters, lenses or other effects and share them with friends.</a:t>
            </a:r>
            <a:endParaRPr sz="4800">
              <a:solidFill>
                <a:srgbClr val="191A2A"/>
              </a:solidFill>
              <a:highlight>
                <a:srgbClr val="FFFFFF"/>
              </a:highlight>
              <a:latin typeface="Open Sans"/>
              <a:ea typeface="Open Sans"/>
              <a:cs typeface="Open Sans"/>
              <a:sym typeface="Open Sans"/>
            </a:endParaRPr>
          </a:p>
          <a:p>
            <a:pPr indent="0" lvl="0" marL="0" rtl="0" algn="l">
              <a:spcBef>
                <a:spcPts val="2000"/>
              </a:spcBef>
              <a:spcAft>
                <a:spcPts val="0"/>
              </a:spcAft>
              <a:buNone/>
            </a:pPr>
            <a:r>
              <a:rPr lang="en-GB" sz="4800">
                <a:solidFill>
                  <a:srgbClr val="191A2A"/>
                </a:solidFill>
                <a:highlight>
                  <a:srgbClr val="FFFFFF"/>
                </a:highlight>
                <a:latin typeface="Open Sans"/>
                <a:ea typeface="Open Sans"/>
                <a:cs typeface="Open Sans"/>
                <a:sym typeface="Open Sans"/>
              </a:rPr>
              <a:t>f you have tweens or teens, you know about Snapchat. And if you can't figure out how it works, you're probably over 25. One of the most popular social media apps out there,</a:t>
            </a:r>
            <a:endParaRPr sz="4800">
              <a:solidFill>
                <a:srgbClr val="191A2A"/>
              </a:solidFill>
              <a:highlight>
                <a:srgbClr val="FFFFFF"/>
              </a:highlight>
              <a:latin typeface="Open Sans"/>
              <a:ea typeface="Open Sans"/>
              <a:cs typeface="Open Sans"/>
              <a:sym typeface="Open Sans"/>
            </a:endParaRPr>
          </a:p>
          <a:p>
            <a:pPr indent="0" lvl="0" marL="0" rtl="0" algn="l">
              <a:spcBef>
                <a:spcPts val="2000"/>
              </a:spcBef>
              <a:spcAft>
                <a:spcPts val="0"/>
              </a:spcAft>
              <a:buNone/>
            </a:pPr>
            <a:r>
              <a:rPr lang="en-GB" sz="4800">
                <a:solidFill>
                  <a:srgbClr val="191A2A"/>
                </a:solidFill>
                <a:highlight>
                  <a:srgbClr val="FFFFFF"/>
                </a:highlight>
                <a:latin typeface="Open Sans"/>
                <a:ea typeface="Open Sans"/>
                <a:cs typeface="Open Sans"/>
                <a:sym typeface="Open Sans"/>
              </a:rPr>
              <a:t>unlike Facebook and Twitter, which record and broadcast everything you do, Snapchat uses messages that are meant to disappear</a:t>
            </a:r>
            <a:endParaRPr sz="4800">
              <a:solidFill>
                <a:srgbClr val="191A2A"/>
              </a:solidFill>
              <a:highlight>
                <a:srgbClr val="FFFFFF"/>
              </a:highlight>
              <a:latin typeface="Open Sans"/>
              <a:ea typeface="Open Sans"/>
              <a:cs typeface="Open Sans"/>
              <a:sym typeface="Open Sans"/>
            </a:endParaRPr>
          </a:p>
          <a:p>
            <a:pPr indent="0" lvl="0" marL="0" rtl="0" algn="l">
              <a:spcBef>
                <a:spcPts val="2000"/>
              </a:spcBef>
              <a:spcAft>
                <a:spcPts val="0"/>
              </a:spcAft>
              <a:buNone/>
            </a:pPr>
            <a:r>
              <a:t/>
            </a:r>
            <a:endParaRPr sz="5200">
              <a:solidFill>
                <a:srgbClr val="191A2A"/>
              </a:solidFill>
              <a:highlight>
                <a:srgbClr val="FFFFFF"/>
              </a:highlight>
              <a:latin typeface="Arial"/>
              <a:ea typeface="Arial"/>
              <a:cs typeface="Arial"/>
              <a:sym typeface="Arial"/>
            </a:endParaRPr>
          </a:p>
          <a:p>
            <a:pPr indent="0" lvl="0" marL="0" rtl="0" algn="l">
              <a:spcBef>
                <a:spcPts val="200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a:p>
          <a:p>
            <a:pPr indent="0" lvl="0" marL="0" rtl="0" algn="l">
              <a:spcBef>
                <a:spcPts val="1200"/>
              </a:spcBef>
              <a:spcAft>
                <a:spcPts val="1200"/>
              </a:spcAft>
              <a:buNone/>
            </a:pPr>
            <a:r>
              <a:t/>
            </a:r>
            <a:endParaRPr/>
          </a:p>
        </p:txBody>
      </p:sp>
      <p:pic>
        <p:nvPicPr>
          <p:cNvPr descr="Snapchat Plus: More Than 1 Million Paying Customers, Four New Features" id="101" name="Google Shape;101;p16"/>
          <p:cNvPicPr preferRelativeResize="0"/>
          <p:nvPr/>
        </p:nvPicPr>
        <p:blipFill>
          <a:blip r:embed="rId3">
            <a:alphaModFix/>
          </a:blip>
          <a:stretch>
            <a:fillRect/>
          </a:stretch>
        </p:blipFill>
        <p:spPr>
          <a:xfrm>
            <a:off x="245325" y="1122225"/>
            <a:ext cx="3706500" cy="208544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17"/>
          <p:cNvSpPr txBox="1"/>
          <p:nvPr>
            <p:ph type="title"/>
          </p:nvPr>
        </p:nvSpPr>
        <p:spPr>
          <a:xfrm>
            <a:off x="0" y="493100"/>
            <a:ext cx="4455300" cy="636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a:latin typeface="Audiowide"/>
                <a:ea typeface="Audiowide"/>
                <a:cs typeface="Audiowide"/>
                <a:sym typeface="Audiowide"/>
              </a:rPr>
              <a:t>Snapchat UX design</a:t>
            </a:r>
            <a:r>
              <a:rPr lang="en-GB">
                <a:latin typeface="Audiowide"/>
                <a:ea typeface="Audiowide"/>
                <a:cs typeface="Audiowide"/>
                <a:sym typeface="Audiowide"/>
              </a:rPr>
              <a:t> </a:t>
            </a:r>
            <a:endParaRPr>
              <a:latin typeface="Audiowide"/>
              <a:ea typeface="Audiowide"/>
              <a:cs typeface="Audiowide"/>
              <a:sym typeface="Audiowide"/>
            </a:endParaRPr>
          </a:p>
        </p:txBody>
      </p:sp>
      <p:sp>
        <p:nvSpPr>
          <p:cNvPr id="107" name="Google Shape;107;p17"/>
          <p:cNvSpPr txBox="1"/>
          <p:nvPr>
            <p:ph idx="1" type="body"/>
          </p:nvPr>
        </p:nvSpPr>
        <p:spPr>
          <a:xfrm>
            <a:off x="4519725" y="158700"/>
            <a:ext cx="4455300" cy="4826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sz="1200">
                <a:solidFill>
                  <a:srgbClr val="191A2A"/>
                </a:solidFill>
                <a:highlight>
                  <a:srgbClr val="FFFFFF"/>
                </a:highlight>
                <a:latin typeface="Open Sans"/>
                <a:ea typeface="Open Sans"/>
                <a:cs typeface="Open Sans"/>
                <a:sym typeface="Open Sans"/>
              </a:rPr>
              <a:t>HOW DOES SNAPCHAT WORK?</a:t>
            </a:r>
            <a:endParaRPr b="1" sz="1200">
              <a:solidFill>
                <a:srgbClr val="191A2A"/>
              </a:solidFill>
              <a:highlight>
                <a:srgbClr val="FFFFFF"/>
              </a:highlight>
              <a:latin typeface="Open Sans"/>
              <a:ea typeface="Open Sans"/>
              <a:cs typeface="Open Sans"/>
              <a:sym typeface="Open Sans"/>
            </a:endParaRPr>
          </a:p>
          <a:p>
            <a:pPr indent="0" lvl="0" marL="0" rtl="0" algn="l">
              <a:spcBef>
                <a:spcPts val="2000"/>
              </a:spcBef>
              <a:spcAft>
                <a:spcPts val="0"/>
              </a:spcAft>
              <a:buNone/>
            </a:pPr>
            <a:r>
              <a:rPr lang="en-GB" sz="1200">
                <a:solidFill>
                  <a:srgbClr val="191A2A"/>
                </a:solidFill>
                <a:highlight>
                  <a:srgbClr val="FFFFFF"/>
                </a:highlight>
                <a:latin typeface="Open Sans"/>
                <a:ea typeface="Open Sans"/>
                <a:cs typeface="Open Sans"/>
                <a:sym typeface="Open Sans"/>
              </a:rPr>
              <a:t>All you need to sign up is your name, an email address and your birth date. On Snapchat, users go by a handle, and Snapchatters gravitate toward silly names. To add friends, you can upload your contacts or search for people you know. You can also automatically add someone by taking a picture of their "Snapcode," a special QR code unique to each user. After that, things get a little confusing. On Snapchat, photos—not text—usually start the communication. To begin a conversation, you tap the big camera circle and take a snap. There are all sorts of photo-editing tools (you have to experiment to figure out what they do) as well as filters to adorn your images. Once you customize your snap, you can send it to anyone in your friends list or add it to your story, which is a record of the day that your friends can view for 24 hours. Snapchat also offers group texting and group stories that everyone in the group can contribute to.</a:t>
            </a:r>
            <a:endParaRPr sz="1200">
              <a:solidFill>
                <a:srgbClr val="191A2A"/>
              </a:solidFill>
              <a:highlight>
                <a:srgbClr val="FFFFFF"/>
              </a:highlight>
              <a:latin typeface="Open Sans"/>
              <a:ea typeface="Open Sans"/>
              <a:cs typeface="Open Sans"/>
              <a:sym typeface="Open Sans"/>
            </a:endParaRPr>
          </a:p>
          <a:p>
            <a:pPr indent="0" lvl="0" marL="0" rtl="0" algn="l">
              <a:spcBef>
                <a:spcPts val="2000"/>
              </a:spcBef>
              <a:spcAft>
                <a:spcPts val="0"/>
              </a:spcAft>
              <a:buNone/>
            </a:pPr>
            <a:r>
              <a:t/>
            </a:r>
            <a:endParaRPr>
              <a:solidFill>
                <a:srgbClr val="000000"/>
              </a:solidFill>
              <a:latin typeface="Arial"/>
              <a:ea typeface="Arial"/>
              <a:cs typeface="Arial"/>
              <a:sym typeface="Arial"/>
            </a:endParaRPr>
          </a:p>
          <a:p>
            <a:pPr indent="0" lvl="0" marL="0" rtl="0" algn="l">
              <a:spcBef>
                <a:spcPts val="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pic>
        <p:nvPicPr>
          <p:cNvPr id="108" name="Google Shape;108;p17"/>
          <p:cNvPicPr preferRelativeResize="0"/>
          <p:nvPr/>
        </p:nvPicPr>
        <p:blipFill>
          <a:blip r:embed="rId3">
            <a:alphaModFix/>
          </a:blip>
          <a:stretch>
            <a:fillRect/>
          </a:stretch>
        </p:blipFill>
        <p:spPr>
          <a:xfrm>
            <a:off x="359601" y="1180950"/>
            <a:ext cx="3568974" cy="2008825"/>
          </a:xfrm>
          <a:prstGeom prst="rect">
            <a:avLst/>
          </a:prstGeom>
          <a:noFill/>
          <a:ln>
            <a:noFill/>
          </a:ln>
        </p:spPr>
      </p:pic>
      <p:sp>
        <p:nvSpPr>
          <p:cNvPr id="109" name="Google Shape;109;p17"/>
          <p:cNvSpPr txBox="1"/>
          <p:nvPr>
            <p:ph type="title"/>
          </p:nvPr>
        </p:nvSpPr>
        <p:spPr>
          <a:xfrm>
            <a:off x="2841300" y="4263675"/>
            <a:ext cx="1403100" cy="821700"/>
          </a:xfrm>
          <a:prstGeom prst="rect">
            <a:avLst/>
          </a:prstGeom>
          <a:noFill/>
          <a:ln cap="flat" cmpd="sng" w="9525">
            <a:solidFill>
              <a:schemeClr val="lt1"/>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200">
                <a:latin typeface="Open Sans"/>
                <a:ea typeface="Open Sans"/>
                <a:cs typeface="Open Sans"/>
                <a:sym typeface="Open Sans"/>
              </a:rPr>
              <a:t>They create experience design way make AI face tracker </a:t>
            </a:r>
            <a:endParaRPr sz="1200">
              <a:latin typeface="Open Sans"/>
              <a:ea typeface="Open Sans"/>
              <a:cs typeface="Open Sans"/>
              <a:sym typeface="Open Sans"/>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18"/>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a:latin typeface="Audiowide"/>
                <a:ea typeface="Audiowide"/>
                <a:cs typeface="Audiowide"/>
                <a:sym typeface="Audiowide"/>
              </a:rPr>
              <a:t>Discord</a:t>
            </a:r>
            <a:endParaRPr b="1">
              <a:latin typeface="Audiowide"/>
              <a:ea typeface="Audiowide"/>
              <a:cs typeface="Audiowide"/>
              <a:sym typeface="Audiowide"/>
            </a:endParaRPr>
          </a:p>
        </p:txBody>
      </p:sp>
      <p:sp>
        <p:nvSpPr>
          <p:cNvPr id="115" name="Google Shape;115;p18"/>
          <p:cNvSpPr txBox="1"/>
          <p:nvPr>
            <p:ph idx="1" type="body"/>
          </p:nvPr>
        </p:nvSpPr>
        <p:spPr>
          <a:xfrm>
            <a:off x="4622800" y="117900"/>
            <a:ext cx="4166400" cy="4872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sz="1200">
                <a:solidFill>
                  <a:srgbClr val="56585A"/>
                </a:solidFill>
                <a:latin typeface="Open Sans"/>
                <a:ea typeface="Open Sans"/>
                <a:cs typeface="Open Sans"/>
                <a:sym typeface="Open Sans"/>
              </a:rPr>
              <a:t>What is Discord? </a:t>
            </a:r>
            <a:endParaRPr b="1" sz="1200">
              <a:solidFill>
                <a:srgbClr val="56585A"/>
              </a:solidFill>
              <a:latin typeface="Open Sans"/>
              <a:ea typeface="Open Sans"/>
              <a:cs typeface="Open Sans"/>
              <a:sym typeface="Open Sans"/>
            </a:endParaRPr>
          </a:p>
          <a:p>
            <a:pPr indent="0" lvl="0" marL="0" rtl="0" algn="l">
              <a:spcBef>
                <a:spcPts val="2300"/>
              </a:spcBef>
              <a:spcAft>
                <a:spcPts val="0"/>
              </a:spcAft>
              <a:buNone/>
            </a:pPr>
            <a:r>
              <a:rPr lang="en-GB" sz="1200">
                <a:solidFill>
                  <a:srgbClr val="56585A"/>
                </a:solidFill>
                <a:latin typeface="Open Sans"/>
                <a:ea typeface="Open Sans"/>
                <a:cs typeface="Open Sans"/>
                <a:sym typeface="Open Sans"/>
              </a:rPr>
              <a:t>Discord is an instant messaging and chat platform that allows users to communicate using voice, video or text. It is popular with the gaming community who use it to talk to people during gameplay, and swap tips about different types of games. However, recently it has grown its user base and is now used by others outside the gaming community.</a:t>
            </a:r>
            <a:endParaRPr sz="1200">
              <a:solidFill>
                <a:srgbClr val="56585A"/>
              </a:solidFill>
              <a:latin typeface="Open Sans"/>
              <a:ea typeface="Open Sans"/>
              <a:cs typeface="Open Sans"/>
              <a:sym typeface="Open Sans"/>
            </a:endParaRPr>
          </a:p>
          <a:p>
            <a:pPr indent="0" lvl="0" marL="0" rtl="0" algn="l">
              <a:spcBef>
                <a:spcPts val="2300"/>
              </a:spcBef>
              <a:spcAft>
                <a:spcPts val="0"/>
              </a:spcAft>
              <a:buNone/>
            </a:pPr>
            <a:r>
              <a:rPr lang="en-GB" sz="1200">
                <a:solidFill>
                  <a:srgbClr val="56585A"/>
                </a:solidFill>
                <a:latin typeface="Open Sans"/>
                <a:ea typeface="Open Sans"/>
                <a:cs typeface="Open Sans"/>
                <a:sym typeface="Open Sans"/>
              </a:rPr>
              <a:t>It has an age-rating of </a:t>
            </a:r>
            <a:r>
              <a:rPr b="1" lang="en-GB" sz="1200">
                <a:solidFill>
                  <a:srgbClr val="56585A"/>
                </a:solidFill>
                <a:latin typeface="Open Sans"/>
                <a:ea typeface="Open Sans"/>
                <a:cs typeface="Open Sans"/>
                <a:sym typeface="Open Sans"/>
              </a:rPr>
              <a:t>13+</a:t>
            </a:r>
            <a:r>
              <a:rPr lang="en-GB" sz="1200">
                <a:solidFill>
                  <a:srgbClr val="56585A"/>
                </a:solidFill>
                <a:latin typeface="Open Sans"/>
                <a:ea typeface="Open Sans"/>
                <a:cs typeface="Open Sans"/>
                <a:sym typeface="Open Sans"/>
              </a:rPr>
              <a:t>.</a:t>
            </a:r>
            <a:endParaRPr sz="1200">
              <a:solidFill>
                <a:srgbClr val="56585A"/>
              </a:solidFill>
              <a:latin typeface="Open Sans"/>
              <a:ea typeface="Open Sans"/>
              <a:cs typeface="Open Sans"/>
              <a:sym typeface="Open Sans"/>
            </a:endParaRPr>
          </a:p>
          <a:p>
            <a:pPr indent="0" lvl="0" marL="0" rtl="0" algn="l">
              <a:lnSpc>
                <a:spcPct val="95000"/>
              </a:lnSpc>
              <a:spcBef>
                <a:spcPts val="2300"/>
              </a:spcBef>
              <a:spcAft>
                <a:spcPts val="1200"/>
              </a:spcAft>
              <a:buSzPts val="852"/>
              <a:buNone/>
            </a:pPr>
            <a:r>
              <a:t/>
            </a:r>
            <a:endParaRPr sz="1146">
              <a:solidFill>
                <a:srgbClr val="191A2A"/>
              </a:solidFill>
              <a:highlight>
                <a:srgbClr val="FFFFFF"/>
              </a:highlight>
              <a:latin typeface="Arial"/>
              <a:ea typeface="Arial"/>
              <a:cs typeface="Arial"/>
              <a:sym typeface="Arial"/>
            </a:endParaRPr>
          </a:p>
        </p:txBody>
      </p:sp>
      <p:pic>
        <p:nvPicPr>
          <p:cNvPr id="116" name="Google Shape;116;p18"/>
          <p:cNvPicPr preferRelativeResize="0"/>
          <p:nvPr/>
        </p:nvPicPr>
        <p:blipFill>
          <a:blip r:embed="rId3">
            <a:alphaModFix/>
          </a:blip>
          <a:stretch>
            <a:fillRect/>
          </a:stretch>
        </p:blipFill>
        <p:spPr>
          <a:xfrm>
            <a:off x="160675" y="1122250"/>
            <a:ext cx="3857541" cy="250889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19"/>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a:latin typeface="Audiowide"/>
                <a:ea typeface="Audiowide"/>
                <a:cs typeface="Audiowide"/>
                <a:sym typeface="Audiowide"/>
              </a:rPr>
              <a:t>Discord</a:t>
            </a:r>
            <a:endParaRPr b="1">
              <a:latin typeface="Audiowide"/>
              <a:ea typeface="Audiowide"/>
              <a:cs typeface="Audiowide"/>
              <a:sym typeface="Audiowide"/>
            </a:endParaRPr>
          </a:p>
        </p:txBody>
      </p:sp>
      <p:sp>
        <p:nvSpPr>
          <p:cNvPr id="122" name="Google Shape;122;p19"/>
          <p:cNvSpPr txBox="1"/>
          <p:nvPr>
            <p:ph idx="1" type="body"/>
          </p:nvPr>
        </p:nvSpPr>
        <p:spPr>
          <a:xfrm>
            <a:off x="4325625" y="0"/>
            <a:ext cx="4166400" cy="4098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sz="1200">
                <a:solidFill>
                  <a:srgbClr val="56585A"/>
                </a:solidFill>
                <a:latin typeface="Open Sans"/>
                <a:ea typeface="Open Sans"/>
                <a:cs typeface="Open Sans"/>
                <a:sym typeface="Open Sans"/>
              </a:rPr>
              <a:t>How does Discord work? </a:t>
            </a:r>
            <a:endParaRPr b="1" sz="1200">
              <a:solidFill>
                <a:srgbClr val="56585A"/>
              </a:solidFill>
              <a:latin typeface="Open Sans"/>
              <a:ea typeface="Open Sans"/>
              <a:cs typeface="Open Sans"/>
              <a:sym typeface="Open Sans"/>
            </a:endParaRPr>
          </a:p>
          <a:p>
            <a:pPr indent="0" lvl="0" marL="0" rtl="0" algn="l">
              <a:spcBef>
                <a:spcPts val="2300"/>
              </a:spcBef>
              <a:spcAft>
                <a:spcPts val="0"/>
              </a:spcAft>
              <a:buNone/>
            </a:pPr>
            <a:r>
              <a:rPr lang="en-GB" sz="1200">
                <a:solidFill>
                  <a:srgbClr val="56585A"/>
                </a:solidFill>
                <a:latin typeface="Open Sans"/>
                <a:ea typeface="Open Sans"/>
                <a:cs typeface="Open Sans"/>
                <a:sym typeface="Open Sans"/>
              </a:rPr>
              <a:t>Users talk to each other on the platform via servers. A server is like a message board, where people can meet and chat to others who have similar interests to them. Each server is focused on a different theme or topic. There are servers dedicated to discussing anything from Fortnite, to food. Any user can create a server and invite people to it.</a:t>
            </a:r>
            <a:endParaRPr sz="1200">
              <a:solidFill>
                <a:srgbClr val="56585A"/>
              </a:solidFill>
              <a:latin typeface="Open Sans"/>
              <a:ea typeface="Open Sans"/>
              <a:cs typeface="Open Sans"/>
              <a:sym typeface="Open Sans"/>
            </a:endParaRPr>
          </a:p>
          <a:p>
            <a:pPr indent="0" lvl="0" marL="0" rtl="0" algn="l">
              <a:spcBef>
                <a:spcPts val="2300"/>
              </a:spcBef>
              <a:spcAft>
                <a:spcPts val="0"/>
              </a:spcAft>
              <a:buNone/>
            </a:pPr>
            <a:r>
              <a:rPr lang="en-GB" sz="1200">
                <a:solidFill>
                  <a:srgbClr val="56585A"/>
                </a:solidFill>
                <a:latin typeface="Open Sans"/>
                <a:ea typeface="Open Sans"/>
                <a:cs typeface="Open Sans"/>
                <a:sym typeface="Open Sans"/>
              </a:rPr>
              <a:t>There are two different types of servers:</a:t>
            </a:r>
            <a:endParaRPr sz="1200">
              <a:solidFill>
                <a:srgbClr val="56585A"/>
              </a:solidFill>
              <a:latin typeface="Open Sans"/>
              <a:ea typeface="Open Sans"/>
              <a:cs typeface="Open Sans"/>
              <a:sym typeface="Open Sans"/>
            </a:endParaRPr>
          </a:p>
          <a:p>
            <a:pPr indent="-228600" lvl="0" marL="762000" rtl="0" algn="l">
              <a:spcBef>
                <a:spcPts val="2300"/>
              </a:spcBef>
              <a:spcAft>
                <a:spcPts val="0"/>
              </a:spcAft>
              <a:buClr>
                <a:srgbClr val="525455"/>
              </a:buClr>
              <a:buSzPts val="1200"/>
              <a:buFont typeface="Open Sans"/>
              <a:buNone/>
            </a:pPr>
            <a:r>
              <a:rPr lang="en-GB" sz="1200">
                <a:solidFill>
                  <a:srgbClr val="525455"/>
                </a:solidFill>
                <a:latin typeface="Open Sans"/>
                <a:ea typeface="Open Sans"/>
                <a:cs typeface="Open Sans"/>
                <a:sym typeface="Open Sans"/>
              </a:rPr>
              <a:t>text – lets users share text messages and images</a:t>
            </a:r>
            <a:endParaRPr sz="1200">
              <a:solidFill>
                <a:srgbClr val="525455"/>
              </a:solidFill>
              <a:latin typeface="Open Sans"/>
              <a:ea typeface="Open Sans"/>
              <a:cs typeface="Open Sans"/>
              <a:sym typeface="Open Sans"/>
            </a:endParaRPr>
          </a:p>
          <a:p>
            <a:pPr indent="-228600" lvl="0" marL="762000" rtl="0" algn="l">
              <a:spcBef>
                <a:spcPts val="0"/>
              </a:spcBef>
              <a:spcAft>
                <a:spcPts val="0"/>
              </a:spcAft>
              <a:buClr>
                <a:srgbClr val="525455"/>
              </a:buClr>
              <a:buSzPts val="1200"/>
              <a:buFont typeface="Open Sans"/>
              <a:buNone/>
            </a:pPr>
            <a:r>
              <a:rPr lang="en-GB" sz="1200">
                <a:solidFill>
                  <a:srgbClr val="525455"/>
                </a:solidFill>
                <a:latin typeface="Open Sans"/>
                <a:ea typeface="Open Sans"/>
                <a:cs typeface="Open Sans"/>
                <a:sym typeface="Open Sans"/>
              </a:rPr>
              <a:t>voice – these are like group voice chats. Anyone can join at any time and listen to the conversation in real-time (except invitation-only servers). Normally there is also a chat function. All voice servers have a speaker icon next to them. You can have private, invite-only servers as well as public, all-access ones.</a:t>
            </a:r>
            <a:endParaRPr sz="1200">
              <a:solidFill>
                <a:srgbClr val="525455"/>
              </a:solidFill>
              <a:latin typeface="Open Sans"/>
              <a:ea typeface="Open Sans"/>
              <a:cs typeface="Open Sans"/>
              <a:sym typeface="Open Sans"/>
            </a:endParaRPr>
          </a:p>
          <a:p>
            <a:pPr indent="0" lvl="0" marL="0" rtl="0" algn="l">
              <a:spcBef>
                <a:spcPts val="2300"/>
              </a:spcBef>
              <a:spcAft>
                <a:spcPts val="1200"/>
              </a:spcAft>
              <a:buNone/>
            </a:pPr>
            <a:r>
              <a:t/>
            </a:r>
            <a:endParaRPr sz="1200"/>
          </a:p>
        </p:txBody>
      </p:sp>
      <p:pic>
        <p:nvPicPr>
          <p:cNvPr id="123" name="Google Shape;123;p19"/>
          <p:cNvPicPr preferRelativeResize="0"/>
          <p:nvPr/>
        </p:nvPicPr>
        <p:blipFill>
          <a:blip r:embed="rId3">
            <a:alphaModFix/>
          </a:blip>
          <a:stretch>
            <a:fillRect/>
          </a:stretch>
        </p:blipFill>
        <p:spPr>
          <a:xfrm>
            <a:off x="142725" y="1131900"/>
            <a:ext cx="3875499" cy="203463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20"/>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a:latin typeface="Audiowide"/>
                <a:ea typeface="Audiowide"/>
                <a:cs typeface="Audiowide"/>
                <a:sym typeface="Audiowide"/>
              </a:rPr>
              <a:t>Discord</a:t>
            </a:r>
            <a:endParaRPr b="1">
              <a:latin typeface="Audiowide"/>
              <a:ea typeface="Audiowide"/>
              <a:cs typeface="Audiowide"/>
              <a:sym typeface="Audiowide"/>
            </a:endParaRPr>
          </a:p>
        </p:txBody>
      </p:sp>
      <p:sp>
        <p:nvSpPr>
          <p:cNvPr id="129" name="Google Shape;129;p20"/>
          <p:cNvSpPr txBox="1"/>
          <p:nvPr>
            <p:ph idx="1" type="body"/>
          </p:nvPr>
        </p:nvSpPr>
        <p:spPr>
          <a:xfrm>
            <a:off x="4644675" y="500925"/>
            <a:ext cx="4166400" cy="4098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sz="1200">
                <a:solidFill>
                  <a:srgbClr val="56585A"/>
                </a:solidFill>
                <a:latin typeface="Open Sans"/>
                <a:ea typeface="Open Sans"/>
                <a:cs typeface="Open Sans"/>
                <a:sym typeface="Open Sans"/>
              </a:rPr>
              <a:t>What do young people think about Discord? </a:t>
            </a:r>
            <a:endParaRPr b="1" sz="1200">
              <a:solidFill>
                <a:srgbClr val="56585A"/>
              </a:solidFill>
              <a:latin typeface="Open Sans"/>
              <a:ea typeface="Open Sans"/>
              <a:cs typeface="Open Sans"/>
              <a:sym typeface="Open Sans"/>
            </a:endParaRPr>
          </a:p>
          <a:p>
            <a:pPr indent="0" lvl="0" marL="0" rtl="0" algn="l">
              <a:spcBef>
                <a:spcPts val="2300"/>
              </a:spcBef>
              <a:spcAft>
                <a:spcPts val="0"/>
              </a:spcAft>
              <a:buNone/>
            </a:pPr>
            <a:r>
              <a:rPr lang="en-GB" sz="1200">
                <a:solidFill>
                  <a:srgbClr val="56585A"/>
                </a:solidFill>
                <a:latin typeface="Open Sans"/>
                <a:ea typeface="Open Sans"/>
                <a:cs typeface="Open Sans"/>
                <a:sym typeface="Open Sans"/>
              </a:rPr>
              <a:t>Young people who have contacted Childline have described the platform as being a good place to meet new people outside of their normal social circle. Some also spoke about it being somewhere they can explore romantic connections and talk to others with similar interests to them.</a:t>
            </a:r>
            <a:endParaRPr sz="1200">
              <a:solidFill>
                <a:srgbClr val="56585A"/>
              </a:solidFill>
              <a:latin typeface="Open Sans"/>
              <a:ea typeface="Open Sans"/>
              <a:cs typeface="Open Sans"/>
              <a:sym typeface="Open Sans"/>
            </a:endParaRPr>
          </a:p>
          <a:p>
            <a:pPr indent="0" lvl="0" marL="0" rtl="0" algn="l">
              <a:spcBef>
                <a:spcPts val="2300"/>
              </a:spcBef>
              <a:spcAft>
                <a:spcPts val="0"/>
              </a:spcAft>
              <a:buNone/>
            </a:pPr>
            <a:r>
              <a:rPr lang="en-GB" sz="1200">
                <a:solidFill>
                  <a:srgbClr val="56585A"/>
                </a:solidFill>
                <a:latin typeface="Open Sans"/>
                <a:ea typeface="Open Sans"/>
                <a:cs typeface="Open Sans"/>
                <a:sym typeface="Open Sans"/>
              </a:rPr>
              <a:t>However, they also reported experiencing abuse and harassment on the platform. Some also shared that they had been exposed to harmful and inappropriate content on the app.</a:t>
            </a:r>
            <a:endParaRPr sz="1200">
              <a:solidFill>
                <a:srgbClr val="56585A"/>
              </a:solidFill>
              <a:latin typeface="Open Sans"/>
              <a:ea typeface="Open Sans"/>
              <a:cs typeface="Open Sans"/>
              <a:sym typeface="Open Sans"/>
            </a:endParaRPr>
          </a:p>
          <a:p>
            <a:pPr indent="0" lvl="0" marL="0" rtl="0" algn="l">
              <a:spcBef>
                <a:spcPts val="0"/>
              </a:spcBef>
              <a:spcAft>
                <a:spcPts val="1200"/>
              </a:spcAft>
              <a:buNone/>
            </a:pPr>
            <a:r>
              <a:rPr lang="en-GB" sz="1200">
                <a:latin typeface="Open Sans"/>
                <a:ea typeface="Open Sans"/>
                <a:cs typeface="Open Sans"/>
                <a:sym typeface="Open Sans"/>
              </a:rPr>
              <a:t>(NSPCC, 2024)</a:t>
            </a:r>
            <a:endParaRPr sz="1200">
              <a:latin typeface="Open Sans"/>
              <a:ea typeface="Open Sans"/>
              <a:cs typeface="Open Sans"/>
              <a:sym typeface="Open Sans"/>
            </a:endParaRPr>
          </a:p>
        </p:txBody>
      </p:sp>
      <p:pic>
        <p:nvPicPr>
          <p:cNvPr id="130" name="Google Shape;130;p20"/>
          <p:cNvPicPr preferRelativeResize="0"/>
          <p:nvPr/>
        </p:nvPicPr>
        <p:blipFill>
          <a:blip r:embed="rId3">
            <a:alphaModFix/>
          </a:blip>
          <a:stretch>
            <a:fillRect/>
          </a:stretch>
        </p:blipFill>
        <p:spPr>
          <a:xfrm>
            <a:off x="250813" y="1079100"/>
            <a:ext cx="3828325" cy="15313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21"/>
          <p:cNvSpPr txBox="1"/>
          <p:nvPr>
            <p:ph type="title"/>
          </p:nvPr>
        </p:nvSpPr>
        <p:spPr>
          <a:xfrm>
            <a:off x="123400" y="36557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sz="3000">
                <a:latin typeface="Audiowide"/>
                <a:ea typeface="Audiowide"/>
                <a:cs typeface="Audiowide"/>
                <a:sym typeface="Audiowide"/>
              </a:rPr>
              <a:t>Steam</a:t>
            </a:r>
            <a:endParaRPr b="1" sz="3000">
              <a:latin typeface="Audiowide"/>
              <a:ea typeface="Audiowide"/>
              <a:cs typeface="Audiowide"/>
              <a:sym typeface="Audiowide"/>
            </a:endParaRPr>
          </a:p>
          <a:p>
            <a:pPr indent="0" lvl="0" marL="0" rtl="0" algn="l">
              <a:spcBef>
                <a:spcPts val="0"/>
              </a:spcBef>
              <a:spcAft>
                <a:spcPts val="0"/>
              </a:spcAft>
              <a:buNone/>
            </a:pPr>
            <a:r>
              <a:rPr b="1" lang="en-GB" sz="3000">
                <a:latin typeface="Audiowide"/>
                <a:ea typeface="Audiowide"/>
                <a:cs typeface="Audiowide"/>
                <a:sym typeface="Audiowide"/>
              </a:rPr>
              <a:t>-What is it?-</a:t>
            </a:r>
            <a:endParaRPr b="1" sz="3000">
              <a:latin typeface="Audiowide"/>
              <a:ea typeface="Audiowide"/>
              <a:cs typeface="Audiowide"/>
              <a:sym typeface="Audiowide"/>
            </a:endParaRPr>
          </a:p>
        </p:txBody>
      </p:sp>
      <p:sp>
        <p:nvSpPr>
          <p:cNvPr id="136" name="Google Shape;136;p21"/>
          <p:cNvSpPr txBox="1"/>
          <p:nvPr>
            <p:ph idx="1" type="body"/>
          </p:nvPr>
        </p:nvSpPr>
        <p:spPr>
          <a:xfrm>
            <a:off x="4644675" y="120375"/>
            <a:ext cx="4166400" cy="49245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SzPts val="935"/>
              <a:buNone/>
            </a:pPr>
            <a:r>
              <a:rPr lang="en-GB" sz="1200">
                <a:solidFill>
                  <a:srgbClr val="000000"/>
                </a:solidFill>
                <a:latin typeface="Open Sans"/>
                <a:ea typeface="Open Sans"/>
                <a:cs typeface="Open Sans"/>
                <a:sym typeface="Open Sans"/>
              </a:rPr>
              <a:t>Steam offers mostly Windows games along with some mac OS titles. </a:t>
            </a:r>
            <a:r>
              <a:rPr lang="en-GB" sz="1200">
                <a:solidFill>
                  <a:srgbClr val="292929"/>
                </a:solidFill>
                <a:uFill>
                  <a:noFill/>
                </a:uFill>
                <a:latin typeface="Open Sans"/>
                <a:ea typeface="Open Sans"/>
                <a:cs typeface="Open Sans"/>
                <a:sym typeface="Open Sans"/>
                <a:hlinkClick r:id="rId3">
                  <a:extLst>
                    <a:ext uri="{A12FA001-AC4F-418D-AE19-62706E023703}">
                      <ahyp:hlinkClr val="tx"/>
                    </a:ext>
                  </a:extLst>
                </a:hlinkClick>
              </a:rPr>
              <a:t>Steam Machines</a:t>
            </a:r>
            <a:r>
              <a:rPr lang="en-GB" sz="1200">
                <a:solidFill>
                  <a:srgbClr val="000000"/>
                </a:solidFill>
                <a:latin typeface="Open Sans"/>
                <a:ea typeface="Open Sans"/>
                <a:cs typeface="Open Sans"/>
                <a:sym typeface="Open Sans"/>
              </a:rPr>
              <a:t> may not have taken off, but you'll find Linux titles, which is great for Steam Deck owners who don't want to rely solely on the Proton compatibility layer for Windows games (more on that in a bit). The Mac and Linux versions have been updated to more closely resemble their Windows counterpart, thanks to hardware acceleration. The free Steam app is a terrific way to buy new releases or preorder upcoming releases. If there's a significant new </a:t>
            </a:r>
            <a:r>
              <a:rPr lang="en-GB" sz="1200">
                <a:solidFill>
                  <a:srgbClr val="292929"/>
                </a:solidFill>
                <a:uFill>
                  <a:noFill/>
                </a:uFill>
                <a:latin typeface="Open Sans"/>
                <a:ea typeface="Open Sans"/>
                <a:cs typeface="Open Sans"/>
                <a:sym typeface="Open Sans"/>
                <a:hlinkClick r:id="rId4">
                  <a:extLst>
                    <a:ext uri="{A12FA001-AC4F-418D-AE19-62706E023703}">
                      <ahyp:hlinkClr val="tx"/>
                    </a:ext>
                  </a:extLst>
                </a:hlinkClick>
              </a:rPr>
              <a:t>PC game</a:t>
            </a:r>
            <a:r>
              <a:rPr lang="en-GB" sz="1200">
                <a:solidFill>
                  <a:srgbClr val="000000"/>
                </a:solidFill>
                <a:latin typeface="Open Sans"/>
                <a:ea typeface="Open Sans"/>
                <a:cs typeface="Open Sans"/>
                <a:sym typeface="Open Sans"/>
              </a:rPr>
              <a:t>, Steam likely has the title—provided that the game's publisher isn't selling it exclusively via another store. For example, you can only buy </a:t>
            </a:r>
            <a:r>
              <a:rPr lang="en-GB" sz="1200">
                <a:solidFill>
                  <a:srgbClr val="292929"/>
                </a:solidFill>
                <a:uFill>
                  <a:noFill/>
                </a:uFill>
                <a:latin typeface="Open Sans"/>
                <a:ea typeface="Open Sans"/>
                <a:cs typeface="Open Sans"/>
                <a:sym typeface="Open Sans"/>
                <a:hlinkClick r:id="rId5">
                  <a:extLst>
                    <a:ext uri="{A12FA001-AC4F-418D-AE19-62706E023703}">
                      <ahyp:hlinkClr val="tx"/>
                    </a:ext>
                  </a:extLst>
                </a:hlinkClick>
              </a:rPr>
              <a:t>Diablo IV</a:t>
            </a:r>
            <a:r>
              <a:rPr lang="en-GB" sz="1200">
                <a:solidFill>
                  <a:srgbClr val="000000"/>
                </a:solidFill>
                <a:latin typeface="Open Sans"/>
                <a:ea typeface="Open Sans"/>
                <a:cs typeface="Open Sans"/>
                <a:sym typeface="Open Sans"/>
              </a:rPr>
              <a:t> from Battle.net and Fortnite from the </a:t>
            </a:r>
            <a:r>
              <a:rPr lang="en-GB" sz="1200">
                <a:solidFill>
                  <a:srgbClr val="292929"/>
                </a:solidFill>
                <a:uFill>
                  <a:noFill/>
                </a:uFill>
                <a:latin typeface="Open Sans"/>
                <a:ea typeface="Open Sans"/>
                <a:cs typeface="Open Sans"/>
                <a:sym typeface="Open Sans"/>
                <a:hlinkClick r:id="rId6">
                  <a:extLst>
                    <a:ext uri="{A12FA001-AC4F-418D-AE19-62706E023703}">
                      <ahyp:hlinkClr val="tx"/>
                    </a:ext>
                  </a:extLst>
                </a:hlinkClick>
              </a:rPr>
              <a:t>Epic Games Store</a:t>
            </a:r>
            <a:r>
              <a:rPr lang="en-GB" sz="1200">
                <a:solidFill>
                  <a:srgbClr val="000000"/>
                </a:solidFill>
                <a:latin typeface="Open Sans"/>
                <a:ea typeface="Open Sans"/>
                <a:cs typeface="Open Sans"/>
                <a:sym typeface="Open Sans"/>
              </a:rPr>
              <a:t>. </a:t>
            </a:r>
            <a:endParaRPr sz="1200">
              <a:solidFill>
                <a:srgbClr val="000000"/>
              </a:solidFill>
              <a:latin typeface="Open Sans"/>
              <a:ea typeface="Open Sans"/>
              <a:cs typeface="Open Sans"/>
              <a:sym typeface="Open Sans"/>
            </a:endParaRPr>
          </a:p>
          <a:p>
            <a:pPr indent="0" lvl="0" marL="0" rtl="0" algn="l">
              <a:lnSpc>
                <a:spcPct val="95000"/>
              </a:lnSpc>
              <a:spcBef>
                <a:spcPts val="1400"/>
              </a:spcBef>
              <a:spcAft>
                <a:spcPts val="1200"/>
              </a:spcAft>
              <a:buSzPts val="935"/>
              <a:buNone/>
            </a:pPr>
            <a:r>
              <a:t/>
            </a:r>
            <a:endParaRPr sz="1205"/>
          </a:p>
        </p:txBody>
      </p:sp>
      <p:pic>
        <p:nvPicPr>
          <p:cNvPr id="137" name="Google Shape;137;p21"/>
          <p:cNvPicPr preferRelativeResize="0"/>
          <p:nvPr/>
        </p:nvPicPr>
        <p:blipFill rotWithShape="1">
          <a:blip r:embed="rId7">
            <a:alphaModFix/>
          </a:blip>
          <a:srcRect b="13622" l="0" r="0" t="12739"/>
          <a:stretch/>
        </p:blipFill>
        <p:spPr>
          <a:xfrm>
            <a:off x="123400" y="1469575"/>
            <a:ext cx="3028450" cy="16726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 name="Shape 141"/>
        <p:cNvGrpSpPr/>
        <p:nvPr/>
      </p:nvGrpSpPr>
      <p:grpSpPr>
        <a:xfrm>
          <a:off x="0" y="0"/>
          <a:ext cx="0" cy="0"/>
          <a:chOff x="0" y="0"/>
          <a:chExt cx="0" cy="0"/>
        </a:xfrm>
      </p:grpSpPr>
      <p:sp>
        <p:nvSpPr>
          <p:cNvPr id="142" name="Google Shape;142;p22"/>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latin typeface="Audiowide"/>
                <a:ea typeface="Audiowide"/>
                <a:cs typeface="Audiowide"/>
                <a:sym typeface="Audiowide"/>
              </a:rPr>
              <a:t>Steam</a:t>
            </a:r>
            <a:endParaRPr>
              <a:latin typeface="Audiowide"/>
              <a:ea typeface="Audiowide"/>
              <a:cs typeface="Audiowide"/>
              <a:sym typeface="Audiowide"/>
            </a:endParaRPr>
          </a:p>
          <a:p>
            <a:pPr indent="0" lvl="0" marL="0" rtl="0" algn="l">
              <a:spcBef>
                <a:spcPts val="0"/>
              </a:spcBef>
              <a:spcAft>
                <a:spcPts val="0"/>
              </a:spcAft>
              <a:buNone/>
            </a:pPr>
            <a:r>
              <a:rPr lang="en-GB">
                <a:latin typeface="Audiowide"/>
                <a:ea typeface="Audiowide"/>
                <a:cs typeface="Audiowide"/>
                <a:sym typeface="Audiowide"/>
              </a:rPr>
              <a:t>-What it offers?-</a:t>
            </a:r>
            <a:endParaRPr>
              <a:latin typeface="Audiowide"/>
              <a:ea typeface="Audiowide"/>
              <a:cs typeface="Audiowide"/>
              <a:sym typeface="Audiowide"/>
            </a:endParaRPr>
          </a:p>
        </p:txBody>
      </p:sp>
      <p:sp>
        <p:nvSpPr>
          <p:cNvPr id="143" name="Google Shape;143;p22"/>
          <p:cNvSpPr txBox="1"/>
          <p:nvPr>
            <p:ph idx="1" type="body"/>
          </p:nvPr>
        </p:nvSpPr>
        <p:spPr>
          <a:xfrm>
            <a:off x="4644675" y="500925"/>
            <a:ext cx="4166400" cy="4098600"/>
          </a:xfrm>
          <a:prstGeom prst="rect">
            <a:avLst/>
          </a:prstGeom>
        </p:spPr>
        <p:txBody>
          <a:bodyPr anchorCtr="0" anchor="t" bIns="91425" lIns="91425" spcFirstLastPara="1" rIns="91425" wrap="square" tIns="91425">
            <a:normAutofit/>
          </a:bodyPr>
          <a:lstStyle/>
          <a:p>
            <a:pPr indent="0" lvl="0" marL="0" rtl="0" algn="l">
              <a:lnSpc>
                <a:spcPct val="95000"/>
              </a:lnSpc>
              <a:spcBef>
                <a:spcPts val="1400"/>
              </a:spcBef>
              <a:spcAft>
                <a:spcPts val="0"/>
              </a:spcAft>
              <a:buClr>
                <a:srgbClr val="000000"/>
              </a:buClr>
              <a:buSzPts val="935"/>
              <a:buFont typeface="Arial"/>
              <a:buNone/>
            </a:pPr>
            <a:r>
              <a:rPr lang="en-GB" sz="1200">
                <a:solidFill>
                  <a:srgbClr val="000000"/>
                </a:solidFill>
                <a:latin typeface="Open Sans"/>
                <a:ea typeface="Open Sans"/>
                <a:cs typeface="Open Sans"/>
                <a:sym typeface="Open Sans"/>
              </a:rPr>
              <a:t>Steam currently offers thousands of titles, ranging from simple arcade-like games (Pac-Man Championship Edition DX+) to simulations </a:t>
            </a:r>
            <a:r>
              <a:rPr lang="en-GB" sz="1200">
                <a:solidFill>
                  <a:schemeClr val="dk1"/>
                </a:solidFill>
                <a:latin typeface="Open Sans"/>
                <a:ea typeface="Open Sans"/>
                <a:cs typeface="Open Sans"/>
                <a:sym typeface="Open Sans"/>
              </a:rPr>
              <a:t>(</a:t>
            </a:r>
            <a:r>
              <a:rPr lang="en-GB" sz="1200">
                <a:solidFill>
                  <a:schemeClr val="dk1"/>
                </a:solidFill>
                <a:uFill>
                  <a:noFill/>
                </a:uFill>
                <a:latin typeface="Open Sans"/>
                <a:ea typeface="Open Sans"/>
                <a:cs typeface="Open Sans"/>
                <a:sym typeface="Open Sans"/>
                <a:hlinkClick r:id="rId3">
                  <a:extLst>
                    <a:ext uri="{A12FA001-AC4F-418D-AE19-62706E023703}">
                      <ahyp:hlinkClr val="tx"/>
                    </a:ext>
                  </a:extLst>
                </a:hlinkClick>
              </a:rPr>
              <a:t>Football Manager</a:t>
            </a:r>
            <a:r>
              <a:rPr lang="en-GB" sz="1200">
                <a:solidFill>
                  <a:schemeClr val="dk1"/>
                </a:solidFill>
                <a:latin typeface="Open Sans"/>
                <a:ea typeface="Open Sans"/>
                <a:cs typeface="Open Sans"/>
                <a:sym typeface="Open Sans"/>
              </a:rPr>
              <a:t>)</a:t>
            </a:r>
            <a:r>
              <a:rPr lang="en-GB" sz="1200">
                <a:solidFill>
                  <a:srgbClr val="000000"/>
                </a:solidFill>
                <a:latin typeface="Open Sans"/>
                <a:ea typeface="Open Sans"/>
                <a:cs typeface="Open Sans"/>
                <a:sym typeface="Open Sans"/>
              </a:rPr>
              <a:t> to AAA behemoths (</a:t>
            </a:r>
            <a:r>
              <a:rPr lang="en-GB" sz="1200">
                <a:solidFill>
                  <a:srgbClr val="292929"/>
                </a:solidFill>
                <a:uFill>
                  <a:noFill/>
                </a:uFill>
                <a:latin typeface="Open Sans"/>
                <a:ea typeface="Open Sans"/>
                <a:cs typeface="Open Sans"/>
                <a:sym typeface="Open Sans"/>
                <a:hlinkClick r:id="rId4">
                  <a:extLst>
                    <a:ext uri="{A12FA001-AC4F-418D-AE19-62706E023703}">
                      <ahyp:hlinkClr val="tx"/>
                    </a:ext>
                  </a:extLst>
                </a:hlinkClick>
              </a:rPr>
              <a:t>Monster Hunter World</a:t>
            </a:r>
            <a:r>
              <a:rPr lang="en-GB" sz="1200">
                <a:solidFill>
                  <a:srgbClr val="000000"/>
                </a:solidFill>
                <a:latin typeface="Open Sans"/>
                <a:ea typeface="Open Sans"/>
                <a:cs typeface="Open Sans"/>
                <a:sym typeface="Open Sans"/>
              </a:rPr>
              <a:t>). Of course, as Steam is a Valve product, it has titles you won't find in other PC game stores, such as </a:t>
            </a:r>
            <a:r>
              <a:rPr lang="en-GB" sz="1200">
                <a:solidFill>
                  <a:srgbClr val="292929"/>
                </a:solidFill>
                <a:uFill>
                  <a:noFill/>
                </a:uFill>
                <a:latin typeface="Open Sans"/>
                <a:ea typeface="Open Sans"/>
                <a:cs typeface="Open Sans"/>
                <a:sym typeface="Open Sans"/>
                <a:hlinkClick r:id="rId5">
                  <a:extLst>
                    <a:ext uri="{A12FA001-AC4F-418D-AE19-62706E023703}">
                      <ahyp:hlinkClr val="tx"/>
                    </a:ext>
                  </a:extLst>
                </a:hlinkClick>
              </a:rPr>
              <a:t>Counter-Strike: Global Offensive</a:t>
            </a:r>
            <a:r>
              <a:rPr lang="en-GB" sz="1200">
                <a:solidFill>
                  <a:srgbClr val="000000"/>
                </a:solidFill>
                <a:latin typeface="Open Sans"/>
                <a:ea typeface="Open Sans"/>
                <a:cs typeface="Open Sans"/>
                <a:sym typeface="Open Sans"/>
              </a:rPr>
              <a:t>, </a:t>
            </a:r>
            <a:r>
              <a:rPr lang="en-GB" sz="1200">
                <a:solidFill>
                  <a:srgbClr val="292929"/>
                </a:solidFill>
                <a:uFill>
                  <a:noFill/>
                </a:uFill>
                <a:latin typeface="Open Sans"/>
                <a:ea typeface="Open Sans"/>
                <a:cs typeface="Open Sans"/>
                <a:sym typeface="Open Sans"/>
                <a:hlinkClick r:id="rId6">
                  <a:extLst>
                    <a:ext uri="{A12FA001-AC4F-418D-AE19-62706E023703}">
                      <ahyp:hlinkClr val="tx"/>
                    </a:ext>
                  </a:extLst>
                </a:hlinkClick>
              </a:rPr>
              <a:t>Half-Life: Alyx</a:t>
            </a:r>
            <a:r>
              <a:rPr lang="en-GB" sz="1200">
                <a:solidFill>
                  <a:srgbClr val="000000"/>
                </a:solidFill>
                <a:latin typeface="Open Sans"/>
                <a:ea typeface="Open Sans"/>
                <a:cs typeface="Open Sans"/>
                <a:sym typeface="Open Sans"/>
              </a:rPr>
              <a:t>, and Portal. In addition, Valve produces one of the finest </a:t>
            </a:r>
            <a:r>
              <a:rPr lang="en-GB" sz="1200">
                <a:solidFill>
                  <a:srgbClr val="292929"/>
                </a:solidFill>
                <a:uFill>
                  <a:noFill/>
                </a:uFill>
                <a:latin typeface="Open Sans"/>
                <a:ea typeface="Open Sans"/>
                <a:cs typeface="Open Sans"/>
                <a:sym typeface="Open Sans"/>
                <a:hlinkClick r:id="rId7">
                  <a:extLst>
                    <a:ext uri="{A12FA001-AC4F-418D-AE19-62706E023703}">
                      <ahyp:hlinkClr val="tx"/>
                    </a:ext>
                  </a:extLst>
                </a:hlinkClick>
              </a:rPr>
              <a:t>VR headsets</a:t>
            </a:r>
            <a:r>
              <a:rPr lang="en-GB" sz="1200">
                <a:solidFill>
                  <a:srgbClr val="000000"/>
                </a:solidFill>
                <a:latin typeface="Open Sans"/>
                <a:ea typeface="Open Sans"/>
                <a:cs typeface="Open Sans"/>
                <a:sym typeface="Open Sans"/>
              </a:rPr>
              <a:t> on the market, so you'll find many </a:t>
            </a:r>
            <a:r>
              <a:rPr lang="en-GB" sz="1200">
                <a:solidFill>
                  <a:srgbClr val="292929"/>
                </a:solidFill>
                <a:uFill>
                  <a:noFill/>
                </a:uFill>
                <a:latin typeface="Open Sans"/>
                <a:ea typeface="Open Sans"/>
                <a:cs typeface="Open Sans"/>
                <a:sym typeface="Open Sans"/>
                <a:hlinkClick r:id="rId8">
                  <a:extLst>
                    <a:ext uri="{A12FA001-AC4F-418D-AE19-62706E023703}">
                      <ahyp:hlinkClr val="tx"/>
                    </a:ext>
                  </a:extLst>
                </a:hlinkClick>
              </a:rPr>
              <a:t>VR games</a:t>
            </a:r>
            <a:r>
              <a:rPr lang="en-GB" sz="1200">
                <a:solidFill>
                  <a:srgbClr val="000000"/>
                </a:solidFill>
                <a:latin typeface="Open Sans"/>
                <a:ea typeface="Open Sans"/>
                <a:cs typeface="Open Sans"/>
                <a:sym typeface="Open Sans"/>
              </a:rPr>
              <a:t> on Steam. It has a variety that its competitors can't match. Even competitors with their own digital game stores, like EA and Microsoft, now sell games on Steam</a:t>
            </a:r>
            <a:r>
              <a:rPr lang="en-GB" sz="1200">
                <a:solidFill>
                  <a:srgbClr val="000000"/>
                </a:solidFill>
                <a:latin typeface="Open Sans"/>
                <a:ea typeface="Open Sans"/>
                <a:cs typeface="Open Sans"/>
                <a:sym typeface="Open Sans"/>
              </a:rPr>
              <a:t>.</a:t>
            </a:r>
            <a:endParaRPr sz="1200">
              <a:solidFill>
                <a:srgbClr val="000000"/>
              </a:solidFill>
              <a:latin typeface="Open Sans"/>
              <a:ea typeface="Open Sans"/>
              <a:cs typeface="Open Sans"/>
              <a:sym typeface="Open Sans"/>
            </a:endParaRPr>
          </a:p>
          <a:p>
            <a:pPr indent="0" lvl="0" marL="0" rtl="0" algn="l">
              <a:lnSpc>
                <a:spcPct val="95000"/>
              </a:lnSpc>
              <a:spcBef>
                <a:spcPts val="1400"/>
              </a:spcBef>
              <a:spcAft>
                <a:spcPts val="0"/>
              </a:spcAft>
              <a:buClr>
                <a:srgbClr val="000000"/>
              </a:buClr>
              <a:buSzPts val="935"/>
              <a:buFont typeface="Arial"/>
              <a:buNone/>
            </a:pPr>
            <a:r>
              <a:t/>
            </a:r>
            <a:endParaRPr sz="1400">
              <a:latin typeface="Arial"/>
              <a:ea typeface="Arial"/>
              <a:cs typeface="Arial"/>
              <a:sym typeface="Arial"/>
            </a:endParaRPr>
          </a:p>
          <a:p>
            <a:pPr indent="0" lvl="0" marL="0" rtl="0" algn="l">
              <a:lnSpc>
                <a:spcPct val="95000"/>
              </a:lnSpc>
              <a:spcBef>
                <a:spcPts val="1200"/>
              </a:spcBef>
              <a:spcAft>
                <a:spcPts val="0"/>
              </a:spcAft>
              <a:buClr>
                <a:srgbClr val="000000"/>
              </a:buClr>
              <a:buSzPts val="935"/>
              <a:buFont typeface="Arial"/>
              <a:buNone/>
            </a:pPr>
            <a:r>
              <a:t/>
            </a:r>
            <a:endParaRPr sz="1205"/>
          </a:p>
          <a:p>
            <a:pPr indent="0" lvl="0" marL="0" rtl="0" algn="l">
              <a:spcBef>
                <a:spcPts val="1200"/>
              </a:spcBef>
              <a:spcAft>
                <a:spcPts val="1200"/>
              </a:spcAft>
              <a:buNone/>
            </a:pPr>
            <a:r>
              <a:t/>
            </a:r>
            <a:endParaRPr/>
          </a:p>
        </p:txBody>
      </p:sp>
      <p:pic>
        <p:nvPicPr>
          <p:cNvPr id="144" name="Google Shape;144;p22"/>
          <p:cNvPicPr preferRelativeResize="0"/>
          <p:nvPr/>
        </p:nvPicPr>
        <p:blipFill>
          <a:blip r:embed="rId9">
            <a:alphaModFix/>
          </a:blip>
          <a:stretch>
            <a:fillRect/>
          </a:stretch>
        </p:blipFill>
        <p:spPr>
          <a:xfrm>
            <a:off x="394125" y="1431600"/>
            <a:ext cx="3251332" cy="182887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 name="Shape 148"/>
        <p:cNvGrpSpPr/>
        <p:nvPr/>
      </p:nvGrpSpPr>
      <p:grpSpPr>
        <a:xfrm>
          <a:off x="0" y="0"/>
          <a:ext cx="0" cy="0"/>
          <a:chOff x="0" y="0"/>
          <a:chExt cx="0" cy="0"/>
        </a:xfrm>
      </p:grpSpPr>
      <p:sp>
        <p:nvSpPr>
          <p:cNvPr id="149" name="Google Shape;149;p23"/>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a:latin typeface="Audiowide"/>
                <a:ea typeface="Audiowide"/>
                <a:cs typeface="Audiowide"/>
                <a:sym typeface="Audiowide"/>
              </a:rPr>
              <a:t>Steam</a:t>
            </a:r>
            <a:endParaRPr b="1">
              <a:latin typeface="Audiowide"/>
              <a:ea typeface="Audiowide"/>
              <a:cs typeface="Audiowide"/>
              <a:sym typeface="Audiowide"/>
            </a:endParaRPr>
          </a:p>
          <a:p>
            <a:pPr indent="0" lvl="0" marL="0" rtl="0" algn="l">
              <a:spcBef>
                <a:spcPts val="0"/>
              </a:spcBef>
              <a:spcAft>
                <a:spcPts val="0"/>
              </a:spcAft>
              <a:buNone/>
            </a:pPr>
            <a:r>
              <a:rPr b="1" lang="en-GB">
                <a:latin typeface="Audiowide"/>
                <a:ea typeface="Audiowide"/>
                <a:cs typeface="Audiowide"/>
                <a:sym typeface="Audiowide"/>
              </a:rPr>
              <a:t> - Risks -</a:t>
            </a:r>
            <a:r>
              <a:rPr lang="en-GB"/>
              <a:t> </a:t>
            </a:r>
            <a:endParaRPr/>
          </a:p>
        </p:txBody>
      </p:sp>
      <p:sp>
        <p:nvSpPr>
          <p:cNvPr id="150" name="Google Shape;150;p23"/>
          <p:cNvSpPr txBox="1"/>
          <p:nvPr>
            <p:ph idx="1" type="body"/>
          </p:nvPr>
        </p:nvSpPr>
        <p:spPr>
          <a:xfrm>
            <a:off x="4644675" y="131325"/>
            <a:ext cx="4166400" cy="4968300"/>
          </a:xfrm>
          <a:prstGeom prst="rect">
            <a:avLst/>
          </a:prstGeom>
        </p:spPr>
        <p:txBody>
          <a:bodyPr anchorCtr="0" anchor="t" bIns="91425" lIns="91425" spcFirstLastPara="1" rIns="91425" wrap="square" tIns="91425">
            <a:noAutofit/>
          </a:bodyPr>
          <a:lstStyle/>
          <a:p>
            <a:pPr indent="0" lvl="0" marL="0" rtl="0" algn="l">
              <a:lnSpc>
                <a:spcPct val="95000"/>
              </a:lnSpc>
              <a:spcBef>
                <a:spcPts val="1400"/>
              </a:spcBef>
              <a:spcAft>
                <a:spcPts val="0"/>
              </a:spcAft>
              <a:buSzPts val="852"/>
              <a:buNone/>
            </a:pPr>
            <a:r>
              <a:rPr lang="en-GB" sz="1246">
                <a:solidFill>
                  <a:srgbClr val="444444"/>
                </a:solidFill>
                <a:latin typeface="Open Sans"/>
                <a:ea typeface="Open Sans"/>
                <a:cs typeface="Open Sans"/>
                <a:sym typeface="Open Sans"/>
              </a:rPr>
              <a:t>There are potential dangers for kids using the Steam app. One of the main risks is exposure to inappropriate content, including violence, sexual content, and other adult themes. Many games on Steam are not suitable for children, and it is up to parents to monitor their child's use of the app and restrict access to these games if necessary.</a:t>
            </a:r>
            <a:endParaRPr sz="1246">
              <a:solidFill>
                <a:srgbClr val="444444"/>
              </a:solidFill>
              <a:latin typeface="Open Sans"/>
              <a:ea typeface="Open Sans"/>
              <a:cs typeface="Open Sans"/>
              <a:sym typeface="Open Sans"/>
            </a:endParaRPr>
          </a:p>
          <a:p>
            <a:pPr indent="0" lvl="0" marL="0" rtl="0" algn="l">
              <a:lnSpc>
                <a:spcPct val="95000"/>
              </a:lnSpc>
              <a:spcBef>
                <a:spcPts val="1400"/>
              </a:spcBef>
              <a:spcAft>
                <a:spcPts val="0"/>
              </a:spcAft>
              <a:buSzPts val="852"/>
              <a:buNone/>
            </a:pPr>
            <a:r>
              <a:rPr lang="en-GB" sz="1246">
                <a:solidFill>
                  <a:srgbClr val="444444"/>
                </a:solidFill>
                <a:latin typeface="Open Sans"/>
                <a:ea typeface="Open Sans"/>
                <a:cs typeface="Open Sans"/>
                <a:sym typeface="Open Sans"/>
              </a:rPr>
              <a:t>Another potential danger is online harassment. Steam has a large community of users, and while the platform has taken steps to mitigate this, bullying and harassment can still occur. Kids may be exposed to abusive language, hate speech, and other forms of bullying while playing games on the app. Additionally, kids may be targeted by predators who use the platform to groom or exploit minors.</a:t>
            </a:r>
            <a:endParaRPr sz="1246">
              <a:solidFill>
                <a:srgbClr val="444444"/>
              </a:solidFill>
              <a:latin typeface="Open Sans"/>
              <a:ea typeface="Open Sans"/>
              <a:cs typeface="Open Sans"/>
              <a:sym typeface="Open Sans"/>
            </a:endParaRPr>
          </a:p>
          <a:p>
            <a:pPr indent="0" lvl="0" marL="0" rtl="0" algn="l">
              <a:lnSpc>
                <a:spcPct val="95000"/>
              </a:lnSpc>
              <a:spcBef>
                <a:spcPts val="1400"/>
              </a:spcBef>
              <a:spcAft>
                <a:spcPts val="0"/>
              </a:spcAft>
              <a:buSzPts val="852"/>
              <a:buNone/>
            </a:pPr>
            <a:r>
              <a:rPr lang="en-GB" sz="1246">
                <a:solidFill>
                  <a:srgbClr val="444444"/>
                </a:solidFill>
                <a:latin typeface="Open Sans"/>
                <a:ea typeface="Open Sans"/>
                <a:cs typeface="Open Sans"/>
                <a:sym typeface="Open Sans"/>
              </a:rPr>
              <a:t>Finally, there is a risk of addiction with the Steam app. Games on the platform can be incredibly engaging, and kids may spend hours playing them, leading to neglect of other important activities, such as school work or physical activity. Additionally, some games may be designed to be addictive, using tactics such as loot boxes and micro-transactions to encourage players to spend more time and money on the app.</a:t>
            </a:r>
            <a:endParaRPr sz="1246">
              <a:solidFill>
                <a:srgbClr val="444444"/>
              </a:solidFill>
              <a:latin typeface="Open Sans"/>
              <a:ea typeface="Open Sans"/>
              <a:cs typeface="Open Sans"/>
              <a:sym typeface="Open Sans"/>
            </a:endParaRPr>
          </a:p>
          <a:p>
            <a:pPr indent="0" lvl="0" marL="0" rtl="0" algn="l">
              <a:lnSpc>
                <a:spcPct val="95000"/>
              </a:lnSpc>
              <a:spcBef>
                <a:spcPts val="0"/>
              </a:spcBef>
              <a:spcAft>
                <a:spcPts val="1200"/>
              </a:spcAft>
              <a:buSzPts val="852"/>
              <a:buNone/>
            </a:pPr>
            <a:r>
              <a:t/>
            </a:r>
            <a:endParaRPr sz="1107">
              <a:latin typeface="Open Sans"/>
              <a:ea typeface="Open Sans"/>
              <a:cs typeface="Open Sans"/>
              <a:sym typeface="Open Sans"/>
            </a:endParaRPr>
          </a:p>
        </p:txBody>
      </p:sp>
      <p:pic>
        <p:nvPicPr>
          <p:cNvPr id="151" name="Google Shape;151;p23"/>
          <p:cNvPicPr preferRelativeResize="0"/>
          <p:nvPr/>
        </p:nvPicPr>
        <p:blipFill>
          <a:blip r:embed="rId3">
            <a:alphaModFix/>
          </a:blip>
          <a:stretch>
            <a:fillRect/>
          </a:stretch>
        </p:blipFill>
        <p:spPr>
          <a:xfrm>
            <a:off x="311725" y="1412275"/>
            <a:ext cx="2743313" cy="18288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24"/>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a:latin typeface="Audiowide"/>
                <a:ea typeface="Audiowide"/>
                <a:cs typeface="Audiowide"/>
                <a:sym typeface="Audiowide"/>
              </a:rPr>
              <a:t>Selected others…</a:t>
            </a:r>
            <a:endParaRPr b="1">
              <a:latin typeface="Audiowide"/>
              <a:ea typeface="Audiowide"/>
              <a:cs typeface="Audiowide"/>
              <a:sym typeface="Audiowide"/>
            </a:endParaRPr>
          </a:p>
        </p:txBody>
      </p:sp>
      <p:sp>
        <p:nvSpPr>
          <p:cNvPr id="157" name="Google Shape;157;p24"/>
          <p:cNvSpPr txBox="1"/>
          <p:nvPr>
            <p:ph idx="1" type="body"/>
          </p:nvPr>
        </p:nvSpPr>
        <p:spPr>
          <a:xfrm>
            <a:off x="4644675" y="500925"/>
            <a:ext cx="4166400" cy="40986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b="1" lang="en-GB" sz="1200">
                <a:solidFill>
                  <a:schemeClr val="dk1"/>
                </a:solidFill>
                <a:highlight>
                  <a:schemeClr val="lt1"/>
                </a:highlight>
                <a:latin typeface="Open Sans"/>
                <a:ea typeface="Open Sans"/>
                <a:cs typeface="Open Sans"/>
                <a:sym typeface="Open Sans"/>
              </a:rPr>
              <a:t>Twitch </a:t>
            </a:r>
            <a:endParaRPr b="1" sz="1200">
              <a:solidFill>
                <a:schemeClr val="dk1"/>
              </a:solidFill>
              <a:highlight>
                <a:schemeClr val="lt1"/>
              </a:highlight>
              <a:latin typeface="Open Sans"/>
              <a:ea typeface="Open Sans"/>
              <a:cs typeface="Open Sans"/>
              <a:sym typeface="Open Sans"/>
            </a:endParaRPr>
          </a:p>
          <a:p>
            <a:pPr indent="0" lvl="0" marL="0" rtl="0" algn="l">
              <a:spcBef>
                <a:spcPts val="1200"/>
              </a:spcBef>
              <a:spcAft>
                <a:spcPts val="0"/>
              </a:spcAft>
              <a:buNone/>
            </a:pPr>
            <a:r>
              <a:rPr lang="en-GB" sz="1200">
                <a:solidFill>
                  <a:schemeClr val="dk1"/>
                </a:solidFill>
                <a:highlight>
                  <a:schemeClr val="lt1"/>
                </a:highlight>
                <a:latin typeface="Open Sans"/>
                <a:ea typeface="Open Sans"/>
                <a:cs typeface="Open Sans"/>
                <a:sym typeface="Open Sans"/>
              </a:rPr>
              <a:t>Created as a social media for gamers engaged in video streaming. If you like to watch others play or want to try yourself as a streamer, this social network is for you. Also, here, you will find various gaming channels that you can subscribe to. You can communicate with other players in comments or private messages.</a:t>
            </a:r>
            <a:endParaRPr sz="1200">
              <a:solidFill>
                <a:schemeClr val="dk1"/>
              </a:solidFill>
              <a:highlight>
                <a:schemeClr val="lt1"/>
              </a:highlight>
              <a:latin typeface="Open Sans"/>
              <a:ea typeface="Open Sans"/>
              <a:cs typeface="Open Sans"/>
              <a:sym typeface="Open Sans"/>
            </a:endParaRPr>
          </a:p>
          <a:p>
            <a:pPr indent="0" lvl="0" marL="0" rtl="0" algn="l">
              <a:spcBef>
                <a:spcPts val="1200"/>
              </a:spcBef>
              <a:spcAft>
                <a:spcPts val="0"/>
              </a:spcAft>
              <a:buNone/>
            </a:pPr>
            <a:r>
              <a:rPr b="1" lang="en-GB" sz="1200">
                <a:solidFill>
                  <a:schemeClr val="dk1"/>
                </a:solidFill>
                <a:highlight>
                  <a:schemeClr val="lt1"/>
                </a:highlight>
                <a:latin typeface="Open Sans"/>
                <a:ea typeface="Open Sans"/>
                <a:cs typeface="Open Sans"/>
                <a:sym typeface="Open Sans"/>
              </a:rPr>
              <a:t>Playstation Network</a:t>
            </a:r>
            <a:endParaRPr b="1" sz="1200">
              <a:solidFill>
                <a:schemeClr val="dk1"/>
              </a:solidFill>
              <a:highlight>
                <a:schemeClr val="lt1"/>
              </a:highlight>
              <a:latin typeface="Open Sans"/>
              <a:ea typeface="Open Sans"/>
              <a:cs typeface="Open Sans"/>
              <a:sym typeface="Open Sans"/>
            </a:endParaRPr>
          </a:p>
          <a:p>
            <a:pPr indent="0" lvl="0" marL="0" rtl="0" algn="l">
              <a:spcBef>
                <a:spcPts val="1200"/>
              </a:spcBef>
              <a:spcAft>
                <a:spcPts val="0"/>
              </a:spcAft>
              <a:buNone/>
            </a:pPr>
            <a:r>
              <a:rPr lang="en-GB" sz="1200">
                <a:solidFill>
                  <a:schemeClr val="dk1"/>
                </a:solidFill>
                <a:highlight>
                  <a:schemeClr val="lt1"/>
                </a:highlight>
                <a:latin typeface="Open Sans"/>
                <a:ea typeface="Open Sans"/>
                <a:cs typeface="Open Sans"/>
                <a:sym typeface="Open Sans"/>
              </a:rPr>
              <a:t>If you play games mostly on your PlayStation, then you should check out the </a:t>
            </a:r>
            <a:r>
              <a:rPr lang="en-GB" sz="1200">
                <a:solidFill>
                  <a:schemeClr val="dk1"/>
                </a:solidFill>
                <a:highlight>
                  <a:schemeClr val="lt1"/>
                </a:highlight>
                <a:uFill>
                  <a:noFill/>
                </a:uFill>
                <a:latin typeface="Open Sans"/>
                <a:ea typeface="Open Sans"/>
                <a:cs typeface="Open Sans"/>
                <a:sym typeface="Open Sans"/>
                <a:hlinkClick r:id="rId3">
                  <a:extLst>
                    <a:ext uri="{A12FA001-AC4F-418D-AE19-62706E023703}">
                      <ahyp:hlinkClr val="tx"/>
                    </a:ext>
                  </a:extLst>
                </a:hlinkClick>
              </a:rPr>
              <a:t>PlayStation Network</a:t>
            </a:r>
            <a:r>
              <a:rPr lang="en-GB" sz="1200">
                <a:solidFill>
                  <a:schemeClr val="dk1"/>
                </a:solidFill>
                <a:highlight>
                  <a:schemeClr val="lt1"/>
                </a:highlight>
                <a:latin typeface="Open Sans"/>
                <a:ea typeface="Open Sans"/>
                <a:cs typeface="Open Sans"/>
                <a:sym typeface="Open Sans"/>
              </a:rPr>
              <a:t>. In this gamer social networking service, you can send invitations to join the game session and communicate with friends using chat and voice. You can also buy new games and additional content here. Yet, I must say that the PlayStation Network is a bit outdated and not as convenient for chatting as GameTree or Discord, for example.</a:t>
            </a:r>
            <a:endParaRPr sz="1200">
              <a:solidFill>
                <a:schemeClr val="dk1"/>
              </a:solidFill>
              <a:highlight>
                <a:schemeClr val="lt1"/>
              </a:highlight>
              <a:latin typeface="Open Sans"/>
              <a:ea typeface="Open Sans"/>
              <a:cs typeface="Open Sans"/>
              <a:sym typeface="Open Sans"/>
            </a:endParaRPr>
          </a:p>
          <a:p>
            <a:pPr indent="0" lvl="0" marL="0" rtl="0" algn="l">
              <a:spcBef>
                <a:spcPts val="1200"/>
              </a:spcBef>
              <a:spcAft>
                <a:spcPts val="1200"/>
              </a:spcAft>
              <a:buNone/>
            </a:pPr>
            <a:r>
              <a:t/>
            </a:r>
            <a:endParaRPr sz="1200">
              <a:solidFill>
                <a:schemeClr val="dk1"/>
              </a:solidFill>
              <a:highlight>
                <a:schemeClr val="lt1"/>
              </a:highlight>
              <a:latin typeface="Arial"/>
              <a:ea typeface="Arial"/>
              <a:cs typeface="Arial"/>
              <a:sym typeface="Arial"/>
            </a:endParaRPr>
          </a:p>
        </p:txBody>
      </p:sp>
      <p:pic>
        <p:nvPicPr>
          <p:cNvPr descr="Select Who?&quot; - Fun &amp; easy Android app for randomly selecting a person (e.g.  start player) - Is there an app like this for iOS? : r/boardgames" id="158" name="Google Shape;158;p24"/>
          <p:cNvPicPr preferRelativeResize="0"/>
          <p:nvPr/>
        </p:nvPicPr>
        <p:blipFill>
          <a:blip r:embed="rId4">
            <a:alphaModFix/>
          </a:blip>
          <a:stretch>
            <a:fillRect/>
          </a:stretch>
        </p:blipFill>
        <p:spPr>
          <a:xfrm>
            <a:off x="292213" y="986875"/>
            <a:ext cx="3745536" cy="18288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sp>
        <p:nvSpPr>
          <p:cNvPr id="163" name="Google Shape;163;p25"/>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a:latin typeface="Audiowide"/>
                <a:ea typeface="Audiowide"/>
                <a:cs typeface="Audiowide"/>
                <a:sym typeface="Audiowide"/>
              </a:rPr>
              <a:t>Conclusion</a:t>
            </a:r>
            <a:endParaRPr b="1">
              <a:latin typeface="Audiowide"/>
              <a:ea typeface="Audiowide"/>
              <a:cs typeface="Audiowide"/>
              <a:sym typeface="Audiowide"/>
            </a:endParaRPr>
          </a:p>
        </p:txBody>
      </p:sp>
      <p:sp>
        <p:nvSpPr>
          <p:cNvPr id="164" name="Google Shape;164;p25"/>
          <p:cNvSpPr txBox="1"/>
          <p:nvPr>
            <p:ph idx="1" type="body"/>
          </p:nvPr>
        </p:nvSpPr>
        <p:spPr>
          <a:xfrm>
            <a:off x="4644675" y="500925"/>
            <a:ext cx="4166400" cy="40986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sz="1200">
                <a:solidFill>
                  <a:schemeClr val="dk1"/>
                </a:solidFill>
                <a:highlight>
                  <a:schemeClr val="lt1"/>
                </a:highlight>
                <a:latin typeface="Open Sans"/>
                <a:ea typeface="Open Sans"/>
                <a:cs typeface="Open Sans"/>
                <a:sym typeface="Open Sans"/>
              </a:rPr>
              <a:t>In this article, I described popular gamer social networks and services. However, there are actually many more of them, and everyone can find a community to their liking. Whatever your choice, you will surely enjoy plunging into the gaming world and meeting other players from different parts of the world!</a:t>
            </a:r>
            <a:endParaRPr>
              <a:solidFill>
                <a:schemeClr val="dk1"/>
              </a:solidFill>
              <a:highlight>
                <a:schemeClr val="lt1"/>
              </a:highlight>
              <a:latin typeface="Open Sans"/>
              <a:ea typeface="Open Sans"/>
              <a:cs typeface="Open Sans"/>
              <a:sym typeface="Open Sans"/>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26"/>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a:latin typeface="Audiowide"/>
                <a:ea typeface="Audiowide"/>
                <a:cs typeface="Audiowide"/>
                <a:sym typeface="Audiowide"/>
              </a:rPr>
              <a:t>References </a:t>
            </a:r>
            <a:endParaRPr b="1">
              <a:latin typeface="Audiowide"/>
              <a:ea typeface="Audiowide"/>
              <a:cs typeface="Audiowide"/>
              <a:sym typeface="Audiowide"/>
            </a:endParaRPr>
          </a:p>
        </p:txBody>
      </p:sp>
      <p:sp>
        <p:nvSpPr>
          <p:cNvPr id="170" name="Google Shape;170;p26"/>
          <p:cNvSpPr txBox="1"/>
          <p:nvPr>
            <p:ph idx="1" type="body"/>
          </p:nvPr>
        </p:nvSpPr>
        <p:spPr>
          <a:xfrm>
            <a:off x="4644675" y="500925"/>
            <a:ext cx="4166400" cy="4098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sz="1200">
                <a:solidFill>
                  <a:schemeClr val="dk1"/>
                </a:solidFill>
                <a:latin typeface="Open Sans"/>
                <a:ea typeface="Open Sans"/>
                <a:cs typeface="Open Sans"/>
                <a:sym typeface="Open Sans"/>
              </a:rPr>
              <a:t>NSPCC, 2024</a:t>
            </a:r>
            <a:endParaRPr b="1" sz="1200">
              <a:solidFill>
                <a:schemeClr val="dk1"/>
              </a:solidFill>
              <a:latin typeface="Open Sans"/>
              <a:ea typeface="Open Sans"/>
              <a:cs typeface="Open Sans"/>
              <a:sym typeface="Open Sans"/>
            </a:endParaRPr>
          </a:p>
          <a:p>
            <a:pPr indent="0" lvl="0" marL="0" rtl="0" algn="l">
              <a:spcBef>
                <a:spcPts val="1200"/>
              </a:spcBef>
              <a:spcAft>
                <a:spcPts val="0"/>
              </a:spcAft>
              <a:buNone/>
            </a:pPr>
            <a:r>
              <a:rPr b="1" lang="en-GB" sz="1200">
                <a:solidFill>
                  <a:schemeClr val="dk1"/>
                </a:solidFill>
                <a:uFill>
                  <a:noFill/>
                </a:uFill>
                <a:latin typeface="Open Sans"/>
                <a:ea typeface="Open Sans"/>
                <a:cs typeface="Open Sans"/>
                <a:sym typeface="Open Sans"/>
                <a:hlinkClick r:id="rId3">
                  <a:extLst>
                    <a:ext uri="{A12FA001-AC4F-418D-AE19-62706E023703}">
                      <ahyp:hlinkClr val="tx"/>
                    </a:ext>
                  </a:extLst>
                </a:hlinkClick>
              </a:rPr>
              <a:t>www.gamertree.com</a:t>
            </a:r>
            <a:endParaRPr b="1" sz="1200">
              <a:solidFill>
                <a:schemeClr val="dk1"/>
              </a:solidFill>
              <a:latin typeface="Open Sans"/>
              <a:ea typeface="Open Sans"/>
              <a:cs typeface="Open Sans"/>
              <a:sym typeface="Open Sans"/>
            </a:endParaRPr>
          </a:p>
          <a:p>
            <a:pPr indent="0" lvl="0" marL="0" rtl="0" algn="l">
              <a:spcBef>
                <a:spcPts val="1200"/>
              </a:spcBef>
              <a:spcAft>
                <a:spcPts val="0"/>
              </a:spcAft>
              <a:buNone/>
            </a:pPr>
            <a:r>
              <a:rPr b="1" lang="en-GB" sz="1200">
                <a:solidFill>
                  <a:schemeClr val="dk1"/>
                </a:solidFill>
                <a:uFill>
                  <a:noFill/>
                </a:uFill>
                <a:latin typeface="Open Sans"/>
                <a:ea typeface="Open Sans"/>
                <a:cs typeface="Open Sans"/>
                <a:sym typeface="Open Sans"/>
                <a:hlinkClick r:id="rId4">
                  <a:extLst>
                    <a:ext uri="{A12FA001-AC4F-418D-AE19-62706E023703}">
                      <ahyp:hlinkClr val="tx"/>
                    </a:ext>
                  </a:extLst>
                </a:hlinkClick>
              </a:rPr>
              <a:t>www.bark.com</a:t>
            </a:r>
            <a:endParaRPr b="1" sz="1200">
              <a:solidFill>
                <a:schemeClr val="dk1"/>
              </a:solidFill>
              <a:latin typeface="Open Sans"/>
              <a:ea typeface="Open Sans"/>
              <a:cs typeface="Open Sans"/>
              <a:sym typeface="Open Sans"/>
            </a:endParaRPr>
          </a:p>
          <a:p>
            <a:pPr indent="0" lvl="0" marL="0" rtl="0" algn="l">
              <a:spcBef>
                <a:spcPts val="1200"/>
              </a:spcBef>
              <a:spcAft>
                <a:spcPts val="0"/>
              </a:spcAft>
              <a:buNone/>
            </a:pPr>
            <a:r>
              <a:rPr b="1" lang="en-GB" sz="1200">
                <a:solidFill>
                  <a:schemeClr val="dk1"/>
                </a:solidFill>
                <a:uFill>
                  <a:noFill/>
                </a:uFill>
                <a:latin typeface="Open Sans"/>
                <a:ea typeface="Open Sans"/>
                <a:cs typeface="Open Sans"/>
                <a:sym typeface="Open Sans"/>
                <a:hlinkClick r:id="rId5">
                  <a:extLst>
                    <a:ext uri="{A12FA001-AC4F-418D-AE19-62706E023703}">
                      <ahyp:hlinkClr val="tx"/>
                    </a:ext>
                  </a:extLst>
                </a:hlinkClick>
              </a:rPr>
              <a:t>www.pcreview.co.uk</a:t>
            </a:r>
            <a:endParaRPr b="1" sz="1200">
              <a:solidFill>
                <a:schemeClr val="dk1"/>
              </a:solidFill>
              <a:latin typeface="Open Sans"/>
              <a:ea typeface="Open Sans"/>
              <a:cs typeface="Open Sans"/>
              <a:sym typeface="Open Sans"/>
            </a:endParaRPr>
          </a:p>
          <a:p>
            <a:pPr indent="0" lvl="0" marL="0" rtl="0" algn="l">
              <a:spcBef>
                <a:spcPts val="1200"/>
              </a:spcBef>
              <a:spcAft>
                <a:spcPts val="0"/>
              </a:spcAft>
              <a:buNone/>
            </a:pPr>
            <a:r>
              <a:rPr b="1" lang="en-GB" sz="1200">
                <a:solidFill>
                  <a:schemeClr val="dk1"/>
                </a:solidFill>
                <a:latin typeface="Open Sans"/>
                <a:ea typeface="Open Sans"/>
                <a:cs typeface="Open Sans"/>
                <a:sym typeface="Open Sans"/>
              </a:rPr>
              <a:t>www.digitaltrends.com</a:t>
            </a:r>
            <a:endParaRPr b="1" sz="1200">
              <a:solidFill>
                <a:schemeClr val="dk1"/>
              </a:solidFill>
              <a:latin typeface="Open Sans"/>
              <a:ea typeface="Open Sans"/>
              <a:cs typeface="Open Sans"/>
              <a:sym typeface="Open Sans"/>
            </a:endParaRPr>
          </a:p>
          <a:p>
            <a:pPr indent="0" lvl="0" marL="0" rtl="0" algn="l">
              <a:spcBef>
                <a:spcPts val="1200"/>
              </a:spcBef>
              <a:spcAft>
                <a:spcPts val="1200"/>
              </a:spcAft>
              <a:buNone/>
            </a:pPr>
            <a:r>
              <a:rPr b="1" lang="en-GB" sz="1200">
                <a:solidFill>
                  <a:schemeClr val="dk1"/>
                </a:solidFill>
                <a:latin typeface="Open Sans"/>
                <a:ea typeface="Open Sans"/>
                <a:cs typeface="Open Sans"/>
                <a:sym typeface="Open Sans"/>
              </a:rPr>
              <a:t>www.ukpcmag.com</a:t>
            </a:r>
            <a:endParaRPr b="1" sz="1200">
              <a:solidFill>
                <a:schemeClr val="dk1"/>
              </a:solidFill>
              <a:latin typeface="Open Sans"/>
              <a:ea typeface="Open Sans"/>
              <a:cs typeface="Open Sans"/>
              <a:sym typeface="Open Sans"/>
            </a:endParaRPr>
          </a:p>
        </p:txBody>
      </p:sp>
      <p:pic>
        <p:nvPicPr>
          <p:cNvPr id="171" name="Google Shape;171;p26"/>
          <p:cNvPicPr preferRelativeResize="0"/>
          <p:nvPr/>
        </p:nvPicPr>
        <p:blipFill>
          <a:blip r:embed="rId6">
            <a:alphaModFix/>
          </a:blip>
          <a:stretch>
            <a:fillRect/>
          </a:stretch>
        </p:blipFill>
        <p:spPr>
          <a:xfrm>
            <a:off x="358375" y="1131925"/>
            <a:ext cx="2184375" cy="2301401"/>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7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sp>
        <p:nvSpPr>
          <p:cNvPr id="176" name="Google Shape;176;p27"/>
          <p:cNvSpPr txBox="1"/>
          <p:nvPr>
            <p:ph type="title"/>
          </p:nvPr>
        </p:nvSpPr>
        <p:spPr>
          <a:xfrm>
            <a:off x="311725" y="500925"/>
            <a:ext cx="3706500" cy="2508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a:p>
        </p:txBody>
      </p:sp>
      <p:sp>
        <p:nvSpPr>
          <p:cNvPr id="177" name="Google Shape;177;p27"/>
          <p:cNvSpPr txBox="1"/>
          <p:nvPr>
            <p:ph idx="1" type="body"/>
          </p:nvPr>
        </p:nvSpPr>
        <p:spPr>
          <a:xfrm>
            <a:off x="4644675" y="500925"/>
            <a:ext cx="4166400" cy="40986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pic>
        <p:nvPicPr>
          <p:cNvPr id="182" name="Google Shape;182;p28"/>
          <p:cNvPicPr preferRelativeResize="0"/>
          <p:nvPr/>
        </p:nvPicPr>
        <p:blipFill>
          <a:blip r:embed="rId3">
            <a:alphaModFix/>
          </a:blip>
          <a:stretch>
            <a:fillRect/>
          </a:stretch>
        </p:blipFill>
        <p:spPr>
          <a:xfrm>
            <a:off x="0" y="0"/>
            <a:ext cx="9144000" cy="5143500"/>
          </a:xfrm>
          <a:prstGeom prst="rect">
            <a:avLst/>
          </a:prstGeom>
          <a:noFill/>
          <a:ln>
            <a:noFill/>
          </a:ln>
        </p:spPr>
      </p:pic>
      <p:sp>
        <p:nvSpPr>
          <p:cNvPr id="183" name="Google Shape;183;p28"/>
          <p:cNvSpPr txBox="1"/>
          <p:nvPr>
            <p:ph type="title"/>
          </p:nvPr>
        </p:nvSpPr>
        <p:spPr>
          <a:xfrm>
            <a:off x="720000" y="4104775"/>
            <a:ext cx="7704000" cy="5037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GB"/>
              <a:t>SOCIAL NETWORKING GAMING APPS</a:t>
            </a:r>
            <a:endParaRPr/>
          </a:p>
        </p:txBody>
      </p:sp>
      <p:grpSp>
        <p:nvGrpSpPr>
          <p:cNvPr id="184" name="Google Shape;184;p28"/>
          <p:cNvGrpSpPr/>
          <p:nvPr/>
        </p:nvGrpSpPr>
        <p:grpSpPr>
          <a:xfrm flipH="1">
            <a:off x="201817" y="-200679"/>
            <a:ext cx="8595353" cy="5193041"/>
            <a:chOff x="273416" y="-200679"/>
            <a:chExt cx="8595353" cy="5193041"/>
          </a:xfrm>
        </p:grpSpPr>
        <p:grpSp>
          <p:nvGrpSpPr>
            <p:cNvPr id="185" name="Google Shape;185;p28"/>
            <p:cNvGrpSpPr/>
            <p:nvPr/>
          </p:nvGrpSpPr>
          <p:grpSpPr>
            <a:xfrm>
              <a:off x="273416" y="4920072"/>
              <a:ext cx="360003" cy="72268"/>
              <a:chOff x="1651496" y="2388946"/>
              <a:chExt cx="285264" cy="57265"/>
            </a:xfrm>
          </p:grpSpPr>
          <p:sp>
            <p:nvSpPr>
              <p:cNvPr id="186" name="Google Shape;186;p28"/>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28"/>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8" name="Google Shape;188;p28"/>
            <p:cNvGrpSpPr/>
            <p:nvPr/>
          </p:nvGrpSpPr>
          <p:grpSpPr>
            <a:xfrm rot="2700000">
              <a:off x="1271305" y="4771520"/>
              <a:ext cx="182912" cy="182969"/>
              <a:chOff x="3052932" y="2641078"/>
              <a:chExt cx="616189" cy="616674"/>
            </a:xfrm>
          </p:grpSpPr>
          <p:sp>
            <p:nvSpPr>
              <p:cNvPr id="189" name="Google Shape;189;p2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 name="Google Shape;190;p2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2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 name="Google Shape;192;p2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3" name="Google Shape;193;p28"/>
            <p:cNvGrpSpPr/>
            <p:nvPr/>
          </p:nvGrpSpPr>
          <p:grpSpPr>
            <a:xfrm>
              <a:off x="8337036" y="77421"/>
              <a:ext cx="503917" cy="503917"/>
              <a:chOff x="320471" y="3391693"/>
              <a:chExt cx="615660" cy="615660"/>
            </a:xfrm>
          </p:grpSpPr>
          <p:sp>
            <p:nvSpPr>
              <p:cNvPr id="194" name="Google Shape;194;p28"/>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28"/>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p28"/>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28"/>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 name="Google Shape;198;p28"/>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 name="Google Shape;199;p28"/>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28"/>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1" name="Google Shape;201;p28"/>
            <p:cNvGrpSpPr/>
            <p:nvPr/>
          </p:nvGrpSpPr>
          <p:grpSpPr>
            <a:xfrm rot="2700000">
              <a:off x="8620130" y="905645"/>
              <a:ext cx="182912" cy="182969"/>
              <a:chOff x="3052932" y="2641078"/>
              <a:chExt cx="616189" cy="616674"/>
            </a:xfrm>
          </p:grpSpPr>
          <p:sp>
            <p:nvSpPr>
              <p:cNvPr id="202" name="Google Shape;202;p2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 name="Google Shape;203;p2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 name="Google Shape;204;p2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2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6" name="Google Shape;206;p28"/>
            <p:cNvGrpSpPr/>
            <p:nvPr/>
          </p:nvGrpSpPr>
          <p:grpSpPr>
            <a:xfrm rot="2700000">
              <a:off x="7813630" y="279920"/>
              <a:ext cx="182912" cy="182969"/>
              <a:chOff x="3052932" y="2641078"/>
              <a:chExt cx="616189" cy="616674"/>
            </a:xfrm>
          </p:grpSpPr>
          <p:sp>
            <p:nvSpPr>
              <p:cNvPr id="207" name="Google Shape;207;p2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2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p2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 name="Google Shape;210;p2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1" name="Google Shape;211;p28"/>
            <p:cNvGrpSpPr/>
            <p:nvPr/>
          </p:nvGrpSpPr>
          <p:grpSpPr>
            <a:xfrm>
              <a:off x="313786" y="-200679"/>
              <a:ext cx="503917" cy="503917"/>
              <a:chOff x="320471" y="3391693"/>
              <a:chExt cx="615660" cy="615660"/>
            </a:xfrm>
          </p:grpSpPr>
          <p:sp>
            <p:nvSpPr>
              <p:cNvPr id="212" name="Google Shape;212;p28"/>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28"/>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 name="Google Shape;214;p28"/>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 name="Google Shape;215;p28"/>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28"/>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 name="Google Shape;217;p28"/>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28"/>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9" name="Google Shape;219;p28"/>
            <p:cNvGrpSpPr/>
            <p:nvPr/>
          </p:nvGrpSpPr>
          <p:grpSpPr>
            <a:xfrm rot="2700000">
              <a:off x="8647955" y="4305470"/>
              <a:ext cx="182912" cy="182969"/>
              <a:chOff x="3052932" y="2641078"/>
              <a:chExt cx="616189" cy="616674"/>
            </a:xfrm>
          </p:grpSpPr>
          <p:sp>
            <p:nvSpPr>
              <p:cNvPr id="220" name="Google Shape;220;p2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2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2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p2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7" name="Shape 227"/>
        <p:cNvGrpSpPr/>
        <p:nvPr/>
      </p:nvGrpSpPr>
      <p:grpSpPr>
        <a:xfrm>
          <a:off x="0" y="0"/>
          <a:ext cx="0" cy="0"/>
          <a:chOff x="0" y="0"/>
          <a:chExt cx="0" cy="0"/>
        </a:xfrm>
      </p:grpSpPr>
      <p:sp>
        <p:nvSpPr>
          <p:cNvPr id="228" name="Google Shape;228;p29"/>
          <p:cNvSpPr txBox="1"/>
          <p:nvPr>
            <p:ph idx="1" type="body"/>
          </p:nvPr>
        </p:nvSpPr>
        <p:spPr>
          <a:xfrm>
            <a:off x="720000" y="1121850"/>
            <a:ext cx="4394100" cy="3179700"/>
          </a:xfrm>
          <a:prstGeom prst="rect">
            <a:avLst/>
          </a:prstGeom>
        </p:spPr>
        <p:txBody>
          <a:bodyPr anchorCtr="0" anchor="t" bIns="91425" lIns="91425" spcFirstLastPara="1" rIns="91425" wrap="square" tIns="91425">
            <a:normAutofit fontScale="92500" lnSpcReduction="10000"/>
          </a:bodyPr>
          <a:lstStyle/>
          <a:p>
            <a:pPr indent="0" lvl="0" marL="0" rtl="0" algn="l">
              <a:spcBef>
                <a:spcPts val="0"/>
              </a:spcBef>
              <a:spcAft>
                <a:spcPts val="0"/>
              </a:spcAft>
              <a:buNone/>
            </a:pPr>
            <a:r>
              <a:rPr b="1" lang="en-GB"/>
              <a:t>WHAT IS SNAPCHAT?</a:t>
            </a:r>
            <a:endParaRPr b="1"/>
          </a:p>
          <a:p>
            <a:pPr indent="0" lvl="0" marL="0" rtl="0" algn="l">
              <a:spcBef>
                <a:spcPts val="0"/>
              </a:spcBef>
              <a:spcAft>
                <a:spcPts val="0"/>
              </a:spcAft>
              <a:buClr>
                <a:schemeClr val="lt1"/>
              </a:buClr>
              <a:buSzPct val="84615"/>
              <a:buFont typeface="Arial"/>
              <a:buNone/>
            </a:pPr>
            <a:r>
              <a:t/>
            </a:r>
            <a:endParaRPr b="1"/>
          </a:p>
          <a:p>
            <a:pPr indent="0" lvl="0" marL="0" rtl="0" algn="l">
              <a:spcBef>
                <a:spcPts val="0"/>
              </a:spcBef>
              <a:spcAft>
                <a:spcPts val="0"/>
              </a:spcAft>
              <a:buNone/>
            </a:pPr>
            <a:r>
              <a:rPr lang="en-GB"/>
              <a:t>Snapchat is a popular messaging app that lets users exchange pictures and videos (called snaps) that are meant to disappear after they're viewed. It's advertised as a "new type of camera" because the essential function is to take a picture or video, add filters, lenses or other effects and share them with friends.</a:t>
            </a:r>
            <a:endParaRPr/>
          </a:p>
          <a:p>
            <a:pPr indent="0" lvl="0" marL="0" rtl="0" algn="l">
              <a:spcBef>
                <a:spcPts val="0"/>
              </a:spcBef>
              <a:spcAft>
                <a:spcPts val="0"/>
              </a:spcAft>
              <a:buClr>
                <a:schemeClr val="lt1"/>
              </a:buClr>
              <a:buSzPct val="84615"/>
              <a:buFont typeface="Arial"/>
              <a:buNone/>
            </a:pPr>
            <a:r>
              <a:t/>
            </a:r>
            <a:endParaRPr/>
          </a:p>
          <a:p>
            <a:pPr indent="0" lvl="0" marL="0" rtl="0" algn="l">
              <a:spcBef>
                <a:spcPts val="0"/>
              </a:spcBef>
              <a:spcAft>
                <a:spcPts val="0"/>
              </a:spcAft>
              <a:buClr>
                <a:schemeClr val="lt1"/>
              </a:buClr>
              <a:buSzPct val="84615"/>
              <a:buFont typeface="Arial"/>
              <a:buNone/>
            </a:pPr>
            <a:r>
              <a:rPr lang="en-GB"/>
              <a:t>If you have tweens or teens, you know about Snapchat. And if you can't figure out how it works, you're probably over 25. One of the most popular social media apps out there,</a:t>
            </a:r>
            <a:endParaRPr/>
          </a:p>
          <a:p>
            <a:pPr indent="0" lvl="0" marL="0" rtl="0" algn="l">
              <a:spcBef>
                <a:spcPts val="0"/>
              </a:spcBef>
              <a:spcAft>
                <a:spcPts val="0"/>
              </a:spcAft>
              <a:buNone/>
            </a:pPr>
            <a:r>
              <a:t/>
            </a:r>
            <a:endParaRPr/>
          </a:p>
          <a:p>
            <a:pPr indent="0" lvl="0" marL="0" rtl="0" algn="l">
              <a:spcBef>
                <a:spcPts val="0"/>
              </a:spcBef>
              <a:spcAft>
                <a:spcPts val="0"/>
              </a:spcAft>
              <a:buClr>
                <a:schemeClr val="lt1"/>
              </a:buClr>
              <a:buSzPct val="84615"/>
              <a:buFont typeface="Arial"/>
              <a:buNone/>
            </a:pPr>
            <a:r>
              <a:rPr lang="en-GB"/>
              <a:t>Unlike Facebook and Twitter, which record and broadcast everything you do, Snapchat uses messages that are meant to disappear</a:t>
            </a:r>
            <a:endParaRPr/>
          </a:p>
          <a:p>
            <a:pPr indent="0" lvl="0" marL="0" rtl="0" algn="l">
              <a:spcBef>
                <a:spcPts val="0"/>
              </a:spcBef>
              <a:spcAft>
                <a:spcPts val="0"/>
              </a:spcAft>
              <a:buClr>
                <a:schemeClr val="lt1"/>
              </a:buClr>
              <a:buSzPct val="84615"/>
              <a:buFont typeface="Arial"/>
              <a:buNone/>
            </a:pPr>
            <a:r>
              <a:t/>
            </a:r>
            <a:endParaRPr/>
          </a:p>
          <a:p>
            <a:pPr indent="0" lvl="0" marL="0" rtl="0" algn="l">
              <a:spcBef>
                <a:spcPts val="0"/>
              </a:spcBef>
              <a:spcAft>
                <a:spcPts val="0"/>
              </a:spcAft>
              <a:buNone/>
            </a:pPr>
            <a:r>
              <a:t/>
            </a:r>
            <a:endParaRPr/>
          </a:p>
        </p:txBody>
      </p:sp>
      <p:pic>
        <p:nvPicPr>
          <p:cNvPr descr="Snapchat Plus: More Than 1 Million Paying Customers, Four New Features" id="229" name="Google Shape;229;p29"/>
          <p:cNvPicPr preferRelativeResize="0"/>
          <p:nvPr/>
        </p:nvPicPr>
        <p:blipFill>
          <a:blip r:embed="rId3">
            <a:alphaModFix/>
          </a:blip>
          <a:stretch>
            <a:fillRect/>
          </a:stretch>
        </p:blipFill>
        <p:spPr>
          <a:xfrm>
            <a:off x="5177350" y="1631837"/>
            <a:ext cx="3341026" cy="1879825"/>
          </a:xfrm>
          <a:prstGeom prst="rect">
            <a:avLst/>
          </a:prstGeom>
          <a:noFill/>
          <a:ln>
            <a:noFill/>
          </a:ln>
        </p:spPr>
      </p:pic>
      <p:sp>
        <p:nvSpPr>
          <p:cNvPr id="230" name="Google Shape;230;p29"/>
          <p:cNvSpPr txBox="1"/>
          <p:nvPr>
            <p:ph type="title"/>
          </p:nvPr>
        </p:nvSpPr>
        <p:spPr>
          <a:xfrm>
            <a:off x="720000" y="407125"/>
            <a:ext cx="34053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SnapChat</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4" name="Shape 234"/>
        <p:cNvGrpSpPr/>
        <p:nvPr/>
      </p:nvGrpSpPr>
      <p:grpSpPr>
        <a:xfrm>
          <a:off x="0" y="0"/>
          <a:ext cx="0" cy="0"/>
          <a:chOff x="0" y="0"/>
          <a:chExt cx="0" cy="0"/>
        </a:xfrm>
      </p:grpSpPr>
      <p:sp>
        <p:nvSpPr>
          <p:cNvPr id="235" name="Google Shape;235;p30"/>
          <p:cNvSpPr txBox="1"/>
          <p:nvPr>
            <p:ph type="title"/>
          </p:nvPr>
        </p:nvSpPr>
        <p:spPr>
          <a:xfrm>
            <a:off x="720000" y="407125"/>
            <a:ext cx="49842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SnapChat UX Design</a:t>
            </a:r>
            <a:endParaRPr/>
          </a:p>
        </p:txBody>
      </p:sp>
      <p:sp>
        <p:nvSpPr>
          <p:cNvPr id="236" name="Google Shape;236;p30"/>
          <p:cNvSpPr txBox="1"/>
          <p:nvPr>
            <p:ph idx="1" type="body"/>
          </p:nvPr>
        </p:nvSpPr>
        <p:spPr>
          <a:xfrm>
            <a:off x="720000" y="1100775"/>
            <a:ext cx="4458000" cy="3836100"/>
          </a:xfrm>
          <a:prstGeom prst="rect">
            <a:avLst/>
          </a:prstGeom>
        </p:spPr>
        <p:txBody>
          <a:bodyPr anchorCtr="0" anchor="t" bIns="91425" lIns="91425" spcFirstLastPara="1" rIns="91425" wrap="square" tIns="91425">
            <a:normAutofit fontScale="92500" lnSpcReduction="10000"/>
          </a:bodyPr>
          <a:lstStyle/>
          <a:p>
            <a:pPr indent="0" lvl="0" marL="0" rtl="0" algn="l">
              <a:spcBef>
                <a:spcPts val="0"/>
              </a:spcBef>
              <a:spcAft>
                <a:spcPts val="0"/>
              </a:spcAft>
              <a:buNone/>
            </a:pPr>
            <a:r>
              <a:rPr b="1" lang="en-GB"/>
              <a:t>HOW DOES SNAPCHAT WORK?</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GB"/>
              <a:t>All you need to sign up is your name, an email address and your birth date. On Snapchat, users go by a handle, and Snapchatters gravitate toward silly names. To add friends, you can upload your contacts or search for people you know. You can also automatically add someone by taking a picture of their "Snapcode," a special QR code unique to each user. After that, things get a little confusing. On Snapchat, photos—not text—usually start the communication.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To begin a conversation, you tap the big camera circle and take a snap. There are all sorts of photo-editing tools (you have to experiment to figure out what they do) as well as filters to adorn your images. Once you customize your snap, you can send it to anyone in your friends list or add it to your story, which is a record of the day that your friends can view for 24 hours. Snapchat also offers group texting and group stories that everyone in the group can contribute to.</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237" name="Google Shape;237;p30"/>
          <p:cNvPicPr preferRelativeResize="0"/>
          <p:nvPr/>
        </p:nvPicPr>
        <p:blipFill>
          <a:blip r:embed="rId3">
            <a:alphaModFix/>
          </a:blip>
          <a:stretch>
            <a:fillRect/>
          </a:stretch>
        </p:blipFill>
        <p:spPr>
          <a:xfrm>
            <a:off x="5177963" y="1631838"/>
            <a:ext cx="3339788" cy="1879825"/>
          </a:xfrm>
          <a:prstGeom prst="rect">
            <a:avLst/>
          </a:prstGeom>
          <a:noFill/>
          <a:ln>
            <a:noFill/>
          </a:ln>
        </p:spPr>
      </p:pic>
      <p:sp>
        <p:nvSpPr>
          <p:cNvPr id="238" name="Google Shape;238;p30"/>
          <p:cNvSpPr txBox="1"/>
          <p:nvPr/>
        </p:nvSpPr>
        <p:spPr>
          <a:xfrm>
            <a:off x="5347863" y="3689400"/>
            <a:ext cx="30000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GB" sz="1200">
                <a:solidFill>
                  <a:schemeClr val="dk1"/>
                </a:solidFill>
                <a:latin typeface="Open Sans"/>
                <a:ea typeface="Open Sans"/>
                <a:cs typeface="Open Sans"/>
                <a:sym typeface="Open Sans"/>
              </a:rPr>
              <a:t>They create experience design way make ai face tracker</a:t>
            </a:r>
            <a:endParaRPr sz="1200">
              <a:latin typeface="Open Sans"/>
              <a:ea typeface="Open Sans"/>
              <a:cs typeface="Open Sans"/>
              <a:sym typeface="Open Sans"/>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2" name="Shape 242"/>
        <p:cNvGrpSpPr/>
        <p:nvPr/>
      </p:nvGrpSpPr>
      <p:grpSpPr>
        <a:xfrm>
          <a:off x="0" y="0"/>
          <a:ext cx="0" cy="0"/>
          <a:chOff x="0" y="0"/>
          <a:chExt cx="0" cy="0"/>
        </a:xfrm>
      </p:grpSpPr>
      <p:sp>
        <p:nvSpPr>
          <p:cNvPr id="243" name="Google Shape;243;p31"/>
          <p:cNvSpPr txBox="1"/>
          <p:nvPr>
            <p:ph type="title"/>
          </p:nvPr>
        </p:nvSpPr>
        <p:spPr>
          <a:xfrm>
            <a:off x="720000" y="407125"/>
            <a:ext cx="34053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Discord</a:t>
            </a:r>
            <a:endParaRPr/>
          </a:p>
        </p:txBody>
      </p:sp>
      <p:sp>
        <p:nvSpPr>
          <p:cNvPr id="244" name="Google Shape;244;p31"/>
          <p:cNvSpPr txBox="1"/>
          <p:nvPr>
            <p:ph idx="1" type="body"/>
          </p:nvPr>
        </p:nvSpPr>
        <p:spPr>
          <a:xfrm>
            <a:off x="720000" y="1037125"/>
            <a:ext cx="4394100" cy="3770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a:t>What is Discord?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GB"/>
              <a:t>Discord is an instant messaging and chat platform that allows users to communicate using voice, video or text. It is popular with the gaming community who use it to talk to people during gameplay, and swap tips about different types of games. However, recently it has grown its user base and is now used by others outside the gaming community.</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It has an age-rating of </a:t>
            </a:r>
            <a:r>
              <a:rPr b="1" lang="en-GB"/>
              <a:t>13+</a:t>
            </a:r>
            <a:r>
              <a:rPr lang="en-GB"/>
              <a:t>.</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245" name="Google Shape;245;p31"/>
          <p:cNvPicPr preferRelativeResize="0"/>
          <p:nvPr/>
        </p:nvPicPr>
        <p:blipFill>
          <a:blip r:embed="rId3">
            <a:alphaModFix/>
          </a:blip>
          <a:stretch>
            <a:fillRect/>
          </a:stretch>
        </p:blipFill>
        <p:spPr>
          <a:xfrm>
            <a:off x="5040325" y="1317300"/>
            <a:ext cx="3857541" cy="2508899"/>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9" name="Shape 249"/>
        <p:cNvGrpSpPr/>
        <p:nvPr/>
      </p:nvGrpSpPr>
      <p:grpSpPr>
        <a:xfrm>
          <a:off x="0" y="0"/>
          <a:ext cx="0" cy="0"/>
          <a:chOff x="0" y="0"/>
          <a:chExt cx="0" cy="0"/>
        </a:xfrm>
      </p:grpSpPr>
      <p:sp>
        <p:nvSpPr>
          <p:cNvPr id="250" name="Google Shape;250;p32"/>
          <p:cNvSpPr txBox="1"/>
          <p:nvPr>
            <p:ph type="title"/>
          </p:nvPr>
        </p:nvSpPr>
        <p:spPr>
          <a:xfrm>
            <a:off x="720000" y="407125"/>
            <a:ext cx="34053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Discord</a:t>
            </a:r>
            <a:endParaRPr/>
          </a:p>
        </p:txBody>
      </p:sp>
      <p:sp>
        <p:nvSpPr>
          <p:cNvPr id="251" name="Google Shape;251;p32"/>
          <p:cNvSpPr txBox="1"/>
          <p:nvPr>
            <p:ph idx="1" type="body"/>
          </p:nvPr>
        </p:nvSpPr>
        <p:spPr>
          <a:xfrm>
            <a:off x="720000" y="1037125"/>
            <a:ext cx="4394100" cy="3770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b="1" lang="en-GB"/>
              <a:t>How does Discord work?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GB"/>
              <a:t>Users talk to each other on the platform via servers. A server is like a message board, where people can meet and chat to others who have similar interests to them. Each server is focused on a different theme or topic. There are servers dedicated to discussing anything from Fortnite, to food. Any user can create a server and invite people to it.</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There are two different types of servers:</a:t>
            </a:r>
            <a:endParaRPr/>
          </a:p>
          <a:p>
            <a:pPr indent="0" lvl="0" marL="0" rtl="0" algn="l">
              <a:spcBef>
                <a:spcPts val="0"/>
              </a:spcBef>
              <a:spcAft>
                <a:spcPts val="0"/>
              </a:spcAft>
              <a:buNone/>
            </a:pPr>
            <a:r>
              <a:rPr lang="en-GB"/>
              <a:t>text – lets users share text messages and images</a:t>
            </a:r>
            <a:endParaRPr/>
          </a:p>
          <a:p>
            <a:pPr indent="0" lvl="0" marL="0" rtl="0" algn="l">
              <a:spcBef>
                <a:spcPts val="0"/>
              </a:spcBef>
              <a:spcAft>
                <a:spcPts val="0"/>
              </a:spcAft>
              <a:buNone/>
            </a:pPr>
            <a:r>
              <a:rPr lang="en-GB"/>
              <a:t>voice – these are like group voice chats. Anyone can join at any time and listen to the conversation in real-time (except invitation-only servers). Normally there is also a chat function. All voice servers have a speaker icon next to them. You can have private, invite-only servers as well as public, all-access ones.</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252" name="Google Shape;252;p32"/>
          <p:cNvPicPr preferRelativeResize="0"/>
          <p:nvPr/>
        </p:nvPicPr>
        <p:blipFill>
          <a:blip r:embed="rId3">
            <a:alphaModFix/>
          </a:blip>
          <a:stretch>
            <a:fillRect/>
          </a:stretch>
        </p:blipFill>
        <p:spPr>
          <a:xfrm>
            <a:off x="5114100" y="1554438"/>
            <a:ext cx="3875499" cy="203463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6" name="Shape 256"/>
        <p:cNvGrpSpPr/>
        <p:nvPr/>
      </p:nvGrpSpPr>
      <p:grpSpPr>
        <a:xfrm>
          <a:off x="0" y="0"/>
          <a:ext cx="0" cy="0"/>
          <a:chOff x="0" y="0"/>
          <a:chExt cx="0" cy="0"/>
        </a:xfrm>
      </p:grpSpPr>
      <p:sp>
        <p:nvSpPr>
          <p:cNvPr id="257" name="Google Shape;257;p33"/>
          <p:cNvSpPr txBox="1"/>
          <p:nvPr>
            <p:ph type="title"/>
          </p:nvPr>
        </p:nvSpPr>
        <p:spPr>
          <a:xfrm>
            <a:off x="720000" y="407125"/>
            <a:ext cx="34053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Discord</a:t>
            </a:r>
            <a:endParaRPr/>
          </a:p>
        </p:txBody>
      </p:sp>
      <p:sp>
        <p:nvSpPr>
          <p:cNvPr id="258" name="Google Shape;258;p33"/>
          <p:cNvSpPr txBox="1"/>
          <p:nvPr>
            <p:ph idx="1" type="body"/>
          </p:nvPr>
        </p:nvSpPr>
        <p:spPr>
          <a:xfrm>
            <a:off x="720000" y="1037125"/>
            <a:ext cx="4394100" cy="3770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b="1" lang="en-GB"/>
              <a:t>What do young people think about Discord?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GB"/>
              <a:t>Young people who have contacted Childline have described the platform as being a good place to meet new people outside of their normal social circle. Some also spoke about it being somewhere they can explore romantic connections and talk to others with similar interests to them.</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However, they also reported experiencing abuse and harassment on the platform. Some also shared that they had been exposed to harmful and inappropriate content on the app.</a:t>
            </a:r>
            <a:endParaRPr/>
          </a:p>
          <a:p>
            <a:pPr indent="0" lvl="0" marL="0" rtl="0" algn="l">
              <a:spcBef>
                <a:spcPts val="0"/>
              </a:spcBef>
              <a:spcAft>
                <a:spcPts val="0"/>
              </a:spcAft>
              <a:buNone/>
            </a:pPr>
            <a:r>
              <a:rPr lang="en-GB"/>
              <a:t>(NSPCC, 2024)</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259" name="Google Shape;259;p33"/>
          <p:cNvPicPr preferRelativeResize="0"/>
          <p:nvPr/>
        </p:nvPicPr>
        <p:blipFill>
          <a:blip r:embed="rId3">
            <a:alphaModFix/>
          </a:blip>
          <a:stretch>
            <a:fillRect/>
          </a:stretch>
        </p:blipFill>
        <p:spPr>
          <a:xfrm>
            <a:off x="5114088" y="1806088"/>
            <a:ext cx="3828325" cy="153132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p34"/>
          <p:cNvSpPr txBox="1"/>
          <p:nvPr>
            <p:ph type="title"/>
          </p:nvPr>
        </p:nvSpPr>
        <p:spPr>
          <a:xfrm>
            <a:off x="720000" y="407125"/>
            <a:ext cx="34053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Steam</a:t>
            </a:r>
            <a:endParaRPr/>
          </a:p>
        </p:txBody>
      </p:sp>
      <p:sp>
        <p:nvSpPr>
          <p:cNvPr id="265" name="Google Shape;265;p34"/>
          <p:cNvSpPr txBox="1"/>
          <p:nvPr>
            <p:ph idx="1" type="body"/>
          </p:nvPr>
        </p:nvSpPr>
        <p:spPr>
          <a:xfrm>
            <a:off x="720000" y="1037125"/>
            <a:ext cx="4394100" cy="3770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b="1" lang="en-GB"/>
              <a:t>What is it?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GB"/>
              <a:t>Steam offers mostly Windows games along with some mac OS titles. Steam Machines may not have taken off, but you'll find Linux titles, which is great for Steam Deck owners who don't want to rely solely on the Proton compatibility layer for Windows games (more on that in a bit). The Mac and Linux versions have been updated to more closely resemble their Windows counterpart, thanks to hardware acceleration. The free Steam app is a terrific way to buy new releases or preorder upcoming releases. If there's a significant new PC game, Steam likely has the title—provided that the game's publisher isn't selling it exclusively via another store. For example, you can only buy Diablo IV from Battle.net and Fortnite from the Epic Games Store.</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266" name="Google Shape;266;p34"/>
          <p:cNvPicPr preferRelativeResize="0"/>
          <p:nvPr/>
        </p:nvPicPr>
        <p:blipFill rotWithShape="1">
          <a:blip r:embed="rId3">
            <a:alphaModFix/>
          </a:blip>
          <a:srcRect b="13622" l="0" r="0" t="12739"/>
          <a:stretch/>
        </p:blipFill>
        <p:spPr>
          <a:xfrm>
            <a:off x="5114100" y="1735450"/>
            <a:ext cx="3028450" cy="167260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0" name="Shape 270"/>
        <p:cNvGrpSpPr/>
        <p:nvPr/>
      </p:nvGrpSpPr>
      <p:grpSpPr>
        <a:xfrm>
          <a:off x="0" y="0"/>
          <a:ext cx="0" cy="0"/>
          <a:chOff x="0" y="0"/>
          <a:chExt cx="0" cy="0"/>
        </a:xfrm>
      </p:grpSpPr>
      <p:sp>
        <p:nvSpPr>
          <p:cNvPr id="271" name="Google Shape;271;p35"/>
          <p:cNvSpPr txBox="1"/>
          <p:nvPr>
            <p:ph type="title"/>
          </p:nvPr>
        </p:nvSpPr>
        <p:spPr>
          <a:xfrm>
            <a:off x="720000" y="407125"/>
            <a:ext cx="34053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Steam</a:t>
            </a:r>
            <a:endParaRPr/>
          </a:p>
        </p:txBody>
      </p:sp>
      <p:sp>
        <p:nvSpPr>
          <p:cNvPr id="272" name="Google Shape;272;p35"/>
          <p:cNvSpPr txBox="1"/>
          <p:nvPr>
            <p:ph idx="1" type="body"/>
          </p:nvPr>
        </p:nvSpPr>
        <p:spPr>
          <a:xfrm>
            <a:off x="720000" y="1037125"/>
            <a:ext cx="4394100" cy="3770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b="1" lang="en-GB"/>
              <a:t>What it offers? </a:t>
            </a:r>
            <a:endParaRPr b="1"/>
          </a:p>
          <a:p>
            <a:pPr indent="0" lvl="0" marL="0" rtl="0" algn="l">
              <a:spcBef>
                <a:spcPts val="0"/>
              </a:spcBef>
              <a:spcAft>
                <a:spcPts val="0"/>
              </a:spcAft>
              <a:buNone/>
            </a:pPr>
            <a:r>
              <a:t/>
            </a:r>
            <a:endParaRPr b="1"/>
          </a:p>
          <a:p>
            <a:pPr indent="0" lvl="0" marL="0" rtl="0" algn="l">
              <a:spcBef>
                <a:spcPts val="0"/>
              </a:spcBef>
              <a:spcAft>
                <a:spcPts val="0"/>
              </a:spcAft>
              <a:buClr>
                <a:schemeClr val="lt1"/>
              </a:buClr>
              <a:buSzPts val="1100"/>
              <a:buFont typeface="Arial"/>
              <a:buNone/>
            </a:pPr>
            <a:r>
              <a:rPr lang="en-GB"/>
              <a:t>Steam currently offers thousands of titles, ranging from simple arcade-like games (Pac-Man Championship Edition DX+) to simulations (Football Manager) to AAA behemoths (Monster Hunter World). Of course, as Steam is a Valve product, it has titles you won't find in other PC game stores, such as Counter-Strike: Global Offensive, Half-Life: Alyx, and Portal. In addition, Valve produces one of the finest VR headsets on the market, so you'll find many VR games on Steam. It has a variety that its competitors can't match. Even competitors with their own digital game stores, like EA and Microsoft, now sell games on Steam.</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273" name="Google Shape;273;p35"/>
          <p:cNvPicPr preferRelativeResize="0"/>
          <p:nvPr/>
        </p:nvPicPr>
        <p:blipFill>
          <a:blip r:embed="rId3">
            <a:alphaModFix/>
          </a:blip>
          <a:stretch>
            <a:fillRect/>
          </a:stretch>
        </p:blipFill>
        <p:spPr>
          <a:xfrm>
            <a:off x="5114100" y="1657313"/>
            <a:ext cx="3251332" cy="1828874"/>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7" name="Shape 277"/>
        <p:cNvGrpSpPr/>
        <p:nvPr/>
      </p:nvGrpSpPr>
      <p:grpSpPr>
        <a:xfrm>
          <a:off x="0" y="0"/>
          <a:ext cx="0" cy="0"/>
          <a:chOff x="0" y="0"/>
          <a:chExt cx="0" cy="0"/>
        </a:xfrm>
      </p:grpSpPr>
      <p:sp>
        <p:nvSpPr>
          <p:cNvPr id="278" name="Google Shape;278;p36"/>
          <p:cNvSpPr txBox="1"/>
          <p:nvPr>
            <p:ph type="title"/>
          </p:nvPr>
        </p:nvSpPr>
        <p:spPr>
          <a:xfrm>
            <a:off x="720000" y="407125"/>
            <a:ext cx="34053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Steam</a:t>
            </a:r>
            <a:endParaRPr/>
          </a:p>
        </p:txBody>
      </p:sp>
      <p:sp>
        <p:nvSpPr>
          <p:cNvPr id="279" name="Google Shape;279;p36"/>
          <p:cNvSpPr txBox="1"/>
          <p:nvPr>
            <p:ph idx="1" type="body"/>
          </p:nvPr>
        </p:nvSpPr>
        <p:spPr>
          <a:xfrm>
            <a:off x="720000" y="1037125"/>
            <a:ext cx="5532300" cy="37704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b="1" lang="en-GB"/>
              <a:t>Are there any risks?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GB"/>
              <a:t>There are potential dangers for kids using the Steam app. One of the main risks is exposure to inappropriate content, including violence, sexual content, and other adult themes. Many games on Steam are not suitable for children, and it is up to parents to monitor their child's use of the app and restrict access to these games if necessary.</a:t>
            </a:r>
            <a:endParaRPr/>
          </a:p>
          <a:p>
            <a:pPr indent="0" lvl="0" marL="0" rtl="0" algn="l">
              <a:spcBef>
                <a:spcPts val="0"/>
              </a:spcBef>
              <a:spcAft>
                <a:spcPts val="0"/>
              </a:spcAft>
              <a:buNone/>
            </a:pPr>
            <a:r>
              <a:rPr lang="en-GB"/>
              <a:t>Another potential danger is online harassment. Steam has a large community of users, and while the platform has taken steps to mitigate this, bullying and harassment can still occur. Kids may be exposed to abusive language, hate speech, and other forms of bullying while playing games on the app. Additionally, kids may be targeted by predators who use the platform to groom or exploit minors.</a:t>
            </a:r>
            <a:endParaRPr/>
          </a:p>
          <a:p>
            <a:pPr indent="0" lvl="0" marL="0" rtl="0" algn="l">
              <a:spcBef>
                <a:spcPts val="0"/>
              </a:spcBef>
              <a:spcAft>
                <a:spcPts val="0"/>
              </a:spcAft>
              <a:buNone/>
            </a:pPr>
            <a:r>
              <a:rPr lang="en-GB"/>
              <a:t>Finally, there is a risk of addiction with the Steam app. Games on the platform can be incredibly engaging, and kids may spend hours playing them, leading to neglect of other important activities, such as school work or physical activity. Additionally, some games may be designed to be addictive, using tactics such as loot boxes and micro-transactions to encourage players to spend more time and money on the app.</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280" name="Google Shape;280;p36"/>
          <p:cNvPicPr preferRelativeResize="0"/>
          <p:nvPr/>
        </p:nvPicPr>
        <p:blipFill>
          <a:blip r:embed="rId3">
            <a:alphaModFix/>
          </a:blip>
          <a:stretch>
            <a:fillRect/>
          </a:stretch>
        </p:blipFill>
        <p:spPr>
          <a:xfrm>
            <a:off x="6252300" y="1657313"/>
            <a:ext cx="2743313" cy="1828875"/>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4" name="Shape 284"/>
        <p:cNvGrpSpPr/>
        <p:nvPr/>
      </p:nvGrpSpPr>
      <p:grpSpPr>
        <a:xfrm>
          <a:off x="0" y="0"/>
          <a:ext cx="0" cy="0"/>
          <a:chOff x="0" y="0"/>
          <a:chExt cx="0" cy="0"/>
        </a:xfrm>
      </p:grpSpPr>
      <p:sp>
        <p:nvSpPr>
          <p:cNvPr id="285" name="Google Shape;285;p37"/>
          <p:cNvSpPr txBox="1"/>
          <p:nvPr>
            <p:ph type="title"/>
          </p:nvPr>
        </p:nvSpPr>
        <p:spPr>
          <a:xfrm>
            <a:off x="720000" y="407125"/>
            <a:ext cx="46557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Selected Others</a:t>
            </a:r>
            <a:endParaRPr/>
          </a:p>
        </p:txBody>
      </p:sp>
      <p:sp>
        <p:nvSpPr>
          <p:cNvPr id="286" name="Google Shape;286;p37"/>
          <p:cNvSpPr txBox="1"/>
          <p:nvPr>
            <p:ph idx="1" type="body"/>
          </p:nvPr>
        </p:nvSpPr>
        <p:spPr>
          <a:xfrm>
            <a:off x="720000" y="1037125"/>
            <a:ext cx="4394100" cy="3770400"/>
          </a:xfrm>
          <a:prstGeom prst="rect">
            <a:avLst/>
          </a:prstGeom>
        </p:spPr>
        <p:txBody>
          <a:bodyPr anchorCtr="0" anchor="t" bIns="91425" lIns="91425" spcFirstLastPara="1" rIns="91425" wrap="square" tIns="91425">
            <a:normAutofit fontScale="85000" lnSpcReduction="10000"/>
          </a:bodyPr>
          <a:lstStyle/>
          <a:p>
            <a:pPr indent="0" lvl="0" marL="0" rtl="0" algn="l">
              <a:spcBef>
                <a:spcPts val="0"/>
              </a:spcBef>
              <a:spcAft>
                <a:spcPts val="0"/>
              </a:spcAft>
              <a:buNone/>
            </a:pPr>
            <a:r>
              <a:rPr b="1" lang="en-GB"/>
              <a:t>Twitch </a:t>
            </a:r>
            <a:br>
              <a:rPr b="1" lang="en-GB"/>
            </a:br>
            <a:endParaRPr b="1"/>
          </a:p>
          <a:p>
            <a:pPr indent="0" lvl="0" marL="0" rtl="0" algn="l">
              <a:spcBef>
                <a:spcPts val="0"/>
              </a:spcBef>
              <a:spcAft>
                <a:spcPts val="0"/>
              </a:spcAft>
              <a:buNone/>
            </a:pPr>
            <a:r>
              <a:rPr lang="en-GB"/>
              <a:t>Created as a social media for gamers engaged in video streaming. If you like to watch others play or want to try yourself as a streamer, this social network is for you. Also, here, you will find various gaming channels that you can subscribe to. You can communicate with other players in comments or private messages.</a:t>
            </a:r>
            <a:br>
              <a:rPr lang="en-GB"/>
            </a:br>
            <a:endParaRPr/>
          </a:p>
          <a:p>
            <a:pPr indent="0" lvl="0" marL="0" rtl="0" algn="l">
              <a:spcBef>
                <a:spcPts val="0"/>
              </a:spcBef>
              <a:spcAft>
                <a:spcPts val="0"/>
              </a:spcAft>
              <a:buNone/>
            </a:pPr>
            <a:r>
              <a:rPr b="1" lang="en-GB"/>
              <a:t>Playstation Network</a:t>
            </a:r>
            <a:br>
              <a:rPr b="1" lang="en-GB"/>
            </a:br>
            <a:endParaRPr b="1"/>
          </a:p>
          <a:p>
            <a:pPr indent="0" lvl="0" marL="0" rtl="0" algn="l">
              <a:spcBef>
                <a:spcPts val="0"/>
              </a:spcBef>
              <a:spcAft>
                <a:spcPts val="0"/>
              </a:spcAft>
              <a:buNone/>
            </a:pPr>
            <a:r>
              <a:rPr lang="en-GB"/>
              <a:t>If you play games mostly on your PlayStation, then you should check out the PlayStation Network. In this gamer social networking service, you can send invitations to join the game session and communicate with friends using chat and voice. You can also buy new games and additional content here. Yet, I must say that the PlayStation Network is a bit outdated and not as convenient for chatting as GameTree or Discord, for example.</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descr="Select Who?&quot; - Fun &amp; easy Android app for randomly selecting a person (e.g.  start player) - Is there an app like this for iOS? : r/boardgames" id="287" name="Google Shape;287;p37"/>
          <p:cNvPicPr preferRelativeResize="0"/>
          <p:nvPr/>
        </p:nvPicPr>
        <p:blipFill>
          <a:blip r:embed="rId3">
            <a:alphaModFix/>
          </a:blip>
          <a:stretch>
            <a:fillRect/>
          </a:stretch>
        </p:blipFill>
        <p:spPr>
          <a:xfrm>
            <a:off x="5114087" y="1657313"/>
            <a:ext cx="3745536" cy="1828875"/>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1" name="Shape 291"/>
        <p:cNvGrpSpPr/>
        <p:nvPr/>
      </p:nvGrpSpPr>
      <p:grpSpPr>
        <a:xfrm>
          <a:off x="0" y="0"/>
          <a:ext cx="0" cy="0"/>
          <a:chOff x="0" y="0"/>
          <a:chExt cx="0" cy="0"/>
        </a:xfrm>
      </p:grpSpPr>
      <p:sp>
        <p:nvSpPr>
          <p:cNvPr id="292" name="Google Shape;292;p38"/>
          <p:cNvSpPr txBox="1"/>
          <p:nvPr>
            <p:ph type="title"/>
          </p:nvPr>
        </p:nvSpPr>
        <p:spPr>
          <a:xfrm>
            <a:off x="720000" y="407125"/>
            <a:ext cx="73347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GB"/>
              <a:t>Conclusion &amp; References</a:t>
            </a:r>
            <a:endParaRPr/>
          </a:p>
        </p:txBody>
      </p:sp>
      <p:sp>
        <p:nvSpPr>
          <p:cNvPr id="293" name="Google Shape;293;p38"/>
          <p:cNvSpPr txBox="1"/>
          <p:nvPr>
            <p:ph idx="1" type="body"/>
          </p:nvPr>
        </p:nvSpPr>
        <p:spPr>
          <a:xfrm>
            <a:off x="720000" y="1037125"/>
            <a:ext cx="7334700" cy="19815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a:t>Conclusion </a:t>
            </a:r>
            <a:br>
              <a:rPr b="1" lang="en-GB"/>
            </a:br>
            <a:endParaRPr b="1"/>
          </a:p>
          <a:p>
            <a:pPr indent="0" lvl="0" marL="0" rtl="0" algn="l">
              <a:spcBef>
                <a:spcPts val="0"/>
              </a:spcBef>
              <a:spcAft>
                <a:spcPts val="0"/>
              </a:spcAft>
              <a:buNone/>
            </a:pPr>
            <a:r>
              <a:rPr lang="en-GB"/>
              <a:t>In this article, I described popular gamer social networks and services. However, there are actually many more of them, and everyone can find a community to their liking. Whatever your choice, you will surely enjoy plunging into the gaming world and meeting other players from different parts of the world!</a:t>
            </a:r>
            <a:endParaRPr/>
          </a:p>
          <a:p>
            <a:pPr indent="0" lvl="0" marL="0" rtl="0" algn="l">
              <a:spcBef>
                <a:spcPts val="0"/>
              </a:spcBef>
              <a:spcAft>
                <a:spcPts val="0"/>
              </a:spcAft>
              <a:buNone/>
            </a:pPr>
            <a:r>
              <a:t/>
            </a:r>
            <a:endParaRPr/>
          </a:p>
        </p:txBody>
      </p:sp>
      <p:sp>
        <p:nvSpPr>
          <p:cNvPr id="294" name="Google Shape;294;p38"/>
          <p:cNvSpPr txBox="1"/>
          <p:nvPr>
            <p:ph idx="1" type="body"/>
          </p:nvPr>
        </p:nvSpPr>
        <p:spPr>
          <a:xfrm>
            <a:off x="720000" y="3075925"/>
            <a:ext cx="7334700" cy="17316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b="1" lang="en-GB"/>
              <a:t>References </a:t>
            </a:r>
            <a:br>
              <a:rPr b="1" lang="en-GB"/>
            </a:br>
            <a:endParaRPr b="1"/>
          </a:p>
          <a:p>
            <a:pPr indent="0" lvl="0" marL="0" rtl="0" algn="l">
              <a:spcBef>
                <a:spcPts val="0"/>
              </a:spcBef>
              <a:spcAft>
                <a:spcPts val="0"/>
              </a:spcAft>
              <a:buClr>
                <a:schemeClr val="lt1"/>
              </a:buClr>
              <a:buSzPts val="1100"/>
              <a:buFont typeface="Arial"/>
              <a:buNone/>
            </a:pPr>
            <a:r>
              <a:rPr lang="en-GB"/>
              <a:t>NSPCC, 2024</a:t>
            </a:r>
            <a:endParaRPr/>
          </a:p>
          <a:p>
            <a:pPr indent="0" lvl="0" marL="0" rtl="0" algn="l">
              <a:spcBef>
                <a:spcPts val="0"/>
              </a:spcBef>
              <a:spcAft>
                <a:spcPts val="0"/>
              </a:spcAft>
              <a:buClr>
                <a:schemeClr val="lt1"/>
              </a:buClr>
              <a:buSzPts val="1100"/>
              <a:buFont typeface="Arial"/>
              <a:buNone/>
            </a:pPr>
            <a:r>
              <a:rPr lang="en-GB"/>
              <a:t>www.gamertree.com</a:t>
            </a:r>
            <a:endParaRPr/>
          </a:p>
          <a:p>
            <a:pPr indent="0" lvl="0" marL="0" rtl="0" algn="l">
              <a:spcBef>
                <a:spcPts val="0"/>
              </a:spcBef>
              <a:spcAft>
                <a:spcPts val="0"/>
              </a:spcAft>
              <a:buClr>
                <a:schemeClr val="lt1"/>
              </a:buClr>
              <a:buSzPts val="1100"/>
              <a:buFont typeface="Arial"/>
              <a:buNone/>
            </a:pPr>
            <a:r>
              <a:rPr lang="en-GB"/>
              <a:t>www.bark.com</a:t>
            </a:r>
            <a:endParaRPr/>
          </a:p>
          <a:p>
            <a:pPr indent="0" lvl="0" marL="0" rtl="0" algn="l">
              <a:spcBef>
                <a:spcPts val="0"/>
              </a:spcBef>
              <a:spcAft>
                <a:spcPts val="0"/>
              </a:spcAft>
              <a:buClr>
                <a:schemeClr val="lt1"/>
              </a:buClr>
              <a:buSzPts val="1100"/>
              <a:buFont typeface="Arial"/>
              <a:buNone/>
            </a:pPr>
            <a:r>
              <a:rPr lang="en-GB"/>
              <a:t>www.pcreview.co.uk</a:t>
            </a:r>
            <a:endParaRPr/>
          </a:p>
          <a:p>
            <a:pPr indent="0" lvl="0" marL="0" rtl="0" algn="l">
              <a:spcBef>
                <a:spcPts val="0"/>
              </a:spcBef>
              <a:spcAft>
                <a:spcPts val="0"/>
              </a:spcAft>
              <a:buClr>
                <a:schemeClr val="lt1"/>
              </a:buClr>
              <a:buSzPts val="1100"/>
              <a:buFont typeface="Arial"/>
              <a:buNone/>
            </a:pPr>
            <a:r>
              <a:rPr lang="en-GB"/>
              <a:t>www.digitaltrends.com</a:t>
            </a:r>
            <a:endParaRPr/>
          </a:p>
          <a:p>
            <a:pPr indent="0" lvl="0" marL="0" rtl="0" algn="l">
              <a:spcBef>
                <a:spcPts val="0"/>
              </a:spcBef>
              <a:spcAft>
                <a:spcPts val="0"/>
              </a:spcAft>
              <a:buNone/>
            </a:pPr>
            <a:r>
              <a:rPr lang="en-GB"/>
              <a:t>www.ukpcmag.com</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