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4" r:id="rId7"/>
    <p:sldId id="266" r:id="rId8"/>
    <p:sldId id="265" r:id="rId9"/>
    <p:sldId id="258" r:id="rId10"/>
    <p:sldId id="257" r:id="rId11"/>
    <p:sldId id="259"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1CBAF-956D-1FBE-4066-1CEC7F053A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DBF25A3-1DC9-6719-A71B-A731454BB7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B854D49-F2D9-7136-5FF0-8B64A1292418}"/>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5" name="Footer Placeholder 4">
            <a:extLst>
              <a:ext uri="{FF2B5EF4-FFF2-40B4-BE49-F238E27FC236}">
                <a16:creationId xmlns:a16="http://schemas.microsoft.com/office/drawing/2014/main" id="{8EB8D974-EAA8-EDAC-BC75-C53EE7F0CA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DCA178-1FA5-2F46-0653-D317E6E5632D}"/>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3062408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76B84-5A08-F13A-A5F5-44F1C5E52F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A364FB-278F-E6C1-EA29-CB91AB309A3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C29539-0D9C-49BB-ED44-E02F8C4063B3}"/>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5" name="Footer Placeholder 4">
            <a:extLst>
              <a:ext uri="{FF2B5EF4-FFF2-40B4-BE49-F238E27FC236}">
                <a16:creationId xmlns:a16="http://schemas.microsoft.com/office/drawing/2014/main" id="{3C80348E-135C-4C24-7511-099DB52D23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E8A01-D3AF-7924-EFFF-05245CAD543B}"/>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2443358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069EA-1D30-493F-B126-7236A9DB49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4D0610F-4A78-C2CE-D3BA-6566048C26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9E143B-834C-89B6-2BCD-24D8AD0874AF}"/>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5" name="Footer Placeholder 4">
            <a:extLst>
              <a:ext uri="{FF2B5EF4-FFF2-40B4-BE49-F238E27FC236}">
                <a16:creationId xmlns:a16="http://schemas.microsoft.com/office/drawing/2014/main" id="{3F32CB6D-18E1-9A5D-0A56-96EC478D26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C2083E-41A7-17F6-0C00-4C4F88312AF1}"/>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3820344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3071-0CD4-0F31-E1C2-BBC03230330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B2D9A4-FF3C-CE38-4765-FB643206197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8CE325-D04C-9EA2-2CEB-F8463E0B0E6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222DCEB-47C9-D599-8937-144823EFAA64}"/>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6" name="Footer Placeholder 5">
            <a:extLst>
              <a:ext uri="{FF2B5EF4-FFF2-40B4-BE49-F238E27FC236}">
                <a16:creationId xmlns:a16="http://schemas.microsoft.com/office/drawing/2014/main" id="{6D6548E3-17B1-882B-EA69-B2F945CF49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A6DEDB-C843-8A56-C670-0BE6D419E6FE}"/>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1871826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C9BF8-0FFD-646E-7586-407CEA72CF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6AA485B-7777-C313-69F5-C6DB190CE5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0A3F06-E5E8-F0DD-8340-FC9789A9BF9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79DB27-4351-05DA-8455-5140673581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386F8D-F35C-4B91-52CE-9E0DBB4B2F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76289BA-1963-6748-86C8-B14F3F346D62}"/>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8" name="Footer Placeholder 7">
            <a:extLst>
              <a:ext uri="{FF2B5EF4-FFF2-40B4-BE49-F238E27FC236}">
                <a16:creationId xmlns:a16="http://schemas.microsoft.com/office/drawing/2014/main" id="{4664996A-E1B2-464A-8666-15D157F5916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54D5E0-58B8-B074-ACA5-14453ABAD107}"/>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3329142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F9439-A806-8A50-5696-A8607E701B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418B45D-90EF-5123-EA23-17ACB2371B5E}"/>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4" name="Footer Placeholder 3">
            <a:extLst>
              <a:ext uri="{FF2B5EF4-FFF2-40B4-BE49-F238E27FC236}">
                <a16:creationId xmlns:a16="http://schemas.microsoft.com/office/drawing/2014/main" id="{64B327F9-0CBF-7A90-46F2-3A089F4D82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7CD6EB-1117-93FD-AE86-493ADE5D69FA}"/>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375818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D970E1-E911-DE86-8493-1F82808C0A9C}"/>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3" name="Footer Placeholder 2">
            <a:extLst>
              <a:ext uri="{FF2B5EF4-FFF2-40B4-BE49-F238E27FC236}">
                <a16:creationId xmlns:a16="http://schemas.microsoft.com/office/drawing/2014/main" id="{A31EF4EF-6B22-A64F-6737-F27230294B4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11BD0AE-4BB9-C3A5-780A-E823E3794AB8}"/>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2587279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F2B63-D686-32B1-92F2-E07B4522CC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967AA6-AEC3-35B8-9C52-98C0BE91DE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CF1A195-E649-6F62-BB05-25976B318B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E31421-48BA-4730-39DB-DFB0E1FF3F7E}"/>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6" name="Footer Placeholder 5">
            <a:extLst>
              <a:ext uri="{FF2B5EF4-FFF2-40B4-BE49-F238E27FC236}">
                <a16:creationId xmlns:a16="http://schemas.microsoft.com/office/drawing/2014/main" id="{09975760-9E0A-2C15-B710-3E6CB7B0A6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0684F3-AB17-F8C2-2AB8-971E1634545A}"/>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2213364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BC93-6F54-52C6-6E14-89BC446269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47C79BE-F4B9-C337-9755-A928C8DA86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A60D34-5EE7-890F-D714-D06386293E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124B3B-8B35-65B1-B0CB-9C8F8617AB6D}"/>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6" name="Footer Placeholder 5">
            <a:extLst>
              <a:ext uri="{FF2B5EF4-FFF2-40B4-BE49-F238E27FC236}">
                <a16:creationId xmlns:a16="http://schemas.microsoft.com/office/drawing/2014/main" id="{7DC4B4A2-9EB1-2A6C-2860-7B927C4C57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E8A811-4C83-3EA7-140F-FF8479FE8316}"/>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3214728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4A677-5F17-49D5-CDED-CCD8D1280E6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F5C9B0-71DE-2E90-F670-959B5A0F8E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E4B932-01C8-21E8-B7AD-47B7213BCF75}"/>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5" name="Footer Placeholder 4">
            <a:extLst>
              <a:ext uri="{FF2B5EF4-FFF2-40B4-BE49-F238E27FC236}">
                <a16:creationId xmlns:a16="http://schemas.microsoft.com/office/drawing/2014/main" id="{8123AE39-6180-1089-FB24-2BFDF3CAF8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A06929-A43F-6B26-678A-2B2ADCDF6503}"/>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4190019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6F6070-CC97-A0B6-D600-8502E04BEFB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C701D1-B4FB-A9D0-EABA-BFB7F891EB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9A5369-BD32-7860-61B7-2AE3767F87DC}"/>
              </a:ext>
            </a:extLst>
          </p:cNvPr>
          <p:cNvSpPr>
            <a:spLocks noGrp="1"/>
          </p:cNvSpPr>
          <p:nvPr>
            <p:ph type="dt" sz="half" idx="10"/>
          </p:nvPr>
        </p:nvSpPr>
        <p:spPr/>
        <p:txBody>
          <a:bodyPr/>
          <a:lstStyle/>
          <a:p>
            <a:fld id="{53E2DDEE-BC82-0A44-B494-44129486E23F}" type="datetimeFigureOut">
              <a:rPr lang="en-US" smtClean="0"/>
              <a:t>3/16/26</a:t>
            </a:fld>
            <a:endParaRPr lang="en-US"/>
          </a:p>
        </p:txBody>
      </p:sp>
      <p:sp>
        <p:nvSpPr>
          <p:cNvPr id="5" name="Footer Placeholder 4">
            <a:extLst>
              <a:ext uri="{FF2B5EF4-FFF2-40B4-BE49-F238E27FC236}">
                <a16:creationId xmlns:a16="http://schemas.microsoft.com/office/drawing/2014/main" id="{07B73A51-5644-0BE0-A0CA-62A3E48185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EFB640-3CC1-FC51-B508-B9A3D76B1639}"/>
              </a:ext>
            </a:extLst>
          </p:cNvPr>
          <p:cNvSpPr>
            <a:spLocks noGrp="1"/>
          </p:cNvSpPr>
          <p:nvPr>
            <p:ph type="sldNum" sz="quarter" idx="12"/>
          </p:nvPr>
        </p:nvSpPr>
        <p:spPr/>
        <p:txBody>
          <a:bodyPr/>
          <a:lstStyle/>
          <a:p>
            <a:fld id="{53771B1F-EEAA-E044-BD20-4ACF91F0A85F}" type="slidenum">
              <a:rPr lang="en-US" smtClean="0"/>
              <a:t>‹#›</a:t>
            </a:fld>
            <a:endParaRPr lang="en-US"/>
          </a:p>
        </p:txBody>
      </p:sp>
    </p:spTree>
    <p:extLst>
      <p:ext uri="{BB962C8B-B14F-4D97-AF65-F5344CB8AC3E}">
        <p14:creationId xmlns:p14="http://schemas.microsoft.com/office/powerpoint/2010/main" val="1415941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D3501E-C9E3-8BD8-C86E-DD1EB37DF8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8C661CE-0D43-FB4A-6F2B-66B0CA03E0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2DC61B-4132-C81C-2863-903A1EA540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E2DDEE-BC82-0A44-B494-44129486E23F}" type="datetimeFigureOut">
              <a:rPr lang="en-US" smtClean="0"/>
              <a:t>3/16/26</a:t>
            </a:fld>
            <a:endParaRPr lang="en-US"/>
          </a:p>
        </p:txBody>
      </p:sp>
      <p:sp>
        <p:nvSpPr>
          <p:cNvPr id="5" name="Footer Placeholder 4">
            <a:extLst>
              <a:ext uri="{FF2B5EF4-FFF2-40B4-BE49-F238E27FC236}">
                <a16:creationId xmlns:a16="http://schemas.microsoft.com/office/drawing/2014/main" id="{F7869B63-3CCB-4508-DC2E-23FDD1B072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DB85738-7DE2-FCB6-93EA-948B05FDFE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3771B1F-EEAA-E044-BD20-4ACF91F0A85F}" type="slidenum">
              <a:rPr lang="en-US" smtClean="0"/>
              <a:t>‹#›</a:t>
            </a:fld>
            <a:endParaRPr lang="en-US"/>
          </a:p>
        </p:txBody>
      </p:sp>
    </p:spTree>
    <p:extLst>
      <p:ext uri="{BB962C8B-B14F-4D97-AF65-F5344CB8AC3E}">
        <p14:creationId xmlns:p14="http://schemas.microsoft.com/office/powerpoint/2010/main" val="705367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nhs.uk/conditions/chickenpox/" TargetMode="External"/><Relationship Id="rId1" Type="http://schemas.openxmlformats.org/officeDocument/2006/relationships/slideLayout" Target="../slideLayouts/slideLayout2.xml"/><Relationship Id="rId4" Type="http://schemas.openxmlformats.org/officeDocument/2006/relationships/hyperlink" Target="https://www.who.int/"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m/search?q=polices+that+are+avaliable+to+the+uk+government+to+maintain+public+health&amp;ie=UTF-8&amp;oe=UTF-8&amp;hl=en-gb&amp;client=safari" TargetMode="External"/><Relationship Id="rId2" Type="http://schemas.openxmlformats.org/officeDocument/2006/relationships/hyperlink" Target="https://www.google.com/search?q=what+are+the+main+stragies+avabile+to+the+uk+government+to+maintain+public+health&amp;ie=UTF-8&amp;oe=UTF-8&amp;hl=en-gb&amp;client=safar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6" name="Rectangle 15">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FAF34-0571-5429-61B0-6DD33AFAC1BF}"/>
              </a:ext>
            </a:extLst>
          </p:cNvPr>
          <p:cNvSpPr>
            <a:spLocks noGrp="1"/>
          </p:cNvSpPr>
          <p:nvPr>
            <p:ph type="ctrTitle"/>
          </p:nvPr>
        </p:nvSpPr>
        <p:spPr>
          <a:xfrm>
            <a:off x="1142639" y="561203"/>
            <a:ext cx="9932691" cy="1165996"/>
          </a:xfrm>
        </p:spPr>
        <p:txBody>
          <a:bodyPr anchor="b">
            <a:normAutofit/>
          </a:bodyPr>
          <a:lstStyle/>
          <a:p>
            <a:r>
              <a:rPr lang="en-GB" sz="4800">
                <a:solidFill>
                  <a:srgbClr val="FFFFFF"/>
                </a:solidFill>
              </a:rPr>
              <a:t>Chicken pox</a:t>
            </a:r>
            <a:endParaRPr lang="en-US" sz="4800">
              <a:solidFill>
                <a:srgbClr val="FFFFFF"/>
              </a:solidFill>
            </a:endParaRPr>
          </a:p>
        </p:txBody>
      </p:sp>
      <p:sp>
        <p:nvSpPr>
          <p:cNvPr id="24" name="Rectangle 23">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74A860A-EF90-D8EF-FE2C-B3DF14658D9C}"/>
              </a:ext>
            </a:extLst>
          </p:cNvPr>
          <p:cNvSpPr>
            <a:spLocks noGrp="1"/>
          </p:cNvSpPr>
          <p:nvPr>
            <p:ph type="subTitle" idx="1"/>
          </p:nvPr>
        </p:nvSpPr>
        <p:spPr>
          <a:xfrm>
            <a:off x="2988560" y="4036337"/>
            <a:ext cx="9932690" cy="1566420"/>
          </a:xfrm>
          <a:ln>
            <a:solidFill>
              <a:schemeClr val="bg1"/>
            </a:solidFill>
          </a:ln>
        </p:spPr>
        <p:txBody>
          <a:bodyPr anchor="t">
            <a:noAutofit/>
          </a:bodyPr>
          <a:lstStyle/>
          <a:p>
            <a:r>
              <a:rPr lang="en-GB" sz="900" b="1" dirty="0">
                <a:solidFill>
                  <a:srgbClr val="FFFFFF"/>
                </a:solidFill>
              </a:rPr>
              <a:t>Group members-</a:t>
            </a:r>
          </a:p>
          <a:p>
            <a:r>
              <a:rPr lang="en-GB" sz="900" b="1" dirty="0">
                <a:solidFill>
                  <a:srgbClr val="FFFFFF"/>
                </a:solidFill>
              </a:rPr>
              <a:t>Rita Luke-2518442</a:t>
            </a:r>
          </a:p>
          <a:p>
            <a:r>
              <a:rPr lang="en-GB" sz="900" b="1" dirty="0">
                <a:solidFill>
                  <a:srgbClr val="FFFFFF"/>
                </a:solidFill>
              </a:rPr>
              <a:t>Kerry wall -2511436</a:t>
            </a:r>
          </a:p>
          <a:p>
            <a:r>
              <a:rPr lang="en-GB" sz="900" b="1" dirty="0">
                <a:solidFill>
                  <a:srgbClr val="FFFFFF"/>
                </a:solidFill>
              </a:rPr>
              <a:t>Verry </a:t>
            </a:r>
            <a:r>
              <a:rPr lang="en-GB" sz="900" b="1" dirty="0" err="1">
                <a:solidFill>
                  <a:srgbClr val="FFFFFF"/>
                </a:solidFill>
              </a:rPr>
              <a:t>Ndgandu</a:t>
            </a:r>
            <a:r>
              <a:rPr lang="en-GB" sz="900" b="1" dirty="0">
                <a:solidFill>
                  <a:srgbClr val="FFFFFF"/>
                </a:solidFill>
              </a:rPr>
              <a:t> - 2518441</a:t>
            </a:r>
          </a:p>
          <a:p>
            <a:r>
              <a:rPr lang="en-GB" sz="900" b="1" dirty="0">
                <a:solidFill>
                  <a:srgbClr val="FFFFFF"/>
                </a:solidFill>
              </a:rPr>
              <a:t>Lady </a:t>
            </a:r>
            <a:r>
              <a:rPr lang="en-GB" sz="900" b="1" dirty="0" err="1">
                <a:solidFill>
                  <a:srgbClr val="FFFFFF"/>
                </a:solidFill>
              </a:rPr>
              <a:t>Feliz</a:t>
            </a:r>
            <a:r>
              <a:rPr lang="en-GB" sz="900" b="1" dirty="0">
                <a:solidFill>
                  <a:srgbClr val="FFFFFF"/>
                </a:solidFill>
              </a:rPr>
              <a:t>- 2508534</a:t>
            </a:r>
          </a:p>
          <a:p>
            <a:r>
              <a:rPr lang="en-US" sz="900" b="1" dirty="0">
                <a:solidFill>
                  <a:schemeClr val="bg1"/>
                </a:solidFill>
              </a:rPr>
              <a:t>Module: </a:t>
            </a:r>
            <a:r>
              <a:rPr lang="en-GB" sz="1000" b="1" dirty="0">
                <a:solidFill>
                  <a:schemeClr val="bg1"/>
                </a:solidFill>
              </a:rPr>
              <a:t>Public Health </a:t>
            </a:r>
            <a:br>
              <a:rPr lang="en-US" sz="900" b="1" dirty="0">
                <a:solidFill>
                  <a:schemeClr val="bg1"/>
                </a:solidFill>
              </a:rPr>
            </a:br>
            <a:r>
              <a:rPr lang="en-US" sz="900" b="1" dirty="0">
                <a:solidFill>
                  <a:schemeClr val="bg1"/>
                </a:solidFill>
              </a:rPr>
              <a:t>Lecturer: </a:t>
            </a:r>
            <a:r>
              <a:rPr lang="en-US" sz="900" b="1" dirty="0" err="1">
                <a:solidFill>
                  <a:schemeClr val="bg1"/>
                </a:solidFill>
              </a:rPr>
              <a:t>Arif</a:t>
            </a:r>
            <a:r>
              <a:rPr lang="en-US" sz="900" b="1" dirty="0">
                <a:solidFill>
                  <a:schemeClr val="bg1"/>
                </a:solidFill>
              </a:rPr>
              <a:t> Ahmed</a:t>
            </a:r>
            <a:br>
              <a:rPr lang="en-US" sz="900" b="1" dirty="0">
                <a:solidFill>
                  <a:schemeClr val="bg1"/>
                </a:solidFill>
              </a:rPr>
            </a:br>
            <a:endParaRPr lang="en-GB" sz="900" b="1" dirty="0">
              <a:solidFill>
                <a:schemeClr val="bg1"/>
              </a:solidFill>
            </a:endParaRPr>
          </a:p>
          <a:p>
            <a:endParaRPr lang="en-US" sz="900" b="1" dirty="0">
              <a:solidFill>
                <a:srgbClr val="FFFFFF"/>
              </a:solidFill>
            </a:endParaRPr>
          </a:p>
        </p:txBody>
      </p:sp>
      <p:pic>
        <p:nvPicPr>
          <p:cNvPr id="9" name="Picture 8">
            <a:extLst>
              <a:ext uri="{FF2B5EF4-FFF2-40B4-BE49-F238E27FC236}">
                <a16:creationId xmlns:a16="http://schemas.microsoft.com/office/drawing/2014/main" id="{2D06A1EA-1540-BCDD-AD42-4AE7D067D523}"/>
              </a:ext>
            </a:extLst>
          </p:cNvPr>
          <p:cNvPicPr>
            <a:picLocks noChangeAspect="1"/>
          </p:cNvPicPr>
          <p:nvPr/>
        </p:nvPicPr>
        <p:blipFill>
          <a:blip r:embed="rId2"/>
          <a:stretch>
            <a:fillRect/>
          </a:stretch>
        </p:blipFill>
        <p:spPr>
          <a:xfrm>
            <a:off x="-9279" y="16875"/>
            <a:ext cx="4486214" cy="3837387"/>
          </a:xfrm>
          <a:prstGeom prst="rect">
            <a:avLst/>
          </a:prstGeom>
        </p:spPr>
      </p:pic>
      <p:pic>
        <p:nvPicPr>
          <p:cNvPr id="6" name="Picture 5">
            <a:extLst>
              <a:ext uri="{FF2B5EF4-FFF2-40B4-BE49-F238E27FC236}">
                <a16:creationId xmlns:a16="http://schemas.microsoft.com/office/drawing/2014/main" id="{F5644957-BED3-0EC7-C1BE-D506DBCB9288}"/>
              </a:ext>
            </a:extLst>
          </p:cNvPr>
          <p:cNvPicPr>
            <a:picLocks noChangeAspect="1"/>
          </p:cNvPicPr>
          <p:nvPr/>
        </p:nvPicPr>
        <p:blipFill>
          <a:blip r:embed="rId3"/>
          <a:stretch>
            <a:fillRect/>
          </a:stretch>
        </p:blipFill>
        <p:spPr>
          <a:xfrm>
            <a:off x="7501018" y="1380811"/>
            <a:ext cx="4486215" cy="2523495"/>
          </a:xfrm>
          <a:prstGeom prst="rect">
            <a:avLst/>
          </a:prstGeom>
        </p:spPr>
      </p:pic>
      <p:pic>
        <p:nvPicPr>
          <p:cNvPr id="12" name="Picture 11">
            <a:extLst>
              <a:ext uri="{FF2B5EF4-FFF2-40B4-BE49-F238E27FC236}">
                <a16:creationId xmlns:a16="http://schemas.microsoft.com/office/drawing/2014/main" id="{303D66D1-67D2-FBF9-EC5D-0A9E1635E521}"/>
              </a:ext>
            </a:extLst>
          </p:cNvPr>
          <p:cNvPicPr>
            <a:picLocks noChangeAspect="1"/>
          </p:cNvPicPr>
          <p:nvPr/>
        </p:nvPicPr>
        <p:blipFill>
          <a:blip r:embed="rId4"/>
          <a:stretch>
            <a:fillRect/>
          </a:stretch>
        </p:blipFill>
        <p:spPr>
          <a:xfrm>
            <a:off x="38697" y="3855763"/>
            <a:ext cx="5180294" cy="2985361"/>
          </a:xfrm>
          <a:prstGeom prst="rect">
            <a:avLst/>
          </a:prstGeom>
        </p:spPr>
      </p:pic>
    </p:spTree>
    <p:extLst>
      <p:ext uri="{BB962C8B-B14F-4D97-AF65-F5344CB8AC3E}">
        <p14:creationId xmlns:p14="http://schemas.microsoft.com/office/powerpoint/2010/main" val="4279645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9A9A1A4-50AA-3ADB-C9B9-3FC9BE514D60}"/>
              </a:ext>
            </a:extLst>
          </p:cNvPr>
          <p:cNvSpPr txBox="1">
            <a:spLocks noGrp="1"/>
          </p:cNvSpPr>
          <p:nvPr>
            <p:ph type="title"/>
          </p:nvPr>
        </p:nvSpPr>
        <p:spPr>
          <a:xfrm>
            <a:off x="762000" y="1138036"/>
            <a:ext cx="4085665" cy="140247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a:t>Measuring an Infectious Disease Outbreak: Chickenpox</a:t>
            </a:r>
          </a:p>
        </p:txBody>
      </p:sp>
      <p:cxnSp>
        <p:nvCxnSpPr>
          <p:cNvPr id="17" name="Straight Connector 1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70AEA04-EC48-283E-78D5-1EFF78083C94}"/>
              </a:ext>
            </a:extLst>
          </p:cNvPr>
          <p:cNvSpPr txBox="1">
            <a:spLocks noGrp="1"/>
          </p:cNvSpPr>
          <p:nvPr>
            <p:ph idx="1"/>
          </p:nvPr>
        </p:nvSpPr>
        <p:spPr>
          <a:xfrm>
            <a:off x="762000" y="2551176"/>
            <a:ext cx="4085665" cy="35912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Group Discussion Assessment</a:t>
            </a:r>
            <a:br>
              <a:rPr lang="en-US" sz="2000" dirty="0"/>
            </a:br>
            <a:r>
              <a:rPr lang="en-US" sz="2000" dirty="0"/>
              <a:t>Health and Social Care</a:t>
            </a:r>
          </a:p>
          <a:p>
            <a:r>
              <a:rPr lang="en-US" sz="2000" dirty="0"/>
              <a:t>Kerry Wall</a:t>
            </a:r>
            <a:br>
              <a:rPr lang="en-US" sz="2000" dirty="0"/>
            </a:br>
            <a:r>
              <a:rPr lang="en-US" sz="2000" dirty="0"/>
              <a:t>Student Number: 2511436</a:t>
            </a:r>
          </a:p>
          <a:p>
            <a:r>
              <a:rPr lang="en-US" sz="2000" dirty="0"/>
              <a:t>Module: LCHS4008</a:t>
            </a:r>
            <a:br>
              <a:rPr lang="en-US" sz="2000" dirty="0"/>
            </a:br>
            <a:r>
              <a:rPr lang="en-US" sz="2000" dirty="0"/>
              <a:t>Lecturer: </a:t>
            </a:r>
            <a:r>
              <a:rPr lang="en-US" sz="2000" dirty="0" err="1"/>
              <a:t>Arif</a:t>
            </a:r>
            <a:r>
              <a:rPr lang="en-US" sz="2000" dirty="0"/>
              <a:t> Ahmed</a:t>
            </a:r>
            <a:br>
              <a:rPr lang="en-US" sz="2000" dirty="0"/>
            </a:br>
            <a:endParaRPr lang="en-US" sz="2000" dirty="0"/>
          </a:p>
        </p:txBody>
      </p:sp>
      <p:pic>
        <p:nvPicPr>
          <p:cNvPr id="4" name="Content Placeholder 3">
            <a:extLst>
              <a:ext uri="{FF2B5EF4-FFF2-40B4-BE49-F238E27FC236}">
                <a16:creationId xmlns:a16="http://schemas.microsoft.com/office/drawing/2014/main" id="{D245882B-7165-566E-5FCE-00E1FD1F5D40}"/>
              </a:ext>
            </a:extLst>
          </p:cNvPr>
          <p:cNvPicPr>
            <a:picLocks noChangeAspect="1"/>
          </p:cNvPicPr>
          <p:nvPr/>
        </p:nvPicPr>
        <p:blipFill>
          <a:blip r:embed="rId2"/>
          <a:srcRect l="3190" r="10970"/>
          <a:stretch>
            <a:fillRect/>
          </a:stretch>
        </p:blipFill>
        <p:spPr>
          <a:xfrm>
            <a:off x="5650992" y="10"/>
            <a:ext cx="6541008" cy="6857990"/>
          </a:xfrm>
          <a:prstGeom prst="rect">
            <a:avLst/>
          </a:prstGeom>
        </p:spPr>
      </p:pic>
    </p:spTree>
    <p:extLst>
      <p:ext uri="{BB962C8B-B14F-4D97-AF65-F5344CB8AC3E}">
        <p14:creationId xmlns:p14="http://schemas.microsoft.com/office/powerpoint/2010/main" val="3349657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1F4EB4D-C36D-84BD-9933-CBC0F401EFA5}"/>
              </a:ext>
            </a:extLst>
          </p:cNvPr>
          <p:cNvSpPr txBox="1">
            <a:spLocks noGrp="1"/>
          </p:cNvSpPr>
          <p:nvPr>
            <p:ph type="title"/>
          </p:nvPr>
        </p:nvSpPr>
        <p:spPr>
          <a:xfrm>
            <a:off x="761840" y="1138265"/>
            <a:ext cx="4544762" cy="140118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t>Introduction</a:t>
            </a:r>
            <a:br>
              <a:rPr lang="en-US" sz="3200" b="1"/>
            </a:br>
            <a:endParaRPr lang="en-US" sz="3200"/>
          </a:p>
        </p:txBody>
      </p:sp>
      <p:cxnSp>
        <p:nvCxnSpPr>
          <p:cNvPr id="12" name="Straight Connector 11">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FC3FA42A-4D7F-A9AE-815D-634D4FB7FBAF}"/>
              </a:ext>
            </a:extLst>
          </p:cNvPr>
          <p:cNvSpPr txBox="1">
            <a:spLocks noGrp="1"/>
          </p:cNvSpPr>
          <p:nvPr>
            <p:ph idx="1"/>
          </p:nvPr>
        </p:nvSpPr>
        <p:spPr>
          <a:xfrm>
            <a:off x="761840" y="2551176"/>
            <a:ext cx="4544762" cy="36029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700" b="1"/>
              <a:t>Measuring an Infectious Disease Outbreak: Chickenpox</a:t>
            </a:r>
            <a:endParaRPr lang="en-US" sz="1700"/>
          </a:p>
          <a:p>
            <a:r>
              <a:rPr lang="en-US" sz="1700"/>
              <a:t>Chickenpox is a highly contagious viral infection caused by the varicella-zoster virus (NHS, 2022).</a:t>
            </a:r>
          </a:p>
          <a:p>
            <a:r>
              <a:rPr lang="en-US" sz="1700"/>
              <a:t>It spreads through respiratory droplets and direct contact.</a:t>
            </a:r>
          </a:p>
          <a:p>
            <a:r>
              <a:rPr lang="en-US" sz="1700"/>
              <a:t>Most common in children and community settings such as schools.</a:t>
            </a:r>
          </a:p>
          <a:p>
            <a:r>
              <a:rPr lang="en-US" sz="1700"/>
              <a:t>Measuring outbreaks is essential for effective public health response (UKHSA, 2023)</a:t>
            </a:r>
          </a:p>
          <a:p>
            <a:endParaRPr lang="en-US" sz="1700"/>
          </a:p>
        </p:txBody>
      </p:sp>
      <p:pic>
        <p:nvPicPr>
          <p:cNvPr id="3" name="Content Placeholder 5" descr="Virus">
            <a:extLst>
              <a:ext uri="{FF2B5EF4-FFF2-40B4-BE49-F238E27FC236}">
                <a16:creationId xmlns:a16="http://schemas.microsoft.com/office/drawing/2014/main" id="{6996566B-D073-B2A9-9502-F9AA97158EF8}"/>
              </a:ext>
            </a:extLst>
          </p:cNvPr>
          <p:cNvPicPr>
            <a:picLocks noChangeAspect="1"/>
          </p:cNvPicPr>
          <p:nvPr/>
        </p:nvPicPr>
        <p:blipFill>
          <a:blip r:embed="rId2">
            <a:extLst>
              <a:ext uri="{28A0092B-C50C-407E-A947-70E740481C1C}">
                <a14:useLocalDpi xmlns:a14="http://schemas.microsoft.com/office/drawing/2010/main" val="0"/>
              </a:ext>
            </a:extLst>
          </a:blip>
          <a:srcRect l="7680" r="8167"/>
          <a:stretch>
            <a:fillRect/>
          </a:stretch>
        </p:blipFill>
        <p:spPr>
          <a:xfrm>
            <a:off x="6513003" y="771753"/>
            <a:ext cx="4473650" cy="5316095"/>
          </a:xfrm>
          <a:prstGeom prst="rect">
            <a:avLst/>
          </a:prstGeom>
        </p:spPr>
      </p:pic>
    </p:spTree>
    <p:extLst>
      <p:ext uri="{BB962C8B-B14F-4D97-AF65-F5344CB8AC3E}">
        <p14:creationId xmlns:p14="http://schemas.microsoft.com/office/powerpoint/2010/main" val="661359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7AD3EE3-A07C-60FF-A14B-150A9B4191C0}"/>
              </a:ext>
            </a:extLst>
          </p:cNvPr>
          <p:cNvSpPr txBox="1">
            <a:spLocks noGrp="1"/>
          </p:cNvSpPr>
          <p:nvPr>
            <p:ph type="title"/>
          </p:nvPr>
        </p:nvSpPr>
        <p:spPr>
          <a:xfrm>
            <a:off x="8153400" y="1128094"/>
            <a:ext cx="3434180" cy="141527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a:t>Public Health Surveillance</a:t>
            </a:r>
            <a:br>
              <a:rPr lang="en-US" sz="3200" b="1"/>
            </a:br>
            <a:endParaRPr lang="en-US" sz="3200"/>
          </a:p>
        </p:txBody>
      </p:sp>
      <p:pic>
        <p:nvPicPr>
          <p:cNvPr id="3" name="Content Placeholder 5" descr="Chemists in the laboratory">
            <a:extLst>
              <a:ext uri="{FF2B5EF4-FFF2-40B4-BE49-F238E27FC236}">
                <a16:creationId xmlns:a16="http://schemas.microsoft.com/office/drawing/2014/main" id="{A41A6291-1DF7-7410-CC29-4E64592647D0}"/>
              </a:ext>
            </a:extLst>
          </p:cNvPr>
          <p:cNvPicPr>
            <a:picLocks noChangeAspect="1"/>
          </p:cNvPicPr>
          <p:nvPr/>
        </p:nvPicPr>
        <p:blipFill>
          <a:blip r:embed="rId2">
            <a:extLst>
              <a:ext uri="{28A0092B-C50C-407E-A947-70E740481C1C}">
                <a14:useLocalDpi xmlns:a14="http://schemas.microsoft.com/office/drawing/2010/main" val="0"/>
              </a:ext>
            </a:extLst>
          </a:blip>
          <a:srcRect l="18995" r="7298" b="-1"/>
          <a:stretch>
            <a:fillRect/>
          </a:stretch>
        </p:blipFill>
        <p:spPr>
          <a:xfrm>
            <a:off x="-9886" y="10"/>
            <a:ext cx="7572605" cy="6857990"/>
          </a:xfrm>
          <a:prstGeom prst="rect">
            <a:avLst/>
          </a:prstGeom>
        </p:spPr>
      </p:pic>
      <p:cxnSp>
        <p:nvCxnSpPr>
          <p:cNvPr id="10" name="Straight Connector 9">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DA85FDB0-8A29-688A-F09D-B9F458E84101}"/>
              </a:ext>
            </a:extLst>
          </p:cNvPr>
          <p:cNvSpPr txBox="1">
            <a:spLocks noGrp="1"/>
          </p:cNvSpPr>
          <p:nvPr>
            <p:ph idx="1"/>
          </p:nvPr>
        </p:nvSpPr>
        <p:spPr>
          <a:xfrm>
            <a:off x="8153400" y="2543364"/>
            <a:ext cx="3434180" cy="35990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Disease outbreaks are measured using public health surveillance systems (WHO, 2023).</a:t>
            </a:r>
          </a:p>
          <a:p>
            <a:r>
              <a:rPr lang="en-US" sz="1600"/>
              <a:t>Data collected from:</a:t>
            </a:r>
          </a:p>
          <a:p>
            <a:pPr marL="742950" lvl="1"/>
            <a:r>
              <a:rPr lang="en-US" sz="1600"/>
              <a:t>GP consultations</a:t>
            </a:r>
          </a:p>
          <a:p>
            <a:pPr marL="742950" lvl="1"/>
            <a:r>
              <a:rPr lang="en-US" sz="1600"/>
              <a:t>Hospital admissions</a:t>
            </a:r>
          </a:p>
          <a:p>
            <a:pPr marL="742950" lvl="1"/>
            <a:r>
              <a:rPr lang="en-US" sz="1600"/>
              <a:t>Laboratory reports</a:t>
            </a:r>
          </a:p>
          <a:p>
            <a:r>
              <a:rPr lang="en-US" sz="1600"/>
              <a:t>In England, surveillance is coordinated by the UK Health Security Agency (UKHSA, 2023).</a:t>
            </a:r>
          </a:p>
          <a:p>
            <a:r>
              <a:rPr lang="en-US" sz="1600"/>
              <a:t>Used to calculate incidence rates.</a:t>
            </a:r>
          </a:p>
          <a:p>
            <a:endParaRPr lang="en-US" sz="1600"/>
          </a:p>
        </p:txBody>
      </p:sp>
    </p:spTree>
    <p:extLst>
      <p:ext uri="{BB962C8B-B14F-4D97-AF65-F5344CB8AC3E}">
        <p14:creationId xmlns:p14="http://schemas.microsoft.com/office/powerpoint/2010/main" val="877494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1F93450-010F-3278-4F82-B29CAB75B26C}"/>
              </a:ext>
            </a:extLst>
          </p:cNvPr>
          <p:cNvSpPr txBox="1">
            <a:spLocks noGrp="1"/>
          </p:cNvSpPr>
          <p:nvPr>
            <p:ph type="title"/>
          </p:nvPr>
        </p:nvSpPr>
        <p:spPr>
          <a:xfrm>
            <a:off x="761840" y="1138265"/>
            <a:ext cx="4544762" cy="140118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t>Epidemiological Data Collection</a:t>
            </a:r>
            <a:br>
              <a:rPr lang="en-US" sz="3000" b="1"/>
            </a:br>
            <a:endParaRPr lang="en-US" sz="3000"/>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48748366-98CC-8879-5DE0-5185987B1572}"/>
              </a:ext>
            </a:extLst>
          </p:cNvPr>
          <p:cNvSpPr txBox="1">
            <a:spLocks noGrp="1"/>
          </p:cNvSpPr>
          <p:nvPr>
            <p:ph idx="1"/>
          </p:nvPr>
        </p:nvSpPr>
        <p:spPr>
          <a:xfrm>
            <a:off x="761840" y="2551176"/>
            <a:ext cx="4544762" cy="36029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a:t>Use of a standard case definition to ensure consistency (Friis and Sellers, 2021).</a:t>
            </a:r>
          </a:p>
          <a:p>
            <a:r>
              <a:rPr lang="en-US" sz="1900"/>
              <a:t>Recording:</a:t>
            </a:r>
          </a:p>
          <a:p>
            <a:pPr marL="742950" lvl="1"/>
            <a:r>
              <a:rPr lang="en-US" sz="1900"/>
              <a:t>Age</a:t>
            </a:r>
          </a:p>
          <a:p>
            <a:pPr marL="742950" lvl="1"/>
            <a:r>
              <a:rPr lang="en-US" sz="1900"/>
              <a:t>Location</a:t>
            </a:r>
          </a:p>
          <a:p>
            <a:pPr marL="742950" lvl="1"/>
            <a:r>
              <a:rPr lang="en-US" sz="1900"/>
              <a:t>Date of symptom onset</a:t>
            </a:r>
          </a:p>
          <a:p>
            <a:r>
              <a:rPr lang="en-US" sz="1900"/>
              <a:t>Identification of clusters in schools or local areas.</a:t>
            </a:r>
          </a:p>
          <a:p>
            <a:r>
              <a:rPr lang="en-US" sz="1900"/>
              <a:t>Calculation of incidence and attack rates.</a:t>
            </a:r>
          </a:p>
          <a:p>
            <a:endParaRPr lang="en-US" sz="1900"/>
          </a:p>
        </p:txBody>
      </p:sp>
      <p:pic>
        <p:nvPicPr>
          <p:cNvPr id="3" name="Content Placeholder 5" descr="Businessman checking statistics">
            <a:extLst>
              <a:ext uri="{FF2B5EF4-FFF2-40B4-BE49-F238E27FC236}">
                <a16:creationId xmlns:a16="http://schemas.microsoft.com/office/drawing/2014/main" id="{99915620-B200-D5E9-9CD4-911C9EB68F90}"/>
              </a:ext>
            </a:extLst>
          </p:cNvPr>
          <p:cNvPicPr>
            <a:picLocks noChangeAspect="1"/>
          </p:cNvPicPr>
          <p:nvPr/>
        </p:nvPicPr>
        <p:blipFill>
          <a:blip r:embed="rId2">
            <a:extLst>
              <a:ext uri="{28A0092B-C50C-407E-A947-70E740481C1C}">
                <a14:useLocalDpi xmlns:a14="http://schemas.microsoft.com/office/drawing/2010/main" val="0"/>
              </a:ext>
            </a:extLst>
          </a:blip>
          <a:srcRect l="7570" r="12434" b="-1"/>
          <a:stretch>
            <a:fillRect/>
          </a:stretch>
        </p:blipFill>
        <p:spPr>
          <a:xfrm>
            <a:off x="6082748" y="1204322"/>
            <a:ext cx="5334160" cy="4450956"/>
          </a:xfrm>
          <a:prstGeom prst="rect">
            <a:avLst/>
          </a:prstGeom>
        </p:spPr>
      </p:pic>
    </p:spTree>
    <p:extLst>
      <p:ext uri="{BB962C8B-B14F-4D97-AF65-F5344CB8AC3E}">
        <p14:creationId xmlns:p14="http://schemas.microsoft.com/office/powerpoint/2010/main" val="2482332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07F37EB-2D0D-EA12-9531-5C6B6F98B28D}"/>
              </a:ext>
            </a:extLst>
          </p:cNvPr>
          <p:cNvSpPr txBox="1">
            <a:spLocks noGrp="1"/>
          </p:cNvSpPr>
          <p:nvPr>
            <p:ph type="title"/>
          </p:nvPr>
        </p:nvSpPr>
        <p:spPr>
          <a:xfrm>
            <a:off x="5868557" y="1138036"/>
            <a:ext cx="5444382" cy="140247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t>Reporting and Community Monitoring</a:t>
            </a:r>
            <a:br>
              <a:rPr lang="en-US" sz="3000" b="1"/>
            </a:br>
            <a:endParaRPr lang="en-US" sz="3000"/>
          </a:p>
        </p:txBody>
      </p:sp>
      <p:pic>
        <p:nvPicPr>
          <p:cNvPr id="5" name="Content Placeholder 5" descr="Person with baby">
            <a:extLst>
              <a:ext uri="{FF2B5EF4-FFF2-40B4-BE49-F238E27FC236}">
                <a16:creationId xmlns:a16="http://schemas.microsoft.com/office/drawing/2014/main" id="{9F5A3F77-6FA3-539A-B767-83FFF4BCCE1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7668" r="22194" b="-1"/>
          <a:stretch>
            <a:fillRect/>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5992A9-FAC1-2C14-1E36-25627F5837FF}"/>
              </a:ext>
            </a:extLst>
          </p:cNvPr>
          <p:cNvSpPr txBox="1">
            <a:spLocks/>
          </p:cNvSpPr>
          <p:nvPr/>
        </p:nvSpPr>
        <p:spPr>
          <a:xfrm>
            <a:off x="5868557" y="2551176"/>
            <a:ext cx="5444382" cy="35912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Healthcare professionals may report suspected outbreaks to local health protection teams (UKHSA, 2023).</a:t>
            </a:r>
          </a:p>
          <a:p>
            <a:r>
              <a:rPr lang="en-US" sz="2000"/>
              <a:t>Monitoring school absence patterns.</a:t>
            </a:r>
          </a:p>
          <a:p>
            <a:r>
              <a:rPr lang="en-US" sz="2000"/>
              <a:t>NHS 111 and GP trend analysis.</a:t>
            </a:r>
          </a:p>
          <a:p>
            <a:r>
              <a:rPr lang="en-US" sz="2000"/>
              <a:t>Identification of vulnerable groups such as pregnant women and immunocompromised individuals (NHS, 2022)</a:t>
            </a:r>
          </a:p>
          <a:p>
            <a:endParaRPr lang="en-US" sz="2000"/>
          </a:p>
        </p:txBody>
      </p:sp>
    </p:spTree>
    <p:extLst>
      <p:ext uri="{BB962C8B-B14F-4D97-AF65-F5344CB8AC3E}">
        <p14:creationId xmlns:p14="http://schemas.microsoft.com/office/powerpoint/2010/main" val="886880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2E82ED6-F41D-7851-FDB0-9C8F060D87A1}"/>
              </a:ext>
            </a:extLst>
          </p:cNvPr>
          <p:cNvSpPr txBox="1">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References </a:t>
            </a:r>
          </a:p>
        </p:txBody>
      </p:sp>
      <p:sp>
        <p:nvSpPr>
          <p:cNvPr id="4" name="Content Placeholder 2">
            <a:extLst>
              <a:ext uri="{FF2B5EF4-FFF2-40B4-BE49-F238E27FC236}">
                <a16:creationId xmlns:a16="http://schemas.microsoft.com/office/drawing/2014/main" id="{F3F815B2-BE46-DF72-9817-BB6C67D75B84}"/>
              </a:ext>
            </a:extLst>
          </p:cNvPr>
          <p:cNvSpPr txBox="1">
            <a:spLocks noGrp="1"/>
          </p:cNvSpPr>
          <p:nvPr>
            <p:ph idx="1"/>
          </p:nvPr>
        </p:nvSpPr>
        <p:spPr>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Friis</a:t>
            </a:r>
            <a:r>
              <a:rPr lang="en-GB" dirty="0"/>
              <a:t>, R.H. and Sellers, T.A. (2021) </a:t>
            </a:r>
            <a:r>
              <a:rPr lang="en-GB" i="1" dirty="0"/>
              <a:t>Epidemiology for public health practice</a:t>
            </a:r>
            <a:r>
              <a:rPr lang="en-GB" dirty="0"/>
              <a:t>. 6th </a:t>
            </a:r>
            <a:r>
              <a:rPr lang="en-GB" dirty="0" err="1"/>
              <a:t>edn</a:t>
            </a:r>
            <a:r>
              <a:rPr lang="en-GB" dirty="0"/>
              <a:t>. Burlington, MA: Jones &amp; Bartlett Learning.</a:t>
            </a:r>
          </a:p>
          <a:p>
            <a:r>
              <a:rPr lang="en-GB" dirty="0"/>
              <a:t>NHS (2022) </a:t>
            </a:r>
            <a:r>
              <a:rPr lang="en-GB" i="1" dirty="0"/>
              <a:t>Chickenpox</a:t>
            </a:r>
            <a:r>
              <a:rPr lang="en-GB" dirty="0"/>
              <a:t>. Available at: </a:t>
            </a:r>
            <a:r>
              <a:rPr lang="en-GB" dirty="0">
                <a:hlinkClick r:id="rId2"/>
              </a:rPr>
              <a:t>https://</a:t>
            </a:r>
            <a:r>
              <a:rPr lang="en-GB" dirty="0" err="1">
                <a:hlinkClick r:id="rId2"/>
              </a:rPr>
              <a:t>www.nhs.uk</a:t>
            </a:r>
            <a:r>
              <a:rPr lang="en-GB" dirty="0">
                <a:hlinkClick r:id="rId2"/>
              </a:rPr>
              <a:t>/conditions/chickenpox/</a:t>
            </a:r>
            <a:r>
              <a:rPr lang="en-GB" dirty="0"/>
              <a:t> (Accessed: 28 February 2026).</a:t>
            </a:r>
          </a:p>
          <a:p>
            <a:r>
              <a:rPr lang="en-GB" dirty="0"/>
              <a:t>UK Health Security Agency (UKHSA) (2023) </a:t>
            </a:r>
            <a:r>
              <a:rPr lang="en-GB" i="1" dirty="0"/>
              <a:t>Guidance on chickenpox and public health management</a:t>
            </a:r>
            <a:r>
              <a:rPr lang="en-GB" dirty="0"/>
              <a:t>. London: UKHSA. Available at: </a:t>
            </a:r>
            <a:r>
              <a:rPr lang="en-GB" dirty="0">
                <a:hlinkClick r:id="rId3"/>
              </a:rPr>
              <a:t>https://www.gov.uk</a:t>
            </a:r>
            <a:r>
              <a:rPr lang="en-GB" dirty="0"/>
              <a:t> (Accessed: 28 February 2026).</a:t>
            </a:r>
          </a:p>
          <a:p>
            <a:r>
              <a:rPr lang="en-GB" dirty="0"/>
              <a:t>World Health </a:t>
            </a:r>
            <a:r>
              <a:rPr lang="en-GB" dirty="0" err="1"/>
              <a:t>Organization</a:t>
            </a:r>
            <a:r>
              <a:rPr lang="en-GB" dirty="0"/>
              <a:t> (WHO) (2023) </a:t>
            </a:r>
            <a:r>
              <a:rPr lang="en-GB" i="1" dirty="0"/>
              <a:t>Public health surveillance</a:t>
            </a:r>
            <a:r>
              <a:rPr lang="en-GB" dirty="0"/>
              <a:t>. Available at: </a:t>
            </a:r>
            <a:r>
              <a:rPr lang="en-GB" dirty="0">
                <a:hlinkClick r:id="rId4"/>
              </a:rPr>
              <a:t>https://www.who.int</a:t>
            </a:r>
            <a:r>
              <a:rPr lang="en-GB" dirty="0"/>
              <a:t> (Accessed: 25 February 2026).</a:t>
            </a:r>
          </a:p>
          <a:p>
            <a:endParaRPr lang="en-GB" dirty="0"/>
          </a:p>
        </p:txBody>
      </p:sp>
    </p:spTree>
    <p:extLst>
      <p:ext uri="{BB962C8B-B14F-4D97-AF65-F5344CB8AC3E}">
        <p14:creationId xmlns:p14="http://schemas.microsoft.com/office/powerpoint/2010/main" val="2953112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22CB829-A102-CE89-457A-04FBD52ECC3F}"/>
              </a:ext>
            </a:extLst>
          </p:cNvPr>
          <p:cNvSpPr txBox="1">
            <a:spLocks noGrp="1"/>
          </p:cNvSpPr>
          <p:nvPr>
            <p:ph type="title"/>
          </p:nvPr>
        </p:nvSpPr>
        <p:spPr>
          <a:xfrm>
            <a:off x="761840" y="1138265"/>
            <a:ext cx="4544762" cy="140118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b="1"/>
              <a:t>Why Measuring an Outbreak Is Important</a:t>
            </a:r>
            <a:br>
              <a:rPr lang="en-US" sz="3000" b="1"/>
            </a:br>
            <a:endParaRPr lang="en-US" sz="3000"/>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46154A87-94E7-D73A-0848-C1FC70730F7C}"/>
              </a:ext>
            </a:extLst>
          </p:cNvPr>
          <p:cNvSpPr txBox="1">
            <a:spLocks noGrp="1"/>
          </p:cNvSpPr>
          <p:nvPr>
            <p:ph idx="1"/>
          </p:nvPr>
        </p:nvSpPr>
        <p:spPr>
          <a:xfrm>
            <a:off x="761840" y="2551176"/>
            <a:ext cx="4544762" cy="36029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Enables early detection of rising cases (WHO, 2023).</a:t>
            </a:r>
          </a:p>
          <a:p>
            <a:r>
              <a:rPr lang="en-US" sz="2000"/>
              <a:t>Supports implementation of control measures.</a:t>
            </a:r>
          </a:p>
          <a:p>
            <a:r>
              <a:rPr lang="en-US" sz="2000"/>
              <a:t>Protects vulnerable individuals.</a:t>
            </a:r>
          </a:p>
          <a:p>
            <a:r>
              <a:rPr lang="en-US" sz="2000"/>
              <a:t>Reduces transmission within the community.</a:t>
            </a:r>
          </a:p>
          <a:p>
            <a:endParaRPr lang="en-US" sz="2000"/>
          </a:p>
        </p:txBody>
      </p:sp>
      <p:pic>
        <p:nvPicPr>
          <p:cNvPr id="3" name="Content Placeholder 5" descr="Sea of hands in the middle">
            <a:extLst>
              <a:ext uri="{FF2B5EF4-FFF2-40B4-BE49-F238E27FC236}">
                <a16:creationId xmlns:a16="http://schemas.microsoft.com/office/drawing/2014/main" id="{9EB7AB6C-103B-8AE4-BFA0-88B30C2887FD}"/>
              </a:ext>
            </a:extLst>
          </p:cNvPr>
          <p:cNvPicPr>
            <a:picLocks noChangeAspect="1"/>
          </p:cNvPicPr>
          <p:nvPr/>
        </p:nvPicPr>
        <p:blipFill>
          <a:blip r:embed="rId2">
            <a:extLst>
              <a:ext uri="{28A0092B-C50C-407E-A947-70E740481C1C}">
                <a14:useLocalDpi xmlns:a14="http://schemas.microsoft.com/office/drawing/2010/main" val="0"/>
              </a:ext>
            </a:extLst>
          </a:blip>
          <a:srcRect l="23965" r="19861" b="-2"/>
          <a:stretch>
            <a:fillRect/>
          </a:stretch>
        </p:blipFill>
        <p:spPr>
          <a:xfrm>
            <a:off x="6512971" y="771753"/>
            <a:ext cx="4473713" cy="5316095"/>
          </a:xfrm>
          <a:prstGeom prst="rect">
            <a:avLst/>
          </a:prstGeom>
        </p:spPr>
      </p:pic>
    </p:spTree>
    <p:extLst>
      <p:ext uri="{BB962C8B-B14F-4D97-AF65-F5344CB8AC3E}">
        <p14:creationId xmlns:p14="http://schemas.microsoft.com/office/powerpoint/2010/main" val="3692320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C2431-DD5B-46DC-8FA3-59412D754B9B}"/>
              </a:ext>
            </a:extLst>
          </p:cNvPr>
          <p:cNvSpPr>
            <a:spLocks noGrp="1"/>
          </p:cNvSpPr>
          <p:nvPr>
            <p:ph type="title"/>
          </p:nvPr>
        </p:nvSpPr>
        <p:spPr/>
        <p:txBody>
          <a:bodyPr/>
          <a:lstStyle/>
          <a:p>
            <a:r>
              <a:rPr lang="en-GB">
                <a:ln w="0"/>
                <a:effectLst>
                  <a:outerShdw blurRad="38100" dist="19050" dir="2700000" algn="tl" rotWithShape="0">
                    <a:schemeClr val="dk1">
                      <a:alpha val="40000"/>
                    </a:schemeClr>
                  </a:outerShdw>
                </a:effectLst>
              </a:rPr>
              <a:t>What health education will you give to the parents to address the outbreak </a:t>
            </a:r>
            <a:endParaRPr lang="en-US">
              <a:ln w="0"/>
              <a:effectLst>
                <a:outerShdw blurRad="38100" dist="19050" dir="2700000" algn="tl" rotWithShape="0">
                  <a:schemeClr val="dk1">
                    <a:alpha val="40000"/>
                  </a:schemeClr>
                </a:outerShdw>
              </a:effectLst>
            </a:endParaRPr>
          </a:p>
        </p:txBody>
      </p:sp>
      <p:sp>
        <p:nvSpPr>
          <p:cNvPr id="3" name="Content Placeholder 2">
            <a:extLst>
              <a:ext uri="{FF2B5EF4-FFF2-40B4-BE49-F238E27FC236}">
                <a16:creationId xmlns:a16="http://schemas.microsoft.com/office/drawing/2014/main" id="{4489866B-4A6C-74EA-B841-B043E23107AD}"/>
              </a:ext>
            </a:extLst>
          </p:cNvPr>
          <p:cNvSpPr>
            <a:spLocks noGrp="1"/>
          </p:cNvSpPr>
          <p:nvPr>
            <p:ph idx="1"/>
          </p:nvPr>
        </p:nvSpPr>
        <p:spPr>
          <a:xfrm>
            <a:off x="352150" y="1982415"/>
            <a:ext cx="10515600" cy="4351338"/>
          </a:xfrm>
        </p:spPr>
        <p:txBody>
          <a:bodyPr>
            <a:normAutofit fontScale="70000" lnSpcReduction="20000"/>
          </a:bodyPr>
          <a:lstStyle/>
          <a:p>
            <a:r>
              <a:rPr lang="en-GB"/>
              <a:t>Firstly it’s about knowing how highly contagious of a viral illness the sickness can spread through which comes into forms such as coughing and sneezing also having direct contact with blisters.You may find the symptoms like having a bad fever and experiencing extreme tiredness constantly itching your skin and having rashes is a clear sign as chicken pox will start to show through. So as parents all the signs that has been listed  you need to be worried and take action to prevent the disease from spreading to other individuals.So the actions to do in order to keep the disease from spreading is to make sure the child that has chickenpox should remain at home children may start going back into education places once all the blisters have dried and scabbed this usually takes 5 to 7 days this is essential as it’s to protect other children and staff members to help managing the spread at home is to encourage everyone is </a:t>
            </a:r>
            <a:r>
              <a:rPr lang="en-GB" err="1"/>
              <a:t>regualary</a:t>
            </a:r>
            <a:r>
              <a:rPr lang="en-GB"/>
              <a:t> washing their hands and teaching children to always cover their mouth when coughing avoid sharing hygiene products such s towels and clothing. To help manage and decrease these symptoms at home you must be giving the child plenty of fluids and encouraging rest and keeping fingernails short to prevent constant scratching on the skin.Also when chicken pox occurs make sure other vulnerable people are not there such as pregnant women and babies as they are most likely able to catch onto the disease pretty quickly then others. Lastly make sure that the child is up to date with vaccinations and normal regular blood tests this is to help reduce more outbreaks and serious illness so make sure to consult with an healthcare provider for advice.</a:t>
            </a:r>
            <a:endParaRPr lang="en-US"/>
          </a:p>
        </p:txBody>
      </p:sp>
    </p:spTree>
    <p:extLst>
      <p:ext uri="{BB962C8B-B14F-4D97-AF65-F5344CB8AC3E}">
        <p14:creationId xmlns:p14="http://schemas.microsoft.com/office/powerpoint/2010/main" val="632729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B48028-4F59-558F-E02B-2405C8EB9FFA}"/>
              </a:ext>
            </a:extLst>
          </p:cNvPr>
          <p:cNvSpPr>
            <a:spLocks noGrp="1"/>
          </p:cNvSpPr>
          <p:nvPr>
            <p:ph type="title"/>
          </p:nvPr>
        </p:nvSpPr>
        <p:spPr>
          <a:xfrm>
            <a:off x="686834" y="1153572"/>
            <a:ext cx="3200400" cy="4461163"/>
          </a:xfrm>
        </p:spPr>
        <p:txBody>
          <a:bodyPr>
            <a:normAutofit/>
          </a:bodyPr>
          <a:lstStyle/>
          <a:p>
            <a:r>
              <a:rPr lang="en-GB">
                <a:solidFill>
                  <a:srgbClr val="FFFFFF"/>
                </a:solidFill>
              </a:rPr>
              <a:t>Policies that available to the public health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289469-65CF-74AE-268D-4E5BF3C170E2}"/>
              </a:ext>
            </a:extLst>
          </p:cNvPr>
          <p:cNvSpPr>
            <a:spLocks noGrp="1"/>
          </p:cNvSpPr>
          <p:nvPr>
            <p:ph idx="1"/>
          </p:nvPr>
        </p:nvSpPr>
        <p:spPr>
          <a:xfrm>
            <a:off x="4447308" y="591344"/>
            <a:ext cx="6906491" cy="5585619"/>
          </a:xfrm>
        </p:spPr>
        <p:txBody>
          <a:bodyPr anchor="ctr">
            <a:normAutofit/>
          </a:bodyPr>
          <a:lstStyle/>
          <a:p>
            <a:r>
              <a:rPr lang="en-GB" sz="2000"/>
              <a:t>Universal vaccination programme – the joint committee on vaccination and immunisation that is recommended a two dose  MMRV schedule to replace the existing MRI injection for kids who are born after the 1</a:t>
            </a:r>
            <a:r>
              <a:rPr lang="en-GB" sz="2000" baseline="30000"/>
              <a:t>st</a:t>
            </a:r>
            <a:r>
              <a:rPr lang="en-GB" sz="2000"/>
              <a:t> of January 2025. Catch up campaign: Free vaccination are available for children up to the age of six who have possibly missed the vaccination routines this is to protect the population as a whole and to prevent any illness. Post – exposure prophylaxis: Antiviral medication and varicella- zoster </a:t>
            </a:r>
            <a:r>
              <a:rPr lang="en-GB" sz="2000" err="1"/>
              <a:t>immunulobulin</a:t>
            </a:r>
            <a:r>
              <a:rPr lang="en-GB" sz="2000"/>
              <a:t> are provided to high risk groups and potentially vulnerable women such as pregnant women or those who function with antibodies. Infection control in settings: schools and children facilities are advised to exclude infected individuals until they believe everything is healing and blisters are gone this can take up to 5 days. It can take up to 5 days for the rashes that appeared to slowly start disappearing which would give school the all clear </a:t>
            </a:r>
          </a:p>
          <a:p>
            <a:endParaRPr lang="en-GB" sz="2000"/>
          </a:p>
        </p:txBody>
      </p:sp>
    </p:spTree>
    <p:extLst>
      <p:ext uri="{BB962C8B-B14F-4D97-AF65-F5344CB8AC3E}">
        <p14:creationId xmlns:p14="http://schemas.microsoft.com/office/powerpoint/2010/main" val="1095965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5DAA40F-4F28-4316-934E-C55D7C3AA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6D467C8-A8E0-468B-B88D-9CEEE37BF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3345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BF14A7-9C39-3D41-9C55-FE471DFD9637}"/>
              </a:ext>
            </a:extLst>
          </p:cNvPr>
          <p:cNvSpPr>
            <a:spLocks noGrp="1"/>
          </p:cNvSpPr>
          <p:nvPr>
            <p:ph type="title"/>
          </p:nvPr>
        </p:nvSpPr>
        <p:spPr>
          <a:xfrm>
            <a:off x="640081" y="329184"/>
            <a:ext cx="6241568" cy="1783080"/>
          </a:xfrm>
        </p:spPr>
        <p:txBody>
          <a:bodyPr anchor="b">
            <a:normAutofit/>
          </a:bodyPr>
          <a:lstStyle/>
          <a:p>
            <a:r>
              <a:rPr lang="en-GB" sz="5400">
                <a:solidFill>
                  <a:srgbClr val="FFFFFF"/>
                </a:solidFill>
              </a:rPr>
              <a:t>Stragies </a:t>
            </a:r>
            <a:endParaRPr lang="en-US" sz="5400">
              <a:solidFill>
                <a:srgbClr val="FFFFFF"/>
              </a:solidFill>
            </a:endParaRPr>
          </a:p>
        </p:txBody>
      </p:sp>
      <p:sp>
        <p:nvSpPr>
          <p:cNvPr id="18" name="sketch line">
            <a:extLst>
              <a:ext uri="{FF2B5EF4-FFF2-40B4-BE49-F238E27FC236}">
                <a16:creationId xmlns:a16="http://schemas.microsoft.com/office/drawing/2014/main" id="{62677C27-4325-4BE2-B2C9-B721DA9E3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2362200"/>
            <a:ext cx="4056549" cy="18288"/>
          </a:xfrm>
          <a:custGeom>
            <a:avLst/>
            <a:gdLst>
              <a:gd name="csX0" fmla="*/ 0 w 4056549"/>
              <a:gd name="csY0" fmla="*/ 0 h 18288"/>
              <a:gd name="csX1" fmla="*/ 676092 w 4056549"/>
              <a:gd name="csY1" fmla="*/ 0 h 18288"/>
              <a:gd name="csX2" fmla="*/ 1271052 w 4056549"/>
              <a:gd name="csY2" fmla="*/ 0 h 18288"/>
              <a:gd name="csX3" fmla="*/ 1947144 w 4056549"/>
              <a:gd name="csY3" fmla="*/ 0 h 18288"/>
              <a:gd name="csX4" fmla="*/ 2501539 w 4056549"/>
              <a:gd name="csY4" fmla="*/ 0 h 18288"/>
              <a:gd name="csX5" fmla="*/ 3137065 w 4056549"/>
              <a:gd name="csY5" fmla="*/ 0 h 18288"/>
              <a:gd name="csX6" fmla="*/ 4056549 w 4056549"/>
              <a:gd name="csY6" fmla="*/ 0 h 18288"/>
              <a:gd name="csX7" fmla="*/ 4056549 w 4056549"/>
              <a:gd name="csY7" fmla="*/ 18288 h 18288"/>
              <a:gd name="csX8" fmla="*/ 3380458 w 4056549"/>
              <a:gd name="csY8" fmla="*/ 18288 h 18288"/>
              <a:gd name="csX9" fmla="*/ 2663801 w 4056549"/>
              <a:gd name="csY9" fmla="*/ 18288 h 18288"/>
              <a:gd name="csX10" fmla="*/ 2068840 w 4056549"/>
              <a:gd name="csY10" fmla="*/ 18288 h 18288"/>
              <a:gd name="csX11" fmla="*/ 1311618 w 4056549"/>
              <a:gd name="csY11" fmla="*/ 18288 h 18288"/>
              <a:gd name="csX12" fmla="*/ 716657 w 4056549"/>
              <a:gd name="csY12" fmla="*/ 18288 h 18288"/>
              <a:gd name="csX13" fmla="*/ 0 w 4056549"/>
              <a:gd name="csY13" fmla="*/ 18288 h 18288"/>
              <a:gd name="csX14" fmla="*/ 0 w 4056549"/>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54738C-CEBE-BE9A-CB3A-4A543B5B679E}"/>
              </a:ext>
            </a:extLst>
          </p:cNvPr>
          <p:cNvSpPr>
            <a:spLocks noGrp="1"/>
          </p:cNvSpPr>
          <p:nvPr>
            <p:ph idx="1"/>
          </p:nvPr>
        </p:nvSpPr>
        <p:spPr>
          <a:xfrm>
            <a:off x="640081" y="2706624"/>
            <a:ext cx="6241568" cy="3483864"/>
          </a:xfrm>
        </p:spPr>
        <p:txBody>
          <a:bodyPr>
            <a:normAutofit/>
          </a:bodyPr>
          <a:lstStyle/>
          <a:p>
            <a:r>
              <a:rPr lang="en-GB" sz="1900" b="0" i="0">
                <a:solidFill>
                  <a:srgbClr val="FFFFFF"/>
                </a:solidFill>
                <a:effectLst/>
                <a:latin typeface="UICTFontTextStyleBody"/>
              </a:rPr>
              <a:t>From my research the uk government maintains public health through three main strategies. Health improvement, health protection and healthcare public health.</a:t>
            </a:r>
            <a:endParaRPr lang="en-GB" sz="1900">
              <a:solidFill>
                <a:srgbClr val="FFFFFF"/>
              </a:solidFill>
              <a:effectLst/>
              <a:latin typeface=".AppleSystemUIFont"/>
            </a:endParaRPr>
          </a:p>
          <a:p>
            <a:r>
              <a:rPr lang="en-GB" sz="1900" b="0" i="0">
                <a:solidFill>
                  <a:srgbClr val="FFFFFF"/>
                </a:solidFill>
                <a:effectLst/>
                <a:latin typeface="UICTFontTextStyleBody"/>
              </a:rPr>
              <a:t>One important key strategies I saw that was mentioned is prevention and behaviour change. </a:t>
            </a:r>
            <a:endParaRPr lang="en-GB" sz="1900">
              <a:solidFill>
                <a:srgbClr val="FFFFFF"/>
              </a:solidFill>
              <a:effectLst/>
              <a:latin typeface=".AppleSystemUIFont"/>
            </a:endParaRPr>
          </a:p>
          <a:p>
            <a:r>
              <a:rPr lang="en-GB" sz="1900" b="0" i="0">
                <a:solidFill>
                  <a:srgbClr val="FFFFFF"/>
                </a:solidFill>
                <a:effectLst/>
                <a:latin typeface="UICTFontTextStyleBody"/>
              </a:rPr>
              <a:t>Prevention and behaviour change mainly focus on the primary prevention which is normally through the NHS prevention programme. They’re battling issues such as drinking, smoking, diabetes and obesity. The whole point is to make individuals healthier and to make them improve their life choice </a:t>
            </a:r>
            <a:endParaRPr lang="en-GB" sz="1900">
              <a:solidFill>
                <a:srgbClr val="FFFFFF"/>
              </a:solidFill>
              <a:effectLst/>
              <a:latin typeface=".AppleSystemUIFont"/>
            </a:endParaRPr>
          </a:p>
        </p:txBody>
      </p:sp>
      <p:pic>
        <p:nvPicPr>
          <p:cNvPr id="9" name="Picture 8">
            <a:extLst>
              <a:ext uri="{FF2B5EF4-FFF2-40B4-BE49-F238E27FC236}">
                <a16:creationId xmlns:a16="http://schemas.microsoft.com/office/drawing/2014/main" id="{22DABA2D-1C96-67C7-391A-5102343D6CFF}"/>
              </a:ext>
            </a:extLst>
          </p:cNvPr>
          <p:cNvPicPr>
            <a:picLocks noChangeAspect="1"/>
          </p:cNvPicPr>
          <p:nvPr/>
        </p:nvPicPr>
        <p:blipFill>
          <a:blip r:embed="rId2"/>
          <a:stretch>
            <a:fillRect/>
          </a:stretch>
        </p:blipFill>
        <p:spPr>
          <a:xfrm>
            <a:off x="7834304" y="424314"/>
            <a:ext cx="4014216" cy="2671278"/>
          </a:xfrm>
          <a:prstGeom prst="rect">
            <a:avLst/>
          </a:prstGeom>
        </p:spPr>
      </p:pic>
      <p:pic>
        <p:nvPicPr>
          <p:cNvPr id="6" name="Picture 5">
            <a:extLst>
              <a:ext uri="{FF2B5EF4-FFF2-40B4-BE49-F238E27FC236}">
                <a16:creationId xmlns:a16="http://schemas.microsoft.com/office/drawing/2014/main" id="{AB459688-64E6-5034-5241-59ACEC5C20F7}"/>
              </a:ext>
            </a:extLst>
          </p:cNvPr>
          <p:cNvPicPr>
            <a:picLocks noChangeAspect="1"/>
          </p:cNvPicPr>
          <p:nvPr/>
        </p:nvPicPr>
        <p:blipFill>
          <a:blip r:embed="rId3"/>
          <a:stretch>
            <a:fillRect/>
          </a:stretch>
        </p:blipFill>
        <p:spPr>
          <a:xfrm>
            <a:off x="7834304" y="3735790"/>
            <a:ext cx="4014216" cy="2247960"/>
          </a:xfrm>
          <a:prstGeom prst="rect">
            <a:avLst/>
          </a:prstGeom>
        </p:spPr>
      </p:pic>
    </p:spTree>
    <p:extLst>
      <p:ext uri="{BB962C8B-B14F-4D97-AF65-F5344CB8AC3E}">
        <p14:creationId xmlns:p14="http://schemas.microsoft.com/office/powerpoint/2010/main" val="16023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A751E-CAAB-7C62-21A4-66B2606784B0}"/>
              </a:ext>
            </a:extLst>
          </p:cNvPr>
          <p:cNvSpPr>
            <a:spLocks noGrp="1"/>
          </p:cNvSpPr>
          <p:nvPr>
            <p:ph type="title"/>
          </p:nvPr>
        </p:nvSpPr>
        <p:spPr/>
        <p:txBody>
          <a:bodyPr/>
          <a:lstStyle/>
          <a:p>
            <a:r>
              <a:rPr lang="en-GB" dirty="0"/>
              <a:t>Reference </a:t>
            </a:r>
            <a:endParaRPr lang="en-US" dirty="0"/>
          </a:p>
        </p:txBody>
      </p:sp>
      <p:sp>
        <p:nvSpPr>
          <p:cNvPr id="3" name="Content Placeholder 2">
            <a:extLst>
              <a:ext uri="{FF2B5EF4-FFF2-40B4-BE49-F238E27FC236}">
                <a16:creationId xmlns:a16="http://schemas.microsoft.com/office/drawing/2014/main" id="{EFE3E7CA-1828-103B-9764-C850E4A68BA2}"/>
              </a:ext>
            </a:extLst>
          </p:cNvPr>
          <p:cNvSpPr>
            <a:spLocks noGrp="1"/>
          </p:cNvSpPr>
          <p:nvPr>
            <p:ph idx="1"/>
          </p:nvPr>
        </p:nvSpPr>
        <p:spPr>
          <a:xfrm>
            <a:off x="727229" y="1690688"/>
            <a:ext cx="10515600" cy="4351338"/>
          </a:xfrm>
        </p:spPr>
        <p:txBody>
          <a:bodyPr/>
          <a:lstStyle/>
          <a:p>
            <a:r>
              <a:rPr lang="en-GB" b="0" i="0" dirty="0">
                <a:effectLst/>
                <a:latin typeface="Helvetica" pitchFamily="2" charset="0"/>
                <a:hlinkClick r:id="rId2"/>
              </a:rPr>
              <a:t>https://www.google.com/search?q=what+are+the+main+</a:t>
            </a:r>
            <a:r>
              <a:rPr lang="en-GB" b="0" i="0" dirty="0" err="1">
                <a:effectLst/>
                <a:latin typeface="Helvetica" pitchFamily="2" charset="0"/>
                <a:hlinkClick r:id="rId2"/>
              </a:rPr>
              <a:t>stragies</a:t>
            </a:r>
            <a:r>
              <a:rPr lang="en-GB" b="0" i="0" dirty="0">
                <a:effectLst/>
                <a:latin typeface="Helvetica" pitchFamily="2" charset="0"/>
                <a:hlinkClick r:id="rId2"/>
              </a:rPr>
              <a:t>+avabile+to+the+uk+government+to+maintain+public+health&amp;ie=UTF-8&amp;</a:t>
            </a:r>
            <a:r>
              <a:rPr lang="en-GB" b="0" i="0" dirty="0" err="1">
                <a:effectLst/>
                <a:latin typeface="Helvetica" pitchFamily="2" charset="0"/>
                <a:hlinkClick r:id="rId2"/>
              </a:rPr>
              <a:t>oe</a:t>
            </a:r>
            <a:r>
              <a:rPr lang="en-GB" b="0" i="0" dirty="0">
                <a:effectLst/>
                <a:latin typeface="Helvetica" pitchFamily="2" charset="0"/>
                <a:hlinkClick r:id="rId2"/>
              </a:rPr>
              <a:t>=UTF-8&amp;hl=en-gb&amp;client=safari</a:t>
            </a:r>
            <a:endParaRPr lang="en-GB" dirty="0">
              <a:latin typeface="Helvetica" pitchFamily="2" charset="0"/>
            </a:endParaRPr>
          </a:p>
          <a:p>
            <a:endParaRPr lang="en-GB" dirty="0">
              <a:effectLst/>
              <a:latin typeface="Helvetica" pitchFamily="2" charset="0"/>
            </a:endParaRPr>
          </a:p>
          <a:p>
            <a:r>
              <a:rPr lang="en-GB" b="0" i="0" dirty="0">
                <a:effectLst/>
                <a:latin typeface="Helvetica" pitchFamily="2" charset="0"/>
                <a:hlinkClick r:id="rId3"/>
              </a:rPr>
              <a:t>https://www.google.com/search?q=polices+that+are+</a:t>
            </a:r>
            <a:r>
              <a:rPr lang="en-GB" b="0" i="0" dirty="0" err="1">
                <a:effectLst/>
                <a:latin typeface="Helvetica" pitchFamily="2" charset="0"/>
                <a:hlinkClick r:id="rId3"/>
              </a:rPr>
              <a:t>avaliable</a:t>
            </a:r>
            <a:r>
              <a:rPr lang="en-GB" b="0" i="0" dirty="0">
                <a:effectLst/>
                <a:latin typeface="Helvetica" pitchFamily="2" charset="0"/>
                <a:hlinkClick r:id="rId3"/>
              </a:rPr>
              <a:t>+to+the+uk+government+to+maintain+public+health&amp;ie=UTF-8&amp;</a:t>
            </a:r>
            <a:r>
              <a:rPr lang="en-GB" b="0" i="0" dirty="0" err="1">
                <a:effectLst/>
                <a:latin typeface="Helvetica" pitchFamily="2" charset="0"/>
                <a:hlinkClick r:id="rId3"/>
              </a:rPr>
              <a:t>oe</a:t>
            </a:r>
            <a:r>
              <a:rPr lang="en-GB" b="0" i="0" dirty="0">
                <a:effectLst/>
                <a:latin typeface="Helvetica" pitchFamily="2" charset="0"/>
                <a:hlinkClick r:id="rId3"/>
              </a:rPr>
              <a:t>=UTF-8&amp;hl=en-gb&amp;client=safari</a:t>
            </a:r>
            <a:endParaRPr lang="en-GB" dirty="0">
              <a:effectLst/>
              <a:latin typeface="Helvetica" pitchFamily="2" charset="0"/>
            </a:endParaRPr>
          </a:p>
          <a:p>
            <a:endParaRPr lang="en-GB" dirty="0">
              <a:effectLst/>
              <a:latin typeface="Helvetica" pitchFamily="2" charset="0"/>
            </a:endParaRPr>
          </a:p>
        </p:txBody>
      </p:sp>
    </p:spTree>
    <p:extLst>
      <p:ext uri="{BB962C8B-B14F-4D97-AF65-F5344CB8AC3E}">
        <p14:creationId xmlns:p14="http://schemas.microsoft.com/office/powerpoint/2010/main" val="302573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Chicken pox</vt:lpstr>
      <vt:lpstr>Measuring an Infectious Disease Outbreak: Chickenpox</vt:lpstr>
      <vt:lpstr>Introduction </vt:lpstr>
      <vt:lpstr>Public Health Surveillance </vt:lpstr>
      <vt:lpstr>Epidemiological Data Collection </vt:lpstr>
      <vt:lpstr>Reporting and Community Monitoring </vt:lpstr>
      <vt:lpstr>References </vt:lpstr>
      <vt:lpstr>Why Measuring an Outbreak Is Important </vt:lpstr>
      <vt:lpstr>What health education will you give to the parents to address the outbreak </vt:lpstr>
      <vt:lpstr>Policies that available to the public health </vt:lpstr>
      <vt:lpstr>Stragies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Chicken pox</dc:title>
  <dc:creator>Rita Luke (2518442)</dc:creator>
  <cp:lastModifiedBy>Rita Luke (2518442)</cp:lastModifiedBy>
  <cp:revision>25</cp:revision>
  <dcterms:created xsi:type="dcterms:W3CDTF">2026-03-05T13:34:49Z</dcterms:created>
  <dcterms:modified xsi:type="dcterms:W3CDTF">2026-03-16T14:28:31Z</dcterms:modified>
</cp:coreProperties>
</file>