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9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09" autoAdjust="0"/>
    <p:restoredTop sz="96000" autoAdjust="0"/>
  </p:normalViewPr>
  <p:slideViewPr>
    <p:cSldViewPr snapToGrid="0">
      <p:cViewPr varScale="1">
        <p:scale>
          <a:sx n="29" d="100"/>
          <a:sy n="29" d="100"/>
        </p:scale>
        <p:origin x="224" y="1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75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366BF-0FC1-C368-C6A9-4AFB7221F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9E935-26FE-F72B-39AB-2EF9B07AAD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5149D-6944-D17A-C036-75925F49F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872D5D-6E47-6DBC-32B8-DF6E25F72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2D781-768C-C799-F652-6DAE27062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66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421B-951E-33F3-D0C8-7478AF4D8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F073-5518-0A79-577D-684C7AE47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79D0B-40E6-1514-021C-822740482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B3386-DBC7-099D-BBB7-06A3BF3E9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532E3-DFB9-9996-26C0-AA49816E3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60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D2411-DDBF-71B4-B2D8-EB338389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6BE3-191C-21D4-6F56-693AFAA71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EF307-397D-3BAA-6A8B-3153C95F3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CF6FF-5CC4-8942-9CBD-8F0A3A958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F6950-ADE2-C0AA-256D-057322AE7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544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C5456-0D23-FB03-AEAA-639DE405C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7F8C9-7614-2929-2CEF-020BD1AFB5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D8958F-90AF-78DF-992B-03BEB01D47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85E74-F47D-2A9B-1925-26B7B2550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5292A-9EE7-FE2A-1A74-406279A80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E57B8-56A9-E928-A9BF-257CA3348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751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469F4-D571-C7C8-42F6-F97CA2F1A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ABBD3-99A9-F251-EFE8-06FF1C9C7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B32E7-3546-3106-48A8-6D10D2290C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F4D190-182A-DAAF-6EEC-7E27FC0191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8282D2-9FB5-8BA9-607B-56EED23301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01EA79-5B0F-BFFD-3FDE-CA62E769D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DF9F5E-519A-2F39-2FB3-2A479DD8E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F03DE2-B692-6F37-30B2-FA112D5CB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634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EFD86-EDF0-9ABE-2702-FAC32220F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2B25E7-EEC2-0196-B273-A329E7269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30389F-092F-1AF2-09F0-83CA1CC6B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13F98-DF9E-F4DB-A474-D0A93FC35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267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71D9D-2220-9F83-D45F-3DD783D9B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0A088E-BDE2-ACB6-287F-0C84EBCD1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FDE15-435B-B8F6-8012-02E7AF3C0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07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8930-C117-6F75-FC7C-130BB5654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C7B2-6428-0E0D-2C7A-E719F3BAA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8C85D2-DC54-1CC9-AB5A-BA83127DC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728AD4-33C1-DD6A-C91C-5CDF9896C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F942A6-8697-F5E0-949A-7033E25FA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21806-A10D-D472-FD5B-4668F2FD5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6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72E16-AB27-D70A-0B0F-1ACBF07EE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1B1E22-CD81-7D69-A326-25081D9BD4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9D75D6-A860-FD9A-BD15-82D1B2D254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079DF9-EE8D-27C5-A2A5-0E3F099C8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D7AA75-3124-818F-FA7D-A1C2B04E1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92886-1573-DB31-1724-72270F853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153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08A61-426E-8C14-5EA6-AAE93E919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51936B-61E9-9007-455B-358052C38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13C0B-D199-7D04-E604-82E49944A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6D8E6-0C2E-30BE-A15F-2F8B4BD00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8F65A-148B-ECB7-6603-4CA3F0465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26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BF0CB4-422D-54A5-4229-AF72684124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225D2-6016-72D1-70A4-543AC1FDFF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AA52F-5C1F-12C6-B244-C4A5BEBF8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0C169-1FDE-2112-561F-37D3EA5ED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28A9B-1F89-1DDE-33F7-0A90E53A6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44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CDA432-6E66-5164-AC80-8025CB187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2AC0B-41D9-4C9E-6B4A-73C5D9431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28E20-CB30-9832-F532-7CD5D12C06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85A37-5659-625F-A42A-891824C9B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00B55-AD60-53DF-4D33-C7EE1A8EA8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08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ra.com/en/tool/drop-in-sales-calculator.html#google_vignett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google.com/" TargetMode="External"/><Relationship Id="rId5" Type="http://schemas.openxmlformats.org/officeDocument/2006/relationships/hyperlink" Target="https://www.bstudies.co.za/business-concepts/stakeholder-definition/" TargetMode="External"/><Relationship Id="rId4" Type="http://schemas.openxmlformats.org/officeDocument/2006/relationships/hyperlink" Target="https://www.investopedia.com/terms/m/marketeconomy.asp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DFAD8E79-EEE8-14C4-832A-C4E3035F3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-186493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139" y="718034"/>
            <a:ext cx="8427720" cy="1477329"/>
          </a:xfrm>
        </p:spPr>
        <p:txBody>
          <a:bodyPr>
            <a:normAutofit/>
          </a:bodyPr>
          <a:lstStyle/>
          <a:p>
            <a:r>
              <a:rPr lang="en-GB" sz="3200" b="1" i="1" dirty="0">
                <a:latin typeface="+mn-lt"/>
                <a:cs typeface="Arial" panose="020B0604020202020204" pitchFamily="34" charset="0"/>
              </a:rPr>
              <a:t>MODULE NAME </a:t>
            </a:r>
            <a:br>
              <a:rPr lang="en-GB" sz="3200" b="1" i="1" dirty="0">
                <a:latin typeface="+mn-lt"/>
                <a:cs typeface="Arial" panose="020B0604020202020204" pitchFamily="34" charset="0"/>
              </a:rPr>
            </a:br>
            <a:r>
              <a:rPr lang="en-GB" sz="3200" i="1" dirty="0">
                <a:latin typeface="+mn-lt"/>
                <a:cs typeface="Arial" panose="020B0604020202020204" pitchFamily="34" charset="0"/>
              </a:rPr>
              <a:t>Problem Solving and Decision-Making Skill</a:t>
            </a:r>
            <a:br>
              <a:rPr lang="en-GB" sz="3200" dirty="0">
                <a:latin typeface="+mn-lt"/>
                <a:cs typeface="Arial" panose="020B0604020202020204" pitchFamily="34" charset="0"/>
              </a:rPr>
            </a:br>
            <a:endParaRPr lang="en-GB" sz="3200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714A0B-7DE7-5F52-D078-4A3EC279783C}"/>
              </a:ext>
            </a:extLst>
          </p:cNvPr>
          <p:cNvSpPr txBox="1"/>
          <p:nvPr/>
        </p:nvSpPr>
        <p:spPr>
          <a:xfrm>
            <a:off x="2757336" y="1672772"/>
            <a:ext cx="702491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latin typeface="+mn-lt"/>
                <a:cs typeface="Arial" panose="020B0604020202020204" pitchFamily="34" charset="0"/>
              </a:rPr>
              <a:t>MODULE CODE:</a:t>
            </a:r>
            <a:r>
              <a:rPr lang="en-GB" sz="3200" i="1" dirty="0">
                <a:latin typeface="+mn-lt"/>
                <a:cs typeface="Arial" panose="020B0604020202020204" pitchFamily="34" charset="0"/>
              </a:rPr>
              <a:t>(LCLM4004_LON)</a:t>
            </a:r>
            <a:br>
              <a:rPr lang="en-GB" sz="3200" i="1" dirty="0">
                <a:latin typeface="+mn-lt"/>
                <a:cs typeface="Arial" panose="020B0604020202020204" pitchFamily="34" charset="0"/>
              </a:rPr>
            </a:br>
            <a:r>
              <a:rPr lang="en-GB" sz="3200" b="1" i="1" dirty="0">
                <a:latin typeface="+mn-lt"/>
                <a:cs typeface="Arial" panose="020B0604020202020204" pitchFamily="34" charset="0"/>
              </a:rPr>
              <a:t>STUDENT NAME</a:t>
            </a:r>
            <a:r>
              <a:rPr lang="en-GB" sz="3200" i="1" dirty="0">
                <a:latin typeface="+mn-lt"/>
                <a:cs typeface="Arial" panose="020B0604020202020204" pitchFamily="34" charset="0"/>
              </a:rPr>
              <a:t>: Daisy Igbanibo</a:t>
            </a:r>
            <a:br>
              <a:rPr lang="en-GB" sz="3200" i="1" dirty="0">
                <a:latin typeface="+mn-lt"/>
                <a:cs typeface="Arial" panose="020B0604020202020204" pitchFamily="34" charset="0"/>
              </a:rPr>
            </a:br>
            <a:r>
              <a:rPr lang="en-GB" sz="3200" b="1" i="1" dirty="0">
                <a:latin typeface="+mn-lt"/>
                <a:cs typeface="Arial" panose="020B0604020202020204" pitchFamily="34" charset="0"/>
              </a:rPr>
              <a:t>STUDENT ID</a:t>
            </a:r>
            <a:r>
              <a:rPr lang="en-GB" sz="3200" i="1" dirty="0">
                <a:latin typeface="+mn-lt"/>
                <a:cs typeface="Arial" panose="020B0604020202020204" pitchFamily="34" charset="0"/>
              </a:rPr>
              <a:t>: 2440387</a:t>
            </a:r>
            <a:br>
              <a:rPr lang="en-GB" sz="3200" i="1" dirty="0">
                <a:latin typeface="+mn-lt"/>
                <a:cs typeface="Arial" panose="020B0604020202020204" pitchFamily="34" charset="0"/>
              </a:rPr>
            </a:br>
            <a:r>
              <a:rPr lang="en-GB" sz="3200" b="1" i="1" dirty="0">
                <a:latin typeface="+mn-lt"/>
                <a:cs typeface="Arial" panose="020B0604020202020204" pitchFamily="34" charset="0"/>
              </a:rPr>
              <a:t>LECTURER</a:t>
            </a:r>
            <a:r>
              <a:rPr lang="en-GB" sz="3200" i="1" dirty="0">
                <a:latin typeface="+mn-lt"/>
                <a:cs typeface="Arial" panose="020B0604020202020204" pitchFamily="34" charset="0"/>
              </a:rPr>
              <a:t>: Dr Faiza Edu</a:t>
            </a:r>
            <a:br>
              <a:rPr lang="en-GB" sz="3200" i="1" dirty="0">
                <a:latin typeface="+mn-lt"/>
                <a:cs typeface="Arial" panose="020B0604020202020204" pitchFamily="34" charset="0"/>
              </a:rPr>
            </a:br>
            <a:r>
              <a:rPr lang="en-GB" sz="3200" b="1" i="1" dirty="0">
                <a:latin typeface="+mn-lt"/>
                <a:cs typeface="Arial" panose="020B0604020202020204" pitchFamily="34" charset="0"/>
              </a:rPr>
              <a:t>Assignment 1</a:t>
            </a:r>
            <a:r>
              <a:rPr lang="en-GB" sz="3200" i="1" dirty="0">
                <a:latin typeface="+mn-lt"/>
                <a:cs typeface="Arial" panose="020B0604020202020204" pitchFamily="34" charset="0"/>
              </a:rPr>
              <a:t>: Presentation</a:t>
            </a:r>
            <a:endParaRPr lang="en-US" sz="3200" i="1" dirty="0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D418649C-A748-CEBE-C33A-BC0BAE99BD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-186493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83216" y="220540"/>
            <a:ext cx="8534401" cy="8686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latin typeface="+mn-lt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14340" y="1519210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PESTLE ANALYSIS: Green Haven Florists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Cause and effect analysis (Root Cause) Analysis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Recommendations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References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377C5910-108C-C2A1-4977-09A938207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23644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2" y="545864"/>
            <a:ext cx="8915399" cy="557784"/>
          </a:xfrm>
        </p:spPr>
        <p:txBody>
          <a:bodyPr>
            <a:noAutofit/>
          </a:bodyPr>
          <a:lstStyle/>
          <a:p>
            <a:r>
              <a:rPr lang="en-GB" sz="5400" b="1" i="1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31ECA1-9B07-BC46-810E-564A35922998}"/>
              </a:ext>
            </a:extLst>
          </p:cNvPr>
          <p:cNvSpPr txBox="1"/>
          <p:nvPr/>
        </p:nvSpPr>
        <p:spPr>
          <a:xfrm>
            <a:off x="1994632" y="1413063"/>
            <a:ext cx="8325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Green Haven Florists, founded in 2016 by Liam and Priya Patel in Norwich Uk, is known for Bespoke floral arrangements, and eco-friendly packaging, and community engagement.</a:t>
            </a:r>
          </a:p>
          <a:p>
            <a:r>
              <a:rPr lang="en-US" sz="2400" b="1" i="1" dirty="0"/>
              <a:t>Recently, it has faced declining revenue due to reduced foot traffic, rising costs, and online competition.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A5382959-AF3C-82AF-9969-721E62697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23644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589" y="308289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Green Haven Florists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Founded: 2016.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Owners: 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solidFill>
                  <a:schemeClr val="tx1"/>
                </a:solidFill>
              </a:rPr>
              <a:t>Sales</a:t>
            </a:r>
            <a:r>
              <a:rPr lang="en-GB" b="1" dirty="0">
                <a:solidFill>
                  <a:schemeClr val="tx1"/>
                </a:solidFill>
              </a:rPr>
              <a:t>: 30 Percent decline in in-store sales.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Strong community ties</a:t>
            </a:r>
            <a:r>
              <a:rPr lang="en-GB" b="1" dirty="0">
                <a:ea typeface="+mn-lt"/>
                <a:cs typeface="+mn-lt"/>
              </a:rPr>
              <a:t>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C8353680-BBFA-D2F3-7A99-597C4E470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271" y="461144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7572" y="1174376"/>
            <a:ext cx="10057157" cy="516336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i="1" dirty="0">
              <a:solidFill>
                <a:srgbClr val="FF0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Who: </a:t>
            </a:r>
            <a:r>
              <a:rPr lang="en-GB" sz="2800" i="1" dirty="0">
                <a:solidFill>
                  <a:schemeClr val="tx1"/>
                </a:solidFill>
                <a:ea typeface="+mn-lt"/>
                <a:cs typeface="+mn-lt"/>
              </a:rPr>
              <a:t>Liam and Priya Patel are the founders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What: </a:t>
            </a:r>
            <a:r>
              <a:rPr lang="en-GB" sz="2800" i="1" dirty="0">
                <a:solidFill>
                  <a:schemeClr val="tx1"/>
                </a:solidFill>
              </a:rPr>
              <a:t>30% decline in in- store sales, outdated website, rising costs.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Where: </a:t>
            </a:r>
            <a:r>
              <a:rPr lang="en-GB" sz="2800" i="1" dirty="0">
                <a:solidFill>
                  <a:schemeClr val="tx1"/>
                </a:solidFill>
              </a:rPr>
              <a:t>Norwich high street with reduced footfall.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Why: </a:t>
            </a:r>
            <a:r>
              <a:rPr lang="en-GB" sz="2800" i="1" dirty="0">
                <a:solidFill>
                  <a:schemeClr val="tx1"/>
                </a:solidFill>
              </a:rPr>
              <a:t>increased competition from online florists, economic pressures.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When: </a:t>
            </a:r>
            <a:r>
              <a:rPr lang="en-GB" sz="2800" i="1" dirty="0">
                <a:solidFill>
                  <a:schemeClr val="tx1"/>
                </a:solidFill>
              </a:rPr>
              <a:t>over the past 12 months.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chemeClr val="tx1"/>
                </a:solidFill>
              </a:rPr>
              <a:t>How: </a:t>
            </a:r>
            <a:r>
              <a:rPr lang="en-GB" sz="2800" dirty="0">
                <a:solidFill>
                  <a:schemeClr val="tx1"/>
                </a:solidFill>
              </a:rPr>
              <a:t>limited digital presence and marketing.</a:t>
            </a:r>
            <a:endParaRPr lang="en-GB" sz="2800" b="1" i="1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BCA3F852-337A-BFF1-2E0D-FE9503937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972" y="2119086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PESTLE ANALYSIS: </a:t>
            </a:r>
            <a:br>
              <a:rPr lang="en-GB" b="1" i="1" dirty="0"/>
            </a:br>
            <a:r>
              <a:rPr lang="en-GB" b="1" i="1" dirty="0"/>
              <a:t>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8434" y="2249127"/>
            <a:ext cx="9409329" cy="46238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External Factors (PESTEL Analysis)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Political: </a:t>
            </a:r>
            <a:r>
              <a:rPr lang="en-GB" sz="2400" i="1" dirty="0">
                <a:solidFill>
                  <a:schemeClr val="tx1"/>
                </a:solidFill>
              </a:rPr>
              <a:t>Import regulations affecting flower prices.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Economic: </a:t>
            </a:r>
            <a:r>
              <a:rPr lang="en-GB" sz="2400" i="1" dirty="0">
                <a:solidFill>
                  <a:schemeClr val="tx1"/>
                </a:solidFill>
              </a:rPr>
              <a:t>Inflation and reduced disposable income.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Social: </a:t>
            </a:r>
            <a:r>
              <a:rPr lang="en-GB" sz="2400" i="1" dirty="0">
                <a:solidFill>
                  <a:schemeClr val="tx1"/>
                </a:solidFill>
              </a:rPr>
              <a:t>Shift to online shopping, eco-conscious consumers</a:t>
            </a:r>
            <a:r>
              <a:rPr lang="en-GB" sz="2400" b="1" i="1" dirty="0">
                <a:solidFill>
                  <a:schemeClr val="tx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Technological: </a:t>
            </a:r>
            <a:r>
              <a:rPr lang="en-GB" sz="2400" i="1" dirty="0">
                <a:solidFill>
                  <a:schemeClr val="tx1"/>
                </a:solidFill>
              </a:rPr>
              <a:t>digital marketing trends, outdated website.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</a:rPr>
              <a:t>Environmental: sustainable packing increases costs.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B93F0BFC-C27F-D78B-EA90-B8D3555C9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9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9849" y="1433593"/>
            <a:ext cx="10142015" cy="36234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i="1" dirty="0"/>
              <a:t>Cause-and Effect (Root Cause) Analysis</a:t>
            </a:r>
            <a:endParaRPr lang="en-GB" sz="2400" i="1" dirty="0"/>
          </a:p>
          <a:p>
            <a:pPr lvl="0"/>
            <a:r>
              <a:rPr lang="en-GB" sz="2400" i="1" dirty="0"/>
              <a:t>Main Problem: Decline in sales and profitability.</a:t>
            </a:r>
          </a:p>
          <a:p>
            <a:pPr marL="0" indent="0">
              <a:buNone/>
            </a:pPr>
            <a:r>
              <a:rPr lang="en-GB" sz="2400" b="1" i="1" dirty="0"/>
              <a:t>Causes:</a:t>
            </a:r>
          </a:p>
          <a:p>
            <a:pPr lvl="0"/>
            <a:r>
              <a:rPr lang="en-GB" sz="2400" i="1" dirty="0"/>
              <a:t>Marketing: Weak digital presence and outdated website.</a:t>
            </a:r>
          </a:p>
          <a:p>
            <a:pPr lvl="0"/>
            <a:r>
              <a:rPr lang="en-GB" sz="2400" i="1" dirty="0"/>
              <a:t>Operations: increased cost of eco-materials and imports.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BCEFB719-6BA0-9CA2-AB09-0C15556DD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31215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03" y="767383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Line 43">
            <a:extLst>
              <a:ext uri="{FF2B5EF4-FFF2-40B4-BE49-F238E27FC236}">
                <a16:creationId xmlns:a16="http://schemas.microsoft.com/office/drawing/2014/main" id="{2D86A3EB-FE3F-B22C-60C1-BBA9BC4C1BE4}"/>
              </a:ext>
            </a:extLst>
          </p:cNvPr>
          <p:cNvSpPr>
            <a:spLocks noChangeShapeType="1"/>
          </p:cNvSpPr>
          <p:nvPr/>
        </p:nvSpPr>
        <p:spPr bwMode="auto">
          <a:xfrm>
            <a:off x="2490054" y="20448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 Box 42">
            <a:extLst>
              <a:ext uri="{FF2B5EF4-FFF2-40B4-BE49-F238E27FC236}">
                <a16:creationId xmlns:a16="http://schemas.microsoft.com/office/drawing/2014/main" id="{A5FD0253-BEFE-904B-9FF2-BB0C49D3D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6904" y="18495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Inflation on chain disruption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B0BD9CB9-199E-1153-91D5-507FFF8FFD7D}"/>
              </a:ext>
            </a:extLst>
          </p:cNvPr>
          <p:cNvSpPr>
            <a:spLocks noChangeShapeType="1"/>
          </p:cNvSpPr>
          <p:nvPr/>
        </p:nvSpPr>
        <p:spPr bwMode="auto">
          <a:xfrm>
            <a:off x="3091717" y="264649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7DE1F74E-D6C1-796C-A6B3-457D343EB0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6979" y="244964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Imported varieties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500DD5A2-7084-A319-9E29-B925D5F44F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644167" y="319894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46FE6D07-923F-58FC-057A-33EB99B0EE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5392" y="2998918"/>
            <a:ext cx="161607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Online companies offering same day deliveries.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A2E6C839-58AA-BD92-E70F-4D7AA8A99559}"/>
              </a:ext>
            </a:extLst>
          </p:cNvPr>
          <p:cNvSpPr>
            <a:spLocks noChangeShapeType="1"/>
          </p:cNvSpPr>
          <p:nvPr/>
        </p:nvSpPr>
        <p:spPr bwMode="auto">
          <a:xfrm>
            <a:off x="4834792" y="205276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CBBB80CE-D577-B427-E45D-0011C7B80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0054" y="18495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Closure of local businesses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EBE41FBA-F23A-4379-E48D-65DA6CE3CADF}"/>
              </a:ext>
            </a:extLst>
          </p:cNvPr>
          <p:cNvSpPr>
            <a:spLocks noChangeShapeType="1"/>
          </p:cNvSpPr>
          <p:nvPr/>
        </p:nvSpPr>
        <p:spPr bwMode="auto">
          <a:xfrm>
            <a:off x="5377717" y="265284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C672D91C-5466-3B12-38DA-F549FA9A8B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2979" y="244964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Two new competitors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E9CC4A51-4ABB-A0FC-894E-8093EA5BCB42}"/>
              </a:ext>
            </a:extLst>
          </p:cNvPr>
          <p:cNvSpPr>
            <a:spLocks noChangeShapeType="1"/>
          </p:cNvSpPr>
          <p:nvPr/>
        </p:nvSpPr>
        <p:spPr bwMode="auto">
          <a:xfrm>
            <a:off x="7041417" y="2036893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CBF72483-D602-828C-395C-9D38A99598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6679" y="18495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Revise social media platforms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ED9520CC-447E-2406-5437-0704928705B6}"/>
              </a:ext>
            </a:extLst>
          </p:cNvPr>
          <p:cNvSpPr>
            <a:spLocks noChangeShapeType="1"/>
          </p:cNvSpPr>
          <p:nvPr/>
        </p:nvSpPr>
        <p:spPr bwMode="auto">
          <a:xfrm>
            <a:off x="7643079" y="263855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B5CCD088-85B0-C4DB-FB6B-33539CB7FB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8342" y="244964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Offering better delivery options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CDB6CCC7-5768-6045-6FCE-A6E7F893F304}"/>
              </a:ext>
            </a:extLst>
          </p:cNvPr>
          <p:cNvSpPr>
            <a:spLocks noChangeShapeType="1"/>
          </p:cNvSpPr>
          <p:nvPr/>
        </p:nvSpPr>
        <p:spPr bwMode="auto">
          <a:xfrm>
            <a:off x="8195529" y="319100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4C5DCE12-2C98-5632-858A-4AB7E78F4F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4392" y="2998918"/>
            <a:ext cx="1465262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Frequent promotional and discounted offers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69C078D8-D63A-4364-41B4-82CB59CEEF61}"/>
              </a:ext>
            </a:extLst>
          </p:cNvPr>
          <p:cNvSpPr>
            <a:spLocks noChangeShapeType="1"/>
          </p:cNvSpPr>
          <p:nvPr/>
        </p:nvSpPr>
        <p:spPr bwMode="auto">
          <a:xfrm>
            <a:off x="7230329" y="398316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379C4592-D30E-FFBF-EB9B-54BB7D42A3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5592" y="3794256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Update online presence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B3012911-7197-F1B0-2C00-A2C9E2DDDA7B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6454" y="454038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C08AC133-8D7D-32F6-4D6C-11E54CDCC3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1717" y="4351468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Active online existence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E0DF97BC-2F27-20ED-A6D1-E381B4E4FD17}"/>
              </a:ext>
            </a:extLst>
          </p:cNvPr>
          <p:cNvSpPr>
            <a:spLocks noChangeShapeType="1"/>
          </p:cNvSpPr>
          <p:nvPr/>
        </p:nvSpPr>
        <p:spPr bwMode="auto">
          <a:xfrm>
            <a:off x="6207979" y="5092831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4F030C01-3DD9-8603-0B76-7B1CF10569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8742" y="4899156"/>
            <a:ext cx="1501775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Limits the outreach of potential customer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1BADE6AF-DB65-683A-A0A2-00D0C215CA04}"/>
              </a:ext>
            </a:extLst>
          </p:cNvPr>
          <p:cNvSpPr>
            <a:spLocks noChangeShapeType="1"/>
          </p:cNvSpPr>
          <p:nvPr/>
        </p:nvSpPr>
        <p:spPr bwMode="auto">
          <a:xfrm>
            <a:off x="4703029" y="395300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526D5805-0009-B37A-9942-3F9C1F7DFA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879" y="3764093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Pricing Strategy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1547C882-93A0-2737-D044-C66E9D2ED184}"/>
              </a:ext>
            </a:extLst>
          </p:cNvPr>
          <p:cNvSpPr>
            <a:spLocks noChangeShapeType="1"/>
          </p:cNvSpPr>
          <p:nvPr/>
        </p:nvSpPr>
        <p:spPr bwMode="auto">
          <a:xfrm>
            <a:off x="4253767" y="4510218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1948D0A1-BB7E-0005-FAD0-4D8FD203EB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5392" y="4319718"/>
            <a:ext cx="2220912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Other national chains offering aggressive and wide delivery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D969FF64-33FA-D178-6A05-D91F8C243D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0804" y="1136781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Raising cost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1E928C18-F6F1-CEC0-27DA-0865A98267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1254" y="1138368"/>
            <a:ext cx="1638300" cy="4873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Loss of foot traffic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7D372C93-DA70-ED23-BFD5-EAE89DE31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4392" y="1138368"/>
            <a:ext cx="1985962" cy="4873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marketing strategy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29AFE31C-D88F-801D-D7EF-FE5516CBF8FD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4404" y="353073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436F8B40-00C5-BABF-38D0-19C000EEC3E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39279" y="1628906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90FF056B-B4AD-9AE1-C84A-ECA9BD80EFAD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6079" y="162890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B10180F5-DD68-9F3B-8C16-3BD80FF26BFD}"/>
              </a:ext>
            </a:extLst>
          </p:cNvPr>
          <p:cNvSpPr>
            <a:spLocks noChangeShapeType="1"/>
          </p:cNvSpPr>
          <p:nvPr/>
        </p:nvSpPr>
        <p:spPr bwMode="auto">
          <a:xfrm>
            <a:off x="7216042" y="1628906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8D103C80-6B6E-3326-75C7-DCC068D8E4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9717" y="5487324"/>
            <a:ext cx="1089025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competition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7FAB2B29-6BDC-0C88-2366-D597F79519C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80717" y="3530731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509F00A2-BC67-4EC3-0ABD-0FBCB4E6F5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2867" y="5464306"/>
            <a:ext cx="1884362" cy="5000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Relaying on word of mouth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E82F093A-D48F-D810-5154-FFC109A10F0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42929" y="3530731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F3149F99-068C-6BC3-848A-7F13B2D182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0004" y="3049718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4E994F45-1DCA-0910-3A97-4CBF4101F5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56042" y="3143381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30% decline in, in store sales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6395C782-7D53-AADA-AFB2-D782FB280F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2204" y="50971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DA2FC035-1902-F0A0-09CA-F3D078ACA8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2204" y="96691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7E191FC0-D238-37C3-CD65-952DAEC9F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F8FEF2-9CDE-11B2-FA53-7D9D554AA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37" y="-141300"/>
            <a:ext cx="8915399" cy="1468800"/>
          </a:xfrm>
        </p:spPr>
        <p:txBody>
          <a:bodyPr>
            <a:normAutofit/>
          </a:bodyPr>
          <a:lstStyle/>
          <a:p>
            <a:r>
              <a:rPr lang="en-US" sz="5400" b="1" i="1" dirty="0"/>
              <a:t>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D0DCAA-EF2A-CBA5-6E83-7B0077E223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2094" y="1517400"/>
            <a:ext cx="8915399" cy="343253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Redesign and modernize the website with e-commerce integration.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Increase digital marketing (social media, google ads, SEO).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Introduce flower subscription and flexible delivery options.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Partner with local businesses for events and collaborations.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Review supplier contracts to control costs.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chemeClr val="tx1"/>
                </a:solidFill>
              </a:rPr>
              <a:t>Continue promoting the business.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280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4ADD5638-E05B-BCE1-65CF-B5775FC6A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98" y="195519"/>
            <a:ext cx="8915399" cy="932688"/>
          </a:xfrm>
        </p:spPr>
        <p:txBody>
          <a:bodyPr>
            <a:normAutofit/>
          </a:bodyPr>
          <a:lstStyle/>
          <a:p>
            <a:r>
              <a:rPr lang="en-GB" sz="5400" b="1" i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05314" y="2542830"/>
            <a:ext cx="6728959" cy="177234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Green Haven Florists must embrace digital transformation to stay competitive. By enhancing its online presence, improving customer engagement, and managing its sustaining values.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877DF1F0-71F9-4763-DAE6-A8AECEE58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195519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2" y="467660"/>
            <a:ext cx="8915399" cy="860400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84053" y="1135744"/>
            <a:ext cx="6188558" cy="5381171"/>
          </a:xfrm>
        </p:spPr>
        <p:txBody>
          <a:bodyPr>
            <a:normAutofit fontScale="4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 Available at: </a:t>
            </a:r>
            <a:r>
              <a:rPr lang="en-GB" i="1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3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(Accessed:  6 October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</a:rPr>
              <a:t>BGMC(2024) Exploring the Fishbone Diagram: Types, Advantages, Drawbacks, and Revealing the six M’s of change Available 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u="sng" dirty="0">
                <a:latin typeface="Arial"/>
                <a:ea typeface="Roboto"/>
                <a:cs typeface="Roboto"/>
              </a:rPr>
              <a:t>https://</a:t>
            </a:r>
            <a:r>
              <a:rPr lang="en-GB" b="1" i="1" u="sng" dirty="0" err="1">
                <a:latin typeface="Arial"/>
                <a:ea typeface="Roboto"/>
                <a:cs typeface="Roboto"/>
              </a:rPr>
              <a:t>bgmcgroup.com</a:t>
            </a:r>
            <a:r>
              <a:rPr lang="en-GB" b="1" i="1" u="sng" dirty="0">
                <a:latin typeface="Arial"/>
                <a:ea typeface="Roboto"/>
                <a:cs typeface="Roboto"/>
              </a:rPr>
              <a:t>/exploring-the-fishbone-diagram-types-advantages-drawbacks-and-the-six-ms-of-change</a:t>
            </a:r>
            <a:r>
              <a:rPr lang="en-GB" b="1" i="1" dirty="0">
                <a:latin typeface="Arial"/>
                <a:ea typeface="Roboto"/>
                <a:cs typeface="Roboto"/>
              </a:rPr>
              <a:t>/(Accessed:28 October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</a:rPr>
              <a:t>Investopedia(2025) What is a Market Economy, and How Dose it Work? Available 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  <a:hlinkClick r:id="rId4"/>
              </a:rPr>
              <a:t>https://www.Investopedia.com/terms/m/marketeconomy.asp</a:t>
            </a:r>
            <a:r>
              <a:rPr lang="en-GB" b="1" i="1" dirty="0">
                <a:latin typeface="Arial"/>
                <a:ea typeface="Roboto"/>
                <a:cs typeface="Roboto"/>
              </a:rPr>
              <a:t> (Accessed:24 June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 err="1">
                <a:latin typeface="Arial"/>
                <a:ea typeface="Roboto"/>
                <a:cs typeface="Roboto"/>
              </a:rPr>
              <a:t>Tshabalala,N</a:t>
            </a:r>
            <a:r>
              <a:rPr lang="en-GB" b="1" i="1" dirty="0">
                <a:latin typeface="Arial"/>
                <a:ea typeface="Roboto"/>
                <a:cs typeface="Roboto"/>
              </a:rPr>
              <a:t>, (2025) What is a Stakeholder in business? Available 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  <a:hlinkClick r:id="rId5"/>
              </a:rPr>
              <a:t>https://www.bstudies.co.za/business-concepts/stakeholder-definition/</a:t>
            </a:r>
            <a:r>
              <a:rPr lang="en-GB" b="1" i="1" dirty="0">
                <a:latin typeface="Arial"/>
                <a:ea typeface="Roboto"/>
                <a:cs typeface="Roboto"/>
              </a:rPr>
              <a:t> (Accessed: 24 June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</a:rPr>
              <a:t>Google.(2025) Search results for “Green Haven florist Norwich UK established 2016”. Available 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i="1" dirty="0">
                <a:latin typeface="Arial"/>
                <a:ea typeface="Roboto"/>
                <a:cs typeface="Roboto"/>
                <a:hlinkClick r:id="rId6"/>
              </a:rPr>
              <a:t>https://www.google.com</a:t>
            </a:r>
            <a:r>
              <a:rPr lang="en-GB" b="1" i="1" dirty="0">
                <a:latin typeface="Arial"/>
                <a:ea typeface="Roboto"/>
                <a:cs typeface="Roboto"/>
              </a:rPr>
              <a:t> (Accessed 22 October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i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est Floral Powerpoint Background For Presentation - Slidesdocs.com">
            <a:extLst>
              <a:ext uri="{FF2B5EF4-FFF2-40B4-BE49-F238E27FC236}">
                <a16:creationId xmlns:a16="http://schemas.microsoft.com/office/drawing/2014/main" id="{576E4031-989C-6F09-BE18-05C085626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89" y="0"/>
            <a:ext cx="11844411" cy="666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333" y="27734"/>
            <a:ext cx="4980420" cy="9319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i="1" dirty="0"/>
              <a:t>				</a:t>
            </a:r>
            <a:r>
              <a:rPr lang="en-US" sz="5400" b="1" i="1" dirty="0"/>
              <a:t>Questions</a:t>
            </a:r>
            <a:r>
              <a:rPr lang="en-US" sz="5400" i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31CCA6-85CA-76DA-D9E3-C7CF36268556}"/>
              </a:ext>
            </a:extLst>
          </p:cNvPr>
          <p:cNvSpPr/>
          <p:nvPr/>
        </p:nvSpPr>
        <p:spPr>
          <a:xfrm>
            <a:off x="5226078" y="2741117"/>
            <a:ext cx="208743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Thank</a:t>
            </a:r>
          </a:p>
          <a:p>
            <a:pPr algn="ctr"/>
            <a:r>
              <a:rPr lang="en-GB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You</a:t>
            </a:r>
            <a:endParaRPr lang="en-GB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273CE6-5F3A-660D-AC5E-4347E0020A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253" y="2269829"/>
            <a:ext cx="3925079" cy="3628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6192</TotalTime>
  <Words>658</Words>
  <Application>Microsoft Macintosh PowerPoint</Application>
  <PresentationFormat>Widescreen</PresentationFormat>
  <Paragraphs>93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Roboto</vt:lpstr>
      <vt:lpstr>Office Theme</vt:lpstr>
      <vt:lpstr>MODULE NAME  Problem Solving and Decision-Making Skill </vt:lpstr>
      <vt:lpstr>Overview</vt:lpstr>
      <vt:lpstr>Introduction</vt:lpstr>
      <vt:lpstr>Company Background</vt:lpstr>
      <vt:lpstr>Problem: Nature and Scope</vt:lpstr>
      <vt:lpstr>PESTLE ANALYSIS:  Green Haven Florists </vt:lpstr>
      <vt:lpstr>PowerPoint Presentation</vt:lpstr>
      <vt:lpstr>Cause and effect analysis: Fishbone diagram </vt:lpstr>
      <vt:lpstr>Recommendations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Daisy Igbanibo (2440387)</cp:lastModifiedBy>
  <cp:revision>91</cp:revision>
  <dcterms:created xsi:type="dcterms:W3CDTF">2024-10-08T15:58:04Z</dcterms:created>
  <dcterms:modified xsi:type="dcterms:W3CDTF">2025-11-10T10:22:00Z</dcterms:modified>
</cp:coreProperties>
</file>