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s/slide38.xml" ContentType="application/vnd.openxmlformats-officedocument.presentationml.slide+xml"/>
  <Override PartName="/ppt/slides/slide47.xml" ContentType="application/vnd.openxmlformats-officedocument.presentationml.slide+xml"/>
  <Override PartName="/ppt/slides/slide56.xml" ContentType="application/vnd.openxmlformats-officedocument.presentationml.slide+xml"/>
  <Override PartName="/ppt/slides/slide58.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s/slide45.xml" ContentType="application/vnd.openxmlformats-officedocument.presentationml.slide+xml"/>
  <Override PartName="/ppt/slides/slide54.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slides/slide43.xml" ContentType="application/vnd.openxmlformats-officedocument.presentationml.slide+xml"/>
  <Override PartName="/ppt/slides/slide5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slides/slide41.xml" ContentType="application/vnd.openxmlformats-officedocument.presentationml.slide+xml"/>
  <Override PartName="/ppt/slides/slide50.xml" ContentType="application/vnd.openxmlformats-officedocument.presentationml.slide+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4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s/slide48.xml" ContentType="application/vnd.openxmlformats-officedocument.presentationml.slide+xml"/>
  <Override PartName="/ppt/slides/slide57.xml" ContentType="application/vnd.openxmlformats-officedocument.presentationml.slide+xml"/>
  <Override PartName="/ppt/slideLayouts/slideLayout7.xml" ContentType="application/vnd.openxmlformats-officedocument.presentationml.slideLayout+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slides/slide46.xml" ContentType="application/vnd.openxmlformats-officedocument.presentationml.slide+xml"/>
  <Override PartName="/ppt/slides/slide55.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s/slide44.xml" ContentType="application/vnd.openxmlformats-officedocument.presentationml.slide+xml"/>
  <Override PartName="/ppt/slides/slide53.xml" ContentType="application/vnd.openxmlformats-officedocument.presentationml.slide+xml"/>
  <Override PartName="/ppt/slideLayouts/slideLayout3.xml" ContentType="application/vnd.openxmlformats-officedocument.presentationml.slideLayout+xml"/>
  <Default Extension="jpeg" ContentType="image/jpeg"/>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s/slide51.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s/slide40.xml" ContentType="application/vnd.openxmlformats-officedocument.presentationml.slide+xml"/>
  <Override PartName="/ppt/slideLayouts/slideLayout10.xml" ContentType="application/vnd.openxmlformats-officedocument.presentationml.slideLayout+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86" r:id="rId1"/>
  </p:sldMasterIdLst>
  <p:handoutMasterIdLst>
    <p:handoutMasterId r:id="rId60"/>
  </p:handoutMasterIdLst>
  <p:sldIdLst>
    <p:sldId id="256" r:id="rId2"/>
    <p:sldId id="279" r:id="rId3"/>
    <p:sldId id="278" r:id="rId4"/>
    <p:sldId id="282" r:id="rId5"/>
    <p:sldId id="301" r:id="rId6"/>
    <p:sldId id="303" r:id="rId7"/>
    <p:sldId id="302" r:id="rId8"/>
    <p:sldId id="293" r:id="rId9"/>
    <p:sldId id="310" r:id="rId10"/>
    <p:sldId id="299" r:id="rId11"/>
    <p:sldId id="283" r:id="rId12"/>
    <p:sldId id="306" r:id="rId13"/>
    <p:sldId id="324" r:id="rId14"/>
    <p:sldId id="325" r:id="rId15"/>
    <p:sldId id="257" r:id="rId16"/>
    <p:sldId id="313" r:id="rId17"/>
    <p:sldId id="311" r:id="rId18"/>
    <p:sldId id="312" r:id="rId19"/>
    <p:sldId id="285" r:id="rId20"/>
    <p:sldId id="286" r:id="rId21"/>
    <p:sldId id="274" r:id="rId22"/>
    <p:sldId id="300" r:id="rId23"/>
    <p:sldId id="276" r:id="rId24"/>
    <p:sldId id="262" r:id="rId25"/>
    <p:sldId id="292" r:id="rId26"/>
    <p:sldId id="290" r:id="rId27"/>
    <p:sldId id="316" r:id="rId28"/>
    <p:sldId id="319" r:id="rId29"/>
    <p:sldId id="314" r:id="rId30"/>
    <p:sldId id="261" r:id="rId31"/>
    <p:sldId id="318" r:id="rId32"/>
    <p:sldId id="321" r:id="rId33"/>
    <p:sldId id="322" r:id="rId34"/>
    <p:sldId id="287" r:id="rId35"/>
    <p:sldId id="297" r:id="rId36"/>
    <p:sldId id="320" r:id="rId37"/>
    <p:sldId id="315" r:id="rId38"/>
    <p:sldId id="294" r:id="rId39"/>
    <p:sldId id="284" r:id="rId40"/>
    <p:sldId id="281" r:id="rId41"/>
    <p:sldId id="304" r:id="rId42"/>
    <p:sldId id="305" r:id="rId43"/>
    <p:sldId id="265" r:id="rId44"/>
    <p:sldId id="266" r:id="rId45"/>
    <p:sldId id="263" r:id="rId46"/>
    <p:sldId id="268" r:id="rId47"/>
    <p:sldId id="258" r:id="rId48"/>
    <p:sldId id="269" r:id="rId49"/>
    <p:sldId id="270" r:id="rId50"/>
    <p:sldId id="295" r:id="rId51"/>
    <p:sldId id="280" r:id="rId52"/>
    <p:sldId id="296" r:id="rId53"/>
    <p:sldId id="323" r:id="rId54"/>
    <p:sldId id="273" r:id="rId55"/>
    <p:sldId id="272" r:id="rId56"/>
    <p:sldId id="259" r:id="rId57"/>
    <p:sldId id="327" r:id="rId58"/>
    <p:sldId id="328" r:id="rId59"/>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Verdana" pitchFamily="34" charset="0"/>
        <a:ea typeface="+mn-ea"/>
        <a:cs typeface="+mn-cs"/>
      </a:defRPr>
    </a:lvl1pPr>
    <a:lvl2pPr marL="457200" algn="l" rtl="0" fontAlgn="base">
      <a:spcBef>
        <a:spcPct val="0"/>
      </a:spcBef>
      <a:spcAft>
        <a:spcPct val="0"/>
      </a:spcAft>
      <a:defRPr kern="1200">
        <a:solidFill>
          <a:schemeClr val="tx1"/>
        </a:solidFill>
        <a:latin typeface="Verdana" pitchFamily="34" charset="0"/>
        <a:ea typeface="+mn-ea"/>
        <a:cs typeface="+mn-cs"/>
      </a:defRPr>
    </a:lvl2pPr>
    <a:lvl3pPr marL="914400" algn="l" rtl="0" fontAlgn="base">
      <a:spcBef>
        <a:spcPct val="0"/>
      </a:spcBef>
      <a:spcAft>
        <a:spcPct val="0"/>
      </a:spcAft>
      <a:defRPr kern="1200">
        <a:solidFill>
          <a:schemeClr val="tx1"/>
        </a:solidFill>
        <a:latin typeface="Verdana" pitchFamily="34" charset="0"/>
        <a:ea typeface="+mn-ea"/>
        <a:cs typeface="+mn-cs"/>
      </a:defRPr>
    </a:lvl3pPr>
    <a:lvl4pPr marL="1371600" algn="l" rtl="0" fontAlgn="base">
      <a:spcBef>
        <a:spcPct val="0"/>
      </a:spcBef>
      <a:spcAft>
        <a:spcPct val="0"/>
      </a:spcAft>
      <a:defRPr kern="1200">
        <a:solidFill>
          <a:schemeClr val="tx1"/>
        </a:solidFill>
        <a:latin typeface="Verdana" pitchFamily="34" charset="0"/>
        <a:ea typeface="+mn-ea"/>
        <a:cs typeface="+mn-cs"/>
      </a:defRPr>
    </a:lvl4pPr>
    <a:lvl5pPr marL="1828800" algn="l" rtl="0" fontAlgn="base">
      <a:spcBef>
        <a:spcPct val="0"/>
      </a:spcBef>
      <a:spcAft>
        <a:spcPct val="0"/>
      </a:spcAft>
      <a:defRPr kern="1200">
        <a:solidFill>
          <a:schemeClr val="tx1"/>
        </a:solidFill>
        <a:latin typeface="Verdana" pitchFamily="34" charset="0"/>
        <a:ea typeface="+mn-ea"/>
        <a:cs typeface="+mn-cs"/>
      </a:defRPr>
    </a:lvl5pPr>
    <a:lvl6pPr marL="2286000" algn="l" defTabSz="914400" rtl="0" eaLnBrk="1" latinLnBrk="0" hangingPunct="1">
      <a:defRPr kern="1200">
        <a:solidFill>
          <a:schemeClr val="tx1"/>
        </a:solidFill>
        <a:latin typeface="Verdana" pitchFamily="34" charset="0"/>
        <a:ea typeface="+mn-ea"/>
        <a:cs typeface="+mn-cs"/>
      </a:defRPr>
    </a:lvl6pPr>
    <a:lvl7pPr marL="2743200" algn="l" defTabSz="914400" rtl="0" eaLnBrk="1" latinLnBrk="0" hangingPunct="1">
      <a:defRPr kern="1200">
        <a:solidFill>
          <a:schemeClr val="tx1"/>
        </a:solidFill>
        <a:latin typeface="Verdana" pitchFamily="34" charset="0"/>
        <a:ea typeface="+mn-ea"/>
        <a:cs typeface="+mn-cs"/>
      </a:defRPr>
    </a:lvl7pPr>
    <a:lvl8pPr marL="3200400" algn="l" defTabSz="914400" rtl="0" eaLnBrk="1" latinLnBrk="0" hangingPunct="1">
      <a:defRPr kern="1200">
        <a:solidFill>
          <a:schemeClr val="tx1"/>
        </a:solidFill>
        <a:latin typeface="Verdana" pitchFamily="34" charset="0"/>
        <a:ea typeface="+mn-ea"/>
        <a:cs typeface="+mn-cs"/>
      </a:defRPr>
    </a:lvl8pPr>
    <a:lvl9pPr marL="3657600" algn="l" defTabSz="914400" rtl="0" eaLnBrk="1" latinLnBrk="0" hangingPunct="1">
      <a:defRPr kern="1200">
        <a:solidFill>
          <a:schemeClr val="tx1"/>
        </a:solidFill>
        <a:latin typeface="Verdana" pitchFamily="34"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6" d="100"/>
          <a:sy n="86" d="100"/>
        </p:scale>
        <p:origin x="-1092" y="-90"/>
      </p:cViewPr>
      <p:guideLst>
        <p:guide orient="horz" pos="2160"/>
        <p:guide pos="2880"/>
      </p:guideLst>
    </p:cSldViewPr>
  </p:slideViewPr>
  <p:notesTextViewPr>
    <p:cViewPr>
      <p:scale>
        <a:sx n="100" d="100"/>
        <a:sy n="100" d="100"/>
      </p:scale>
      <p:origin x="0" y="0"/>
    </p:cViewPr>
  </p:notesTextViewPr>
  <p:sorterViewPr>
    <p:cViewPr>
      <p:scale>
        <a:sx n="66" d="100"/>
        <a:sy n="66" d="100"/>
      </p:scale>
      <p:origin x="0" y="3354"/>
    </p:cViewPr>
  </p:sorterViewPr>
  <p:gridSpacing cx="73736200" cy="7373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3122"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Arial" charset="0"/>
              </a:defRPr>
            </a:lvl1pPr>
          </a:lstStyle>
          <a:p>
            <a:endParaRPr lang="en-GB"/>
          </a:p>
        </p:txBody>
      </p:sp>
      <p:sp>
        <p:nvSpPr>
          <p:cNvPr id="133123" name="Rectangle 3"/>
          <p:cNvSpPr>
            <a:spLocks noGrp="1" noChangeArrowheads="1"/>
          </p:cNvSpPr>
          <p:nvPr>
            <p:ph type="dt" sz="quarter"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Arial" charset="0"/>
              </a:defRPr>
            </a:lvl1pPr>
          </a:lstStyle>
          <a:p>
            <a:endParaRPr lang="en-GB"/>
          </a:p>
        </p:txBody>
      </p:sp>
      <p:sp>
        <p:nvSpPr>
          <p:cNvPr id="133124" name="Rectangle 4"/>
          <p:cNvSpPr>
            <a:spLocks noGrp="1" noChangeArrowheads="1"/>
          </p:cNvSpPr>
          <p:nvPr>
            <p:ph type="ftr" sz="quarter" idx="2"/>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defRPr>
            </a:lvl1pPr>
          </a:lstStyle>
          <a:p>
            <a:endParaRPr lang="en-GB"/>
          </a:p>
        </p:txBody>
      </p:sp>
      <p:sp>
        <p:nvSpPr>
          <p:cNvPr id="133125" name="Rectangle 5"/>
          <p:cNvSpPr>
            <a:spLocks noGrp="1" noChangeArrowheads="1"/>
          </p:cNvSpPr>
          <p:nvPr>
            <p:ph type="sldNum" sz="quarter" idx="3"/>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Arial" charset="0"/>
              </a:defRPr>
            </a:lvl1pPr>
          </a:lstStyle>
          <a:p>
            <a:fld id="{FF5097B3-3DA6-4855-A55D-FDC0404D3B41}" type="slidenum">
              <a:rPr lang="en-GB"/>
              <a:pPr/>
              <a:t>‹#›</a:t>
            </a:fld>
            <a:endParaRPr lang="en-GB"/>
          </a:p>
        </p:txBody>
      </p:sp>
    </p:spTree>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62C0AA-7FEB-4963-A4F9-D28D0A9C0656}" type="slidenum">
              <a:rPr lang="en-GB" smtClean="0"/>
              <a:pPr/>
              <a:t>‹#›</a:t>
            </a:fld>
            <a:endParaRPr lang="en-GB"/>
          </a:p>
        </p:txBody>
      </p:sp>
    </p:spTree>
  </p:cSld>
  <p:clrMapOvr>
    <a:masterClrMapping/>
  </p:clrMapOvr>
  <p:transition spd="med">
    <p:fade thruBlk="1"/>
  </p:transition>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8A9E4A4-368D-4CA0-A392-BAB45B54C380}" type="slidenum">
              <a:rPr lang="en-GB" smtClean="0"/>
              <a:pPr/>
              <a:t>‹#›</a:t>
            </a:fld>
            <a:endParaRPr lang="en-GB"/>
          </a:p>
        </p:txBody>
      </p:sp>
    </p:spTree>
  </p:cSld>
  <p:clrMapOvr>
    <a:masterClrMapping/>
  </p:clrMapOvr>
  <p:transition spd="med">
    <p:fade thruBlk="1"/>
  </p:transition>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3DACE4C-9D75-44B7-BB62-31AA6605A48D}" type="slidenum">
              <a:rPr lang="en-GB" smtClean="0"/>
              <a:pPr/>
              <a:t>‹#›</a:t>
            </a:fld>
            <a:endParaRPr lang="en-GB"/>
          </a:p>
        </p:txBody>
      </p:sp>
    </p:spTree>
  </p:cSld>
  <p:clrMapOvr>
    <a:masterClrMapping/>
  </p:clrMapOvr>
  <p:transition spd="med">
    <p:fade thruBlk="1"/>
  </p:transition>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6578448-57C2-4F19-B662-9E26E29C42A9}" type="slidenum">
              <a:rPr lang="en-GB" smtClean="0"/>
              <a:pPr/>
              <a:t>‹#›</a:t>
            </a:fld>
            <a:endParaRPr lang="en-GB"/>
          </a:p>
        </p:txBody>
      </p:sp>
    </p:spTree>
  </p:cSld>
  <p:clrMapOvr>
    <a:masterClrMapping/>
  </p:clrMapOvr>
  <p:transition spd="med">
    <p:fade thruBlk="1"/>
  </p:transition>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E557B37-35DD-4445-8664-235962BD9C27}" type="slidenum">
              <a:rPr lang="en-GB" smtClean="0"/>
              <a:pPr/>
              <a:t>‹#›</a:t>
            </a:fld>
            <a:endParaRPr lang="en-GB"/>
          </a:p>
        </p:txBody>
      </p:sp>
    </p:spTree>
  </p:cSld>
  <p:clrMapOvr>
    <a:masterClrMapping/>
  </p:clrMapOvr>
  <p:transition spd="med">
    <p:fade thruBlk="1"/>
  </p:transition>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6E6F83C-5A11-44D6-97F7-8C36F28A2086}" type="slidenum">
              <a:rPr lang="en-GB" smtClean="0"/>
              <a:pPr/>
              <a:t>‹#›</a:t>
            </a:fld>
            <a:endParaRPr lang="en-GB"/>
          </a:p>
        </p:txBody>
      </p:sp>
    </p:spTree>
  </p:cSld>
  <p:clrMapOvr>
    <a:masterClrMapping/>
  </p:clrMapOvr>
  <p:transition spd="med">
    <p:fade thruBlk="1"/>
  </p:transition>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84032EE-CCF7-47D8-98C3-AE34A95FDE32}" type="slidenum">
              <a:rPr lang="en-GB" smtClean="0"/>
              <a:pPr/>
              <a:t>‹#›</a:t>
            </a:fld>
            <a:endParaRPr lang="en-GB"/>
          </a:p>
        </p:txBody>
      </p:sp>
    </p:spTree>
  </p:cSld>
  <p:clrMapOvr>
    <a:masterClrMapping/>
  </p:clrMapOvr>
  <p:transition spd="med">
    <p:fade thruBlk="1"/>
  </p:transition>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07B2107-DC12-4A9C-B6B2-B9C9EDAC5079}" type="slidenum">
              <a:rPr lang="en-GB" smtClean="0"/>
              <a:pPr/>
              <a:t>‹#›</a:t>
            </a:fld>
            <a:endParaRPr lang="en-GB"/>
          </a:p>
        </p:txBody>
      </p:sp>
    </p:spTree>
  </p:cSld>
  <p:clrMapOvr>
    <a:masterClrMapping/>
  </p:clrMapOvr>
  <p:transition spd="med">
    <p:fade thruBlk="1"/>
  </p:transition>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6C24AC6-F512-43F5-BB3B-1737D6D71264}" type="slidenum">
              <a:rPr lang="en-GB" smtClean="0"/>
              <a:pPr/>
              <a:t>‹#›</a:t>
            </a:fld>
            <a:endParaRPr lang="en-GB"/>
          </a:p>
        </p:txBody>
      </p:sp>
    </p:spTree>
  </p:cSld>
  <p:clrMapOvr>
    <a:masterClrMapping/>
  </p:clrMapOvr>
  <p:transition spd="med">
    <p:fade thruBlk="1"/>
  </p:transition>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794179-97CF-4C08-A78E-14FD1EDAE1BE}" type="slidenum">
              <a:rPr lang="en-GB" smtClean="0"/>
              <a:pPr/>
              <a:t>‹#›</a:t>
            </a:fld>
            <a:endParaRPr lang="en-GB"/>
          </a:p>
        </p:txBody>
      </p:sp>
    </p:spTree>
  </p:cSld>
  <p:clrMapOvr>
    <a:masterClrMapping/>
  </p:clrMapOvr>
  <p:transition spd="med">
    <p:fade thruBlk="1"/>
  </p:transition>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0794817-A7AD-405D-9A6F-5211B45A6300}" type="slidenum">
              <a:rPr lang="en-GB" smtClean="0"/>
              <a:pPr/>
              <a:t>‹#›</a:t>
            </a:fld>
            <a:endParaRPr lang="en-GB"/>
          </a:p>
        </p:txBody>
      </p:sp>
    </p:spTree>
  </p:cSld>
  <p:clrMapOvr>
    <a:masterClrMapping/>
  </p:clrMapOvr>
  <p:transition spd="med">
    <p:fade thruBlk="1"/>
  </p:transition>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2BC11E2-1CAD-4F51-AB67-9BF3FB7FF260}"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4087" r:id="rId1"/>
    <p:sldLayoutId id="2147484088" r:id="rId2"/>
    <p:sldLayoutId id="2147484089" r:id="rId3"/>
    <p:sldLayoutId id="2147484090" r:id="rId4"/>
    <p:sldLayoutId id="2147484091" r:id="rId5"/>
    <p:sldLayoutId id="2147484092" r:id="rId6"/>
    <p:sldLayoutId id="2147484093" r:id="rId7"/>
    <p:sldLayoutId id="2147484094" r:id="rId8"/>
    <p:sldLayoutId id="2147484095" r:id="rId9"/>
    <p:sldLayoutId id="2147484096" r:id="rId10"/>
    <p:sldLayoutId id="2147484097" r:id="rId11"/>
  </p:sldLayoutIdLst>
  <p:transition spd="med">
    <p:fade thruBlk="1"/>
  </p:transition>
  <p:timing>
    <p:tnLst>
      <p:par>
        <p:cTn id="1" dur="indefinite" restart="never" nodeType="tmRoot"/>
      </p:par>
    </p:tnLst>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p:txBody>
          <a:bodyPr>
            <a:noAutofit/>
          </a:bodyPr>
          <a:lstStyle/>
          <a:p>
            <a:r>
              <a:rPr lang="en-GB" sz="6600" dirty="0"/>
              <a:t>Presentation Skills</a:t>
            </a:r>
          </a:p>
        </p:txBody>
      </p:sp>
      <p:sp>
        <p:nvSpPr>
          <p:cNvPr id="2051" name="Rectangle 3"/>
          <p:cNvSpPr>
            <a:spLocks noGrp="1" noChangeArrowheads="1"/>
          </p:cNvSpPr>
          <p:nvPr>
            <p:ph type="subTitle" idx="1"/>
          </p:nvPr>
        </p:nvSpPr>
        <p:spPr/>
        <p:txBody>
          <a:bodyPr/>
          <a:lstStyle/>
          <a:p>
            <a:endParaRPr lang="en-US" dirty="0"/>
          </a:p>
        </p:txBody>
      </p:sp>
    </p:spTree>
  </p:cSld>
  <p:clrMapOvr>
    <a:overrideClrMapping bg1="dk2" tx1="lt1" bg2="dk1" tx2="lt2" accent1="accent1" accent2="accent2" accent3="accent3" accent4="accent4" accent5="accent5" accent6="accent6" hlink="hlink" folHlink="folHlink"/>
  </p:clrMapOvr>
  <p:transition spd="med">
    <p:cover dir="u"/>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700" name="Picture 4" descr="lega-emc2-l[1]"/>
          <p:cNvPicPr>
            <a:picLocks noChangeAspect="1" noChangeArrowheads="1"/>
          </p:cNvPicPr>
          <p:nvPr/>
        </p:nvPicPr>
        <p:blipFill>
          <a:blip r:embed="rId2" cstate="print"/>
          <a:srcRect/>
          <a:stretch>
            <a:fillRect/>
          </a:stretch>
        </p:blipFill>
        <p:spPr bwMode="auto">
          <a:xfrm>
            <a:off x="-180975" y="-46038"/>
            <a:ext cx="9324975" cy="6904038"/>
          </a:xfrm>
          <a:prstGeom prst="rect">
            <a:avLst/>
          </a:prstGeom>
          <a:noFill/>
        </p:spPr>
      </p:pic>
    </p:spTree>
  </p:cSld>
  <p:clrMapOvr>
    <a:overrideClrMapping bg1="dk2" tx1="lt1" bg2="dk1" tx2="lt2" accent1="accent1" accent2="accent2" accent3="accent3" accent4="accent4" accent5="accent5" accent6="accent6" hlink="hlink" folHlink="folHlink"/>
  </p:clrMapOvr>
  <p:transition spd="med">
    <p:cover dir="u"/>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676" name="Picture 4" descr="pileofpaper[1]"/>
          <p:cNvPicPr>
            <a:picLocks noChangeAspect="1" noChangeArrowheads="1"/>
          </p:cNvPicPr>
          <p:nvPr/>
        </p:nvPicPr>
        <p:blipFill>
          <a:blip r:embed="rId2" cstate="print"/>
          <a:srcRect/>
          <a:stretch>
            <a:fillRect/>
          </a:stretch>
        </p:blipFill>
        <p:spPr bwMode="auto">
          <a:xfrm>
            <a:off x="0" y="-387350"/>
            <a:ext cx="9144000" cy="7245350"/>
          </a:xfrm>
          <a:prstGeom prst="rect">
            <a:avLst/>
          </a:prstGeom>
          <a:noFill/>
        </p:spPr>
      </p:pic>
    </p:spTree>
  </p:cSld>
  <p:clrMapOvr>
    <a:overrideClrMapping bg1="dk2" tx1="lt1" bg2="dk1" tx2="lt2" accent1="accent1" accent2="accent2" accent3="accent3" accent4="accent4" accent5="accent5" accent6="accent6" hlink="hlink" folHlink="folHlink"/>
  </p:clrMapOvr>
  <p:transition spd="med">
    <p:cover dir="u"/>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7" name="Rectangle 9"/>
          <p:cNvSpPr>
            <a:spLocks noGrp="1" noChangeArrowheads="1"/>
          </p:cNvSpPr>
          <p:nvPr>
            <p:ph type="ctrTitle"/>
          </p:nvPr>
        </p:nvSpPr>
        <p:spPr>
          <a:xfrm>
            <a:off x="539552" y="1484784"/>
            <a:ext cx="8458200" cy="1222375"/>
          </a:xfrm>
        </p:spPr>
        <p:txBody>
          <a:bodyPr>
            <a:normAutofit/>
          </a:bodyPr>
          <a:lstStyle/>
          <a:p>
            <a:r>
              <a:rPr lang="en-GB" sz="5400" dirty="0"/>
              <a:t>How </a:t>
            </a:r>
            <a:r>
              <a:rPr lang="en-GB" sz="5400" dirty="0" smtClean="0"/>
              <a:t>do </a:t>
            </a:r>
            <a:r>
              <a:rPr lang="en-GB" sz="5400" dirty="0"/>
              <a:t>I get from </a:t>
            </a:r>
            <a:r>
              <a:rPr lang="en-GB" sz="5400" u="sng" dirty="0" smtClean="0"/>
              <a:t>here</a:t>
            </a:r>
            <a:r>
              <a:rPr lang="en-GB" sz="5400" dirty="0" smtClean="0"/>
              <a:t>...</a:t>
            </a:r>
            <a:endParaRPr lang="en-GB" sz="5400" dirty="0"/>
          </a:p>
        </p:txBody>
      </p:sp>
      <p:sp>
        <p:nvSpPr>
          <p:cNvPr id="32779" name="Rectangle 11"/>
          <p:cNvSpPr>
            <a:spLocks noGrp="1" noChangeArrowheads="1"/>
          </p:cNvSpPr>
          <p:nvPr>
            <p:ph type="subTitle" idx="1"/>
          </p:nvPr>
        </p:nvSpPr>
        <p:spPr/>
        <p:txBody>
          <a:bodyPr/>
          <a:lstStyle/>
          <a:p>
            <a:endParaRPr lang="en-US"/>
          </a:p>
        </p:txBody>
      </p:sp>
    </p:spTree>
  </p:cSld>
  <p:clrMapOvr>
    <a:overrideClrMapping bg1="dk2" tx1="lt1" bg2="dk1" tx2="lt2" accent1="accent1" accent2="accent2" accent3="accent3" accent4="accent4" accent5="accent5" accent6="accent6" hlink="hlink" folHlink="folHlink"/>
  </p:clrMapOvr>
  <p:transition spd="med">
    <p:cover dir="u"/>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676" name="Picture 4" descr="pileofpaper[1]"/>
          <p:cNvPicPr>
            <a:picLocks noChangeAspect="1" noChangeArrowheads="1"/>
          </p:cNvPicPr>
          <p:nvPr/>
        </p:nvPicPr>
        <p:blipFill>
          <a:blip r:embed="rId2" cstate="print"/>
          <a:srcRect/>
          <a:stretch>
            <a:fillRect/>
          </a:stretch>
        </p:blipFill>
        <p:spPr bwMode="auto">
          <a:xfrm>
            <a:off x="0" y="-387350"/>
            <a:ext cx="9144000" cy="7245350"/>
          </a:xfrm>
          <a:prstGeom prst="rect">
            <a:avLst/>
          </a:prstGeom>
          <a:noFill/>
        </p:spPr>
      </p:pic>
    </p:spTree>
  </p:cSld>
  <p:clrMapOvr>
    <a:masterClrMapping/>
  </p:clrMapOvr>
  <p:transition spd="med">
    <p:cover dir="u"/>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7" name="Rectangle 9"/>
          <p:cNvSpPr>
            <a:spLocks noGrp="1" noChangeArrowheads="1"/>
          </p:cNvSpPr>
          <p:nvPr>
            <p:ph type="ctrTitle"/>
          </p:nvPr>
        </p:nvSpPr>
        <p:spPr>
          <a:xfrm>
            <a:off x="539552" y="1484784"/>
            <a:ext cx="8458200" cy="1222375"/>
          </a:xfrm>
        </p:spPr>
        <p:txBody>
          <a:bodyPr>
            <a:normAutofit/>
          </a:bodyPr>
          <a:lstStyle/>
          <a:p>
            <a:r>
              <a:rPr lang="en-GB" sz="5400" dirty="0" smtClean="0"/>
              <a:t>To </a:t>
            </a:r>
            <a:r>
              <a:rPr lang="en-GB" sz="5400" u="sng" dirty="0" smtClean="0"/>
              <a:t>here</a:t>
            </a:r>
            <a:r>
              <a:rPr lang="en-GB" sz="5400" dirty="0" smtClean="0"/>
              <a:t>...</a:t>
            </a:r>
            <a:endParaRPr lang="en-GB" sz="5400" dirty="0"/>
          </a:p>
        </p:txBody>
      </p:sp>
      <p:sp>
        <p:nvSpPr>
          <p:cNvPr id="32779" name="Rectangle 11"/>
          <p:cNvSpPr>
            <a:spLocks noGrp="1" noChangeArrowheads="1"/>
          </p:cNvSpPr>
          <p:nvPr>
            <p:ph type="subTitle" idx="1"/>
          </p:nvPr>
        </p:nvSpPr>
        <p:spPr/>
        <p:txBody>
          <a:bodyPr/>
          <a:lstStyle/>
          <a:p>
            <a:endParaRPr lang="en-US"/>
          </a:p>
        </p:txBody>
      </p:sp>
    </p:spTree>
  </p:cSld>
  <p:clrMapOvr>
    <a:masterClrMapping/>
  </p:clrMapOvr>
  <p:transition spd="med">
    <p:cover dir="u"/>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700" name="Picture 4" descr="lega-emc2-l[1]"/>
          <p:cNvPicPr>
            <a:picLocks noChangeAspect="1" noChangeArrowheads="1"/>
          </p:cNvPicPr>
          <p:nvPr/>
        </p:nvPicPr>
        <p:blipFill>
          <a:blip r:embed="rId2" cstate="print"/>
          <a:srcRect/>
          <a:stretch>
            <a:fillRect/>
          </a:stretch>
        </p:blipFill>
        <p:spPr bwMode="auto">
          <a:xfrm>
            <a:off x="-180975" y="-46038"/>
            <a:ext cx="9324975" cy="6904038"/>
          </a:xfrm>
          <a:prstGeom prst="rect">
            <a:avLst/>
          </a:prstGeom>
          <a:noFill/>
        </p:spPr>
      </p:pic>
    </p:spTree>
  </p:cSld>
  <p:clrMapOvr>
    <a:masterClrMapping/>
  </p:clrMapOvr>
  <p:transition spd="med">
    <p:cover dir="u"/>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0834" name="Rectangle 2"/>
          <p:cNvSpPr>
            <a:spLocks noGrp="1" noChangeArrowheads="1"/>
          </p:cNvSpPr>
          <p:nvPr>
            <p:ph type="title"/>
          </p:nvPr>
        </p:nvSpPr>
        <p:spPr/>
        <p:txBody>
          <a:bodyPr/>
          <a:lstStyle/>
          <a:p>
            <a:r>
              <a:rPr lang="en-GB"/>
              <a:t>Answer</a:t>
            </a:r>
          </a:p>
        </p:txBody>
      </p:sp>
      <p:sp>
        <p:nvSpPr>
          <p:cNvPr id="120835" name="Rectangle 3"/>
          <p:cNvSpPr>
            <a:spLocks noGrp="1" noChangeArrowheads="1"/>
          </p:cNvSpPr>
          <p:nvPr>
            <p:ph idx="1"/>
          </p:nvPr>
        </p:nvSpPr>
        <p:spPr/>
        <p:txBody>
          <a:bodyPr/>
          <a:lstStyle/>
          <a:p>
            <a:pPr marL="552450" indent="-552450">
              <a:lnSpc>
                <a:spcPct val="150000"/>
              </a:lnSpc>
              <a:buFont typeface="Wingdings" pitchFamily="2" charset="2"/>
              <a:buAutoNum type="arabicPeriod"/>
            </a:pPr>
            <a:r>
              <a:rPr lang="en-GB" dirty="0" smtClean="0"/>
              <a:t>Decide </a:t>
            </a:r>
            <a:r>
              <a:rPr lang="en-GB" dirty="0"/>
              <a:t>what you want to say</a:t>
            </a:r>
          </a:p>
          <a:p>
            <a:pPr marL="552450" indent="-552450">
              <a:lnSpc>
                <a:spcPct val="150000"/>
              </a:lnSpc>
              <a:buFont typeface="Wingdings" pitchFamily="2" charset="2"/>
              <a:buAutoNum type="arabicPeriod"/>
            </a:pPr>
            <a:r>
              <a:rPr lang="en-GB" dirty="0" smtClean="0"/>
              <a:t>Create </a:t>
            </a:r>
            <a:r>
              <a:rPr lang="en-GB" dirty="0"/>
              <a:t>a structure</a:t>
            </a:r>
          </a:p>
          <a:p>
            <a:pPr marL="552450" indent="-552450">
              <a:lnSpc>
                <a:spcPct val="150000"/>
              </a:lnSpc>
              <a:buFont typeface="Wingdings" pitchFamily="2" charset="2"/>
              <a:buAutoNum type="arabicPeriod"/>
            </a:pPr>
            <a:r>
              <a:rPr lang="en-GB" dirty="0" smtClean="0"/>
              <a:t>Develop </a:t>
            </a:r>
            <a:r>
              <a:rPr lang="en-GB" dirty="0"/>
              <a:t>an effective delivery</a:t>
            </a:r>
          </a:p>
          <a:p>
            <a:pPr marL="552450" indent="-552450">
              <a:lnSpc>
                <a:spcPct val="150000"/>
              </a:lnSpc>
              <a:buFont typeface="Wingdings" pitchFamily="2" charset="2"/>
              <a:buAutoNum type="arabicPeriod"/>
            </a:pPr>
            <a:r>
              <a:rPr lang="en-GB" dirty="0" smtClean="0"/>
              <a:t>Use </a:t>
            </a:r>
            <a:r>
              <a:rPr lang="en-GB" dirty="0"/>
              <a:t>suitable visual / audio aids</a:t>
            </a:r>
          </a:p>
          <a:p>
            <a:pPr marL="552450" indent="-552450">
              <a:buFont typeface="Wingdings" pitchFamily="2" charset="2"/>
              <a:buNone/>
            </a:pPr>
            <a:endParaRPr lang="en-GB" dirty="0"/>
          </a:p>
          <a:p>
            <a:pPr marL="552450" indent="-552450"/>
            <a:endParaRPr lang="en-GB" dirty="0"/>
          </a:p>
        </p:txBody>
      </p:sp>
    </p:spTree>
  </p:cSld>
  <p:clrMapOvr>
    <a:overrideClrMapping bg1="dk2" tx1="lt1" bg2="dk1" tx2="lt2" accent1="accent1" accent2="accent2" accent3="accent3" accent4="accent4" accent5="accent5" accent6="accent6" hlink="hlink" folHlink="folHlink"/>
  </p:clrMapOvr>
  <p:transition>
    <p:cover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083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083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083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083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0835"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83568" y="3645024"/>
            <a:ext cx="7772400" cy="1362075"/>
          </a:xfrm>
        </p:spPr>
        <p:txBody>
          <a:bodyPr>
            <a:noAutofit/>
          </a:bodyPr>
          <a:lstStyle/>
          <a:p>
            <a:pPr algn="ctr"/>
            <a:r>
              <a:rPr lang="en-GB" sz="12000" dirty="0" smtClean="0"/>
              <a:t>1.</a:t>
            </a:r>
            <a:endParaRPr lang="en-GB" sz="12000" dirty="0"/>
          </a:p>
        </p:txBody>
      </p:sp>
      <p:sp>
        <p:nvSpPr>
          <p:cNvPr id="5" name="Text Placeholder 4"/>
          <p:cNvSpPr>
            <a:spLocks noGrp="1"/>
          </p:cNvSpPr>
          <p:nvPr>
            <p:ph type="body" idx="1"/>
          </p:nvPr>
        </p:nvSpPr>
        <p:spPr>
          <a:xfrm flipV="1">
            <a:off x="539552" y="4406900"/>
            <a:ext cx="7955161" cy="45719"/>
          </a:xfrm>
        </p:spPr>
        <p:txBody>
          <a:bodyPr>
            <a:normAutofit fontScale="25000" lnSpcReduction="20000"/>
          </a:bodyPr>
          <a:lstStyle/>
          <a:p>
            <a:endParaRPr lang="en-GB" dirty="0"/>
          </a:p>
        </p:txBody>
      </p:sp>
    </p:spTree>
  </p:cSld>
  <p:clrMapOvr>
    <a:masterClrMapping/>
  </p:clrMapOvr>
  <p:transition spd="med">
    <p:fade thruBlk="1"/>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052" name="Rectangle 4"/>
          <p:cNvSpPr>
            <a:spLocks noGrp="1" noChangeArrowheads="1"/>
          </p:cNvSpPr>
          <p:nvPr>
            <p:ph type="ctrTitle"/>
          </p:nvPr>
        </p:nvSpPr>
        <p:spPr/>
        <p:txBody>
          <a:bodyPr/>
          <a:lstStyle/>
          <a:p>
            <a:r>
              <a:rPr lang="en-GB"/>
              <a:t>Deciding what you want to say</a:t>
            </a:r>
          </a:p>
        </p:txBody>
      </p:sp>
      <p:sp>
        <p:nvSpPr>
          <p:cNvPr id="130053" name="Rectangle 5"/>
          <p:cNvSpPr>
            <a:spLocks noGrp="1" noChangeArrowheads="1"/>
          </p:cNvSpPr>
          <p:nvPr>
            <p:ph type="subTitle" idx="1"/>
          </p:nvPr>
        </p:nvSpPr>
        <p:spPr/>
        <p:txBody>
          <a:bodyPr/>
          <a:lstStyle/>
          <a:p>
            <a:endParaRPr lang="en-US"/>
          </a:p>
        </p:txBody>
      </p:sp>
    </p:spTree>
  </p:cSld>
  <p:clrMapOvr>
    <a:overrideClrMapping bg1="dk2" tx1="lt1" bg2="dk1" tx2="lt2" accent1="accent1" accent2="accent2" accent3="accent3" accent4="accent4" accent5="accent5" accent6="accent6" hlink="hlink" folHlink="folHlink"/>
  </p:clrMapOvr>
  <p:transition spd="med">
    <p:cover dir="u"/>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6" name="Rectangle 4"/>
          <p:cNvSpPr>
            <a:spLocks noGrp="1" noChangeArrowheads="1"/>
          </p:cNvSpPr>
          <p:nvPr>
            <p:ph type="ctrTitle"/>
          </p:nvPr>
        </p:nvSpPr>
        <p:spPr>
          <a:xfrm>
            <a:off x="0" y="1412875"/>
            <a:ext cx="9144000" cy="781050"/>
          </a:xfrm>
        </p:spPr>
        <p:txBody>
          <a:bodyPr>
            <a:noAutofit/>
          </a:bodyPr>
          <a:lstStyle/>
          <a:p>
            <a:pPr>
              <a:lnSpc>
                <a:spcPct val="150000"/>
              </a:lnSpc>
            </a:pPr>
            <a:r>
              <a:rPr lang="en-GB" sz="3600" dirty="0"/>
              <a:t>‘You should always write down, in one short sentence, the purpose of your presentation.’</a:t>
            </a:r>
          </a:p>
        </p:txBody>
      </p:sp>
      <p:sp>
        <p:nvSpPr>
          <p:cNvPr id="38915" name="Rectangle 3"/>
          <p:cNvSpPr>
            <a:spLocks noGrp="1" noChangeArrowheads="1"/>
          </p:cNvSpPr>
          <p:nvPr>
            <p:ph type="subTitle" idx="1"/>
          </p:nvPr>
        </p:nvSpPr>
        <p:spPr/>
        <p:txBody>
          <a:bodyPr/>
          <a:lstStyle/>
          <a:p>
            <a:pPr algn="ctr"/>
            <a:r>
              <a:rPr lang="en-GB" dirty="0"/>
              <a:t>McCarthy &amp; Hatcher</a:t>
            </a:r>
          </a:p>
        </p:txBody>
      </p:sp>
    </p:spTree>
  </p:cSld>
  <p:clrMapOvr>
    <a:overrideClrMapping bg1="dk2" tx1="lt1" bg2="dk1" tx2="lt2" accent1="accent1" accent2="accent2" accent3="accent3" accent4="accent4" accent5="accent5" accent6="accent6" hlink="hlink" folHlink="folHlink"/>
  </p:clrMapOvr>
  <p:transition spd="med">
    <p:cover dir="u"/>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pPr algn="ctr">
              <a:buNone/>
            </a:pPr>
            <a:r>
              <a:rPr lang="en-GB" sz="6000" dirty="0" smtClean="0"/>
              <a:t>write that sentence</a:t>
            </a:r>
            <a:endParaRPr lang="en-GB" sz="6000" dirty="0"/>
          </a:p>
        </p:txBody>
      </p:sp>
    </p:spTree>
  </p:cSld>
  <p:clrMapOvr>
    <a:masterClrMapping/>
  </p:clrMapOvr>
  <p:transition spd="med"/>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pPr algn="ctr">
              <a:buNone/>
            </a:pPr>
            <a:r>
              <a:rPr lang="en-GB" sz="6000" dirty="0" smtClean="0"/>
              <a:t>Now.</a:t>
            </a:r>
            <a:endParaRPr lang="en-GB" sz="6000" dirty="0"/>
          </a:p>
        </p:txBody>
      </p:sp>
    </p:spTree>
  </p:cSld>
  <p:clrMapOvr>
    <a:masterClrMapping/>
  </p:clrMapOvr>
  <p:transition spd="med"/>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pPr algn="ctr">
              <a:buNone/>
            </a:pPr>
            <a:r>
              <a:rPr lang="en-GB" sz="6000" dirty="0" smtClean="0"/>
              <a:t>Please</a:t>
            </a:r>
            <a:endParaRPr lang="en-GB" sz="6000" dirty="0"/>
          </a:p>
        </p:txBody>
      </p:sp>
    </p:spTree>
  </p:cSld>
  <p:clrMapOvr>
    <a:masterClrMapping/>
  </p:clrMapOvr>
  <p:transition spd="med"/>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r>
              <a:rPr lang="en-GB"/>
              <a:t>Presentation Methods</a:t>
            </a:r>
          </a:p>
        </p:txBody>
      </p:sp>
      <p:sp>
        <p:nvSpPr>
          <p:cNvPr id="7171" name="Rectangle 3"/>
          <p:cNvSpPr>
            <a:spLocks noGrp="1" noChangeArrowheads="1"/>
          </p:cNvSpPr>
          <p:nvPr>
            <p:ph idx="1"/>
          </p:nvPr>
        </p:nvSpPr>
        <p:spPr/>
        <p:txBody>
          <a:bodyPr/>
          <a:lstStyle/>
          <a:p>
            <a:pPr>
              <a:lnSpc>
                <a:spcPct val="150000"/>
              </a:lnSpc>
            </a:pPr>
            <a:r>
              <a:rPr lang="en-GB" dirty="0"/>
              <a:t>Workshop presentation</a:t>
            </a:r>
          </a:p>
          <a:p>
            <a:pPr>
              <a:lnSpc>
                <a:spcPct val="150000"/>
              </a:lnSpc>
            </a:pPr>
            <a:r>
              <a:rPr lang="en-GB" dirty="0"/>
              <a:t>Verbal presentation</a:t>
            </a:r>
          </a:p>
          <a:p>
            <a:pPr>
              <a:lnSpc>
                <a:spcPct val="150000"/>
              </a:lnSpc>
            </a:pPr>
            <a:r>
              <a:rPr lang="en-GB" dirty="0"/>
              <a:t>Poster Presentation</a:t>
            </a:r>
          </a:p>
        </p:txBody>
      </p:sp>
    </p:spTree>
  </p:cSld>
  <p:clrMapOvr>
    <a:overrideClrMapping bg1="dk2" tx1="lt1" bg2="dk1" tx2="lt2" accent1="accent1" accent2="accent2" accent3="accent3" accent4="accent4" accent5="accent5" accent6="accent6" hlink="hlink" folHlink="folHlink"/>
  </p:clrMapOvr>
  <p:transition>
    <p:cover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17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17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17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Questions so far...?</a:t>
            </a:r>
            <a:endParaRPr lang="en-GB" dirty="0"/>
          </a:p>
        </p:txBody>
      </p:sp>
      <p:sp>
        <p:nvSpPr>
          <p:cNvPr id="3" name="Subtitle 2"/>
          <p:cNvSpPr>
            <a:spLocks noGrp="1"/>
          </p:cNvSpPr>
          <p:nvPr>
            <p:ph type="subTitle" idx="1"/>
          </p:nvPr>
        </p:nvSpPr>
        <p:spPr/>
        <p:txBody>
          <a:bodyPr/>
          <a:lstStyle/>
          <a:p>
            <a:endParaRPr lang="en-GB"/>
          </a:p>
        </p:txBody>
      </p:sp>
    </p:spTree>
  </p:cSld>
  <p:clrMapOvr>
    <a:masterClrMapping/>
  </p:clrMapOvr>
  <p:transition spd="med">
    <p:fade thruBlk="1"/>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83568" y="3645024"/>
            <a:ext cx="7772400" cy="1362075"/>
          </a:xfrm>
        </p:spPr>
        <p:txBody>
          <a:bodyPr>
            <a:noAutofit/>
          </a:bodyPr>
          <a:lstStyle/>
          <a:p>
            <a:pPr algn="ctr"/>
            <a:r>
              <a:rPr lang="en-GB" sz="12000" dirty="0" smtClean="0"/>
              <a:t>2.</a:t>
            </a:r>
            <a:endParaRPr lang="en-GB" sz="12000" dirty="0"/>
          </a:p>
        </p:txBody>
      </p:sp>
      <p:sp>
        <p:nvSpPr>
          <p:cNvPr id="5" name="Text Placeholder 4"/>
          <p:cNvSpPr>
            <a:spLocks noGrp="1"/>
          </p:cNvSpPr>
          <p:nvPr>
            <p:ph type="body" idx="1"/>
          </p:nvPr>
        </p:nvSpPr>
        <p:spPr>
          <a:xfrm flipV="1">
            <a:off x="539552" y="4406900"/>
            <a:ext cx="7955161" cy="45719"/>
          </a:xfrm>
        </p:spPr>
        <p:txBody>
          <a:bodyPr>
            <a:normAutofit fontScale="25000" lnSpcReduction="20000"/>
          </a:bodyPr>
          <a:lstStyle/>
          <a:p>
            <a:endParaRPr lang="en-GB" dirty="0"/>
          </a:p>
        </p:txBody>
      </p:sp>
    </p:spTree>
  </p:cSld>
  <p:clrMapOvr>
    <a:masterClrMapping/>
  </p:clrMapOvr>
  <p:transition spd="med">
    <p:fade thruBlk="1"/>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170" name="Rectangle 2"/>
          <p:cNvSpPr>
            <a:spLocks noGrp="1" noChangeArrowheads="1"/>
          </p:cNvSpPr>
          <p:nvPr>
            <p:ph type="title"/>
          </p:nvPr>
        </p:nvSpPr>
        <p:spPr/>
        <p:txBody>
          <a:bodyPr/>
          <a:lstStyle/>
          <a:p>
            <a:endParaRPr lang="en-US"/>
          </a:p>
        </p:txBody>
      </p:sp>
      <p:sp>
        <p:nvSpPr>
          <p:cNvPr id="135171" name="Rectangle 3"/>
          <p:cNvSpPr>
            <a:spLocks noGrp="1" noChangeArrowheads="1"/>
          </p:cNvSpPr>
          <p:nvPr>
            <p:ph idx="1"/>
          </p:nvPr>
        </p:nvSpPr>
        <p:spPr/>
        <p:txBody>
          <a:bodyPr/>
          <a:lstStyle/>
          <a:p>
            <a:endParaRPr lang="en-US"/>
          </a:p>
        </p:txBody>
      </p:sp>
      <p:pic>
        <p:nvPicPr>
          <p:cNvPr id="135173" name="Picture 5" descr="RainbowBridge[1]"/>
          <p:cNvPicPr>
            <a:picLocks noChangeAspect="1" noChangeArrowheads="1"/>
          </p:cNvPicPr>
          <p:nvPr/>
        </p:nvPicPr>
        <p:blipFill>
          <a:blip r:embed="rId2" cstate="print"/>
          <a:srcRect/>
          <a:stretch>
            <a:fillRect/>
          </a:stretch>
        </p:blipFill>
        <p:spPr bwMode="auto">
          <a:xfrm>
            <a:off x="0" y="0"/>
            <a:ext cx="9144000" cy="6858000"/>
          </a:xfrm>
          <a:prstGeom prst="rect">
            <a:avLst/>
          </a:prstGeom>
          <a:noFill/>
        </p:spPr>
      </p:pic>
    </p:spTree>
  </p:cSld>
  <p:clrMapOvr>
    <a:masterClrMapping/>
  </p:clrMapOvr>
  <p:transition spd="med">
    <p:fade thruBlk="1"/>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8" name="Rectangle 4"/>
          <p:cNvSpPr>
            <a:spLocks noGrp="1" noChangeArrowheads="1"/>
          </p:cNvSpPr>
          <p:nvPr>
            <p:ph type="ctrTitle"/>
          </p:nvPr>
        </p:nvSpPr>
        <p:spPr/>
        <p:txBody>
          <a:bodyPr/>
          <a:lstStyle/>
          <a:p>
            <a:r>
              <a:rPr lang="en-GB"/>
              <a:t>STRUCTURE</a:t>
            </a:r>
          </a:p>
        </p:txBody>
      </p:sp>
      <p:sp>
        <p:nvSpPr>
          <p:cNvPr id="41989" name="Rectangle 5"/>
          <p:cNvSpPr>
            <a:spLocks noGrp="1" noChangeArrowheads="1"/>
          </p:cNvSpPr>
          <p:nvPr>
            <p:ph type="subTitle" idx="1"/>
          </p:nvPr>
        </p:nvSpPr>
        <p:spPr/>
        <p:txBody>
          <a:bodyPr/>
          <a:lstStyle/>
          <a:p>
            <a:endParaRPr lang="en-US"/>
          </a:p>
        </p:txBody>
      </p:sp>
    </p:spTree>
  </p:cSld>
  <p:clrMapOvr>
    <a:masterClrMapping/>
  </p:clrMapOvr>
  <p:transition spd="med">
    <p:cover dir="u"/>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60" name="Rectangle 4"/>
          <p:cNvSpPr>
            <a:spLocks noGrp="1" noChangeArrowheads="1"/>
          </p:cNvSpPr>
          <p:nvPr>
            <p:ph type="ctrTitle"/>
          </p:nvPr>
        </p:nvSpPr>
        <p:spPr/>
        <p:txBody>
          <a:bodyPr/>
          <a:lstStyle/>
          <a:p>
            <a:r>
              <a:rPr lang="en-GB"/>
              <a:t>Why is this </a:t>
            </a:r>
            <a:r>
              <a:rPr lang="en-GB" u="sng"/>
              <a:t>so</a:t>
            </a:r>
            <a:r>
              <a:rPr lang="en-GB"/>
              <a:t> important?</a:t>
            </a:r>
          </a:p>
        </p:txBody>
      </p:sp>
      <p:sp>
        <p:nvSpPr>
          <p:cNvPr id="45061" name="Rectangle 5"/>
          <p:cNvSpPr>
            <a:spLocks noGrp="1" noChangeArrowheads="1"/>
          </p:cNvSpPr>
          <p:nvPr>
            <p:ph type="subTitle" idx="1"/>
          </p:nvPr>
        </p:nvSpPr>
        <p:spPr/>
        <p:txBody>
          <a:bodyPr/>
          <a:lstStyle/>
          <a:p>
            <a:endParaRPr lang="en-US"/>
          </a:p>
        </p:txBody>
      </p:sp>
    </p:spTree>
  </p:cSld>
  <p:clrMapOvr>
    <a:masterClrMapping/>
  </p:clrMapOvr>
  <p:transition spd="med">
    <p:cover dir="u"/>
  </p:transition>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normAutofit/>
          </a:bodyPr>
          <a:lstStyle/>
          <a:p>
            <a:r>
              <a:rPr lang="en-GB" sz="3200"/>
              <a:t/>
            </a:r>
            <a:br>
              <a:rPr lang="en-GB" sz="3200"/>
            </a:br>
            <a:r>
              <a:rPr lang="en-GB" sz="3200"/>
              <a:t>Audience understand through your:</a:t>
            </a:r>
          </a:p>
        </p:txBody>
      </p:sp>
      <p:sp>
        <p:nvSpPr>
          <p:cNvPr id="24579" name="Rectangle 3"/>
          <p:cNvSpPr>
            <a:spLocks noGrp="1" noChangeArrowheads="1"/>
          </p:cNvSpPr>
          <p:nvPr>
            <p:ph idx="1"/>
          </p:nvPr>
        </p:nvSpPr>
        <p:spPr/>
        <p:txBody>
          <a:bodyPr/>
          <a:lstStyle/>
          <a:p>
            <a:pPr>
              <a:lnSpc>
                <a:spcPct val="150000"/>
              </a:lnSpc>
            </a:pPr>
            <a:r>
              <a:rPr lang="en-GB" dirty="0" smtClean="0"/>
              <a:t>Words</a:t>
            </a:r>
            <a:endParaRPr lang="en-GB" dirty="0"/>
          </a:p>
          <a:p>
            <a:pPr>
              <a:lnSpc>
                <a:spcPct val="150000"/>
              </a:lnSpc>
            </a:pPr>
            <a:r>
              <a:rPr lang="en-GB" dirty="0"/>
              <a:t>Images</a:t>
            </a:r>
          </a:p>
          <a:p>
            <a:pPr>
              <a:lnSpc>
                <a:spcPct val="150000"/>
              </a:lnSpc>
            </a:pPr>
            <a:r>
              <a:rPr lang="en-GB" dirty="0"/>
              <a:t>Ideas</a:t>
            </a:r>
          </a:p>
          <a:p>
            <a:pPr>
              <a:lnSpc>
                <a:spcPct val="150000"/>
              </a:lnSpc>
            </a:pPr>
            <a:r>
              <a:rPr lang="en-GB" dirty="0"/>
              <a:t>Concepts</a:t>
            </a:r>
          </a:p>
          <a:p>
            <a:endParaRPr lang="en-GB" dirty="0"/>
          </a:p>
        </p:txBody>
      </p:sp>
    </p:spTree>
  </p:cSld>
  <p:clrMapOvr>
    <a:masterClrMapping/>
  </p:clrMapOvr>
  <p:transition>
    <p:cover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457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457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457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457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579"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170" name="Rectangle 2"/>
          <p:cNvSpPr>
            <a:spLocks noGrp="1" noChangeArrowheads="1"/>
          </p:cNvSpPr>
          <p:nvPr>
            <p:ph type="title"/>
          </p:nvPr>
        </p:nvSpPr>
        <p:spPr/>
        <p:txBody>
          <a:bodyPr/>
          <a:lstStyle/>
          <a:p>
            <a:endParaRPr lang="en-US"/>
          </a:p>
        </p:txBody>
      </p:sp>
      <p:sp>
        <p:nvSpPr>
          <p:cNvPr id="135171" name="Rectangle 3"/>
          <p:cNvSpPr>
            <a:spLocks noGrp="1" noChangeArrowheads="1"/>
          </p:cNvSpPr>
          <p:nvPr>
            <p:ph idx="1"/>
          </p:nvPr>
        </p:nvSpPr>
        <p:spPr/>
        <p:txBody>
          <a:bodyPr/>
          <a:lstStyle/>
          <a:p>
            <a:endParaRPr lang="en-US"/>
          </a:p>
        </p:txBody>
      </p:sp>
      <p:pic>
        <p:nvPicPr>
          <p:cNvPr id="135173" name="Picture 5" descr="RainbowBridge[1]"/>
          <p:cNvPicPr>
            <a:picLocks noChangeAspect="1" noChangeArrowheads="1"/>
          </p:cNvPicPr>
          <p:nvPr/>
        </p:nvPicPr>
        <p:blipFill>
          <a:blip r:embed="rId2" cstate="print"/>
          <a:srcRect/>
          <a:stretch>
            <a:fillRect/>
          </a:stretch>
        </p:blipFill>
        <p:spPr bwMode="auto">
          <a:xfrm>
            <a:off x="0" y="0"/>
            <a:ext cx="9144000" cy="6858000"/>
          </a:xfrm>
          <a:prstGeom prst="rect">
            <a:avLst/>
          </a:prstGeom>
          <a:noFill/>
        </p:spPr>
      </p:pic>
    </p:spTree>
  </p:cSld>
  <p:clrMapOvr>
    <a:masterClrMapping/>
  </p:clrMapOvr>
  <p:transition spd="med">
    <p:fade thruBlk="1"/>
  </p:transition>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r>
              <a:rPr lang="en-GB"/>
              <a:t>Structural Patterns</a:t>
            </a:r>
          </a:p>
        </p:txBody>
      </p:sp>
      <p:sp>
        <p:nvSpPr>
          <p:cNvPr id="26627" name="Rectangle 3"/>
          <p:cNvSpPr>
            <a:spLocks noGrp="1" noChangeArrowheads="1"/>
          </p:cNvSpPr>
          <p:nvPr>
            <p:ph idx="1"/>
          </p:nvPr>
        </p:nvSpPr>
        <p:spPr/>
        <p:txBody>
          <a:bodyPr/>
          <a:lstStyle/>
          <a:p>
            <a:pPr>
              <a:lnSpc>
                <a:spcPct val="150000"/>
              </a:lnSpc>
            </a:pPr>
            <a:r>
              <a:rPr lang="en-GB" dirty="0"/>
              <a:t>Chronological pattern</a:t>
            </a:r>
          </a:p>
          <a:p>
            <a:pPr>
              <a:lnSpc>
                <a:spcPct val="150000"/>
              </a:lnSpc>
            </a:pPr>
            <a:r>
              <a:rPr lang="en-GB" dirty="0"/>
              <a:t>Topical Pattern</a:t>
            </a:r>
          </a:p>
          <a:p>
            <a:pPr>
              <a:lnSpc>
                <a:spcPct val="150000"/>
              </a:lnSpc>
            </a:pPr>
            <a:r>
              <a:rPr lang="en-GB" dirty="0"/>
              <a:t>Theory &amp; Practice Pattern</a:t>
            </a:r>
          </a:p>
          <a:p>
            <a:pPr>
              <a:lnSpc>
                <a:spcPct val="150000"/>
              </a:lnSpc>
            </a:pPr>
            <a:r>
              <a:rPr lang="en-GB" dirty="0"/>
              <a:t>Problem &amp; Solution</a:t>
            </a:r>
          </a:p>
          <a:p>
            <a:endParaRPr lang="en-GB" dirty="0"/>
          </a:p>
          <a:p>
            <a:pPr>
              <a:buFont typeface="Wingdings" pitchFamily="2" charset="2"/>
              <a:buNone/>
            </a:pPr>
            <a:r>
              <a:rPr lang="en-GB" sz="2100" dirty="0"/>
              <a:t>Source: McCarthy &amp; Hatcher</a:t>
            </a:r>
          </a:p>
        </p:txBody>
      </p:sp>
    </p:spTree>
  </p:cSld>
  <p:clrMapOvr>
    <a:masterClrMapping/>
  </p:clrMapOvr>
  <p:transition>
    <p:cover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662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662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662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662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6627">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27" grpId="0" build="p"/>
    </p:bldLst>
  </p:timing>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normAutofit/>
          </a:bodyPr>
          <a:lstStyle/>
          <a:p>
            <a:r>
              <a:rPr lang="en-GB" sz="5400" dirty="0"/>
              <a:t>Structure</a:t>
            </a:r>
          </a:p>
        </p:txBody>
      </p:sp>
      <p:sp>
        <p:nvSpPr>
          <p:cNvPr id="12291" name="Rectangle 3"/>
          <p:cNvSpPr>
            <a:spLocks noGrp="1" noChangeArrowheads="1"/>
          </p:cNvSpPr>
          <p:nvPr>
            <p:ph idx="1"/>
          </p:nvPr>
        </p:nvSpPr>
        <p:spPr/>
        <p:txBody>
          <a:bodyPr/>
          <a:lstStyle/>
          <a:p>
            <a:pPr>
              <a:lnSpc>
                <a:spcPct val="150000"/>
              </a:lnSpc>
            </a:pPr>
            <a:r>
              <a:rPr lang="en-GB" sz="4400" dirty="0" smtClean="0"/>
              <a:t>Introduction</a:t>
            </a:r>
            <a:endParaRPr lang="en-GB" sz="4400" dirty="0"/>
          </a:p>
          <a:p>
            <a:pPr>
              <a:lnSpc>
                <a:spcPct val="150000"/>
              </a:lnSpc>
            </a:pPr>
            <a:r>
              <a:rPr lang="en-GB" sz="4400" dirty="0"/>
              <a:t>Body</a:t>
            </a:r>
          </a:p>
          <a:p>
            <a:pPr>
              <a:lnSpc>
                <a:spcPct val="150000"/>
              </a:lnSpc>
            </a:pPr>
            <a:r>
              <a:rPr lang="en-GB" sz="4400" dirty="0"/>
              <a:t>C</a:t>
            </a:r>
            <a:r>
              <a:rPr lang="en-GB" sz="4400" dirty="0" smtClean="0"/>
              <a:t>onclusion</a:t>
            </a:r>
            <a:endParaRPr lang="en-GB" sz="4400" dirty="0"/>
          </a:p>
        </p:txBody>
      </p:sp>
    </p:spTree>
  </p:cSld>
  <p:clrMapOvr>
    <a:masterClrMapping/>
  </p:clrMapOvr>
  <p:transition>
    <p:cover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29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29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1" grpId="0" build="p"/>
    </p:bldLst>
  </p:timing>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p:txBody>
          <a:bodyPr/>
          <a:lstStyle/>
          <a:p>
            <a:r>
              <a:rPr lang="en-GB"/>
              <a:t>Introduction</a:t>
            </a:r>
          </a:p>
        </p:txBody>
      </p:sp>
      <p:sp>
        <p:nvSpPr>
          <p:cNvPr id="53251" name="Rectangle 3"/>
          <p:cNvSpPr>
            <a:spLocks noGrp="1" noChangeArrowheads="1"/>
          </p:cNvSpPr>
          <p:nvPr>
            <p:ph idx="1"/>
          </p:nvPr>
        </p:nvSpPr>
        <p:spPr/>
        <p:txBody>
          <a:bodyPr>
            <a:normAutofit/>
          </a:bodyPr>
          <a:lstStyle/>
          <a:p>
            <a:pPr>
              <a:lnSpc>
                <a:spcPct val="150000"/>
              </a:lnSpc>
            </a:pPr>
            <a:r>
              <a:rPr lang="en-GB" sz="4000" dirty="0"/>
              <a:t>Want it to make an impact</a:t>
            </a:r>
          </a:p>
          <a:p>
            <a:pPr>
              <a:lnSpc>
                <a:spcPct val="150000"/>
              </a:lnSpc>
            </a:pPr>
            <a:r>
              <a:rPr lang="en-GB" sz="4000" dirty="0"/>
              <a:t>Want it to outline clearly what you are going to say</a:t>
            </a:r>
          </a:p>
          <a:p>
            <a:pPr>
              <a:lnSpc>
                <a:spcPct val="150000"/>
              </a:lnSpc>
            </a:pPr>
            <a:r>
              <a:rPr lang="en-GB" sz="4000" dirty="0"/>
              <a:t>Engage listeners</a:t>
            </a:r>
          </a:p>
        </p:txBody>
      </p:sp>
    </p:spTree>
  </p:cSld>
  <p:clrMapOvr>
    <a:masterClrMapping/>
  </p:clrMapOvr>
  <p:transition>
    <p:cover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325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325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325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3251"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4" name="Rectangle 4"/>
          <p:cNvSpPr>
            <a:spLocks noGrp="1" noChangeArrowheads="1"/>
          </p:cNvSpPr>
          <p:nvPr>
            <p:ph type="ctrTitle"/>
          </p:nvPr>
        </p:nvSpPr>
        <p:spPr>
          <a:xfrm>
            <a:off x="0" y="2349500"/>
            <a:ext cx="9144000" cy="781050"/>
          </a:xfrm>
        </p:spPr>
        <p:txBody>
          <a:bodyPr>
            <a:normAutofit fontScale="90000"/>
          </a:bodyPr>
          <a:lstStyle/>
          <a:p>
            <a:pPr>
              <a:lnSpc>
                <a:spcPct val="150000"/>
              </a:lnSpc>
            </a:pPr>
            <a:r>
              <a:rPr lang="en-GB" sz="3600" dirty="0"/>
              <a:t>‘Remember, your listeners will decide in the first thirty seconds what they think of you and whether you are worth listening to.’ </a:t>
            </a:r>
            <a:br>
              <a:rPr lang="en-GB" sz="3600" dirty="0"/>
            </a:br>
            <a:endParaRPr lang="en-GB" sz="3600" dirty="0"/>
          </a:p>
        </p:txBody>
      </p:sp>
      <p:sp>
        <p:nvSpPr>
          <p:cNvPr id="51203" name="Rectangle 3"/>
          <p:cNvSpPr>
            <a:spLocks noGrp="1" noChangeArrowheads="1"/>
          </p:cNvSpPr>
          <p:nvPr>
            <p:ph type="subTitle" idx="1"/>
          </p:nvPr>
        </p:nvSpPr>
        <p:spPr/>
        <p:txBody>
          <a:bodyPr/>
          <a:lstStyle/>
          <a:p>
            <a:r>
              <a:rPr lang="en-GB" dirty="0"/>
              <a:t>McCarthy &amp; Hatcher</a:t>
            </a:r>
          </a:p>
        </p:txBody>
      </p:sp>
    </p:spTree>
  </p:cSld>
  <p:clrMapOvr>
    <a:masterClrMapping/>
  </p:clrMapOvr>
  <p:transition spd="med">
    <p:cover dir="u"/>
  </p:transition>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descr="Outline-body.png"/>
          <p:cNvPicPr>
            <a:picLocks noGrp="1" noChangeAspect="1"/>
          </p:cNvPicPr>
          <p:nvPr>
            <p:ph idx="1"/>
          </p:nvPr>
        </p:nvPicPr>
        <p:blipFill>
          <a:blip r:embed="rId2" cstate="print"/>
          <a:stretch>
            <a:fillRect/>
          </a:stretch>
        </p:blipFill>
        <p:spPr>
          <a:xfrm>
            <a:off x="0" y="0"/>
            <a:ext cx="3744415" cy="7008084"/>
          </a:xfrm>
        </p:spPr>
      </p:pic>
    </p:spTree>
  </p:cSld>
  <p:clrMapOvr>
    <a:masterClrMapping/>
  </p:clrMapOvr>
  <p:transition spd="med"/>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03648" y="332656"/>
            <a:ext cx="8229600" cy="1143000"/>
          </a:xfrm>
        </p:spPr>
        <p:txBody>
          <a:bodyPr>
            <a:normAutofit/>
          </a:bodyPr>
          <a:lstStyle/>
          <a:p>
            <a:r>
              <a:rPr lang="en-GB" sz="6000" dirty="0" smtClean="0"/>
              <a:t>Body</a:t>
            </a:r>
            <a:endParaRPr lang="en-GB" sz="6000" dirty="0"/>
          </a:p>
        </p:txBody>
      </p:sp>
      <p:pic>
        <p:nvPicPr>
          <p:cNvPr id="4" name="Content Placeholder 3" descr="Outline-body.png"/>
          <p:cNvPicPr>
            <a:picLocks noGrp="1" noChangeAspect="1"/>
          </p:cNvPicPr>
          <p:nvPr>
            <p:ph idx="1"/>
          </p:nvPr>
        </p:nvPicPr>
        <p:blipFill>
          <a:blip r:embed="rId2" cstate="print"/>
          <a:stretch>
            <a:fillRect/>
          </a:stretch>
        </p:blipFill>
        <p:spPr>
          <a:xfrm>
            <a:off x="0" y="0"/>
            <a:ext cx="3744415" cy="7008084"/>
          </a:xfrm>
        </p:spPr>
      </p:pic>
    </p:spTree>
  </p:cSld>
  <p:clrMapOvr>
    <a:masterClrMapping/>
  </p:clrMapOvr>
  <p:transition spd="med"/>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noAutofit/>
          </a:bodyPr>
          <a:lstStyle/>
          <a:p>
            <a:r>
              <a:rPr lang="en-GB" sz="9600" dirty="0" err="1" smtClean="0"/>
              <a:t>Zzzzzzz</a:t>
            </a:r>
            <a:endParaRPr lang="en-GB" sz="9600" dirty="0"/>
          </a:p>
        </p:txBody>
      </p:sp>
      <p:sp>
        <p:nvSpPr>
          <p:cNvPr id="5" name="Subtitle 4"/>
          <p:cNvSpPr>
            <a:spLocks noGrp="1"/>
          </p:cNvSpPr>
          <p:nvPr>
            <p:ph type="subTitle" idx="1"/>
          </p:nvPr>
        </p:nvSpPr>
        <p:spPr/>
        <p:txBody>
          <a:bodyPr/>
          <a:lstStyle/>
          <a:p>
            <a:endParaRPr lang="en-GB"/>
          </a:p>
        </p:txBody>
      </p:sp>
    </p:spTree>
  </p:cSld>
  <p:clrMapOvr>
    <a:masterClrMapping/>
  </p:clrMapOvr>
  <p:transition spd="med">
    <p:fade thruBlk="1"/>
  </p:transition>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ctrTitle"/>
          </p:nvPr>
        </p:nvSpPr>
        <p:spPr>
          <a:xfrm>
            <a:off x="0" y="1773238"/>
            <a:ext cx="9144000" cy="781050"/>
          </a:xfrm>
        </p:spPr>
        <p:txBody>
          <a:bodyPr>
            <a:normAutofit fontScale="90000"/>
          </a:bodyPr>
          <a:lstStyle/>
          <a:p>
            <a:pPr>
              <a:lnSpc>
                <a:spcPct val="150000"/>
              </a:lnSpc>
            </a:pPr>
            <a:r>
              <a:rPr lang="en-GB" sz="3600" dirty="0"/>
              <a:t>Remember that your listeners recall at a rate inverse to the number of points made. Research shows that the more points you make, the fewer the details they remember.</a:t>
            </a:r>
          </a:p>
        </p:txBody>
      </p:sp>
      <p:sp>
        <p:nvSpPr>
          <p:cNvPr id="11267" name="Rectangle 3"/>
          <p:cNvSpPr>
            <a:spLocks noGrp="1" noChangeArrowheads="1"/>
          </p:cNvSpPr>
          <p:nvPr>
            <p:ph type="subTitle" idx="1"/>
          </p:nvPr>
        </p:nvSpPr>
        <p:spPr>
          <a:xfrm>
            <a:off x="1403350" y="3213100"/>
            <a:ext cx="7239000" cy="1752600"/>
          </a:xfrm>
        </p:spPr>
        <p:txBody>
          <a:bodyPr/>
          <a:lstStyle/>
          <a:p>
            <a:endParaRPr lang="en-GB"/>
          </a:p>
          <a:p>
            <a:r>
              <a:rPr lang="en-GB"/>
              <a:t>McCarthy &amp; Hatcher</a:t>
            </a:r>
          </a:p>
        </p:txBody>
      </p:sp>
    </p:spTree>
  </p:cSld>
  <p:clrMapOvr>
    <a:masterClrMapping/>
  </p:clrMapOvr>
  <p:transition spd="med">
    <p:cover dir="u"/>
  </p:transition>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descr="4832548428_1f15d7f2bb_z1.jpg"/>
          <p:cNvPicPr>
            <a:picLocks noGrp="1" noChangeAspect="1"/>
          </p:cNvPicPr>
          <p:nvPr>
            <p:ph idx="1"/>
          </p:nvPr>
        </p:nvPicPr>
        <p:blipFill>
          <a:blip r:embed="rId2" cstate="print"/>
          <a:stretch>
            <a:fillRect/>
          </a:stretch>
        </p:blipFill>
        <p:spPr>
          <a:xfrm>
            <a:off x="-396552" y="-315416"/>
            <a:ext cx="9721080" cy="7778997"/>
          </a:xfrm>
        </p:spPr>
      </p:pic>
    </p:spTree>
  </p:cSld>
  <p:clrMapOvr>
    <a:masterClrMapping/>
  </p:clrMapOvr>
  <p:transition spd="med">
    <p:fade thruBlk="1"/>
  </p:transition>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ctrTitle"/>
          </p:nvPr>
        </p:nvSpPr>
        <p:spPr>
          <a:xfrm>
            <a:off x="0" y="1773238"/>
            <a:ext cx="9144000" cy="781050"/>
          </a:xfrm>
        </p:spPr>
        <p:txBody>
          <a:bodyPr>
            <a:normAutofit fontScale="90000"/>
          </a:bodyPr>
          <a:lstStyle/>
          <a:p>
            <a:pPr>
              <a:lnSpc>
                <a:spcPct val="150000"/>
              </a:lnSpc>
            </a:pPr>
            <a:r>
              <a:rPr lang="en-GB" sz="3600" dirty="0"/>
              <a:t>Remember that your listeners recall at a rate inverse to the number of points made. Research shows that the more points you make, the fewer the details they remember.</a:t>
            </a:r>
          </a:p>
        </p:txBody>
      </p:sp>
      <p:sp>
        <p:nvSpPr>
          <p:cNvPr id="11267" name="Rectangle 3"/>
          <p:cNvSpPr>
            <a:spLocks noGrp="1" noChangeArrowheads="1"/>
          </p:cNvSpPr>
          <p:nvPr>
            <p:ph type="subTitle" idx="1"/>
          </p:nvPr>
        </p:nvSpPr>
        <p:spPr>
          <a:xfrm>
            <a:off x="1403350" y="3213100"/>
            <a:ext cx="7239000" cy="1752600"/>
          </a:xfrm>
        </p:spPr>
        <p:txBody>
          <a:bodyPr/>
          <a:lstStyle/>
          <a:p>
            <a:endParaRPr lang="en-GB"/>
          </a:p>
          <a:p>
            <a:r>
              <a:rPr lang="en-GB"/>
              <a:t>McCarthy &amp; Hatcher</a:t>
            </a:r>
          </a:p>
        </p:txBody>
      </p:sp>
    </p:spTree>
  </p:cSld>
  <p:clrMapOvr>
    <a:masterClrMapping/>
  </p:clrMapOvr>
  <p:transition spd="med">
    <p:cover dir="u"/>
  </p:transition>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Autofit/>
          </a:bodyPr>
          <a:lstStyle/>
          <a:p>
            <a:pPr algn="ctr">
              <a:buNone/>
            </a:pPr>
            <a:r>
              <a:rPr lang="en-GB" sz="7200" b="1" dirty="0" smtClean="0"/>
              <a:t>THEREFORE</a:t>
            </a:r>
            <a:endParaRPr lang="en-GB" sz="7200" b="1" dirty="0"/>
          </a:p>
        </p:txBody>
      </p:sp>
    </p:spTree>
  </p:cSld>
  <p:clrMapOvr>
    <a:masterClrMapping/>
  </p:clrMapOvr>
  <p:transition spd="med">
    <p:fade thruBlk="1"/>
  </p:transition>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p:txBody>
          <a:bodyPr/>
          <a:lstStyle/>
          <a:p>
            <a:r>
              <a:rPr lang="en-GB"/>
              <a:t>Prepare no more than</a:t>
            </a:r>
          </a:p>
        </p:txBody>
      </p:sp>
      <p:sp>
        <p:nvSpPr>
          <p:cNvPr id="48131" name="Rectangle 3"/>
          <p:cNvSpPr>
            <a:spLocks noGrp="1" noChangeArrowheads="1"/>
          </p:cNvSpPr>
          <p:nvPr>
            <p:ph idx="1"/>
          </p:nvPr>
        </p:nvSpPr>
        <p:spPr/>
        <p:txBody>
          <a:bodyPr>
            <a:normAutofit fontScale="85000" lnSpcReduction="20000"/>
          </a:bodyPr>
          <a:lstStyle/>
          <a:p>
            <a:pPr>
              <a:lnSpc>
                <a:spcPct val="150000"/>
              </a:lnSpc>
            </a:pPr>
            <a:r>
              <a:rPr lang="en-GB" sz="3800" dirty="0" smtClean="0"/>
              <a:t>2 </a:t>
            </a:r>
            <a:r>
              <a:rPr lang="en-GB" sz="3800" dirty="0"/>
              <a:t>main points for 10 minute </a:t>
            </a:r>
          </a:p>
          <a:p>
            <a:pPr>
              <a:lnSpc>
                <a:spcPct val="150000"/>
              </a:lnSpc>
            </a:pPr>
            <a:r>
              <a:rPr lang="en-GB" sz="3800" dirty="0"/>
              <a:t>4 main points for a 20 minute</a:t>
            </a:r>
          </a:p>
          <a:p>
            <a:pPr>
              <a:lnSpc>
                <a:spcPct val="150000"/>
              </a:lnSpc>
            </a:pPr>
            <a:r>
              <a:rPr lang="en-GB" sz="3800" dirty="0"/>
              <a:t>Emphasise these points. </a:t>
            </a:r>
          </a:p>
          <a:p>
            <a:pPr>
              <a:lnSpc>
                <a:spcPct val="150000"/>
              </a:lnSpc>
            </a:pPr>
            <a:r>
              <a:rPr lang="en-GB" sz="3800" dirty="0"/>
              <a:t>Allow 3 to 4 </a:t>
            </a:r>
            <a:r>
              <a:rPr lang="en-GB" sz="3800" dirty="0" err="1"/>
              <a:t>mins</a:t>
            </a:r>
            <a:r>
              <a:rPr lang="en-GB" sz="3800" dirty="0"/>
              <a:t> to fully develop any point you are going to make</a:t>
            </a:r>
          </a:p>
          <a:p>
            <a:endParaRPr lang="en-GB" dirty="0"/>
          </a:p>
          <a:p>
            <a:pPr>
              <a:buFont typeface="Wingdings" pitchFamily="2" charset="2"/>
              <a:buNone/>
            </a:pPr>
            <a:r>
              <a:rPr lang="en-GB" sz="2100" dirty="0"/>
              <a:t>Source: McCarthy &amp; Hatcher</a:t>
            </a:r>
          </a:p>
        </p:txBody>
      </p:sp>
    </p:spTree>
  </p:cSld>
  <p:clrMapOvr>
    <a:masterClrMapping/>
  </p:clrMapOvr>
  <p:transition>
    <p:cover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813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813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813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813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8131">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8131"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978" name="Rectangle 2"/>
          <p:cNvSpPr>
            <a:spLocks noGrp="1" noChangeArrowheads="1"/>
          </p:cNvSpPr>
          <p:nvPr>
            <p:ph type="title"/>
          </p:nvPr>
        </p:nvSpPr>
        <p:spPr/>
        <p:txBody>
          <a:bodyPr/>
          <a:lstStyle/>
          <a:p>
            <a:r>
              <a:rPr lang="en-GB"/>
              <a:t>Conclusion</a:t>
            </a:r>
          </a:p>
        </p:txBody>
      </p:sp>
      <p:sp>
        <p:nvSpPr>
          <p:cNvPr id="126979" name="Rectangle 3"/>
          <p:cNvSpPr>
            <a:spLocks noGrp="1" noChangeArrowheads="1"/>
          </p:cNvSpPr>
          <p:nvPr>
            <p:ph idx="1"/>
          </p:nvPr>
        </p:nvSpPr>
        <p:spPr/>
        <p:txBody>
          <a:bodyPr/>
          <a:lstStyle/>
          <a:p>
            <a:pPr>
              <a:lnSpc>
                <a:spcPct val="150000"/>
              </a:lnSpc>
            </a:pPr>
            <a:r>
              <a:rPr lang="en-GB" dirty="0"/>
              <a:t>Should be snappy</a:t>
            </a:r>
          </a:p>
          <a:p>
            <a:pPr>
              <a:lnSpc>
                <a:spcPct val="150000"/>
              </a:lnSpc>
            </a:pPr>
            <a:r>
              <a:rPr lang="en-GB" dirty="0"/>
              <a:t>Should be precise</a:t>
            </a:r>
          </a:p>
          <a:p>
            <a:pPr>
              <a:lnSpc>
                <a:spcPct val="150000"/>
              </a:lnSpc>
            </a:pPr>
            <a:r>
              <a:rPr lang="en-GB" dirty="0"/>
              <a:t>Should be to the point</a:t>
            </a:r>
          </a:p>
        </p:txBody>
      </p:sp>
    </p:spTree>
  </p:cSld>
  <p:clrMapOvr>
    <a:masterClrMapping/>
  </p:clrMapOvr>
  <p:transition spd="med">
    <p:cover dir="u"/>
  </p:transition>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Questions so far...?</a:t>
            </a:r>
            <a:endParaRPr lang="en-GB" dirty="0"/>
          </a:p>
        </p:txBody>
      </p:sp>
      <p:sp>
        <p:nvSpPr>
          <p:cNvPr id="3" name="Subtitle 2"/>
          <p:cNvSpPr>
            <a:spLocks noGrp="1"/>
          </p:cNvSpPr>
          <p:nvPr>
            <p:ph type="subTitle" idx="1"/>
          </p:nvPr>
        </p:nvSpPr>
        <p:spPr/>
        <p:txBody>
          <a:bodyPr/>
          <a:lstStyle/>
          <a:p>
            <a:endParaRPr lang="en-GB"/>
          </a:p>
        </p:txBody>
      </p:sp>
    </p:spTree>
  </p:cSld>
  <p:clrMapOvr>
    <a:masterClrMapping/>
  </p:clrMapOvr>
  <p:transition spd="med">
    <p:fade thruBlk="1"/>
  </p:transition>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83568" y="3645024"/>
            <a:ext cx="7772400" cy="1362075"/>
          </a:xfrm>
        </p:spPr>
        <p:txBody>
          <a:bodyPr>
            <a:noAutofit/>
          </a:bodyPr>
          <a:lstStyle/>
          <a:p>
            <a:pPr algn="ctr"/>
            <a:r>
              <a:rPr lang="en-GB" sz="12000" dirty="0" smtClean="0"/>
              <a:t>3.</a:t>
            </a:r>
            <a:endParaRPr lang="en-GB" sz="12000" dirty="0"/>
          </a:p>
        </p:txBody>
      </p:sp>
      <p:sp>
        <p:nvSpPr>
          <p:cNvPr id="5" name="Text Placeholder 4"/>
          <p:cNvSpPr>
            <a:spLocks noGrp="1"/>
          </p:cNvSpPr>
          <p:nvPr>
            <p:ph type="body" idx="1"/>
          </p:nvPr>
        </p:nvSpPr>
        <p:spPr>
          <a:xfrm flipV="1">
            <a:off x="539552" y="4406900"/>
            <a:ext cx="7955161" cy="45719"/>
          </a:xfrm>
        </p:spPr>
        <p:txBody>
          <a:bodyPr>
            <a:normAutofit fontScale="25000" lnSpcReduction="20000"/>
          </a:bodyPr>
          <a:lstStyle/>
          <a:p>
            <a:endParaRPr lang="en-GB" dirty="0"/>
          </a:p>
        </p:txBody>
      </p:sp>
    </p:spTree>
  </p:cSld>
  <p:clrMapOvr>
    <a:masterClrMapping/>
  </p:clrMapOvr>
  <p:transition spd="med">
    <p:fade thruBlk="1"/>
  </p:transition>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60" name="Rectangle 4"/>
          <p:cNvSpPr>
            <a:spLocks noGrp="1" noChangeArrowheads="1"/>
          </p:cNvSpPr>
          <p:nvPr>
            <p:ph type="ctrTitle"/>
          </p:nvPr>
        </p:nvSpPr>
        <p:spPr/>
        <p:txBody>
          <a:bodyPr/>
          <a:lstStyle/>
          <a:p>
            <a:r>
              <a:rPr lang="en-GB"/>
              <a:t>EFFECTIVE DELIVERY</a:t>
            </a:r>
          </a:p>
        </p:txBody>
      </p:sp>
      <p:sp>
        <p:nvSpPr>
          <p:cNvPr id="121861" name="Rectangle 5"/>
          <p:cNvSpPr>
            <a:spLocks noGrp="1" noChangeArrowheads="1"/>
          </p:cNvSpPr>
          <p:nvPr>
            <p:ph type="subTitle" idx="1"/>
          </p:nvPr>
        </p:nvSpPr>
        <p:spPr/>
        <p:txBody>
          <a:bodyPr/>
          <a:lstStyle/>
          <a:p>
            <a:endParaRPr lang="en-US"/>
          </a:p>
        </p:txBody>
      </p:sp>
    </p:spTree>
  </p:cSld>
  <p:clrMapOvr>
    <a:overrideClrMapping bg1="dk2" tx1="lt1" bg2="dk1" tx2="lt2" accent1="accent1" accent2="accent2" accent3="accent3" accent4="accent4" accent5="accent5" accent6="accent6" hlink="hlink" folHlink="folHlink"/>
  </p:clrMapOvr>
  <p:transition spd="med">
    <p:cover dir="u"/>
  </p:transition>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64" name="Picture 4" descr="Bananas[1]"/>
          <p:cNvPicPr>
            <a:picLocks noChangeAspect="1" noChangeArrowheads="1"/>
          </p:cNvPicPr>
          <p:nvPr/>
        </p:nvPicPr>
        <p:blipFill>
          <a:blip r:embed="rId2" cstate="print"/>
          <a:srcRect/>
          <a:stretch>
            <a:fillRect/>
          </a:stretch>
        </p:blipFill>
        <p:spPr bwMode="auto">
          <a:xfrm>
            <a:off x="-625475" y="0"/>
            <a:ext cx="9769475" cy="6858000"/>
          </a:xfrm>
          <a:prstGeom prst="rect">
            <a:avLst/>
          </a:prstGeom>
          <a:noFill/>
        </p:spPr>
      </p:pic>
      <p:sp>
        <p:nvSpPr>
          <p:cNvPr id="40965" name="Rectangle 5"/>
          <p:cNvSpPr>
            <a:spLocks noGrp="1" noChangeArrowheads="1"/>
          </p:cNvSpPr>
          <p:nvPr>
            <p:ph type="ctrTitle" idx="4294967295"/>
          </p:nvPr>
        </p:nvSpPr>
        <p:spPr>
          <a:xfrm>
            <a:off x="0" y="2130425"/>
            <a:ext cx="7772400" cy="1470025"/>
          </a:xfrm>
        </p:spPr>
        <p:txBody>
          <a:bodyPr/>
          <a:lstStyle/>
          <a:p>
            <a:r>
              <a:rPr lang="en-GB" sz="4000"/>
              <a:t/>
            </a:r>
            <a:br>
              <a:rPr lang="en-GB" sz="4000"/>
            </a:br>
            <a:endParaRPr lang="en-GB" sz="4000"/>
          </a:p>
        </p:txBody>
      </p:sp>
    </p:spTree>
  </p:cSld>
  <p:clrMapOvr>
    <a:overrideClrMapping bg1="dk2" tx1="lt1" bg2="dk1" tx2="lt2" accent1="accent1" accent2="accent2" accent3="accent3" accent4="accent4" accent5="accent5" accent6="accent6" hlink="hlink" folHlink="folHlink"/>
  </p:clrMapOvr>
  <p:transition spd="med">
    <p:cover dir="u"/>
  </p:transition>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lstStyle/>
          <a:p>
            <a:r>
              <a:rPr lang="en-GB"/>
              <a:t>People remember:</a:t>
            </a:r>
          </a:p>
        </p:txBody>
      </p:sp>
      <p:sp>
        <p:nvSpPr>
          <p:cNvPr id="31747" name="Rectangle 3"/>
          <p:cNvSpPr>
            <a:spLocks noGrp="1" noChangeArrowheads="1"/>
          </p:cNvSpPr>
          <p:nvPr>
            <p:ph idx="1"/>
          </p:nvPr>
        </p:nvSpPr>
        <p:spPr/>
        <p:txBody>
          <a:bodyPr>
            <a:normAutofit fontScale="92500" lnSpcReduction="10000"/>
          </a:bodyPr>
          <a:lstStyle/>
          <a:p>
            <a:pPr>
              <a:lnSpc>
                <a:spcPct val="150000"/>
              </a:lnSpc>
            </a:pPr>
            <a:r>
              <a:rPr lang="en-GB" sz="3900" dirty="0" smtClean="0"/>
              <a:t>10</a:t>
            </a:r>
            <a:r>
              <a:rPr lang="en-GB" sz="3900" dirty="0"/>
              <a:t>% of what they read</a:t>
            </a:r>
          </a:p>
          <a:p>
            <a:pPr>
              <a:lnSpc>
                <a:spcPct val="150000"/>
              </a:lnSpc>
            </a:pPr>
            <a:r>
              <a:rPr lang="en-GB" sz="3900" dirty="0"/>
              <a:t>20% of what they hear</a:t>
            </a:r>
          </a:p>
          <a:p>
            <a:pPr>
              <a:lnSpc>
                <a:spcPct val="150000"/>
              </a:lnSpc>
            </a:pPr>
            <a:r>
              <a:rPr lang="en-GB" sz="3900" dirty="0"/>
              <a:t>30% of what they see</a:t>
            </a:r>
          </a:p>
          <a:p>
            <a:pPr>
              <a:lnSpc>
                <a:spcPct val="150000"/>
              </a:lnSpc>
            </a:pPr>
            <a:r>
              <a:rPr lang="en-GB" sz="3900" dirty="0"/>
              <a:t>70% of what they see and hear</a:t>
            </a:r>
          </a:p>
          <a:p>
            <a:endParaRPr lang="en-GB" dirty="0"/>
          </a:p>
          <a:p>
            <a:pPr>
              <a:buFont typeface="Wingdings" pitchFamily="2" charset="2"/>
              <a:buNone/>
            </a:pPr>
            <a:r>
              <a:rPr lang="en-GB" sz="2100" dirty="0"/>
              <a:t>Source: Wharton Business School research 1991 (McCarthy &amp; Hatcher)</a:t>
            </a:r>
          </a:p>
        </p:txBody>
      </p:sp>
    </p:spTree>
  </p:cSld>
  <p:clrMapOvr>
    <a:overrideClrMapping bg1="dk2" tx1="lt1" bg2="dk1" tx2="lt2" accent1="accent1" accent2="accent2" accent3="accent3" accent4="accent4" accent5="accent5" accent6="accent6" hlink="hlink" folHlink="folHlink"/>
  </p:clrMapOvr>
  <p:transition>
    <p:cover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17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174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174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174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1747">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747"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a:xfrm>
            <a:off x="457200" y="764704"/>
            <a:ext cx="8229600" cy="5361459"/>
          </a:xfrm>
        </p:spPr>
        <p:txBody>
          <a:bodyPr>
            <a:normAutofit fontScale="92500" lnSpcReduction="20000"/>
          </a:bodyPr>
          <a:lstStyle/>
          <a:p>
            <a:pPr indent="0">
              <a:buNone/>
            </a:pPr>
            <a:r>
              <a:rPr lang="en-GB" dirty="0" smtClean="0"/>
              <a:t>This is not to say that all we need to do is make sure that everything is written down so that everyone can see it and hear it at the same time all this does is make your audience bored and resentful you might as well have just e-mailed the presentation most people can read if all you do is read what they can read then it might make Jack a dull boy in which case it could all get very nasty and uncomfortable for everyone. </a:t>
            </a:r>
          </a:p>
          <a:p>
            <a:pPr indent="0">
              <a:buNone/>
            </a:pPr>
            <a:r>
              <a:rPr lang="en-GB" dirty="0" smtClean="0"/>
              <a:t>And don’t overload slides with information as you have now been shown how irritating it is.</a:t>
            </a:r>
            <a:endParaRPr lang="en-GB" dirty="0"/>
          </a:p>
        </p:txBody>
      </p:sp>
    </p:spTree>
  </p:cSld>
  <p:clrMapOvr>
    <a:masterClrMapping/>
  </p:clrMapOvr>
  <p:transition spd="med">
    <p:fade thruBlk="1"/>
  </p:transition>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64" name="Picture 4" descr="Bananas[1]"/>
          <p:cNvPicPr>
            <a:picLocks noChangeAspect="1" noChangeArrowheads="1"/>
          </p:cNvPicPr>
          <p:nvPr/>
        </p:nvPicPr>
        <p:blipFill>
          <a:blip r:embed="rId2" cstate="print"/>
          <a:srcRect/>
          <a:stretch>
            <a:fillRect/>
          </a:stretch>
        </p:blipFill>
        <p:spPr bwMode="auto">
          <a:xfrm>
            <a:off x="-625475" y="0"/>
            <a:ext cx="9769475" cy="6858000"/>
          </a:xfrm>
          <a:prstGeom prst="rect">
            <a:avLst/>
          </a:prstGeom>
          <a:noFill/>
        </p:spPr>
      </p:pic>
      <p:sp>
        <p:nvSpPr>
          <p:cNvPr id="40965" name="Rectangle 5"/>
          <p:cNvSpPr>
            <a:spLocks noGrp="1" noChangeArrowheads="1"/>
          </p:cNvSpPr>
          <p:nvPr>
            <p:ph type="ctrTitle" idx="4294967295"/>
          </p:nvPr>
        </p:nvSpPr>
        <p:spPr>
          <a:xfrm>
            <a:off x="0" y="2130425"/>
            <a:ext cx="7772400" cy="1470025"/>
          </a:xfrm>
        </p:spPr>
        <p:txBody>
          <a:bodyPr/>
          <a:lstStyle/>
          <a:p>
            <a:r>
              <a:rPr lang="en-GB" sz="4000"/>
              <a:t/>
            </a:r>
            <a:br>
              <a:rPr lang="en-GB" sz="4000"/>
            </a:br>
            <a:endParaRPr lang="en-GB" sz="4000"/>
          </a:p>
        </p:txBody>
      </p:sp>
    </p:spTree>
  </p:cSld>
  <p:clrMapOvr>
    <a:masterClrMapping/>
  </p:clrMapOvr>
  <p:transition spd="med">
    <p:cover dir="u"/>
  </p:transition>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r>
              <a:rPr lang="en-GB"/>
              <a:t>Speak to audience</a:t>
            </a:r>
          </a:p>
        </p:txBody>
      </p:sp>
      <p:sp>
        <p:nvSpPr>
          <p:cNvPr id="15363" name="Rectangle 3"/>
          <p:cNvSpPr>
            <a:spLocks noGrp="1" noChangeArrowheads="1"/>
          </p:cNvSpPr>
          <p:nvPr>
            <p:ph idx="1"/>
          </p:nvPr>
        </p:nvSpPr>
        <p:spPr/>
        <p:txBody>
          <a:bodyPr>
            <a:normAutofit lnSpcReduction="10000"/>
          </a:bodyPr>
          <a:lstStyle/>
          <a:p>
            <a:pPr>
              <a:lnSpc>
                <a:spcPct val="150000"/>
              </a:lnSpc>
              <a:buFont typeface="Wingdings" pitchFamily="2" charset="2"/>
              <a:buNone/>
            </a:pPr>
            <a:r>
              <a:rPr lang="en-GB" dirty="0"/>
              <a:t>	‘Unless you are good at writing dialogue, that is, unless you are a good speechwriter, you will probably end up with an essay to read rather than a speech to speak’. </a:t>
            </a:r>
          </a:p>
          <a:p>
            <a:pPr>
              <a:buFont typeface="Wingdings" pitchFamily="2" charset="2"/>
              <a:buNone/>
            </a:pPr>
            <a:endParaRPr lang="en-GB" dirty="0"/>
          </a:p>
          <a:p>
            <a:pPr>
              <a:buFont typeface="Wingdings" pitchFamily="2" charset="2"/>
              <a:buNone/>
            </a:pPr>
            <a:r>
              <a:rPr lang="en-GB" sz="2400" dirty="0"/>
              <a:t>(McCarthy &amp; Hatcher)</a:t>
            </a:r>
          </a:p>
          <a:p>
            <a:pPr>
              <a:buFont typeface="Wingdings" pitchFamily="2" charset="2"/>
              <a:buNone/>
            </a:pPr>
            <a:endParaRPr lang="en-GB" dirty="0"/>
          </a:p>
          <a:p>
            <a:endParaRPr lang="en-GB" dirty="0"/>
          </a:p>
        </p:txBody>
      </p:sp>
    </p:spTree>
  </p:cSld>
  <p:clrMapOvr>
    <a:overrideClrMapping bg1="dk2" tx1="lt1" bg2="dk1" tx2="lt2" accent1="accent1" accent2="accent2" accent3="accent3" accent4="accent4" accent5="accent5" accent6="accent6" hlink="hlink" folHlink="folHlink"/>
  </p:clrMapOvr>
  <p:transition>
    <p:cover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536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3" grpId="0" build="p"/>
    </p:bldLst>
  </p:timing>
</p:sld>
</file>

<file path=ppt/slides/slide4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r>
              <a:rPr lang="en-GB"/>
              <a:t>Delivery</a:t>
            </a:r>
          </a:p>
        </p:txBody>
      </p:sp>
      <p:sp>
        <p:nvSpPr>
          <p:cNvPr id="16387" name="Rectangle 3"/>
          <p:cNvSpPr>
            <a:spLocks noGrp="1" noChangeArrowheads="1"/>
          </p:cNvSpPr>
          <p:nvPr>
            <p:ph idx="1"/>
          </p:nvPr>
        </p:nvSpPr>
        <p:spPr/>
        <p:txBody>
          <a:bodyPr>
            <a:noAutofit/>
          </a:bodyPr>
          <a:lstStyle/>
          <a:p>
            <a:pPr>
              <a:lnSpc>
                <a:spcPct val="150000"/>
              </a:lnSpc>
            </a:pPr>
            <a:r>
              <a:rPr lang="en-GB" dirty="0"/>
              <a:t>Allow yourself to be spontaneous</a:t>
            </a:r>
          </a:p>
          <a:p>
            <a:pPr>
              <a:lnSpc>
                <a:spcPct val="150000"/>
              </a:lnSpc>
            </a:pPr>
            <a:r>
              <a:rPr lang="en-GB" dirty="0"/>
              <a:t>Be concise, stick to your objective</a:t>
            </a:r>
          </a:p>
          <a:p>
            <a:pPr>
              <a:lnSpc>
                <a:spcPct val="150000"/>
              </a:lnSpc>
            </a:pPr>
            <a:r>
              <a:rPr lang="en-GB" dirty="0"/>
              <a:t>Ensure clarity through </a:t>
            </a:r>
            <a:r>
              <a:rPr lang="en-GB" dirty="0" smtClean="0"/>
              <a:t>logical </a:t>
            </a:r>
            <a:r>
              <a:rPr lang="en-GB" dirty="0"/>
              <a:t>structure </a:t>
            </a:r>
          </a:p>
          <a:p>
            <a:pPr>
              <a:lnSpc>
                <a:spcPct val="150000"/>
              </a:lnSpc>
            </a:pPr>
            <a:r>
              <a:rPr lang="en-GB" dirty="0"/>
              <a:t>Phrasing for important sections</a:t>
            </a:r>
          </a:p>
          <a:p>
            <a:pPr>
              <a:lnSpc>
                <a:spcPct val="150000"/>
              </a:lnSpc>
            </a:pPr>
            <a:r>
              <a:rPr lang="en-GB" dirty="0"/>
              <a:t>Find </a:t>
            </a:r>
            <a:r>
              <a:rPr lang="en-GB" dirty="0" smtClean="0"/>
              <a:t>examples, words, </a:t>
            </a:r>
            <a:r>
              <a:rPr lang="en-GB" dirty="0"/>
              <a:t>images</a:t>
            </a:r>
          </a:p>
        </p:txBody>
      </p:sp>
    </p:spTree>
  </p:cSld>
  <p:clrMapOvr>
    <a:overrideClrMapping bg1="dk2" tx1="lt1" bg2="dk1" tx2="lt2" accent1="accent1" accent2="accent2" accent3="accent3" accent4="accent4" accent5="accent5" accent6="accent6" hlink="hlink" folHlink="folHlink"/>
  </p:clrMapOvr>
  <p:transition>
    <p:cover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638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638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638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638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638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7" grpId="0" build="p"/>
    </p:bldLst>
  </p:timing>
</p:sld>
</file>

<file path=ppt/slides/slide4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r>
              <a:rPr lang="en-GB"/>
              <a:t>Variety</a:t>
            </a:r>
          </a:p>
        </p:txBody>
      </p:sp>
      <p:sp>
        <p:nvSpPr>
          <p:cNvPr id="13315" name="Rectangle 3"/>
          <p:cNvSpPr>
            <a:spLocks noGrp="1" noChangeArrowheads="1"/>
          </p:cNvSpPr>
          <p:nvPr>
            <p:ph idx="1"/>
          </p:nvPr>
        </p:nvSpPr>
        <p:spPr/>
        <p:txBody>
          <a:bodyPr>
            <a:normAutofit lnSpcReduction="10000"/>
          </a:bodyPr>
          <a:lstStyle/>
          <a:p>
            <a:r>
              <a:rPr lang="en-GB"/>
              <a:t>Questions</a:t>
            </a:r>
          </a:p>
          <a:p>
            <a:r>
              <a:rPr lang="en-GB"/>
              <a:t>Visuals</a:t>
            </a:r>
          </a:p>
          <a:p>
            <a:r>
              <a:rPr lang="en-GB"/>
              <a:t>Sounds</a:t>
            </a:r>
          </a:p>
          <a:p>
            <a:r>
              <a:rPr lang="en-GB"/>
              <a:t>Role play / exercises</a:t>
            </a:r>
          </a:p>
          <a:p>
            <a:r>
              <a:rPr lang="en-GB"/>
              <a:t>Demonstration</a:t>
            </a:r>
          </a:p>
          <a:p>
            <a:r>
              <a:rPr lang="en-GB"/>
              <a:t>Alter the rhythms</a:t>
            </a:r>
          </a:p>
          <a:p>
            <a:r>
              <a:rPr lang="en-GB"/>
              <a:t>Should serve the purpose not be a distraction</a:t>
            </a:r>
          </a:p>
          <a:p>
            <a:endParaRPr lang="en-GB"/>
          </a:p>
          <a:p>
            <a:endParaRPr lang="en-GB"/>
          </a:p>
        </p:txBody>
      </p:sp>
    </p:spTree>
  </p:cSld>
  <p:clrMapOvr>
    <a:overrideClrMapping bg1="dk2" tx1="lt1" bg2="dk1" tx2="lt2" accent1="accent1" accent2="accent2" accent3="accent3" accent4="accent4" accent5="accent5" accent6="accent6" hlink="hlink" folHlink="folHlink"/>
  </p:clrMapOvr>
  <p:transition>
    <p:cover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31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31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31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331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331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3315">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331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5" grpId="0" build="p"/>
    </p:bldLst>
  </p:timing>
</p:sld>
</file>

<file path=ppt/slides/slide4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r>
              <a:rPr lang="en-GB"/>
              <a:t>Rehearse</a:t>
            </a:r>
          </a:p>
        </p:txBody>
      </p:sp>
      <p:sp>
        <p:nvSpPr>
          <p:cNvPr id="18435" name="Rectangle 3"/>
          <p:cNvSpPr>
            <a:spLocks noGrp="1" noChangeArrowheads="1"/>
          </p:cNvSpPr>
          <p:nvPr>
            <p:ph idx="1"/>
          </p:nvPr>
        </p:nvSpPr>
        <p:spPr/>
        <p:txBody>
          <a:bodyPr>
            <a:normAutofit fontScale="92500" lnSpcReduction="10000"/>
          </a:bodyPr>
          <a:lstStyle/>
          <a:p>
            <a:pPr>
              <a:lnSpc>
                <a:spcPct val="150000"/>
              </a:lnSpc>
            </a:pPr>
            <a:r>
              <a:rPr lang="en-GB" dirty="0"/>
              <a:t>Practice in front of others</a:t>
            </a:r>
          </a:p>
          <a:p>
            <a:pPr>
              <a:lnSpc>
                <a:spcPct val="150000"/>
              </a:lnSpc>
            </a:pPr>
            <a:r>
              <a:rPr lang="en-GB" dirty="0"/>
              <a:t>Video yourself</a:t>
            </a:r>
          </a:p>
          <a:p>
            <a:pPr>
              <a:lnSpc>
                <a:spcPct val="150000"/>
              </a:lnSpc>
            </a:pPr>
            <a:r>
              <a:rPr lang="en-GB" dirty="0"/>
              <a:t>Audio record yourself</a:t>
            </a:r>
          </a:p>
          <a:p>
            <a:pPr>
              <a:lnSpc>
                <a:spcPct val="150000"/>
              </a:lnSpc>
            </a:pPr>
            <a:r>
              <a:rPr lang="en-GB" dirty="0"/>
              <a:t>Consider &amp; improve vocal texture</a:t>
            </a:r>
          </a:p>
          <a:p>
            <a:pPr>
              <a:lnSpc>
                <a:spcPct val="150000"/>
              </a:lnSpc>
            </a:pPr>
            <a:r>
              <a:rPr lang="en-GB" dirty="0"/>
              <a:t>Consider &amp; improve physical communication</a:t>
            </a:r>
          </a:p>
        </p:txBody>
      </p:sp>
    </p:spTree>
  </p:cSld>
  <p:clrMapOvr>
    <a:overrideClrMapping bg1="dk2" tx1="lt1" bg2="dk1" tx2="lt2" accent1="accent1" accent2="accent2" accent3="accent3" accent4="accent4" accent5="accent5" accent6="accent6" hlink="hlink" folHlink="folHlink"/>
  </p:clrMapOvr>
  <p:transition>
    <p:cover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43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843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843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843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843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5" grpId="0" build="p"/>
    </p:bldLst>
  </p:timing>
</p:sld>
</file>

<file path=ppt/slides/slide4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GB"/>
              <a:t>Focus in Rehearsal</a:t>
            </a:r>
          </a:p>
        </p:txBody>
      </p:sp>
      <p:sp>
        <p:nvSpPr>
          <p:cNvPr id="8195" name="Rectangle 3"/>
          <p:cNvSpPr>
            <a:spLocks noGrp="1" noChangeArrowheads="1"/>
          </p:cNvSpPr>
          <p:nvPr>
            <p:ph idx="1"/>
          </p:nvPr>
        </p:nvSpPr>
        <p:spPr/>
        <p:txBody>
          <a:bodyPr/>
          <a:lstStyle/>
          <a:p>
            <a:pPr>
              <a:lnSpc>
                <a:spcPct val="150000"/>
              </a:lnSpc>
            </a:pPr>
            <a:r>
              <a:rPr lang="en-GB" dirty="0"/>
              <a:t>Relaxation</a:t>
            </a:r>
          </a:p>
          <a:p>
            <a:pPr>
              <a:lnSpc>
                <a:spcPct val="150000"/>
              </a:lnSpc>
            </a:pPr>
            <a:r>
              <a:rPr lang="en-GB" dirty="0"/>
              <a:t>Posture</a:t>
            </a:r>
          </a:p>
          <a:p>
            <a:pPr>
              <a:lnSpc>
                <a:spcPct val="150000"/>
              </a:lnSpc>
            </a:pPr>
            <a:r>
              <a:rPr lang="en-GB" dirty="0"/>
              <a:t>Vocal communication</a:t>
            </a:r>
          </a:p>
          <a:p>
            <a:pPr>
              <a:lnSpc>
                <a:spcPct val="150000"/>
              </a:lnSpc>
            </a:pPr>
            <a:r>
              <a:rPr lang="en-GB" dirty="0"/>
              <a:t>Physical communication</a:t>
            </a:r>
          </a:p>
          <a:p>
            <a:endParaRPr lang="en-GB" dirty="0"/>
          </a:p>
        </p:txBody>
      </p:sp>
    </p:spTree>
  </p:cSld>
  <p:clrMapOvr>
    <a:overrideClrMapping bg1="dk2" tx1="lt1" bg2="dk1" tx2="lt2" accent1="accent1" accent2="accent2" accent3="accent3" accent4="accent4" accent5="accent5" accent6="accent6" hlink="hlink" folHlink="folHlink"/>
  </p:clrMapOvr>
  <p:transition>
    <p:cover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19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19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19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19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5" grpId="0" build="p"/>
    </p:bldLst>
  </p:timing>
</p:sld>
</file>

<file path=ppt/slides/slide4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r>
              <a:rPr lang="en-GB"/>
              <a:t>Physicality</a:t>
            </a:r>
          </a:p>
        </p:txBody>
      </p:sp>
      <p:sp>
        <p:nvSpPr>
          <p:cNvPr id="19459" name="Rectangle 3"/>
          <p:cNvSpPr>
            <a:spLocks noGrp="1" noChangeArrowheads="1"/>
          </p:cNvSpPr>
          <p:nvPr>
            <p:ph idx="1"/>
          </p:nvPr>
        </p:nvSpPr>
        <p:spPr/>
        <p:txBody>
          <a:bodyPr>
            <a:normAutofit fontScale="92500" lnSpcReduction="10000"/>
          </a:bodyPr>
          <a:lstStyle/>
          <a:p>
            <a:pPr>
              <a:lnSpc>
                <a:spcPct val="150000"/>
              </a:lnSpc>
            </a:pPr>
            <a:r>
              <a:rPr lang="en-GB" dirty="0"/>
              <a:t>More powerful if you don’t stand behind a lectern</a:t>
            </a:r>
          </a:p>
          <a:p>
            <a:pPr>
              <a:lnSpc>
                <a:spcPct val="150000"/>
              </a:lnSpc>
            </a:pPr>
            <a:r>
              <a:rPr lang="en-GB" dirty="0"/>
              <a:t>Facial expression</a:t>
            </a:r>
          </a:p>
          <a:p>
            <a:pPr>
              <a:lnSpc>
                <a:spcPct val="150000"/>
              </a:lnSpc>
            </a:pPr>
            <a:r>
              <a:rPr lang="en-GB" dirty="0"/>
              <a:t>Gesture</a:t>
            </a:r>
          </a:p>
          <a:p>
            <a:pPr>
              <a:lnSpc>
                <a:spcPct val="150000"/>
              </a:lnSpc>
            </a:pPr>
            <a:r>
              <a:rPr lang="en-GB" dirty="0"/>
              <a:t>Eye contact</a:t>
            </a:r>
          </a:p>
          <a:p>
            <a:pPr>
              <a:lnSpc>
                <a:spcPct val="150000"/>
              </a:lnSpc>
            </a:pPr>
            <a:r>
              <a:rPr lang="en-GB" dirty="0"/>
              <a:t>Nervous mannerisms</a:t>
            </a:r>
          </a:p>
          <a:p>
            <a:endParaRPr lang="en-GB" dirty="0"/>
          </a:p>
        </p:txBody>
      </p:sp>
    </p:spTree>
  </p:cSld>
  <p:clrMapOvr>
    <a:overrideClrMapping bg1="dk2" tx1="lt1" bg2="dk1" tx2="lt2" accent1="accent1" accent2="accent2" accent3="accent3" accent4="accent4" accent5="accent5" accent6="accent6" hlink="hlink" folHlink="folHlink"/>
  </p:clrMapOvr>
  <p:transition>
    <p:cover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945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945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945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945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945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59" grpId="0" build="p"/>
    </p:bldLst>
  </p:timing>
</p:sld>
</file>

<file path=ppt/slides/slide4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r>
              <a:rPr lang="en-GB"/>
              <a:t>Voice</a:t>
            </a:r>
          </a:p>
        </p:txBody>
      </p:sp>
      <p:sp>
        <p:nvSpPr>
          <p:cNvPr id="20483" name="Rectangle 3"/>
          <p:cNvSpPr>
            <a:spLocks noGrp="1" noChangeArrowheads="1"/>
          </p:cNvSpPr>
          <p:nvPr>
            <p:ph idx="1"/>
          </p:nvPr>
        </p:nvSpPr>
        <p:spPr/>
        <p:txBody>
          <a:bodyPr/>
          <a:lstStyle/>
          <a:p>
            <a:pPr>
              <a:lnSpc>
                <a:spcPct val="150000"/>
              </a:lnSpc>
            </a:pPr>
            <a:r>
              <a:rPr lang="en-GB" dirty="0"/>
              <a:t>Breathe</a:t>
            </a:r>
          </a:p>
          <a:p>
            <a:pPr>
              <a:lnSpc>
                <a:spcPct val="150000"/>
              </a:lnSpc>
            </a:pPr>
            <a:r>
              <a:rPr lang="en-GB" dirty="0"/>
              <a:t>Take time for language</a:t>
            </a:r>
          </a:p>
          <a:p>
            <a:pPr>
              <a:lnSpc>
                <a:spcPct val="150000"/>
              </a:lnSpc>
            </a:pPr>
            <a:r>
              <a:rPr lang="en-GB" dirty="0"/>
              <a:t>Interpret for the listener</a:t>
            </a:r>
          </a:p>
          <a:p>
            <a:pPr>
              <a:lnSpc>
                <a:spcPct val="150000"/>
              </a:lnSpc>
            </a:pPr>
            <a:r>
              <a:rPr lang="en-GB" dirty="0"/>
              <a:t>Changes of pace</a:t>
            </a:r>
          </a:p>
        </p:txBody>
      </p:sp>
    </p:spTree>
  </p:cSld>
  <p:clrMapOvr>
    <a:overrideClrMapping bg1="dk2" tx1="lt1" bg2="dk1" tx2="lt2" accent1="accent1" accent2="accent2" accent3="accent3" accent4="accent4" accent5="accent5" accent6="accent6" hlink="hlink" folHlink="folHlink"/>
  </p:clrMapOvr>
  <p:transition>
    <p:cover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048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048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048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048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3" grpId="0" build="p"/>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908" name="Rectangle 4"/>
          <p:cNvSpPr>
            <a:spLocks noGrp="1" noChangeArrowheads="1"/>
          </p:cNvSpPr>
          <p:nvPr>
            <p:ph type="ctrTitle"/>
          </p:nvPr>
        </p:nvSpPr>
        <p:spPr/>
        <p:txBody>
          <a:bodyPr/>
          <a:lstStyle/>
          <a:p>
            <a:r>
              <a:rPr lang="en-GB"/>
              <a:t>TECHNOLOGY</a:t>
            </a:r>
          </a:p>
        </p:txBody>
      </p:sp>
      <p:sp>
        <p:nvSpPr>
          <p:cNvPr id="123909" name="Rectangle 5"/>
          <p:cNvSpPr>
            <a:spLocks noGrp="1" noChangeArrowheads="1"/>
          </p:cNvSpPr>
          <p:nvPr>
            <p:ph type="subTitle" idx="1"/>
          </p:nvPr>
        </p:nvSpPr>
        <p:spPr/>
        <p:txBody>
          <a:bodyPr/>
          <a:lstStyle/>
          <a:p>
            <a:endParaRPr lang="en-US"/>
          </a:p>
        </p:txBody>
      </p:sp>
    </p:spTree>
  </p:cSld>
  <p:clrMapOvr>
    <a:overrideClrMapping bg1="lt1" tx1="dk1" bg2="lt2" tx2="dk2" accent1="accent1" accent2="accent2" accent3="accent3" accent4="accent4" accent5="accent5" accent6="accent6" hlink="hlink" folHlink="folHlink"/>
  </p:clrMapOvr>
  <p:transition spd="med">
    <p:cover dir="u"/>
  </p:transition>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r>
              <a:rPr lang="en-GB"/>
              <a:t>Technology</a:t>
            </a:r>
          </a:p>
        </p:txBody>
      </p:sp>
      <p:sp>
        <p:nvSpPr>
          <p:cNvPr id="30723" name="Rectangle 3"/>
          <p:cNvSpPr>
            <a:spLocks noGrp="1" noChangeArrowheads="1"/>
          </p:cNvSpPr>
          <p:nvPr>
            <p:ph idx="1"/>
          </p:nvPr>
        </p:nvSpPr>
        <p:spPr/>
        <p:txBody>
          <a:bodyPr/>
          <a:lstStyle/>
          <a:p>
            <a:pPr>
              <a:lnSpc>
                <a:spcPct val="150000"/>
              </a:lnSpc>
            </a:pPr>
            <a:r>
              <a:rPr lang="en-GB" dirty="0"/>
              <a:t>Only use it to help</a:t>
            </a:r>
          </a:p>
          <a:p>
            <a:pPr>
              <a:lnSpc>
                <a:spcPct val="150000"/>
              </a:lnSpc>
            </a:pPr>
            <a:r>
              <a:rPr lang="en-GB" dirty="0"/>
              <a:t>Should not distract from presentation</a:t>
            </a:r>
          </a:p>
          <a:p>
            <a:pPr>
              <a:lnSpc>
                <a:spcPct val="150000"/>
              </a:lnSpc>
            </a:pPr>
            <a:r>
              <a:rPr lang="en-GB" dirty="0"/>
              <a:t>Don’t overload it with effects</a:t>
            </a:r>
          </a:p>
          <a:p>
            <a:endParaRPr lang="en-GB" dirty="0"/>
          </a:p>
        </p:txBody>
      </p:sp>
    </p:spTree>
  </p:cSld>
  <p:clrMapOvr>
    <a:overrideClrMapping bg1="lt1" tx1="dk1" bg2="lt2" tx2="dk2" accent1="accent1" accent2="accent2" accent3="accent3" accent4="accent4" accent5="accent5" accent6="accent6" hlink="hlink" folHlink="folHlink"/>
  </p:clrMapOvr>
  <p:transition>
    <p:split orient="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8" presetClass="entr" presetSubtype="0" fill="hold" grpId="0" nodeType="withEffect">
                                  <p:stCondLst>
                                    <p:cond delay="0"/>
                                  </p:stCondLst>
                                  <p:childTnLst>
                                    <p:set>
                                      <p:cBhvr>
                                        <p:cTn id="6" dur="1" fill="hold">
                                          <p:stCondLst>
                                            <p:cond delay="0"/>
                                          </p:stCondLst>
                                        </p:cTn>
                                        <p:tgtEl>
                                          <p:spTgt spid="30722"/>
                                        </p:tgtEl>
                                        <p:attrNameLst>
                                          <p:attrName>style.visibility</p:attrName>
                                        </p:attrNameLst>
                                      </p:cBhvr>
                                      <p:to>
                                        <p:strVal val="visible"/>
                                      </p:to>
                                    </p:set>
                                    <p:anim calcmode="lin" valueType="num">
                                      <p:cBhvr>
                                        <p:cTn id="7" dur="15000" fill="hold"/>
                                        <p:tgtEl>
                                          <p:spTgt spid="30722"/>
                                        </p:tgtEl>
                                        <p:attrNameLst>
                                          <p:attrName>ppt_x</p:attrName>
                                        </p:attrNameLst>
                                      </p:cBhvr>
                                      <p:tavLst>
                                        <p:tav tm="0">
                                          <p:val>
                                            <p:strVal val="#ppt_x"/>
                                          </p:val>
                                        </p:tav>
                                        <p:tav tm="100000">
                                          <p:val>
                                            <p:strVal val="#ppt_x"/>
                                          </p:val>
                                        </p:tav>
                                      </p:tavLst>
                                    </p:anim>
                                    <p:anim calcmode="lin" valueType="num">
                                      <p:cBhvr>
                                        <p:cTn id="8" dur="15000" fill="hold"/>
                                        <p:tgtEl>
                                          <p:spTgt spid="30722"/>
                                        </p:tgtEl>
                                        <p:attrNameLst>
                                          <p:attrName>ppt_y</p:attrName>
                                        </p:attrNameLst>
                                      </p:cBhvr>
                                      <p:tavLst>
                                        <p:tav tm="0">
                                          <p:val>
                                            <p:strVal val="#ppt_y+1"/>
                                          </p:val>
                                        </p:tav>
                                        <p:tav tm="100000">
                                          <p:val>
                                            <p:strVal val="#ppt_y-1"/>
                                          </p:val>
                                        </p:tav>
                                      </p:tavLst>
                                    </p:anim>
                                  </p:childTnLst>
                                </p:cTn>
                              </p:par>
                              <p:par>
                                <p:cTn id="9" presetID="28" presetClass="entr" presetSubtype="0" fill="hold" grpId="0" nodeType="withEffect">
                                  <p:stCondLst>
                                    <p:cond delay="0"/>
                                  </p:stCondLst>
                                  <p:childTnLst>
                                    <p:set>
                                      <p:cBhvr>
                                        <p:cTn id="10" dur="1" fill="hold">
                                          <p:stCondLst>
                                            <p:cond delay="0"/>
                                          </p:stCondLst>
                                        </p:cTn>
                                        <p:tgtEl>
                                          <p:spTgt spid="30723">
                                            <p:txEl>
                                              <p:pRg st="0" end="0"/>
                                            </p:txEl>
                                          </p:spTgt>
                                        </p:tgtEl>
                                        <p:attrNameLst>
                                          <p:attrName>style.visibility</p:attrName>
                                        </p:attrNameLst>
                                      </p:cBhvr>
                                      <p:to>
                                        <p:strVal val="visible"/>
                                      </p:to>
                                    </p:set>
                                    <p:anim calcmode="lin" valueType="num">
                                      <p:cBhvr>
                                        <p:cTn id="11" dur="15000" fill="hold"/>
                                        <p:tgtEl>
                                          <p:spTgt spid="30723">
                                            <p:txEl>
                                              <p:pRg st="0" end="0"/>
                                            </p:txEl>
                                          </p:spTgt>
                                        </p:tgtEl>
                                        <p:attrNameLst>
                                          <p:attrName>ppt_x</p:attrName>
                                        </p:attrNameLst>
                                      </p:cBhvr>
                                      <p:tavLst>
                                        <p:tav tm="0">
                                          <p:val>
                                            <p:strVal val="#ppt_x"/>
                                          </p:val>
                                        </p:tav>
                                        <p:tav tm="100000">
                                          <p:val>
                                            <p:strVal val="#ppt_x"/>
                                          </p:val>
                                        </p:tav>
                                      </p:tavLst>
                                    </p:anim>
                                    <p:anim calcmode="lin" valueType="num">
                                      <p:cBhvr>
                                        <p:cTn id="12" dur="15000" fill="hold"/>
                                        <p:tgtEl>
                                          <p:spTgt spid="30723">
                                            <p:txEl>
                                              <p:pRg st="0" end="0"/>
                                            </p:txEl>
                                          </p:spTgt>
                                        </p:tgtEl>
                                        <p:attrNameLst>
                                          <p:attrName>ppt_y</p:attrName>
                                        </p:attrNameLst>
                                      </p:cBhvr>
                                      <p:tavLst>
                                        <p:tav tm="0">
                                          <p:val>
                                            <p:strVal val="#ppt_y+1"/>
                                          </p:val>
                                        </p:tav>
                                        <p:tav tm="100000">
                                          <p:val>
                                            <p:strVal val="#ppt_y-1"/>
                                          </p:val>
                                        </p:tav>
                                      </p:tavLst>
                                    </p:anim>
                                  </p:childTnLst>
                                </p:cTn>
                              </p:par>
                              <p:par>
                                <p:cTn id="13" presetID="28" presetClass="entr" presetSubtype="0" fill="hold" grpId="0" nodeType="withEffect">
                                  <p:stCondLst>
                                    <p:cond delay="0"/>
                                  </p:stCondLst>
                                  <p:childTnLst>
                                    <p:set>
                                      <p:cBhvr>
                                        <p:cTn id="14" dur="1" fill="hold">
                                          <p:stCondLst>
                                            <p:cond delay="0"/>
                                          </p:stCondLst>
                                        </p:cTn>
                                        <p:tgtEl>
                                          <p:spTgt spid="30723">
                                            <p:txEl>
                                              <p:pRg st="1" end="1"/>
                                            </p:txEl>
                                          </p:spTgt>
                                        </p:tgtEl>
                                        <p:attrNameLst>
                                          <p:attrName>style.visibility</p:attrName>
                                        </p:attrNameLst>
                                      </p:cBhvr>
                                      <p:to>
                                        <p:strVal val="visible"/>
                                      </p:to>
                                    </p:set>
                                    <p:anim calcmode="lin" valueType="num">
                                      <p:cBhvr>
                                        <p:cTn id="15" dur="15000" fill="hold"/>
                                        <p:tgtEl>
                                          <p:spTgt spid="30723">
                                            <p:txEl>
                                              <p:pRg st="1" end="1"/>
                                            </p:txEl>
                                          </p:spTgt>
                                        </p:tgtEl>
                                        <p:attrNameLst>
                                          <p:attrName>ppt_x</p:attrName>
                                        </p:attrNameLst>
                                      </p:cBhvr>
                                      <p:tavLst>
                                        <p:tav tm="0">
                                          <p:val>
                                            <p:strVal val="#ppt_x"/>
                                          </p:val>
                                        </p:tav>
                                        <p:tav tm="100000">
                                          <p:val>
                                            <p:strVal val="#ppt_x"/>
                                          </p:val>
                                        </p:tav>
                                      </p:tavLst>
                                    </p:anim>
                                    <p:anim calcmode="lin" valueType="num">
                                      <p:cBhvr>
                                        <p:cTn id="16" dur="15000" fill="hold"/>
                                        <p:tgtEl>
                                          <p:spTgt spid="30723">
                                            <p:txEl>
                                              <p:pRg st="1" end="1"/>
                                            </p:txEl>
                                          </p:spTgt>
                                        </p:tgtEl>
                                        <p:attrNameLst>
                                          <p:attrName>ppt_y</p:attrName>
                                        </p:attrNameLst>
                                      </p:cBhvr>
                                      <p:tavLst>
                                        <p:tav tm="0">
                                          <p:val>
                                            <p:strVal val="#ppt_y+1"/>
                                          </p:val>
                                        </p:tav>
                                        <p:tav tm="100000">
                                          <p:val>
                                            <p:strVal val="#ppt_y-1"/>
                                          </p:val>
                                        </p:tav>
                                      </p:tavLst>
                                    </p:anim>
                                  </p:childTnLst>
                                </p:cTn>
                              </p:par>
                              <p:par>
                                <p:cTn id="17" presetID="28" presetClass="entr" presetSubtype="0" fill="hold" grpId="0" nodeType="withEffect">
                                  <p:stCondLst>
                                    <p:cond delay="0"/>
                                  </p:stCondLst>
                                  <p:childTnLst>
                                    <p:set>
                                      <p:cBhvr>
                                        <p:cTn id="18" dur="1" fill="hold">
                                          <p:stCondLst>
                                            <p:cond delay="0"/>
                                          </p:stCondLst>
                                        </p:cTn>
                                        <p:tgtEl>
                                          <p:spTgt spid="30723">
                                            <p:txEl>
                                              <p:pRg st="2" end="2"/>
                                            </p:txEl>
                                          </p:spTgt>
                                        </p:tgtEl>
                                        <p:attrNameLst>
                                          <p:attrName>style.visibility</p:attrName>
                                        </p:attrNameLst>
                                      </p:cBhvr>
                                      <p:to>
                                        <p:strVal val="visible"/>
                                      </p:to>
                                    </p:set>
                                    <p:anim calcmode="lin" valueType="num">
                                      <p:cBhvr>
                                        <p:cTn id="19" dur="15000" fill="hold"/>
                                        <p:tgtEl>
                                          <p:spTgt spid="30723">
                                            <p:txEl>
                                              <p:pRg st="2" end="2"/>
                                            </p:txEl>
                                          </p:spTgt>
                                        </p:tgtEl>
                                        <p:attrNameLst>
                                          <p:attrName>ppt_x</p:attrName>
                                        </p:attrNameLst>
                                      </p:cBhvr>
                                      <p:tavLst>
                                        <p:tav tm="0">
                                          <p:val>
                                            <p:strVal val="#ppt_x"/>
                                          </p:val>
                                        </p:tav>
                                        <p:tav tm="100000">
                                          <p:val>
                                            <p:strVal val="#ppt_x"/>
                                          </p:val>
                                        </p:tav>
                                      </p:tavLst>
                                    </p:anim>
                                    <p:anim calcmode="lin" valueType="num">
                                      <p:cBhvr>
                                        <p:cTn id="20" dur="15000" fill="hold"/>
                                        <p:tgtEl>
                                          <p:spTgt spid="30723">
                                            <p:txEl>
                                              <p:pRg st="2" end="2"/>
                                            </p:txEl>
                                          </p:spTgt>
                                        </p:tgtEl>
                                        <p:attrNameLst>
                                          <p:attrName>ppt_y</p:attrName>
                                        </p:attrNameLst>
                                      </p:cBhvr>
                                      <p:tavLst>
                                        <p:tav tm="0">
                                          <p:val>
                                            <p:strVal val="#ppt_y+1"/>
                                          </p:val>
                                        </p:tav>
                                        <p:tav tm="100000">
                                          <p:val>
                                            <p:strVal val="#ppt_y-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22" grpId="0"/>
      <p:bldP spid="30723" grpId="0" build="allAtOnce"/>
    </p:bldLst>
  </p:timing>
</p:sld>
</file>

<file path=ppt/slides/slide5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5954" name="Rectangle 2"/>
          <p:cNvSpPr>
            <a:spLocks noGrp="1" noChangeArrowheads="1"/>
          </p:cNvSpPr>
          <p:nvPr>
            <p:ph type="title"/>
          </p:nvPr>
        </p:nvSpPr>
        <p:spPr/>
        <p:txBody>
          <a:bodyPr/>
          <a:lstStyle/>
          <a:p>
            <a:r>
              <a:rPr lang="en-GB"/>
              <a:t>Tools</a:t>
            </a:r>
          </a:p>
        </p:txBody>
      </p:sp>
      <p:sp>
        <p:nvSpPr>
          <p:cNvPr id="125955" name="Rectangle 3"/>
          <p:cNvSpPr>
            <a:spLocks noGrp="1" noChangeArrowheads="1"/>
          </p:cNvSpPr>
          <p:nvPr>
            <p:ph idx="1"/>
          </p:nvPr>
        </p:nvSpPr>
        <p:spPr/>
        <p:txBody>
          <a:bodyPr/>
          <a:lstStyle/>
          <a:p>
            <a:r>
              <a:rPr lang="en-GB"/>
              <a:t>OHP</a:t>
            </a:r>
          </a:p>
          <a:p>
            <a:r>
              <a:rPr lang="en-GB"/>
              <a:t>Powerpoint</a:t>
            </a:r>
          </a:p>
          <a:p>
            <a:r>
              <a:rPr lang="en-GB"/>
              <a:t>Handouts</a:t>
            </a:r>
          </a:p>
          <a:p>
            <a:r>
              <a:rPr lang="en-GB"/>
              <a:t>Flip Chart</a:t>
            </a:r>
          </a:p>
          <a:p>
            <a:r>
              <a:rPr lang="en-GB"/>
              <a:t>Posters</a:t>
            </a:r>
          </a:p>
          <a:p>
            <a:r>
              <a:rPr lang="en-GB"/>
              <a:t>Audio</a:t>
            </a:r>
          </a:p>
          <a:p>
            <a:r>
              <a:rPr lang="en-GB"/>
              <a:t>Video</a:t>
            </a:r>
          </a:p>
        </p:txBody>
      </p:sp>
    </p:spTree>
  </p:cSld>
  <p:clrMapOvr>
    <a:overrideClrMapping bg1="lt1" tx1="dk1" bg2="lt2" tx2="dk2" accent1="accent1" accent2="accent2" accent3="accent3" accent4="accent4" accent5="accent5" accent6="accent6" hlink="hlink" folHlink="folHlink"/>
  </p:clrMapOvr>
  <p:transition>
    <p:cover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595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595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595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595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2595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25955">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2595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5955" grpId="0" build="p"/>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Questions so far...?</a:t>
            </a:r>
            <a:endParaRPr lang="en-GB" dirty="0"/>
          </a:p>
        </p:txBody>
      </p:sp>
      <p:sp>
        <p:nvSpPr>
          <p:cNvPr id="3" name="Subtitle 2"/>
          <p:cNvSpPr>
            <a:spLocks noGrp="1"/>
          </p:cNvSpPr>
          <p:nvPr>
            <p:ph type="subTitle" idx="1"/>
          </p:nvPr>
        </p:nvSpPr>
        <p:spPr/>
        <p:txBody>
          <a:bodyPr/>
          <a:lstStyle/>
          <a:p>
            <a:endParaRPr lang="en-GB"/>
          </a:p>
        </p:txBody>
      </p:sp>
    </p:spTree>
  </p:cSld>
  <p:clrMapOvr>
    <a:masterClrMapping/>
  </p:clrMapOvr>
  <p:transition spd="med">
    <p:fade thruBlk="1"/>
  </p:transition>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noAutofit/>
          </a:bodyPr>
          <a:lstStyle/>
          <a:p>
            <a:r>
              <a:rPr lang="en-GB" sz="5400" dirty="0" smtClean="0"/>
              <a:t>Seminar</a:t>
            </a:r>
            <a:endParaRPr lang="en-GB" sz="5400" dirty="0"/>
          </a:p>
        </p:txBody>
      </p:sp>
      <p:sp>
        <p:nvSpPr>
          <p:cNvPr id="23555" name="Rectangle 3"/>
          <p:cNvSpPr>
            <a:spLocks noGrp="1" noChangeArrowheads="1"/>
          </p:cNvSpPr>
          <p:nvPr>
            <p:ph idx="1"/>
          </p:nvPr>
        </p:nvSpPr>
        <p:spPr/>
        <p:txBody>
          <a:bodyPr/>
          <a:lstStyle/>
          <a:p>
            <a:r>
              <a:rPr lang="en-GB" dirty="0" smtClean="0"/>
              <a:t>Prepare a question(s)</a:t>
            </a:r>
          </a:p>
          <a:p>
            <a:r>
              <a:rPr lang="en-GB" dirty="0" smtClean="0"/>
              <a:t>Use </a:t>
            </a:r>
            <a:r>
              <a:rPr lang="en-GB" dirty="0"/>
              <a:t>questions as an opportunity</a:t>
            </a:r>
          </a:p>
          <a:p>
            <a:r>
              <a:rPr lang="en-GB" dirty="0"/>
              <a:t>Already have a focussed area of debate or discussion</a:t>
            </a:r>
          </a:p>
          <a:p>
            <a:r>
              <a:rPr lang="en-GB" dirty="0"/>
              <a:t>See how this section can put to test your </a:t>
            </a:r>
            <a:r>
              <a:rPr lang="en-GB" dirty="0" smtClean="0"/>
              <a:t>presentation</a:t>
            </a:r>
          </a:p>
          <a:p>
            <a:r>
              <a:rPr lang="en-GB" dirty="0" smtClean="0"/>
              <a:t>Structure it</a:t>
            </a:r>
            <a:endParaRPr lang="en-GB" dirty="0"/>
          </a:p>
        </p:txBody>
      </p:sp>
    </p:spTree>
  </p:cSld>
  <p:clrMapOvr>
    <a:overrideClrMapping bg1="lt1" tx1="dk1" bg2="lt2" tx2="dk2" accent1="accent1" accent2="accent2" accent3="accent3" accent4="accent4" accent5="accent5" accent6="accent6" hlink="hlink" folHlink="folHlink"/>
  </p:clrMapOvr>
  <p:transition spd="med">
    <p:cover dir="u"/>
  </p:transition>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r>
              <a:rPr lang="en-GB"/>
              <a:t>Answering questions</a:t>
            </a:r>
          </a:p>
        </p:txBody>
      </p:sp>
      <p:sp>
        <p:nvSpPr>
          <p:cNvPr id="22531" name="Rectangle 3"/>
          <p:cNvSpPr>
            <a:spLocks noGrp="1" noChangeArrowheads="1"/>
          </p:cNvSpPr>
          <p:nvPr>
            <p:ph idx="1"/>
          </p:nvPr>
        </p:nvSpPr>
        <p:spPr/>
        <p:txBody>
          <a:bodyPr/>
          <a:lstStyle/>
          <a:p>
            <a:pPr>
              <a:lnSpc>
                <a:spcPct val="150000"/>
              </a:lnSpc>
            </a:pPr>
            <a:r>
              <a:rPr lang="en-GB" dirty="0"/>
              <a:t>Look at person with question</a:t>
            </a:r>
          </a:p>
          <a:p>
            <a:pPr>
              <a:lnSpc>
                <a:spcPct val="150000"/>
              </a:lnSpc>
            </a:pPr>
            <a:r>
              <a:rPr lang="en-GB" dirty="0"/>
              <a:t>Repeat question for audience if necessary</a:t>
            </a:r>
          </a:p>
          <a:p>
            <a:pPr>
              <a:lnSpc>
                <a:spcPct val="150000"/>
              </a:lnSpc>
            </a:pPr>
            <a:r>
              <a:rPr lang="en-GB" dirty="0"/>
              <a:t>Questions are an opportunity not a threat</a:t>
            </a:r>
          </a:p>
          <a:p>
            <a:endParaRPr lang="en-GB" dirty="0"/>
          </a:p>
        </p:txBody>
      </p:sp>
    </p:spTree>
  </p:cSld>
  <p:clrMapOvr>
    <a:overrideClrMapping bg1="lt1" tx1="dk1" bg2="lt2" tx2="dk2" accent1="accent1" accent2="accent2" accent3="accent3" accent4="accent4" accent5="accent5" accent6="accent6" hlink="hlink" folHlink="folHlink"/>
  </p:clrMapOvr>
  <p:transition>
    <p:cover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253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253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253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1" grpId="0" build="p"/>
    </p:bldLst>
  </p:timing>
</p:sld>
</file>

<file path=ppt/slides/slide5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r>
              <a:rPr lang="en-GB"/>
              <a:t>On the Day</a:t>
            </a:r>
          </a:p>
        </p:txBody>
      </p:sp>
      <p:sp>
        <p:nvSpPr>
          <p:cNvPr id="9219" name="Rectangle 3"/>
          <p:cNvSpPr>
            <a:spLocks noGrp="1" noChangeArrowheads="1"/>
          </p:cNvSpPr>
          <p:nvPr>
            <p:ph idx="1"/>
          </p:nvPr>
        </p:nvSpPr>
        <p:spPr/>
        <p:txBody>
          <a:bodyPr/>
          <a:lstStyle/>
          <a:p>
            <a:pPr>
              <a:lnSpc>
                <a:spcPct val="150000"/>
              </a:lnSpc>
            </a:pPr>
            <a:r>
              <a:rPr lang="en-GB" dirty="0"/>
              <a:t>Prepare yourself mentally</a:t>
            </a:r>
          </a:p>
          <a:p>
            <a:pPr>
              <a:lnSpc>
                <a:spcPct val="150000"/>
              </a:lnSpc>
            </a:pPr>
            <a:r>
              <a:rPr lang="en-GB" dirty="0"/>
              <a:t>Imagine yourself in the room</a:t>
            </a:r>
          </a:p>
          <a:p>
            <a:pPr>
              <a:lnSpc>
                <a:spcPct val="150000"/>
              </a:lnSpc>
            </a:pPr>
            <a:r>
              <a:rPr lang="en-GB" dirty="0"/>
              <a:t>Breathing</a:t>
            </a:r>
          </a:p>
          <a:p>
            <a:pPr>
              <a:lnSpc>
                <a:spcPct val="150000"/>
              </a:lnSpc>
            </a:pPr>
            <a:r>
              <a:rPr lang="en-GB" dirty="0"/>
              <a:t>Vocal / physical control</a:t>
            </a:r>
          </a:p>
          <a:p>
            <a:pPr>
              <a:buFont typeface="Wingdings" pitchFamily="2" charset="2"/>
              <a:buNone/>
            </a:pPr>
            <a:endParaRPr lang="en-GB" dirty="0"/>
          </a:p>
          <a:p>
            <a:endParaRPr lang="en-GB" dirty="0"/>
          </a:p>
        </p:txBody>
      </p:sp>
    </p:spTree>
  </p:cSld>
  <p:clrMapOvr>
    <a:overrideClrMapping bg1="lt1" tx1="dk1" bg2="lt2" tx2="dk2" accent1="accent1" accent2="accent2" accent3="accent3" accent4="accent4" accent5="accent5" accent6="accent6" hlink="hlink" folHlink="folHlink"/>
  </p:clrMapOvr>
  <p:transition>
    <p:cover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21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21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21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9" grpId="0" build="p"/>
    </p:bld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Final Questions?</a:t>
            </a:r>
            <a:endParaRPr lang="en-GB" dirty="0"/>
          </a:p>
        </p:txBody>
      </p:sp>
      <p:sp>
        <p:nvSpPr>
          <p:cNvPr id="3" name="Subtitle 2"/>
          <p:cNvSpPr>
            <a:spLocks noGrp="1"/>
          </p:cNvSpPr>
          <p:nvPr>
            <p:ph type="subTitle" idx="1"/>
          </p:nvPr>
        </p:nvSpPr>
        <p:spPr/>
        <p:txBody>
          <a:bodyPr/>
          <a:lstStyle/>
          <a:p>
            <a:endParaRPr lang="en-GB"/>
          </a:p>
        </p:txBody>
      </p:sp>
    </p:spTree>
  </p:cSld>
  <p:clrMapOvr>
    <a:masterClrMapping/>
  </p:clrMapOvr>
  <p:transition spd="med">
    <p:fade thruBlk="1"/>
  </p:transition>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a:t>
            </a:r>
            <a:endParaRPr lang="en-GB" dirty="0"/>
          </a:p>
        </p:txBody>
      </p:sp>
      <p:sp>
        <p:nvSpPr>
          <p:cNvPr id="3" name="Content Placeholder 2"/>
          <p:cNvSpPr>
            <a:spLocks noGrp="1"/>
          </p:cNvSpPr>
          <p:nvPr>
            <p:ph idx="1"/>
          </p:nvPr>
        </p:nvSpPr>
        <p:spPr/>
        <p:txBody>
          <a:bodyPr/>
          <a:lstStyle/>
          <a:p>
            <a:pPr>
              <a:buNone/>
            </a:pPr>
            <a:r>
              <a:rPr lang="en-GB" b="1" dirty="0" smtClean="0"/>
              <a:t>McCarthy, P &amp; Hatcher, </a:t>
            </a:r>
            <a:r>
              <a:rPr lang="en-GB" b="1" dirty="0" smtClean="0"/>
              <a:t>C.</a:t>
            </a:r>
            <a:r>
              <a:rPr lang="en-GB" dirty="0" smtClean="0"/>
              <a:t> </a:t>
            </a:r>
            <a:endParaRPr lang="en-GB" dirty="0" smtClean="0"/>
          </a:p>
          <a:p>
            <a:pPr>
              <a:buNone/>
            </a:pPr>
            <a:endParaRPr lang="en-GB" b="1" i="1" dirty="0" smtClean="0"/>
          </a:p>
          <a:p>
            <a:pPr>
              <a:buNone/>
            </a:pPr>
            <a:r>
              <a:rPr lang="en-GB" b="1" i="1" dirty="0" smtClean="0"/>
              <a:t>Presentation </a:t>
            </a:r>
            <a:r>
              <a:rPr lang="en-GB" b="1" i="1" dirty="0" smtClean="0"/>
              <a:t>Skills: The Essential </a:t>
            </a:r>
            <a:endParaRPr lang="en-GB" b="1" i="1" dirty="0" smtClean="0"/>
          </a:p>
          <a:p>
            <a:pPr>
              <a:buNone/>
            </a:pPr>
            <a:r>
              <a:rPr lang="en-GB" b="1" i="1" dirty="0" smtClean="0"/>
              <a:t>Guide </a:t>
            </a:r>
            <a:r>
              <a:rPr lang="en-GB" b="1" i="1" dirty="0" smtClean="0"/>
              <a:t>for Students </a:t>
            </a:r>
            <a:endParaRPr lang="en-GB" b="1" i="1" dirty="0" smtClean="0"/>
          </a:p>
          <a:p>
            <a:pPr>
              <a:lnSpc>
                <a:spcPct val="150000"/>
              </a:lnSpc>
              <a:buNone/>
            </a:pPr>
            <a:endParaRPr lang="en-GB" dirty="0" smtClean="0"/>
          </a:p>
          <a:p>
            <a:pPr>
              <a:lnSpc>
                <a:spcPct val="150000"/>
              </a:lnSpc>
              <a:buNone/>
            </a:pPr>
            <a:r>
              <a:rPr lang="en-GB" dirty="0" smtClean="0"/>
              <a:t>(Sage </a:t>
            </a:r>
            <a:r>
              <a:rPr lang="en-GB" dirty="0" smtClean="0"/>
              <a:t>Publications </a:t>
            </a:r>
            <a:r>
              <a:rPr lang="en-GB" smtClean="0"/>
              <a:t>Ltd </a:t>
            </a:r>
            <a:r>
              <a:rPr lang="en-GB" smtClean="0"/>
              <a:t>2002</a:t>
            </a:r>
            <a:r>
              <a:rPr lang="en-GB" dirty="0" smtClean="0"/>
              <a:t>)</a:t>
            </a:r>
            <a:endParaRPr lang="en-GB" b="1" i="1" dirty="0" smtClean="0"/>
          </a:p>
        </p:txBody>
      </p:sp>
    </p:spTree>
  </p:cSld>
  <p:clrMapOvr>
    <a:masterClrMapping/>
  </p:clrMapOvr>
  <p:transition spd="med">
    <p:fade thruBlk="1"/>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riel">
      <a:majorFont>
        <a:latin typeface="Century Schoolbook"/>
        <a:ea typeface=""/>
        <a:cs typeface=""/>
        <a:font script="Jpan" typeface="ＭＳ Ｐ明朝"/>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entury Schoolbook"/>
        <a:ea typeface=""/>
        <a:cs typeface=""/>
        <a:font script="Jpan" typeface="ＭＳ Ｐ明朝"/>
        <a:font script="Hang" typeface="휴먼매직체"/>
        <a:font script="Hans" typeface="宋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993</TotalTime>
  <Words>676</Words>
  <Application>Microsoft Office PowerPoint</Application>
  <PresentationFormat>On-screen Show (4:3)</PresentationFormat>
  <Paragraphs>156</Paragraphs>
  <Slides>58</Slides>
  <Notes>0</Notes>
  <HiddenSlides>0</HiddenSlides>
  <MMClips>0</MMClips>
  <ScaleCrop>false</ScaleCrop>
  <HeadingPairs>
    <vt:vector size="4" baseType="variant">
      <vt:variant>
        <vt:lpstr>Theme</vt:lpstr>
      </vt:variant>
      <vt:variant>
        <vt:i4>1</vt:i4>
      </vt:variant>
      <vt:variant>
        <vt:lpstr>Slide Titles</vt:lpstr>
      </vt:variant>
      <vt:variant>
        <vt:i4>58</vt:i4>
      </vt:variant>
    </vt:vector>
  </HeadingPairs>
  <TitlesOfParts>
    <vt:vector size="59" baseType="lpstr">
      <vt:lpstr>Office Theme</vt:lpstr>
      <vt:lpstr>Presentation Skills</vt:lpstr>
      <vt:lpstr>Slide 2</vt:lpstr>
      <vt:lpstr>Slide 3</vt:lpstr>
      <vt:lpstr>How do I get from here...</vt:lpstr>
      <vt:lpstr>Slide 5</vt:lpstr>
      <vt:lpstr>To here...</vt:lpstr>
      <vt:lpstr>Slide 7</vt:lpstr>
      <vt:lpstr>Answer</vt:lpstr>
      <vt:lpstr>1.</vt:lpstr>
      <vt:lpstr>Deciding what you want to say</vt:lpstr>
      <vt:lpstr>‘You should always write down, in one short sentence, the purpose of your presentation.’</vt:lpstr>
      <vt:lpstr>Slide 12</vt:lpstr>
      <vt:lpstr>Slide 13</vt:lpstr>
      <vt:lpstr>Slide 14</vt:lpstr>
      <vt:lpstr>Presentation Methods</vt:lpstr>
      <vt:lpstr>Questions so far...?</vt:lpstr>
      <vt:lpstr>2.</vt:lpstr>
      <vt:lpstr>Slide 18</vt:lpstr>
      <vt:lpstr>STRUCTURE</vt:lpstr>
      <vt:lpstr>Why is this so important?</vt:lpstr>
      <vt:lpstr> Audience understand through your:</vt:lpstr>
      <vt:lpstr>Slide 22</vt:lpstr>
      <vt:lpstr>Structural Patterns</vt:lpstr>
      <vt:lpstr>Structure</vt:lpstr>
      <vt:lpstr>Introduction</vt:lpstr>
      <vt:lpstr>‘Remember, your listeners will decide in the first thirty seconds what they think of you and whether you are worth listening to.’  </vt:lpstr>
      <vt:lpstr>Slide 27</vt:lpstr>
      <vt:lpstr>Body</vt:lpstr>
      <vt:lpstr>Zzzzzzz</vt:lpstr>
      <vt:lpstr>Remember that your listeners recall at a rate inverse to the number of points made. Research shows that the more points you make, the fewer the details they remember.</vt:lpstr>
      <vt:lpstr>Slide 31</vt:lpstr>
      <vt:lpstr>Remember that your listeners recall at a rate inverse to the number of points made. Research shows that the more points you make, the fewer the details they remember.</vt:lpstr>
      <vt:lpstr>Slide 33</vt:lpstr>
      <vt:lpstr>Prepare no more than</vt:lpstr>
      <vt:lpstr>Conclusion</vt:lpstr>
      <vt:lpstr>Questions so far...?</vt:lpstr>
      <vt:lpstr>3.</vt:lpstr>
      <vt:lpstr>EFFECTIVE DELIVERY</vt:lpstr>
      <vt:lpstr> </vt:lpstr>
      <vt:lpstr>People remember:</vt:lpstr>
      <vt:lpstr>Slide 41</vt:lpstr>
      <vt:lpstr> </vt:lpstr>
      <vt:lpstr>Speak to audience</vt:lpstr>
      <vt:lpstr>Delivery</vt:lpstr>
      <vt:lpstr>Variety</vt:lpstr>
      <vt:lpstr>Rehearse</vt:lpstr>
      <vt:lpstr>Focus in Rehearsal</vt:lpstr>
      <vt:lpstr>Physicality</vt:lpstr>
      <vt:lpstr>Voice</vt:lpstr>
      <vt:lpstr>TECHNOLOGY</vt:lpstr>
      <vt:lpstr>Technology</vt:lpstr>
      <vt:lpstr>Tools</vt:lpstr>
      <vt:lpstr>Questions so far...?</vt:lpstr>
      <vt:lpstr>Seminar</vt:lpstr>
      <vt:lpstr>Answering questions</vt:lpstr>
      <vt:lpstr>On the Day</vt:lpstr>
      <vt:lpstr>Final Questions?</vt:lpstr>
      <vt:lpstr>Reference:</vt:lpstr>
    </vt:vector>
  </TitlesOfParts>
  <Company>SIHE</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Skills</dc:title>
  <dc:creator>edu-jb2</dc:creator>
  <cp:lastModifiedBy>edu-jb2</cp:lastModifiedBy>
  <cp:revision>49</cp:revision>
  <dcterms:created xsi:type="dcterms:W3CDTF">2008-02-01T16:13:28Z</dcterms:created>
  <dcterms:modified xsi:type="dcterms:W3CDTF">2012-01-27T13:01:17Z</dcterms:modified>
</cp:coreProperties>
</file>