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9"/>
  </p:notesMasterIdLst>
  <p:sldIdLst>
    <p:sldId id="294" r:id="rId2"/>
    <p:sldId id="297" r:id="rId3"/>
    <p:sldId id="305" r:id="rId4"/>
    <p:sldId id="307" r:id="rId5"/>
    <p:sldId id="308" r:id="rId6"/>
    <p:sldId id="309" r:id="rId7"/>
    <p:sldId id="310" r:id="rId8"/>
    <p:sldId id="311" r:id="rId9"/>
    <p:sldId id="312" r:id="rId10"/>
    <p:sldId id="313" r:id="rId11"/>
    <p:sldId id="324" r:id="rId12"/>
    <p:sldId id="319" r:id="rId13"/>
    <p:sldId id="320" r:id="rId14"/>
    <p:sldId id="321" r:id="rId15"/>
    <p:sldId id="291" r:id="rId16"/>
    <p:sldId id="281" r:id="rId17"/>
    <p:sldId id="32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17" autoAdjust="0"/>
    <p:restoredTop sz="94660"/>
  </p:normalViewPr>
  <p:slideViewPr>
    <p:cSldViewPr>
      <p:cViewPr varScale="1">
        <p:scale>
          <a:sx n="108" d="100"/>
          <a:sy n="108" d="100"/>
        </p:scale>
        <p:origin x="14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9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5C9D0F-2DF1-49C8-AD46-ED7A0D15D708}" type="doc">
      <dgm:prSet loTypeId="urn:microsoft.com/office/officeart/2005/8/layout/arrow6" loCatId="relationship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5101CC56-CBBE-4600-9901-9A6C666FE7BD}">
      <dgm:prSet phldrT="[Text]"/>
      <dgm:spPr/>
      <dgm:t>
        <a:bodyPr/>
        <a:lstStyle/>
        <a:p>
          <a:r>
            <a:rPr lang="en-GB" dirty="0" smtClean="0"/>
            <a:t>Personal needs</a:t>
          </a:r>
          <a:endParaRPr lang="en-GB" dirty="0"/>
        </a:p>
      </dgm:t>
    </dgm:pt>
    <dgm:pt modelId="{2CFA49D5-1C24-4198-AA44-B6912C393731}" type="parTrans" cxnId="{D9DC9B6A-B880-43E9-80FA-7C1B76679636}">
      <dgm:prSet/>
      <dgm:spPr/>
      <dgm:t>
        <a:bodyPr/>
        <a:lstStyle/>
        <a:p>
          <a:endParaRPr lang="en-GB"/>
        </a:p>
      </dgm:t>
    </dgm:pt>
    <dgm:pt modelId="{19EE2554-C00B-4D4B-A39B-6A3AAF6A12D0}" type="sibTrans" cxnId="{D9DC9B6A-B880-43E9-80FA-7C1B76679636}">
      <dgm:prSet/>
      <dgm:spPr/>
      <dgm:t>
        <a:bodyPr/>
        <a:lstStyle/>
        <a:p>
          <a:endParaRPr lang="en-GB"/>
        </a:p>
      </dgm:t>
    </dgm:pt>
    <dgm:pt modelId="{6C17397E-CBB2-4970-84F9-FC79314E25F3}">
      <dgm:prSet phldrT="[Text]"/>
      <dgm:spPr/>
      <dgm:t>
        <a:bodyPr/>
        <a:lstStyle/>
        <a:p>
          <a:r>
            <a:rPr lang="en-GB" dirty="0" smtClean="0"/>
            <a:t>Environmental Impacts</a:t>
          </a:r>
          <a:endParaRPr lang="en-GB" dirty="0"/>
        </a:p>
      </dgm:t>
    </dgm:pt>
    <dgm:pt modelId="{C9A40B73-730B-476A-B7BF-46D9D4A26245}" type="parTrans" cxnId="{FADC8629-9299-4F21-966A-B9606B5331D9}">
      <dgm:prSet/>
      <dgm:spPr/>
      <dgm:t>
        <a:bodyPr/>
        <a:lstStyle/>
        <a:p>
          <a:endParaRPr lang="en-GB"/>
        </a:p>
      </dgm:t>
    </dgm:pt>
    <dgm:pt modelId="{FDAE28F7-3DCD-409F-A509-B0701BBF5C9F}" type="sibTrans" cxnId="{FADC8629-9299-4F21-966A-B9606B5331D9}">
      <dgm:prSet/>
      <dgm:spPr/>
      <dgm:t>
        <a:bodyPr/>
        <a:lstStyle/>
        <a:p>
          <a:endParaRPr lang="en-GB"/>
        </a:p>
      </dgm:t>
    </dgm:pt>
    <dgm:pt modelId="{A64E1673-7783-41E6-8AF5-01CABF7BCB86}" type="pres">
      <dgm:prSet presAssocID="{7D5C9D0F-2DF1-49C8-AD46-ED7A0D15D708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BA94EBF-4B94-4DE1-9780-4BF5063D6D40}" type="pres">
      <dgm:prSet presAssocID="{7D5C9D0F-2DF1-49C8-AD46-ED7A0D15D708}" presName="ribbon" presStyleLbl="node1" presStyleIdx="0" presStyleCnt="1"/>
      <dgm:spPr/>
    </dgm:pt>
    <dgm:pt modelId="{E6F15277-BB01-4804-A05A-B25951F0C6FA}" type="pres">
      <dgm:prSet presAssocID="{7D5C9D0F-2DF1-49C8-AD46-ED7A0D15D708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200CE9-880A-407B-8030-18E2C9A426D0}" type="pres">
      <dgm:prSet presAssocID="{7D5C9D0F-2DF1-49C8-AD46-ED7A0D15D708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ADC8629-9299-4F21-966A-B9606B5331D9}" srcId="{7D5C9D0F-2DF1-49C8-AD46-ED7A0D15D708}" destId="{6C17397E-CBB2-4970-84F9-FC79314E25F3}" srcOrd="1" destOrd="0" parTransId="{C9A40B73-730B-476A-B7BF-46D9D4A26245}" sibTransId="{FDAE28F7-3DCD-409F-A509-B0701BBF5C9F}"/>
    <dgm:cxn modelId="{E0851015-132A-4E05-869C-2CE6E4FEFCF3}" type="presOf" srcId="{5101CC56-CBBE-4600-9901-9A6C666FE7BD}" destId="{E6F15277-BB01-4804-A05A-B25951F0C6FA}" srcOrd="0" destOrd="0" presId="urn:microsoft.com/office/officeart/2005/8/layout/arrow6"/>
    <dgm:cxn modelId="{2ACA6E9F-82BC-4D87-BDB3-6DC911A60602}" type="presOf" srcId="{7D5C9D0F-2DF1-49C8-AD46-ED7A0D15D708}" destId="{A64E1673-7783-41E6-8AF5-01CABF7BCB86}" srcOrd="0" destOrd="0" presId="urn:microsoft.com/office/officeart/2005/8/layout/arrow6"/>
    <dgm:cxn modelId="{92CDC119-C74C-4EA7-A207-F52EA921A08B}" type="presOf" srcId="{6C17397E-CBB2-4970-84F9-FC79314E25F3}" destId="{33200CE9-880A-407B-8030-18E2C9A426D0}" srcOrd="0" destOrd="0" presId="urn:microsoft.com/office/officeart/2005/8/layout/arrow6"/>
    <dgm:cxn modelId="{D9DC9B6A-B880-43E9-80FA-7C1B76679636}" srcId="{7D5C9D0F-2DF1-49C8-AD46-ED7A0D15D708}" destId="{5101CC56-CBBE-4600-9901-9A6C666FE7BD}" srcOrd="0" destOrd="0" parTransId="{2CFA49D5-1C24-4198-AA44-B6912C393731}" sibTransId="{19EE2554-C00B-4D4B-A39B-6A3AAF6A12D0}"/>
    <dgm:cxn modelId="{C952025C-EB3A-43F1-84CF-483A1C40230B}" type="presParOf" srcId="{A64E1673-7783-41E6-8AF5-01CABF7BCB86}" destId="{FBA94EBF-4B94-4DE1-9780-4BF5063D6D40}" srcOrd="0" destOrd="0" presId="urn:microsoft.com/office/officeart/2005/8/layout/arrow6"/>
    <dgm:cxn modelId="{EAF49427-99AD-4D93-9BCD-6AD85357F946}" type="presParOf" srcId="{A64E1673-7783-41E6-8AF5-01CABF7BCB86}" destId="{E6F15277-BB01-4804-A05A-B25951F0C6FA}" srcOrd="1" destOrd="0" presId="urn:microsoft.com/office/officeart/2005/8/layout/arrow6"/>
    <dgm:cxn modelId="{36792661-4D2C-4CE7-AE68-C7856F177D53}" type="presParOf" srcId="{A64E1673-7783-41E6-8AF5-01CABF7BCB86}" destId="{33200CE9-880A-407B-8030-18E2C9A426D0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995720-4B49-4D45-ACAE-0B18428D956E}" type="doc">
      <dgm:prSet loTypeId="urn:microsoft.com/office/officeart/2005/8/layout/vList4#1" loCatId="list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9C1D616B-0FCD-4AF2-8531-7BBD9EF2FDC3}">
      <dgm:prSet phldrT="[Text]"/>
      <dgm:spPr/>
      <dgm:t>
        <a:bodyPr/>
        <a:lstStyle/>
        <a:p>
          <a:r>
            <a:rPr lang="en-GB" dirty="0" smtClean="0"/>
            <a:t>Green spinning</a:t>
          </a:r>
          <a:endParaRPr lang="en-GB" dirty="0"/>
        </a:p>
      </dgm:t>
    </dgm:pt>
    <dgm:pt modelId="{96265B64-CB47-442C-B917-5EF74A936B97}" type="parTrans" cxnId="{AF7E8FAD-93EA-4243-ADB4-F6C2BA7A70B0}">
      <dgm:prSet/>
      <dgm:spPr/>
      <dgm:t>
        <a:bodyPr/>
        <a:lstStyle/>
        <a:p>
          <a:endParaRPr lang="en-GB"/>
        </a:p>
      </dgm:t>
    </dgm:pt>
    <dgm:pt modelId="{F75EC6D8-FB60-4333-9A97-A0D7E0D42160}" type="sibTrans" cxnId="{AF7E8FAD-93EA-4243-ADB4-F6C2BA7A70B0}">
      <dgm:prSet/>
      <dgm:spPr/>
      <dgm:t>
        <a:bodyPr/>
        <a:lstStyle/>
        <a:p>
          <a:endParaRPr lang="en-GB"/>
        </a:p>
      </dgm:t>
    </dgm:pt>
    <dgm:pt modelId="{B250BFDC-F176-42E3-BA36-5C75B8202DDE}">
      <dgm:prSet phldrT="[Text]"/>
      <dgm:spPr/>
      <dgm:t>
        <a:bodyPr/>
        <a:lstStyle/>
        <a:p>
          <a:r>
            <a:rPr lang="en-GB" dirty="0" smtClean="0"/>
            <a:t>Green selling</a:t>
          </a:r>
          <a:endParaRPr lang="en-GB" dirty="0"/>
        </a:p>
      </dgm:t>
    </dgm:pt>
    <dgm:pt modelId="{DA98B1A2-C1BA-433E-BF08-C34CA9C03745}" type="parTrans" cxnId="{23DAA813-00A5-47C6-B010-ADD751E9899B}">
      <dgm:prSet/>
      <dgm:spPr/>
      <dgm:t>
        <a:bodyPr/>
        <a:lstStyle/>
        <a:p>
          <a:endParaRPr lang="en-GB"/>
        </a:p>
      </dgm:t>
    </dgm:pt>
    <dgm:pt modelId="{F3609237-E1E3-4E56-87BD-A39E709266D2}" type="sibTrans" cxnId="{23DAA813-00A5-47C6-B010-ADD751E9899B}">
      <dgm:prSet/>
      <dgm:spPr/>
      <dgm:t>
        <a:bodyPr/>
        <a:lstStyle/>
        <a:p>
          <a:endParaRPr lang="en-GB"/>
        </a:p>
      </dgm:t>
    </dgm:pt>
    <dgm:pt modelId="{9A0BE711-2D36-4BF5-B342-6C4121780DD8}">
      <dgm:prSet phldrT="[Text]"/>
      <dgm:spPr/>
      <dgm:t>
        <a:bodyPr/>
        <a:lstStyle/>
        <a:p>
          <a:r>
            <a:rPr lang="en-GB" dirty="0" smtClean="0"/>
            <a:t>Promoting existing product features as green</a:t>
          </a:r>
          <a:endParaRPr lang="en-GB" dirty="0"/>
        </a:p>
      </dgm:t>
    </dgm:pt>
    <dgm:pt modelId="{C1A4F9B8-CBC7-478A-81B6-D9087554A500}" type="parTrans" cxnId="{9CCCB6B7-039E-4E82-ABF8-8A55E31E063D}">
      <dgm:prSet/>
      <dgm:spPr/>
      <dgm:t>
        <a:bodyPr/>
        <a:lstStyle/>
        <a:p>
          <a:endParaRPr lang="en-GB"/>
        </a:p>
      </dgm:t>
    </dgm:pt>
    <dgm:pt modelId="{349D6A3D-6E4B-4567-B811-FAB6A6A63616}" type="sibTrans" cxnId="{9CCCB6B7-039E-4E82-ABF8-8A55E31E063D}">
      <dgm:prSet/>
      <dgm:spPr/>
      <dgm:t>
        <a:bodyPr/>
        <a:lstStyle/>
        <a:p>
          <a:endParaRPr lang="en-GB"/>
        </a:p>
      </dgm:t>
    </dgm:pt>
    <dgm:pt modelId="{25043F69-E0F8-48F5-8201-71968523907A}">
      <dgm:prSet phldrT="[Text]"/>
      <dgm:spPr/>
      <dgm:t>
        <a:bodyPr/>
        <a:lstStyle/>
        <a:p>
          <a:r>
            <a:rPr lang="en-GB" dirty="0" smtClean="0"/>
            <a:t>Green harvesting</a:t>
          </a:r>
          <a:endParaRPr lang="en-GB" dirty="0"/>
        </a:p>
      </dgm:t>
    </dgm:pt>
    <dgm:pt modelId="{B0DEB412-F949-4BB2-84EE-6420BD13BCEC}" type="parTrans" cxnId="{5DFF3710-C681-48F2-A347-2043C8801A5C}">
      <dgm:prSet/>
      <dgm:spPr/>
      <dgm:t>
        <a:bodyPr/>
        <a:lstStyle/>
        <a:p>
          <a:endParaRPr lang="en-GB"/>
        </a:p>
      </dgm:t>
    </dgm:pt>
    <dgm:pt modelId="{4D5E042C-8BDA-4880-8067-7749BB73BD20}" type="sibTrans" cxnId="{5DFF3710-C681-48F2-A347-2043C8801A5C}">
      <dgm:prSet/>
      <dgm:spPr/>
      <dgm:t>
        <a:bodyPr/>
        <a:lstStyle/>
        <a:p>
          <a:endParaRPr lang="en-GB"/>
        </a:p>
      </dgm:t>
    </dgm:pt>
    <dgm:pt modelId="{730EA1AB-2DCE-4E05-A584-B0D31B1F443F}">
      <dgm:prSet phldrT="[Text]"/>
      <dgm:spPr/>
      <dgm:t>
        <a:bodyPr/>
        <a:lstStyle/>
        <a:p>
          <a:r>
            <a:rPr lang="en-GB" dirty="0" smtClean="0"/>
            <a:t>Reducing packaging/energy costs not passed on to the consumer </a:t>
          </a:r>
          <a:endParaRPr lang="en-GB" dirty="0"/>
        </a:p>
      </dgm:t>
    </dgm:pt>
    <dgm:pt modelId="{7A4C6B94-1DB1-48EF-ADF6-C14FC179B1C5}" type="parTrans" cxnId="{AE9559CC-1428-4CF6-A298-445653D5E42C}">
      <dgm:prSet/>
      <dgm:spPr/>
      <dgm:t>
        <a:bodyPr/>
        <a:lstStyle/>
        <a:p>
          <a:endParaRPr lang="en-GB"/>
        </a:p>
      </dgm:t>
    </dgm:pt>
    <dgm:pt modelId="{0E8C967B-7A0B-4124-A1F1-08412F899AC7}" type="sibTrans" cxnId="{AE9559CC-1428-4CF6-A298-445653D5E42C}">
      <dgm:prSet/>
      <dgm:spPr/>
      <dgm:t>
        <a:bodyPr/>
        <a:lstStyle/>
        <a:p>
          <a:endParaRPr lang="en-GB"/>
        </a:p>
      </dgm:t>
    </dgm:pt>
    <dgm:pt modelId="{BEC9B4DC-E344-4E66-80E1-8C1F03793827}">
      <dgm:prSet phldrT="[Text]"/>
      <dgm:spPr/>
      <dgm:t>
        <a:bodyPr/>
        <a:lstStyle/>
        <a:p>
          <a:r>
            <a:rPr lang="en-GB" dirty="0" err="1" smtClean="0"/>
            <a:t>Enviropreneur</a:t>
          </a:r>
          <a:r>
            <a:rPr lang="en-GB" dirty="0" smtClean="0"/>
            <a:t> marketing</a:t>
          </a:r>
          <a:endParaRPr lang="en-GB" dirty="0"/>
        </a:p>
      </dgm:t>
    </dgm:pt>
    <dgm:pt modelId="{17884CF1-59DA-4D2B-9682-886A38CDA6AD}" type="parTrans" cxnId="{545E68B5-0213-4680-9904-000A0D74FD8A}">
      <dgm:prSet/>
      <dgm:spPr/>
      <dgm:t>
        <a:bodyPr/>
        <a:lstStyle/>
        <a:p>
          <a:endParaRPr lang="en-GB"/>
        </a:p>
      </dgm:t>
    </dgm:pt>
    <dgm:pt modelId="{E68D3B15-7155-44E4-89B7-F8656BB63168}" type="sibTrans" cxnId="{545E68B5-0213-4680-9904-000A0D74FD8A}">
      <dgm:prSet/>
      <dgm:spPr/>
      <dgm:t>
        <a:bodyPr/>
        <a:lstStyle/>
        <a:p>
          <a:endParaRPr lang="en-GB"/>
        </a:p>
      </dgm:t>
    </dgm:pt>
    <dgm:pt modelId="{C0E931B7-D382-473F-BA90-E038ABD63C3A}">
      <dgm:prSet phldrT="[Text]"/>
      <dgm:spPr/>
      <dgm:t>
        <a:bodyPr/>
        <a:lstStyle/>
        <a:p>
          <a:r>
            <a:rPr lang="en-GB" dirty="0" smtClean="0"/>
            <a:t>Boutique eco products</a:t>
          </a:r>
          <a:endParaRPr lang="en-GB" dirty="0"/>
        </a:p>
      </dgm:t>
    </dgm:pt>
    <dgm:pt modelId="{F072E0E4-7B4F-41B1-8BC7-057D5FBE5376}" type="parTrans" cxnId="{74C24AF9-A4AE-421C-B130-0610A673C1C9}">
      <dgm:prSet/>
      <dgm:spPr/>
      <dgm:t>
        <a:bodyPr/>
        <a:lstStyle/>
        <a:p>
          <a:endParaRPr lang="en-GB"/>
        </a:p>
      </dgm:t>
    </dgm:pt>
    <dgm:pt modelId="{21DED599-9CBA-43F4-8C9C-613CBB71B565}" type="sibTrans" cxnId="{74C24AF9-A4AE-421C-B130-0610A673C1C9}">
      <dgm:prSet/>
      <dgm:spPr/>
      <dgm:t>
        <a:bodyPr/>
        <a:lstStyle/>
        <a:p>
          <a:endParaRPr lang="en-GB"/>
        </a:p>
      </dgm:t>
    </dgm:pt>
    <dgm:pt modelId="{988CF239-618E-46BB-8683-25F020729F16}">
      <dgm:prSet phldrT="[Text]"/>
      <dgm:spPr/>
      <dgm:t>
        <a:bodyPr/>
        <a:lstStyle/>
        <a:p>
          <a:r>
            <a:rPr lang="en-GB" dirty="0" smtClean="0"/>
            <a:t>Using PR to manage criticism of industries considered non-eco</a:t>
          </a:r>
          <a:endParaRPr lang="en-GB" dirty="0"/>
        </a:p>
      </dgm:t>
    </dgm:pt>
    <dgm:pt modelId="{B7237D66-9EE8-4C4A-B44E-B43D8DBE1EB0}" type="parTrans" cxnId="{D4052D95-7060-47AB-880F-672C13404735}">
      <dgm:prSet/>
      <dgm:spPr/>
      <dgm:t>
        <a:bodyPr/>
        <a:lstStyle/>
        <a:p>
          <a:endParaRPr lang="en-GB"/>
        </a:p>
      </dgm:t>
    </dgm:pt>
    <dgm:pt modelId="{9D0CEBDE-D988-4D1C-BD23-29D95D8690F9}" type="sibTrans" cxnId="{D4052D95-7060-47AB-880F-672C13404735}">
      <dgm:prSet/>
      <dgm:spPr/>
      <dgm:t>
        <a:bodyPr/>
        <a:lstStyle/>
        <a:p>
          <a:endParaRPr lang="en-GB"/>
        </a:p>
      </dgm:t>
    </dgm:pt>
    <dgm:pt modelId="{314F9407-C4F9-4D5C-9225-749663CF58CE}">
      <dgm:prSet phldrT="[Text]"/>
      <dgm:spPr/>
      <dgm:t>
        <a:bodyPr/>
        <a:lstStyle/>
        <a:p>
          <a:r>
            <a:rPr lang="en-GB" dirty="0" smtClean="0"/>
            <a:t>Compliance marketing</a:t>
          </a:r>
          <a:endParaRPr lang="en-GB" dirty="0"/>
        </a:p>
      </dgm:t>
    </dgm:pt>
    <dgm:pt modelId="{327B6364-DDF7-4C67-870F-BD82D279F2A7}" type="parTrans" cxnId="{FE7D91B0-53F4-4481-9005-80506EC610B5}">
      <dgm:prSet/>
      <dgm:spPr/>
      <dgm:t>
        <a:bodyPr/>
        <a:lstStyle/>
        <a:p>
          <a:endParaRPr lang="en-GB"/>
        </a:p>
      </dgm:t>
    </dgm:pt>
    <dgm:pt modelId="{EA1F6C7E-D67C-4935-9598-BC39ACD45AB6}" type="sibTrans" cxnId="{FE7D91B0-53F4-4481-9005-80506EC610B5}">
      <dgm:prSet/>
      <dgm:spPr/>
      <dgm:t>
        <a:bodyPr/>
        <a:lstStyle/>
        <a:p>
          <a:endParaRPr lang="en-GB"/>
        </a:p>
      </dgm:t>
    </dgm:pt>
    <dgm:pt modelId="{72C67137-14C2-4658-97E0-4A64F2860018}">
      <dgm:prSet phldrT="[Text]"/>
      <dgm:spPr/>
      <dgm:t>
        <a:bodyPr/>
        <a:lstStyle/>
        <a:p>
          <a:r>
            <a:rPr lang="en-GB" dirty="0" smtClean="0"/>
            <a:t>Compliance to regulations as a means of promotion</a:t>
          </a:r>
          <a:endParaRPr lang="en-GB" dirty="0"/>
        </a:p>
      </dgm:t>
    </dgm:pt>
    <dgm:pt modelId="{863C5B50-D303-48EA-BBAB-E0F1BA33224D}" type="parTrans" cxnId="{3484CA5F-6754-43C1-AC83-2D0D933B1CB3}">
      <dgm:prSet/>
      <dgm:spPr/>
      <dgm:t>
        <a:bodyPr/>
        <a:lstStyle/>
        <a:p>
          <a:endParaRPr lang="en-GB"/>
        </a:p>
      </dgm:t>
    </dgm:pt>
    <dgm:pt modelId="{31BFE1D0-ADBB-4310-BF92-1AD3250B7274}" type="sibTrans" cxnId="{3484CA5F-6754-43C1-AC83-2D0D933B1CB3}">
      <dgm:prSet/>
      <dgm:spPr/>
      <dgm:t>
        <a:bodyPr/>
        <a:lstStyle/>
        <a:p>
          <a:endParaRPr lang="en-GB"/>
        </a:p>
      </dgm:t>
    </dgm:pt>
    <dgm:pt modelId="{76F835F1-82D2-4E43-8536-7AB2838632EB}" type="pres">
      <dgm:prSet presAssocID="{1F995720-4B49-4D45-ACAE-0B18428D956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40FBA72-BEF0-4AE7-8B17-8439482953FB}" type="pres">
      <dgm:prSet presAssocID="{9C1D616B-0FCD-4AF2-8531-7BBD9EF2FDC3}" presName="comp" presStyleCnt="0"/>
      <dgm:spPr/>
    </dgm:pt>
    <dgm:pt modelId="{7CFDBF93-913F-4B06-B234-7756E88289D6}" type="pres">
      <dgm:prSet presAssocID="{9C1D616B-0FCD-4AF2-8531-7BBD9EF2FDC3}" presName="box" presStyleLbl="node1" presStyleIdx="0" presStyleCnt="5"/>
      <dgm:spPr/>
      <dgm:t>
        <a:bodyPr/>
        <a:lstStyle/>
        <a:p>
          <a:endParaRPr lang="en-GB"/>
        </a:p>
      </dgm:t>
    </dgm:pt>
    <dgm:pt modelId="{23D10A3A-DBC6-4186-AFD4-913EF096524B}" type="pres">
      <dgm:prSet presAssocID="{9C1D616B-0FCD-4AF2-8531-7BBD9EF2FDC3}" presName="img" presStyleLbl="fgImgPlace1" presStyleIdx="0" presStyleCnt="5" custScaleX="4748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BAA1C74-1EB2-49AD-B3F5-49A4419FA884}" type="pres">
      <dgm:prSet presAssocID="{9C1D616B-0FCD-4AF2-8531-7BBD9EF2FDC3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79D0EC5-66F6-427C-AD3D-690517DA976D}" type="pres">
      <dgm:prSet presAssocID="{F75EC6D8-FB60-4333-9A97-A0D7E0D42160}" presName="spacer" presStyleCnt="0"/>
      <dgm:spPr/>
    </dgm:pt>
    <dgm:pt modelId="{ED6F4801-F66B-4B12-8C74-A549089D0B40}" type="pres">
      <dgm:prSet presAssocID="{B250BFDC-F176-42E3-BA36-5C75B8202DDE}" presName="comp" presStyleCnt="0"/>
      <dgm:spPr/>
    </dgm:pt>
    <dgm:pt modelId="{7BD1700E-E3C1-4E3A-8A1B-61D13837906C}" type="pres">
      <dgm:prSet presAssocID="{B250BFDC-F176-42E3-BA36-5C75B8202DDE}" presName="box" presStyleLbl="node1" presStyleIdx="1" presStyleCnt="5"/>
      <dgm:spPr/>
      <dgm:t>
        <a:bodyPr/>
        <a:lstStyle/>
        <a:p>
          <a:endParaRPr lang="en-GB"/>
        </a:p>
      </dgm:t>
    </dgm:pt>
    <dgm:pt modelId="{B021134C-7367-4FDA-A813-6E7EA9C1FDC5}" type="pres">
      <dgm:prSet presAssocID="{B250BFDC-F176-42E3-BA36-5C75B8202DDE}" presName="img" presStyleLbl="fgImgPlace1" presStyleIdx="1" presStyleCnt="5" custScaleX="47489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6240364-4CAE-45CA-B849-4A1E00F59E9E}" type="pres">
      <dgm:prSet presAssocID="{B250BFDC-F176-42E3-BA36-5C75B8202DDE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7AFBD36-A530-4C14-A157-1E54EB536105}" type="pres">
      <dgm:prSet presAssocID="{F3609237-E1E3-4E56-87BD-A39E709266D2}" presName="spacer" presStyleCnt="0"/>
      <dgm:spPr/>
    </dgm:pt>
    <dgm:pt modelId="{6195056E-BC25-4893-8FEB-4C6F266B9065}" type="pres">
      <dgm:prSet presAssocID="{25043F69-E0F8-48F5-8201-71968523907A}" presName="comp" presStyleCnt="0"/>
      <dgm:spPr/>
    </dgm:pt>
    <dgm:pt modelId="{AED6A61A-2F77-42CD-94F6-EE441B94D2A9}" type="pres">
      <dgm:prSet presAssocID="{25043F69-E0F8-48F5-8201-71968523907A}" presName="box" presStyleLbl="node1" presStyleIdx="2" presStyleCnt="5"/>
      <dgm:spPr/>
      <dgm:t>
        <a:bodyPr/>
        <a:lstStyle/>
        <a:p>
          <a:endParaRPr lang="en-GB"/>
        </a:p>
      </dgm:t>
    </dgm:pt>
    <dgm:pt modelId="{E09DE627-C6AA-451D-9935-7477CC4137AB}" type="pres">
      <dgm:prSet presAssocID="{25043F69-E0F8-48F5-8201-71968523907A}" presName="img" presStyleLbl="fgImgPlace1" presStyleIdx="2" presStyleCnt="5" custScaleX="41007" custScaleY="11304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A448BC3-9466-4886-9CF3-D057DE95B87A}" type="pres">
      <dgm:prSet presAssocID="{25043F69-E0F8-48F5-8201-71968523907A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7BCF05-8995-438E-BEEB-AA4C4D5EE620}" type="pres">
      <dgm:prSet presAssocID="{4D5E042C-8BDA-4880-8067-7749BB73BD20}" presName="spacer" presStyleCnt="0"/>
      <dgm:spPr/>
    </dgm:pt>
    <dgm:pt modelId="{3639B704-8352-4C99-B654-2567F4F88F16}" type="pres">
      <dgm:prSet presAssocID="{BEC9B4DC-E344-4E66-80E1-8C1F03793827}" presName="comp" presStyleCnt="0"/>
      <dgm:spPr/>
    </dgm:pt>
    <dgm:pt modelId="{99716B5A-365D-4A80-92EE-BE1101E3517E}" type="pres">
      <dgm:prSet presAssocID="{BEC9B4DC-E344-4E66-80E1-8C1F03793827}" presName="box" presStyleLbl="node1" presStyleIdx="3" presStyleCnt="5"/>
      <dgm:spPr/>
      <dgm:t>
        <a:bodyPr/>
        <a:lstStyle/>
        <a:p>
          <a:endParaRPr lang="en-GB"/>
        </a:p>
      </dgm:t>
    </dgm:pt>
    <dgm:pt modelId="{56E354D9-340C-4519-B900-B23BB35294A6}" type="pres">
      <dgm:prSet presAssocID="{BEC9B4DC-E344-4E66-80E1-8C1F03793827}" presName="img" presStyleLbl="fgImgPlace1" presStyleIdx="3" presStyleCnt="5" custScaleX="41007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47FC1C49-441E-458C-B927-EE5111185F61}" type="pres">
      <dgm:prSet presAssocID="{BEC9B4DC-E344-4E66-80E1-8C1F03793827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EF52C50-8001-4353-8ED1-B5AC05F745DA}" type="pres">
      <dgm:prSet presAssocID="{E68D3B15-7155-44E4-89B7-F8656BB63168}" presName="spacer" presStyleCnt="0"/>
      <dgm:spPr/>
    </dgm:pt>
    <dgm:pt modelId="{77DED153-1F6A-4E65-B500-4201BE4B84BB}" type="pres">
      <dgm:prSet presAssocID="{314F9407-C4F9-4D5C-9225-749663CF58CE}" presName="comp" presStyleCnt="0"/>
      <dgm:spPr/>
    </dgm:pt>
    <dgm:pt modelId="{DE78E098-2AE1-4369-8207-C2E725F8BFE3}" type="pres">
      <dgm:prSet presAssocID="{314F9407-C4F9-4D5C-9225-749663CF58CE}" presName="box" presStyleLbl="node1" presStyleIdx="4" presStyleCnt="5"/>
      <dgm:spPr/>
      <dgm:t>
        <a:bodyPr/>
        <a:lstStyle/>
        <a:p>
          <a:endParaRPr lang="en-GB"/>
        </a:p>
      </dgm:t>
    </dgm:pt>
    <dgm:pt modelId="{25A7A788-EEC6-4224-A031-47FD30AC76D4}" type="pres">
      <dgm:prSet presAssocID="{314F9407-C4F9-4D5C-9225-749663CF58CE}" presName="img" presStyleLbl="fgImgPlace1" presStyleIdx="4" presStyleCnt="5" custScaleX="47489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3A34858C-1D0C-45D8-B1E9-EB434BF36F91}" type="pres">
      <dgm:prSet presAssocID="{314F9407-C4F9-4D5C-9225-749663CF58CE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C1FD6A3-4564-4444-B19A-AF7F74A0C30B}" type="presOf" srcId="{C0E931B7-D382-473F-BA90-E038ABD63C3A}" destId="{47FC1C49-441E-458C-B927-EE5111185F61}" srcOrd="1" destOrd="1" presId="urn:microsoft.com/office/officeart/2005/8/layout/vList4#1"/>
    <dgm:cxn modelId="{2917889C-791D-4BBA-87D5-E7D75F7154F4}" type="presOf" srcId="{25043F69-E0F8-48F5-8201-71968523907A}" destId="{1A448BC3-9466-4886-9CF3-D057DE95B87A}" srcOrd="1" destOrd="0" presId="urn:microsoft.com/office/officeart/2005/8/layout/vList4#1"/>
    <dgm:cxn modelId="{1C5C5FC3-CF28-4C2D-8C04-CA1BA85E3CC6}" type="presOf" srcId="{72C67137-14C2-4658-97E0-4A64F2860018}" destId="{3A34858C-1D0C-45D8-B1E9-EB434BF36F91}" srcOrd="1" destOrd="1" presId="urn:microsoft.com/office/officeart/2005/8/layout/vList4#1"/>
    <dgm:cxn modelId="{FE7D91B0-53F4-4481-9005-80506EC610B5}" srcId="{1F995720-4B49-4D45-ACAE-0B18428D956E}" destId="{314F9407-C4F9-4D5C-9225-749663CF58CE}" srcOrd="4" destOrd="0" parTransId="{327B6364-DDF7-4C67-870F-BD82D279F2A7}" sibTransId="{EA1F6C7E-D67C-4935-9598-BC39ACD45AB6}"/>
    <dgm:cxn modelId="{545E68B5-0213-4680-9904-000A0D74FD8A}" srcId="{1F995720-4B49-4D45-ACAE-0B18428D956E}" destId="{BEC9B4DC-E344-4E66-80E1-8C1F03793827}" srcOrd="3" destOrd="0" parTransId="{17884CF1-59DA-4D2B-9682-886A38CDA6AD}" sibTransId="{E68D3B15-7155-44E4-89B7-F8656BB63168}"/>
    <dgm:cxn modelId="{4A6BD5E0-DA33-4E26-9401-C25BDD8B073E}" type="presOf" srcId="{730EA1AB-2DCE-4E05-A584-B0D31B1F443F}" destId="{AED6A61A-2F77-42CD-94F6-EE441B94D2A9}" srcOrd="0" destOrd="1" presId="urn:microsoft.com/office/officeart/2005/8/layout/vList4#1"/>
    <dgm:cxn modelId="{AE9559CC-1428-4CF6-A298-445653D5E42C}" srcId="{25043F69-E0F8-48F5-8201-71968523907A}" destId="{730EA1AB-2DCE-4E05-A584-B0D31B1F443F}" srcOrd="0" destOrd="0" parTransId="{7A4C6B94-1DB1-48EF-ADF6-C14FC179B1C5}" sibTransId="{0E8C967B-7A0B-4124-A1F1-08412F899AC7}"/>
    <dgm:cxn modelId="{1A22F81A-12C6-422A-8D49-BA92B082D6AE}" type="presOf" srcId="{BEC9B4DC-E344-4E66-80E1-8C1F03793827}" destId="{47FC1C49-441E-458C-B927-EE5111185F61}" srcOrd="1" destOrd="0" presId="urn:microsoft.com/office/officeart/2005/8/layout/vList4#1"/>
    <dgm:cxn modelId="{E3F09B7F-1BAD-4FB0-93DD-AFCB0A644E40}" type="presOf" srcId="{988CF239-618E-46BB-8683-25F020729F16}" destId="{7BAA1C74-1EB2-49AD-B3F5-49A4419FA884}" srcOrd="1" destOrd="1" presId="urn:microsoft.com/office/officeart/2005/8/layout/vList4#1"/>
    <dgm:cxn modelId="{C30B9D1D-7AD7-4EF7-9ED0-4C1FFD3354CE}" type="presOf" srcId="{730EA1AB-2DCE-4E05-A584-B0D31B1F443F}" destId="{1A448BC3-9466-4886-9CF3-D057DE95B87A}" srcOrd="1" destOrd="1" presId="urn:microsoft.com/office/officeart/2005/8/layout/vList4#1"/>
    <dgm:cxn modelId="{5DFF3710-C681-48F2-A347-2043C8801A5C}" srcId="{1F995720-4B49-4D45-ACAE-0B18428D956E}" destId="{25043F69-E0F8-48F5-8201-71968523907A}" srcOrd="2" destOrd="0" parTransId="{B0DEB412-F949-4BB2-84EE-6420BD13BCEC}" sibTransId="{4D5E042C-8BDA-4880-8067-7749BB73BD20}"/>
    <dgm:cxn modelId="{74C24AF9-A4AE-421C-B130-0610A673C1C9}" srcId="{BEC9B4DC-E344-4E66-80E1-8C1F03793827}" destId="{C0E931B7-D382-473F-BA90-E038ABD63C3A}" srcOrd="0" destOrd="0" parTransId="{F072E0E4-7B4F-41B1-8BC7-057D5FBE5376}" sibTransId="{21DED599-9CBA-43F4-8C9C-613CBB71B565}"/>
    <dgm:cxn modelId="{AF7E8FAD-93EA-4243-ADB4-F6C2BA7A70B0}" srcId="{1F995720-4B49-4D45-ACAE-0B18428D956E}" destId="{9C1D616B-0FCD-4AF2-8531-7BBD9EF2FDC3}" srcOrd="0" destOrd="0" parTransId="{96265B64-CB47-442C-B917-5EF74A936B97}" sibTransId="{F75EC6D8-FB60-4333-9A97-A0D7E0D42160}"/>
    <dgm:cxn modelId="{21783864-E715-45FB-9AFA-490622091A7B}" type="presOf" srcId="{9A0BE711-2D36-4BF5-B342-6C4121780DD8}" destId="{7BD1700E-E3C1-4E3A-8A1B-61D13837906C}" srcOrd="0" destOrd="1" presId="urn:microsoft.com/office/officeart/2005/8/layout/vList4#1"/>
    <dgm:cxn modelId="{6584F970-E230-4E31-94D7-2F6EE711A90D}" type="presOf" srcId="{25043F69-E0F8-48F5-8201-71968523907A}" destId="{AED6A61A-2F77-42CD-94F6-EE441B94D2A9}" srcOrd="0" destOrd="0" presId="urn:microsoft.com/office/officeart/2005/8/layout/vList4#1"/>
    <dgm:cxn modelId="{CB2901AC-5099-483A-A542-09CEF1F1CD7E}" type="presOf" srcId="{988CF239-618E-46BB-8683-25F020729F16}" destId="{7CFDBF93-913F-4B06-B234-7756E88289D6}" srcOrd="0" destOrd="1" presId="urn:microsoft.com/office/officeart/2005/8/layout/vList4#1"/>
    <dgm:cxn modelId="{CF92FD4E-388F-4ABD-8646-86832271EEDE}" type="presOf" srcId="{314F9407-C4F9-4D5C-9225-749663CF58CE}" destId="{DE78E098-2AE1-4369-8207-C2E725F8BFE3}" srcOrd="0" destOrd="0" presId="urn:microsoft.com/office/officeart/2005/8/layout/vList4#1"/>
    <dgm:cxn modelId="{9CD513C2-E491-48C7-B15E-CEA7A7C6BBEF}" type="presOf" srcId="{B250BFDC-F176-42E3-BA36-5C75B8202DDE}" destId="{66240364-4CAE-45CA-B849-4A1E00F59E9E}" srcOrd="1" destOrd="0" presId="urn:microsoft.com/office/officeart/2005/8/layout/vList4#1"/>
    <dgm:cxn modelId="{BC6202C4-917D-4F7B-94CE-112DE9DE6E27}" type="presOf" srcId="{9A0BE711-2D36-4BF5-B342-6C4121780DD8}" destId="{66240364-4CAE-45CA-B849-4A1E00F59E9E}" srcOrd="1" destOrd="1" presId="urn:microsoft.com/office/officeart/2005/8/layout/vList4#1"/>
    <dgm:cxn modelId="{C8D78ABD-3452-4DBF-BEEE-76F9F30CA812}" type="presOf" srcId="{1F995720-4B49-4D45-ACAE-0B18428D956E}" destId="{76F835F1-82D2-4E43-8536-7AB2838632EB}" srcOrd="0" destOrd="0" presId="urn:microsoft.com/office/officeart/2005/8/layout/vList4#1"/>
    <dgm:cxn modelId="{3484CA5F-6754-43C1-AC83-2D0D933B1CB3}" srcId="{314F9407-C4F9-4D5C-9225-749663CF58CE}" destId="{72C67137-14C2-4658-97E0-4A64F2860018}" srcOrd="0" destOrd="0" parTransId="{863C5B50-D303-48EA-BBAB-E0F1BA33224D}" sibTransId="{31BFE1D0-ADBB-4310-BF92-1AD3250B7274}"/>
    <dgm:cxn modelId="{D2A4E87D-C0DA-4FA2-BC43-7874E36841FC}" type="presOf" srcId="{9C1D616B-0FCD-4AF2-8531-7BBD9EF2FDC3}" destId="{7BAA1C74-1EB2-49AD-B3F5-49A4419FA884}" srcOrd="1" destOrd="0" presId="urn:microsoft.com/office/officeart/2005/8/layout/vList4#1"/>
    <dgm:cxn modelId="{D4052D95-7060-47AB-880F-672C13404735}" srcId="{9C1D616B-0FCD-4AF2-8531-7BBD9EF2FDC3}" destId="{988CF239-618E-46BB-8683-25F020729F16}" srcOrd="0" destOrd="0" parTransId="{B7237D66-9EE8-4C4A-B44E-B43D8DBE1EB0}" sibTransId="{9D0CEBDE-D988-4D1C-BD23-29D95D8690F9}"/>
    <dgm:cxn modelId="{0156199D-7C50-43BE-A72A-A4DFD805F874}" type="presOf" srcId="{B250BFDC-F176-42E3-BA36-5C75B8202DDE}" destId="{7BD1700E-E3C1-4E3A-8A1B-61D13837906C}" srcOrd="0" destOrd="0" presId="urn:microsoft.com/office/officeart/2005/8/layout/vList4#1"/>
    <dgm:cxn modelId="{33B32744-BF06-430C-932A-E1E0D7C0B58A}" type="presOf" srcId="{C0E931B7-D382-473F-BA90-E038ABD63C3A}" destId="{99716B5A-365D-4A80-92EE-BE1101E3517E}" srcOrd="0" destOrd="1" presId="urn:microsoft.com/office/officeart/2005/8/layout/vList4#1"/>
    <dgm:cxn modelId="{23DAA813-00A5-47C6-B010-ADD751E9899B}" srcId="{1F995720-4B49-4D45-ACAE-0B18428D956E}" destId="{B250BFDC-F176-42E3-BA36-5C75B8202DDE}" srcOrd="1" destOrd="0" parTransId="{DA98B1A2-C1BA-433E-BF08-C34CA9C03745}" sibTransId="{F3609237-E1E3-4E56-87BD-A39E709266D2}"/>
    <dgm:cxn modelId="{308C7BE4-98A2-4655-BE7B-CD4970EB5AEA}" type="presOf" srcId="{BEC9B4DC-E344-4E66-80E1-8C1F03793827}" destId="{99716B5A-365D-4A80-92EE-BE1101E3517E}" srcOrd="0" destOrd="0" presId="urn:microsoft.com/office/officeart/2005/8/layout/vList4#1"/>
    <dgm:cxn modelId="{9CCCB6B7-039E-4E82-ABF8-8A55E31E063D}" srcId="{B250BFDC-F176-42E3-BA36-5C75B8202DDE}" destId="{9A0BE711-2D36-4BF5-B342-6C4121780DD8}" srcOrd="0" destOrd="0" parTransId="{C1A4F9B8-CBC7-478A-81B6-D9087554A500}" sibTransId="{349D6A3D-6E4B-4567-B811-FAB6A6A63616}"/>
    <dgm:cxn modelId="{0E784B8B-47FF-4D89-9F88-D4A4F3A0A367}" type="presOf" srcId="{9C1D616B-0FCD-4AF2-8531-7BBD9EF2FDC3}" destId="{7CFDBF93-913F-4B06-B234-7756E88289D6}" srcOrd="0" destOrd="0" presId="urn:microsoft.com/office/officeart/2005/8/layout/vList4#1"/>
    <dgm:cxn modelId="{131C736E-1CD2-4FD5-BFA9-6DFCAA68BD94}" type="presOf" srcId="{72C67137-14C2-4658-97E0-4A64F2860018}" destId="{DE78E098-2AE1-4369-8207-C2E725F8BFE3}" srcOrd="0" destOrd="1" presId="urn:microsoft.com/office/officeart/2005/8/layout/vList4#1"/>
    <dgm:cxn modelId="{7A1D74CA-FF96-4747-B2FE-78E69DB7D995}" type="presOf" srcId="{314F9407-C4F9-4D5C-9225-749663CF58CE}" destId="{3A34858C-1D0C-45D8-B1E9-EB434BF36F91}" srcOrd="1" destOrd="0" presId="urn:microsoft.com/office/officeart/2005/8/layout/vList4#1"/>
    <dgm:cxn modelId="{93CFFC84-2182-4064-A1AD-185C80D66EE3}" type="presParOf" srcId="{76F835F1-82D2-4E43-8536-7AB2838632EB}" destId="{340FBA72-BEF0-4AE7-8B17-8439482953FB}" srcOrd="0" destOrd="0" presId="urn:microsoft.com/office/officeart/2005/8/layout/vList4#1"/>
    <dgm:cxn modelId="{6E96D0A3-1AAB-4BE1-8BC1-0BD9A60A21B9}" type="presParOf" srcId="{340FBA72-BEF0-4AE7-8B17-8439482953FB}" destId="{7CFDBF93-913F-4B06-B234-7756E88289D6}" srcOrd="0" destOrd="0" presId="urn:microsoft.com/office/officeart/2005/8/layout/vList4#1"/>
    <dgm:cxn modelId="{0BB29527-7F29-4D4A-97D0-AA8D940C7048}" type="presParOf" srcId="{340FBA72-BEF0-4AE7-8B17-8439482953FB}" destId="{23D10A3A-DBC6-4186-AFD4-913EF096524B}" srcOrd="1" destOrd="0" presId="urn:microsoft.com/office/officeart/2005/8/layout/vList4#1"/>
    <dgm:cxn modelId="{162CAA23-E3F5-4B51-902B-6488F3A648AB}" type="presParOf" srcId="{340FBA72-BEF0-4AE7-8B17-8439482953FB}" destId="{7BAA1C74-1EB2-49AD-B3F5-49A4419FA884}" srcOrd="2" destOrd="0" presId="urn:microsoft.com/office/officeart/2005/8/layout/vList4#1"/>
    <dgm:cxn modelId="{9F8D26E1-898B-469D-8452-4E05168A582E}" type="presParOf" srcId="{76F835F1-82D2-4E43-8536-7AB2838632EB}" destId="{179D0EC5-66F6-427C-AD3D-690517DA976D}" srcOrd="1" destOrd="0" presId="urn:microsoft.com/office/officeart/2005/8/layout/vList4#1"/>
    <dgm:cxn modelId="{1874E8B7-4FC8-452C-9DEC-400F7C013D01}" type="presParOf" srcId="{76F835F1-82D2-4E43-8536-7AB2838632EB}" destId="{ED6F4801-F66B-4B12-8C74-A549089D0B40}" srcOrd="2" destOrd="0" presId="urn:microsoft.com/office/officeart/2005/8/layout/vList4#1"/>
    <dgm:cxn modelId="{7249C76A-8C03-439B-87E2-D24A073A7758}" type="presParOf" srcId="{ED6F4801-F66B-4B12-8C74-A549089D0B40}" destId="{7BD1700E-E3C1-4E3A-8A1B-61D13837906C}" srcOrd="0" destOrd="0" presId="urn:microsoft.com/office/officeart/2005/8/layout/vList4#1"/>
    <dgm:cxn modelId="{BDC248B9-5039-4B34-A590-0C16307ADEB2}" type="presParOf" srcId="{ED6F4801-F66B-4B12-8C74-A549089D0B40}" destId="{B021134C-7367-4FDA-A813-6E7EA9C1FDC5}" srcOrd="1" destOrd="0" presId="urn:microsoft.com/office/officeart/2005/8/layout/vList4#1"/>
    <dgm:cxn modelId="{816F60EB-8271-4516-825B-F45B3CEC6F62}" type="presParOf" srcId="{ED6F4801-F66B-4B12-8C74-A549089D0B40}" destId="{66240364-4CAE-45CA-B849-4A1E00F59E9E}" srcOrd="2" destOrd="0" presId="urn:microsoft.com/office/officeart/2005/8/layout/vList4#1"/>
    <dgm:cxn modelId="{78751B9E-4D40-4F5B-A272-DF0BBC1A2EAC}" type="presParOf" srcId="{76F835F1-82D2-4E43-8536-7AB2838632EB}" destId="{A7AFBD36-A530-4C14-A157-1E54EB536105}" srcOrd="3" destOrd="0" presId="urn:microsoft.com/office/officeart/2005/8/layout/vList4#1"/>
    <dgm:cxn modelId="{D7339492-07D2-47D8-BB45-8B9B683A7EFA}" type="presParOf" srcId="{76F835F1-82D2-4E43-8536-7AB2838632EB}" destId="{6195056E-BC25-4893-8FEB-4C6F266B9065}" srcOrd="4" destOrd="0" presId="urn:microsoft.com/office/officeart/2005/8/layout/vList4#1"/>
    <dgm:cxn modelId="{A8B8A172-BEFB-418F-85CC-35FC81CAB151}" type="presParOf" srcId="{6195056E-BC25-4893-8FEB-4C6F266B9065}" destId="{AED6A61A-2F77-42CD-94F6-EE441B94D2A9}" srcOrd="0" destOrd="0" presId="urn:microsoft.com/office/officeart/2005/8/layout/vList4#1"/>
    <dgm:cxn modelId="{86E6D183-E67A-486E-AB8B-D7BD0FC5E02C}" type="presParOf" srcId="{6195056E-BC25-4893-8FEB-4C6F266B9065}" destId="{E09DE627-C6AA-451D-9935-7477CC4137AB}" srcOrd="1" destOrd="0" presId="urn:microsoft.com/office/officeart/2005/8/layout/vList4#1"/>
    <dgm:cxn modelId="{666FD74A-03C0-47C2-B169-A991727A6DC5}" type="presParOf" srcId="{6195056E-BC25-4893-8FEB-4C6F266B9065}" destId="{1A448BC3-9466-4886-9CF3-D057DE95B87A}" srcOrd="2" destOrd="0" presId="urn:microsoft.com/office/officeart/2005/8/layout/vList4#1"/>
    <dgm:cxn modelId="{1F10FAAD-C585-4AB9-AF90-0A8084E884F6}" type="presParOf" srcId="{76F835F1-82D2-4E43-8536-7AB2838632EB}" destId="{5A7BCF05-8995-438E-BEEB-AA4C4D5EE620}" srcOrd="5" destOrd="0" presId="urn:microsoft.com/office/officeart/2005/8/layout/vList4#1"/>
    <dgm:cxn modelId="{4EDCEDCB-A846-4483-87D2-5828366D43EF}" type="presParOf" srcId="{76F835F1-82D2-4E43-8536-7AB2838632EB}" destId="{3639B704-8352-4C99-B654-2567F4F88F16}" srcOrd="6" destOrd="0" presId="urn:microsoft.com/office/officeart/2005/8/layout/vList4#1"/>
    <dgm:cxn modelId="{A8376A9B-548D-4174-8C34-ACA64A72C5EB}" type="presParOf" srcId="{3639B704-8352-4C99-B654-2567F4F88F16}" destId="{99716B5A-365D-4A80-92EE-BE1101E3517E}" srcOrd="0" destOrd="0" presId="urn:microsoft.com/office/officeart/2005/8/layout/vList4#1"/>
    <dgm:cxn modelId="{5DFB9B8A-D1F5-4DE9-82BD-3863A2A91BA0}" type="presParOf" srcId="{3639B704-8352-4C99-B654-2567F4F88F16}" destId="{56E354D9-340C-4519-B900-B23BB35294A6}" srcOrd="1" destOrd="0" presId="urn:microsoft.com/office/officeart/2005/8/layout/vList4#1"/>
    <dgm:cxn modelId="{EC8C2B1F-7864-45D7-90DA-10411151B59D}" type="presParOf" srcId="{3639B704-8352-4C99-B654-2567F4F88F16}" destId="{47FC1C49-441E-458C-B927-EE5111185F61}" srcOrd="2" destOrd="0" presId="urn:microsoft.com/office/officeart/2005/8/layout/vList4#1"/>
    <dgm:cxn modelId="{854913FA-B218-40F6-BA95-E8CDE65F6F15}" type="presParOf" srcId="{76F835F1-82D2-4E43-8536-7AB2838632EB}" destId="{CEF52C50-8001-4353-8ED1-B5AC05F745DA}" srcOrd="7" destOrd="0" presId="urn:microsoft.com/office/officeart/2005/8/layout/vList4#1"/>
    <dgm:cxn modelId="{2BB4CD11-76A9-4227-AF6B-1379078ADA0E}" type="presParOf" srcId="{76F835F1-82D2-4E43-8536-7AB2838632EB}" destId="{77DED153-1F6A-4E65-B500-4201BE4B84BB}" srcOrd="8" destOrd="0" presId="urn:microsoft.com/office/officeart/2005/8/layout/vList4#1"/>
    <dgm:cxn modelId="{506841F1-203A-4B95-BC32-167B82F6BCFB}" type="presParOf" srcId="{77DED153-1F6A-4E65-B500-4201BE4B84BB}" destId="{DE78E098-2AE1-4369-8207-C2E725F8BFE3}" srcOrd="0" destOrd="0" presId="urn:microsoft.com/office/officeart/2005/8/layout/vList4#1"/>
    <dgm:cxn modelId="{0892F54B-0E85-46CF-A302-2F51A768562A}" type="presParOf" srcId="{77DED153-1F6A-4E65-B500-4201BE4B84BB}" destId="{25A7A788-EEC6-4224-A031-47FD30AC76D4}" srcOrd="1" destOrd="0" presId="urn:microsoft.com/office/officeart/2005/8/layout/vList4#1"/>
    <dgm:cxn modelId="{5140B9B1-7F64-4D46-ABFD-19B71D6A631D}" type="presParOf" srcId="{77DED153-1F6A-4E65-B500-4201BE4B84BB}" destId="{3A34858C-1D0C-45D8-B1E9-EB434BF36F91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94EBF-4B94-4DE1-9780-4BF5063D6D40}">
      <dsp:nvSpPr>
        <dsp:cNvPr id="0" name=""/>
        <dsp:cNvSpPr/>
      </dsp:nvSpPr>
      <dsp:spPr>
        <a:xfrm>
          <a:off x="1332148" y="0"/>
          <a:ext cx="4680520" cy="1872208"/>
        </a:xfrm>
        <a:prstGeom prst="leftRightRibb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15277-BB01-4804-A05A-B25951F0C6FA}">
      <dsp:nvSpPr>
        <dsp:cNvPr id="0" name=""/>
        <dsp:cNvSpPr/>
      </dsp:nvSpPr>
      <dsp:spPr>
        <a:xfrm>
          <a:off x="1893810" y="327636"/>
          <a:ext cx="1544571" cy="917381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Personal needs</a:t>
          </a:r>
          <a:endParaRPr lang="en-GB" sz="2400" kern="1200" dirty="0"/>
        </a:p>
      </dsp:txBody>
      <dsp:txXfrm>
        <a:off x="1893810" y="327636"/>
        <a:ext cx="1544571" cy="917381"/>
      </dsp:txXfrm>
    </dsp:sp>
    <dsp:sp modelId="{33200CE9-880A-407B-8030-18E2C9A426D0}">
      <dsp:nvSpPr>
        <dsp:cNvPr id="0" name=""/>
        <dsp:cNvSpPr/>
      </dsp:nvSpPr>
      <dsp:spPr>
        <a:xfrm>
          <a:off x="3672408" y="627189"/>
          <a:ext cx="1825402" cy="917381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Environmental Impacts</a:t>
          </a:r>
          <a:endParaRPr lang="en-GB" sz="2400" kern="1200" dirty="0"/>
        </a:p>
      </dsp:txBody>
      <dsp:txXfrm>
        <a:off x="3672408" y="627189"/>
        <a:ext cx="1825402" cy="9173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FDBF93-913F-4B06-B234-7756E88289D6}">
      <dsp:nvSpPr>
        <dsp:cNvPr id="0" name=""/>
        <dsp:cNvSpPr/>
      </dsp:nvSpPr>
      <dsp:spPr>
        <a:xfrm>
          <a:off x="0" y="0"/>
          <a:ext cx="6275040" cy="8261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Green spinning</a:t>
          </a:r>
          <a:endParaRPr lang="en-GB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Using PR to manage criticism of industries considered non-eco</a:t>
          </a:r>
          <a:endParaRPr lang="en-GB" sz="1400" kern="1200" dirty="0"/>
        </a:p>
      </dsp:txBody>
      <dsp:txXfrm>
        <a:off x="1337627" y="0"/>
        <a:ext cx="4937412" cy="826193"/>
      </dsp:txXfrm>
    </dsp:sp>
    <dsp:sp modelId="{23D10A3A-DBC6-4186-AFD4-913EF096524B}">
      <dsp:nvSpPr>
        <dsp:cNvPr id="0" name=""/>
        <dsp:cNvSpPr/>
      </dsp:nvSpPr>
      <dsp:spPr>
        <a:xfrm>
          <a:off x="412127" y="82619"/>
          <a:ext cx="595990" cy="66095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1700E-E3C1-4E3A-8A1B-61D13837906C}">
      <dsp:nvSpPr>
        <dsp:cNvPr id="0" name=""/>
        <dsp:cNvSpPr/>
      </dsp:nvSpPr>
      <dsp:spPr>
        <a:xfrm>
          <a:off x="0" y="908812"/>
          <a:ext cx="6275040" cy="8261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Green selling</a:t>
          </a:r>
          <a:endParaRPr lang="en-GB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Promoting existing product features as green</a:t>
          </a:r>
          <a:endParaRPr lang="en-GB" sz="1400" kern="1200" dirty="0"/>
        </a:p>
      </dsp:txBody>
      <dsp:txXfrm>
        <a:off x="1337627" y="908812"/>
        <a:ext cx="4937412" cy="826193"/>
      </dsp:txXfrm>
    </dsp:sp>
    <dsp:sp modelId="{B021134C-7367-4FDA-A813-6E7EA9C1FDC5}">
      <dsp:nvSpPr>
        <dsp:cNvPr id="0" name=""/>
        <dsp:cNvSpPr/>
      </dsp:nvSpPr>
      <dsp:spPr>
        <a:xfrm>
          <a:off x="412127" y="991431"/>
          <a:ext cx="595990" cy="66095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6A61A-2F77-42CD-94F6-EE441B94D2A9}">
      <dsp:nvSpPr>
        <dsp:cNvPr id="0" name=""/>
        <dsp:cNvSpPr/>
      </dsp:nvSpPr>
      <dsp:spPr>
        <a:xfrm>
          <a:off x="0" y="1817624"/>
          <a:ext cx="6275040" cy="8261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Green harvesting</a:t>
          </a:r>
          <a:endParaRPr lang="en-GB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Reducing packaging/energy costs not passed on to the consumer </a:t>
          </a:r>
          <a:endParaRPr lang="en-GB" sz="1400" kern="1200" dirty="0"/>
        </a:p>
      </dsp:txBody>
      <dsp:txXfrm>
        <a:off x="1337627" y="1817624"/>
        <a:ext cx="4937412" cy="826193"/>
      </dsp:txXfrm>
    </dsp:sp>
    <dsp:sp modelId="{E09DE627-C6AA-451D-9935-7477CC4137AB}">
      <dsp:nvSpPr>
        <dsp:cNvPr id="0" name=""/>
        <dsp:cNvSpPr/>
      </dsp:nvSpPr>
      <dsp:spPr>
        <a:xfrm>
          <a:off x="452802" y="1857146"/>
          <a:ext cx="514641" cy="7471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716B5A-365D-4A80-92EE-BE1101E3517E}">
      <dsp:nvSpPr>
        <dsp:cNvPr id="0" name=""/>
        <dsp:cNvSpPr/>
      </dsp:nvSpPr>
      <dsp:spPr>
        <a:xfrm>
          <a:off x="0" y="2726437"/>
          <a:ext cx="6275040" cy="82619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Enviropreneur</a:t>
          </a:r>
          <a:r>
            <a:rPr lang="en-GB" sz="1800" kern="1200" dirty="0" smtClean="0"/>
            <a:t> marketing</a:t>
          </a:r>
          <a:endParaRPr lang="en-GB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Boutique eco products</a:t>
          </a:r>
          <a:endParaRPr lang="en-GB" sz="1400" kern="1200" dirty="0"/>
        </a:p>
      </dsp:txBody>
      <dsp:txXfrm>
        <a:off x="1337627" y="2726437"/>
        <a:ext cx="4937412" cy="826193"/>
      </dsp:txXfrm>
    </dsp:sp>
    <dsp:sp modelId="{56E354D9-340C-4519-B900-B23BB35294A6}">
      <dsp:nvSpPr>
        <dsp:cNvPr id="0" name=""/>
        <dsp:cNvSpPr/>
      </dsp:nvSpPr>
      <dsp:spPr>
        <a:xfrm>
          <a:off x="452802" y="2809056"/>
          <a:ext cx="514641" cy="66095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78E098-2AE1-4369-8207-C2E725F8BFE3}">
      <dsp:nvSpPr>
        <dsp:cNvPr id="0" name=""/>
        <dsp:cNvSpPr/>
      </dsp:nvSpPr>
      <dsp:spPr>
        <a:xfrm>
          <a:off x="0" y="3635249"/>
          <a:ext cx="6275040" cy="82619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Compliance marketing</a:t>
          </a:r>
          <a:endParaRPr lang="en-GB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/>
            <a:t>Compliance to regulations as a means of promotion</a:t>
          </a:r>
          <a:endParaRPr lang="en-GB" sz="1400" kern="1200" dirty="0"/>
        </a:p>
      </dsp:txBody>
      <dsp:txXfrm>
        <a:off x="1337627" y="3635249"/>
        <a:ext cx="4937412" cy="826193"/>
      </dsp:txXfrm>
    </dsp:sp>
    <dsp:sp modelId="{25A7A788-EEC6-4224-A031-47FD30AC76D4}">
      <dsp:nvSpPr>
        <dsp:cNvPr id="0" name=""/>
        <dsp:cNvSpPr/>
      </dsp:nvSpPr>
      <dsp:spPr>
        <a:xfrm>
          <a:off x="412127" y="3717869"/>
          <a:ext cx="595990" cy="66095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567BC5-FA9C-4763-A699-419966C6E16C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171C0A-326B-4BAC-8D4C-CD9A33E845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35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7D0DCB00-3A29-4F11-B18A-AD9593D7C791}" type="slidenum">
              <a:rPr lang="en-GB" altLang="en-US" smtClean="0">
                <a:cs typeface="Arial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74897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4B81FC1-40AC-40B5-9A56-3F475F9E1820}" type="slidenum">
              <a:rPr lang="en-GB" smtClean="0"/>
              <a:pPr/>
              <a:t>13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305913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46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7EED7D4-B5B1-471C-B7A3-0DE6DA1F4F6B}" type="datetimeFigureOut">
              <a:rPr lang="en-GB" smtClean="0"/>
              <a:pPr/>
              <a:t>07/10/2019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9/03/young-people-are-leading-the-way-on-climate-change-and-companies-need-to-pay-attention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m.co.uk/resources/understandingmarket/definitionmkting.asp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youtube.com/watch?v=dvZzxP3tcaM&amp;list=UUu70-1BAiVC-U4p-Z0mX54g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M6X00874</a:t>
            </a:r>
            <a:br>
              <a:rPr lang="en-GB" dirty="0" smtClean="0"/>
            </a:br>
            <a:r>
              <a:rPr lang="en-GB" dirty="0" smtClean="0"/>
              <a:t>Contemporary Issues in Marketing 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125" cy="106680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Suzanne Wells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Guided Research Activity/Jigsaw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09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week…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7620000" cy="4800600"/>
          </a:xfrm>
        </p:spPr>
        <p:txBody>
          <a:bodyPr>
            <a:normAutofit/>
          </a:bodyPr>
          <a:lstStyle/>
          <a:p>
            <a:r>
              <a:rPr lang="en-GB" sz="3200" dirty="0"/>
              <a:t>Introduction to event impacts and strategic planning/sustainable events management</a:t>
            </a:r>
          </a:p>
          <a:p>
            <a:r>
              <a:rPr lang="en-GB" sz="3200" dirty="0"/>
              <a:t>Assignments – </a:t>
            </a:r>
            <a:r>
              <a:rPr lang="en-GB" sz="3200" dirty="0" smtClean="0"/>
              <a:t>Essay (50</a:t>
            </a:r>
            <a:r>
              <a:rPr lang="en-GB" sz="3200" dirty="0"/>
              <a:t>%) </a:t>
            </a:r>
            <a:r>
              <a:rPr lang="en-GB" sz="3200" dirty="0" smtClean="0"/>
              <a:t>project </a:t>
            </a:r>
            <a:r>
              <a:rPr lang="en-GB" sz="3200" dirty="0"/>
              <a:t>report </a:t>
            </a:r>
            <a:r>
              <a:rPr lang="en-GB" sz="3200" dirty="0" smtClean="0"/>
              <a:t>(50</a:t>
            </a:r>
            <a:r>
              <a:rPr lang="en-GB" sz="3200" dirty="0"/>
              <a:t>%)</a:t>
            </a:r>
          </a:p>
          <a:p>
            <a:r>
              <a:rPr lang="en-GB" sz="3200" dirty="0" smtClean="0"/>
              <a:t>Introduction to contemporary issues – can you still name the key issues for the module?</a:t>
            </a:r>
          </a:p>
          <a:p>
            <a:r>
              <a:rPr lang="en-GB" sz="3200" dirty="0" smtClean="0"/>
              <a:t>Language of 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26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4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 smtClean="0">
                <a:cs typeface="Arial" charset="0"/>
              </a:rPr>
              <a:t>Sustainability – reminder</a:t>
            </a:r>
          </a:p>
        </p:txBody>
      </p:sp>
      <p:sp>
        <p:nvSpPr>
          <p:cNvPr id="17411" name="Content Placeholder 5"/>
          <p:cNvSpPr>
            <a:spLocks noGrp="1"/>
          </p:cNvSpPr>
          <p:nvPr>
            <p:ph idx="1"/>
          </p:nvPr>
        </p:nvSpPr>
        <p:spPr>
          <a:xfrm>
            <a:off x="4716016" y="2264559"/>
            <a:ext cx="4000500" cy="4114800"/>
          </a:xfrm>
        </p:spPr>
        <p:txBody>
          <a:bodyPr/>
          <a:lstStyle/>
          <a:p>
            <a:r>
              <a:rPr lang="en-GB" dirty="0" smtClean="0">
                <a:cs typeface="Arial" charset="0"/>
              </a:rPr>
              <a:t>Key principles</a:t>
            </a:r>
          </a:p>
          <a:p>
            <a:pPr lvl="1"/>
            <a:r>
              <a:rPr lang="en-GB" dirty="0" smtClean="0">
                <a:cs typeface="Arial" charset="0"/>
              </a:rPr>
              <a:t>Human needs</a:t>
            </a:r>
          </a:p>
          <a:p>
            <a:pPr lvl="1"/>
            <a:r>
              <a:rPr lang="en-GB" dirty="0" smtClean="0">
                <a:cs typeface="Arial" charset="0"/>
              </a:rPr>
              <a:t>Equity</a:t>
            </a:r>
          </a:p>
          <a:p>
            <a:pPr lvl="1"/>
            <a:r>
              <a:rPr lang="en-GB" dirty="0" err="1" smtClean="0">
                <a:cs typeface="Arial" charset="0"/>
              </a:rPr>
              <a:t>Intergenerationality</a:t>
            </a:r>
            <a:endParaRPr lang="en-GB" dirty="0" smtClean="0">
              <a:cs typeface="Arial" charset="0"/>
            </a:endParaRPr>
          </a:p>
          <a:p>
            <a:pPr lvl="1"/>
            <a:r>
              <a:rPr lang="en-GB" dirty="0" smtClean="0">
                <a:cs typeface="Arial" charset="0"/>
              </a:rPr>
              <a:t>Global environmentalism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714375" y="2264559"/>
            <a:ext cx="3786214" cy="2786082"/>
          </a:xfrm>
          <a:prstGeom prst="wedgeRoundRectCallout">
            <a:avLst>
              <a:gd name="adj1" fmla="val -63527"/>
              <a:gd name="adj2" fmla="val 85865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“Meeting the needs of the present without compromising the ability of future generations to meet their needs”</a:t>
            </a:r>
          </a:p>
          <a:p>
            <a:pPr algn="ctr">
              <a:defRPr/>
            </a:pPr>
            <a:endParaRPr lang="en-GB" sz="1200" dirty="0"/>
          </a:p>
          <a:p>
            <a:pPr algn="r">
              <a:defRPr/>
            </a:pPr>
            <a:r>
              <a:rPr lang="en-GB" sz="1200" dirty="0"/>
              <a:t>World Commission on Environment and Development (1987)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4321959"/>
            <a:ext cx="3599803" cy="239986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39552" y="57760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https://hbr.org/2019/03/young-people-are-leading-the-way-on-climate-change-and-companies-need-to-pay-attention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02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501062" cy="928687"/>
          </a:xfrm>
        </p:spPr>
        <p:txBody>
          <a:bodyPr/>
          <a:lstStyle/>
          <a:p>
            <a:r>
              <a:rPr lang="en-GB" smtClean="0">
                <a:cs typeface="Arial" charset="0"/>
              </a:rPr>
              <a:t>The overwhelming environmental challenges for the 21</a:t>
            </a:r>
            <a:r>
              <a:rPr lang="en-GB" baseline="30000" smtClean="0">
                <a:cs typeface="Arial" charset="0"/>
              </a:rPr>
              <a:t>st</a:t>
            </a:r>
            <a:r>
              <a:rPr lang="en-GB" smtClean="0">
                <a:cs typeface="Arial" charset="0"/>
              </a:rPr>
              <a:t> Century 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62358"/>
            <a:ext cx="3657600" cy="4590288"/>
          </a:xfrm>
        </p:spPr>
        <p:txBody>
          <a:bodyPr/>
          <a:lstStyle/>
          <a:p>
            <a:r>
              <a:rPr lang="en-GB" dirty="0" smtClean="0">
                <a:cs typeface="Arial" charset="0"/>
              </a:rPr>
              <a:t>Population levels</a:t>
            </a:r>
          </a:p>
          <a:p>
            <a:r>
              <a:rPr lang="en-GB" dirty="0" smtClean="0">
                <a:cs typeface="Arial" charset="0"/>
              </a:rPr>
              <a:t>The scale of poverty</a:t>
            </a:r>
          </a:p>
          <a:p>
            <a:r>
              <a:rPr lang="en-GB" dirty="0" smtClean="0">
                <a:cs typeface="Arial" charset="0"/>
              </a:rPr>
              <a:t>Health issues</a:t>
            </a:r>
          </a:p>
          <a:p>
            <a:r>
              <a:rPr lang="en-GB" dirty="0" smtClean="0">
                <a:cs typeface="Arial" charset="0"/>
              </a:rPr>
              <a:t>The growth of cities and urbanisation</a:t>
            </a:r>
          </a:p>
        </p:txBody>
      </p:sp>
      <p:sp>
        <p:nvSpPr>
          <p:cNvPr id="5124" name="Content Placeholder 3"/>
          <p:cNvSpPr>
            <a:spLocks noGrp="1"/>
          </p:cNvSpPr>
          <p:nvPr>
            <p:ph sz="half" idx="2"/>
          </p:nvPr>
        </p:nvSpPr>
        <p:spPr>
          <a:xfrm>
            <a:off x="4114800" y="1962358"/>
            <a:ext cx="4259262" cy="4525963"/>
          </a:xfrm>
        </p:spPr>
        <p:txBody>
          <a:bodyPr/>
          <a:lstStyle/>
          <a:p>
            <a:r>
              <a:rPr lang="en-GB" dirty="0" smtClean="0">
                <a:cs typeface="Arial" charset="0"/>
              </a:rPr>
              <a:t>Finite resources – oil, gas, coal</a:t>
            </a:r>
          </a:p>
          <a:p>
            <a:r>
              <a:rPr lang="en-GB" dirty="0" smtClean="0">
                <a:cs typeface="Arial" charset="0"/>
              </a:rPr>
              <a:t>Ecosystem damage</a:t>
            </a:r>
          </a:p>
          <a:p>
            <a:r>
              <a:rPr lang="en-GB" dirty="0" smtClean="0">
                <a:cs typeface="Arial" charset="0"/>
              </a:rPr>
              <a:t>Food supplies</a:t>
            </a:r>
          </a:p>
          <a:p>
            <a:r>
              <a:rPr lang="en-GB" dirty="0" smtClean="0">
                <a:cs typeface="Arial" charset="0"/>
              </a:rPr>
              <a:t>The need for clean water</a:t>
            </a:r>
          </a:p>
          <a:p>
            <a:r>
              <a:rPr lang="en-GB" dirty="0" smtClean="0">
                <a:cs typeface="Arial" charset="0"/>
              </a:rPr>
              <a:t>Manmade climate change</a:t>
            </a:r>
          </a:p>
          <a:p>
            <a:endParaRPr lang="en-GB" dirty="0" smtClean="0">
              <a:cs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565775" y="5157192"/>
            <a:ext cx="28082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dirty="0" err="1">
                <a:latin typeface="+mn-lt"/>
              </a:rPr>
              <a:t>Belz</a:t>
            </a:r>
            <a:r>
              <a:rPr lang="en-GB" dirty="0">
                <a:latin typeface="+mn-lt"/>
              </a:rPr>
              <a:t> &amp; </a:t>
            </a:r>
            <a:r>
              <a:rPr lang="en-GB" dirty="0" err="1">
                <a:latin typeface="+mn-lt"/>
              </a:rPr>
              <a:t>Peattie</a:t>
            </a:r>
            <a:r>
              <a:rPr lang="en-GB" dirty="0">
                <a:latin typeface="+mn-lt"/>
              </a:rPr>
              <a:t> (2009)</a:t>
            </a:r>
          </a:p>
        </p:txBody>
      </p:sp>
    </p:spTree>
    <p:extLst>
      <p:ext uri="{BB962C8B-B14F-4D97-AF65-F5344CB8AC3E}">
        <p14:creationId xmlns:p14="http://schemas.microsoft.com/office/powerpoint/2010/main" val="69343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? – What is marketing all about?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? – Does marketing have anything to do with sustainability?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</p:txBody>
      </p:sp>
      <p:pic>
        <p:nvPicPr>
          <p:cNvPr id="5" name="Content Placeholder 4" descr="Sustainability-wordle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14800" y="1268760"/>
            <a:ext cx="4316288" cy="5517232"/>
          </a:xfrm>
        </p:spPr>
      </p:pic>
    </p:spTree>
    <p:extLst>
      <p:ext uri="{BB962C8B-B14F-4D97-AF65-F5344CB8AC3E}">
        <p14:creationId xmlns:p14="http://schemas.microsoft.com/office/powerpoint/2010/main" val="267341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7962108" cy="928694"/>
          </a:xfrm>
        </p:spPr>
        <p:txBody>
          <a:bodyPr/>
          <a:lstStyle/>
          <a:p>
            <a:r>
              <a:rPr lang="en-GB" dirty="0" smtClean="0"/>
              <a:t>What is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412776"/>
            <a:ext cx="8072494" cy="43924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Marketing is the management process for identifying, anticipating and satisfying customer requirements profitably. </a:t>
            </a:r>
            <a:r>
              <a:rPr lang="en-GB" sz="2800" dirty="0" smtClean="0"/>
              <a:t>                                                                         </a:t>
            </a:r>
            <a:r>
              <a:rPr lang="en-GB" sz="2800" dirty="0" smtClean="0">
                <a:hlinkClick r:id="rId2"/>
              </a:rPr>
              <a:t>The </a:t>
            </a:r>
            <a:r>
              <a:rPr lang="en-GB" sz="2800" dirty="0">
                <a:hlinkClick r:id="rId2"/>
              </a:rPr>
              <a:t>Chartered Institute of Marketing (CIM).</a:t>
            </a:r>
            <a:endParaRPr lang="en-GB" sz="2800" dirty="0"/>
          </a:p>
          <a:p>
            <a:r>
              <a:rPr lang="en-GB" sz="2800" dirty="0" smtClean="0"/>
              <a:t>Give people what they want</a:t>
            </a:r>
          </a:p>
          <a:p>
            <a:r>
              <a:rPr lang="en-GB" sz="2800" dirty="0" smtClean="0"/>
              <a:t>Make it accessible</a:t>
            </a:r>
          </a:p>
          <a:p>
            <a:r>
              <a:rPr lang="en-GB" sz="2800" dirty="0" smtClean="0"/>
              <a:t>Make it easy to buy</a:t>
            </a:r>
          </a:p>
          <a:p>
            <a:r>
              <a:rPr lang="en-GB" sz="2800" dirty="0" smtClean="0"/>
              <a:t>Give them choice…..lots of </a:t>
            </a:r>
            <a:r>
              <a:rPr lang="en-GB" sz="2800" dirty="0"/>
              <a:t>it! 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 smtClean="0"/>
              <a:t>What might be th</a:t>
            </a:r>
            <a:r>
              <a:rPr lang="en-GB" sz="2800" dirty="0" smtClean="0"/>
              <a:t>e problem with this?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6447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395537" y="285750"/>
            <a:ext cx="8748464" cy="928688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Is this whole mess the fault of </a:t>
            </a:r>
            <a:r>
              <a:rPr lang="en-GB" dirty="0"/>
              <a:t>marketers?</a:t>
            </a:r>
            <a:br>
              <a:rPr lang="en-GB" dirty="0"/>
            </a:br>
            <a:endParaRPr lang="en-GB" dirty="0" smtClean="0">
              <a:cs typeface="Arial" charset="0"/>
            </a:endParaRP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07504" y="1489491"/>
            <a:ext cx="4035871" cy="4374232"/>
          </a:xfrm>
        </p:spPr>
        <p:txBody>
          <a:bodyPr/>
          <a:lstStyle/>
          <a:p>
            <a:r>
              <a:rPr lang="en-GB" dirty="0" smtClean="0">
                <a:cs typeface="Arial" charset="0"/>
              </a:rPr>
              <a:t>Is all marketing a problem area for the concept of the sustainability agenda because it does not just respond to demand </a:t>
            </a:r>
            <a:r>
              <a:rPr lang="en-GB" b="1" i="1" u="sng" dirty="0" smtClean="0">
                <a:cs typeface="Arial" charset="0"/>
              </a:rPr>
              <a:t>it stimulates demand!</a:t>
            </a:r>
            <a:endParaRPr lang="en-GB" dirty="0" smtClean="0">
              <a:cs typeface="Arial" charset="0"/>
            </a:endParaRPr>
          </a:p>
        </p:txBody>
      </p:sp>
      <p:sp>
        <p:nvSpPr>
          <p:cNvPr id="4" name="Rounded Rectangular Callout 3"/>
          <p:cNvSpPr/>
          <p:nvPr/>
        </p:nvSpPr>
        <p:spPr>
          <a:xfrm>
            <a:off x="3563888" y="2649013"/>
            <a:ext cx="4714908" cy="3214710"/>
          </a:xfrm>
          <a:prstGeom prst="wedgeRoundRectCallout">
            <a:avLst>
              <a:gd name="adj1" fmla="val 51229"/>
              <a:gd name="adj2" fmla="val 7441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dirty="0"/>
              <a:t>“Marketing is a business function which has been criticised for fuelling consumption and encouraging materialism by stimulating wants as a means of satisfying human needs.”</a:t>
            </a:r>
          </a:p>
          <a:p>
            <a:pPr algn="r">
              <a:defRPr/>
            </a:pPr>
            <a:r>
              <a:rPr lang="en-GB" sz="1400" dirty="0"/>
              <a:t>Miller (2009) in Parsons and </a:t>
            </a:r>
            <a:r>
              <a:rPr lang="en-GB" sz="1400" dirty="0" err="1"/>
              <a:t>Maclaren</a:t>
            </a:r>
            <a:r>
              <a:rPr lang="en-GB" sz="1400" dirty="0"/>
              <a:t> (</a:t>
            </a:r>
            <a:r>
              <a:rPr lang="en-GB" sz="1400" dirty="0" err="1"/>
              <a:t>eds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8269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410944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Is it possible then for marketing and sustainability agendas to live side by side, together?</a:t>
            </a:r>
          </a:p>
          <a:p>
            <a:r>
              <a:rPr lang="en-GB" dirty="0" smtClean="0"/>
              <a:t>The main issues involves </a:t>
            </a:r>
            <a:r>
              <a:rPr lang="en-GB" b="1" i="1" u="sng" dirty="0" smtClean="0"/>
              <a:t>responsibility</a:t>
            </a:r>
            <a:r>
              <a:rPr lang="en-GB" dirty="0" smtClean="0"/>
              <a:t>: do consumers relate to the problem, how do marketers relate to the problem, who really wants sustainability and why?</a:t>
            </a:r>
            <a:endParaRPr lang="en-GB" dirty="0"/>
          </a:p>
        </p:txBody>
      </p:sp>
      <p:pic>
        <p:nvPicPr>
          <p:cNvPr id="5" name="Content Placeholder 4" descr="images (8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68144" y="0"/>
            <a:ext cx="3275856" cy="6858000"/>
          </a:xfrm>
        </p:spPr>
      </p:pic>
    </p:spTree>
    <p:extLst>
      <p:ext uri="{BB962C8B-B14F-4D97-AF65-F5344CB8AC3E}">
        <p14:creationId xmlns:p14="http://schemas.microsoft.com/office/powerpoint/2010/main" val="4008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Sustainable issues and competitive markets – who is responsible?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5050904" cy="4464496"/>
          </a:xfrm>
        </p:spPr>
        <p:txBody>
          <a:bodyPr/>
          <a:lstStyle/>
          <a:p>
            <a:r>
              <a:rPr lang="en-GB" sz="2400" dirty="0" smtClean="0"/>
              <a:t>Is it the consumer? – can consumers curb their desire for new [and more] things.</a:t>
            </a:r>
          </a:p>
          <a:p>
            <a:r>
              <a:rPr lang="en-GB" sz="2400" dirty="0" smtClean="0"/>
              <a:t>Is it business? - </a:t>
            </a:r>
            <a:r>
              <a:rPr lang="en-GB" sz="2400" dirty="0"/>
              <a:t>can organisations self-regulate</a:t>
            </a:r>
            <a:r>
              <a:rPr lang="en-GB" sz="2400" dirty="0" smtClean="0"/>
              <a:t>?</a:t>
            </a:r>
          </a:p>
          <a:p>
            <a:r>
              <a:rPr lang="en-GB" sz="2400" dirty="0" smtClean="0"/>
              <a:t>Is it the role of the government (economists call this market failure) to regulate business behaviour?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 smtClean="0"/>
              <a:t>Are legal measures the only way to ensure commitment from businesses? </a:t>
            </a:r>
            <a:endParaRPr lang="en-GB" dirty="0" smtClean="0"/>
          </a:p>
        </p:txBody>
      </p:sp>
      <p:pic>
        <p:nvPicPr>
          <p:cNvPr id="7" name="Content Placeholder 6" descr="sustainable2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2252944"/>
            <a:ext cx="3563888" cy="4605056"/>
          </a:xfrm>
        </p:spPr>
      </p:pic>
    </p:spTree>
    <p:extLst>
      <p:ext uri="{BB962C8B-B14F-4D97-AF65-F5344CB8AC3E}">
        <p14:creationId xmlns:p14="http://schemas.microsoft.com/office/powerpoint/2010/main" val="358934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323528" y="304068"/>
            <a:ext cx="8429625" cy="928688"/>
          </a:xfrm>
        </p:spPr>
        <p:txBody>
          <a:bodyPr/>
          <a:lstStyle/>
          <a:p>
            <a:r>
              <a:rPr lang="en-GB" sz="3200" dirty="0" smtClean="0">
                <a:cs typeface="Arial" charset="0"/>
              </a:rPr>
              <a:t>Why there is a real problem for the sustainability agenda in marketing – “</a:t>
            </a:r>
            <a:r>
              <a:rPr lang="en-GB" sz="3200" i="1" dirty="0" smtClean="0">
                <a:cs typeface="Arial" charset="0"/>
              </a:rPr>
              <a:t>its not my fault!”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79512" y="2420888"/>
            <a:ext cx="8072438" cy="4114800"/>
          </a:xfrm>
        </p:spPr>
        <p:txBody>
          <a:bodyPr>
            <a:normAutofit/>
          </a:bodyPr>
          <a:lstStyle/>
          <a:p>
            <a:endParaRPr lang="en-GB" sz="2400" dirty="0" smtClean="0">
              <a:cs typeface="Arial" charset="0"/>
            </a:endParaRPr>
          </a:p>
          <a:p>
            <a:endParaRPr lang="en-GB" sz="2400" dirty="0">
              <a:cs typeface="Arial" charset="0"/>
            </a:endParaRPr>
          </a:p>
          <a:p>
            <a:endParaRPr lang="en-GB" sz="2400" dirty="0" smtClean="0">
              <a:cs typeface="Arial" charset="0"/>
            </a:endParaRPr>
          </a:p>
          <a:p>
            <a:r>
              <a:rPr lang="en-GB" sz="2400" dirty="0" smtClean="0">
                <a:cs typeface="Arial" charset="0"/>
              </a:rPr>
              <a:t>Rational economic behaviour is based on the perceived and believed consequences of our actions</a:t>
            </a:r>
          </a:p>
          <a:p>
            <a:r>
              <a:rPr lang="en-GB" sz="2400" dirty="0" smtClean="0">
                <a:cs typeface="Arial" charset="0"/>
              </a:rPr>
              <a:t>It is difficult for us to perceive the impact of our day-to-day actions on the environment</a:t>
            </a:r>
            <a:endParaRPr lang="en-GB" sz="2400" dirty="0">
              <a:cs typeface="Arial" charset="0"/>
              <a:hlinkClick r:id="rId2"/>
            </a:endParaRPr>
          </a:p>
          <a:p>
            <a:pPr marL="0" indent="0">
              <a:buNone/>
            </a:pPr>
            <a:r>
              <a:rPr lang="en-GB" sz="2400" dirty="0" smtClean="0">
                <a:cs typeface="Arial" charset="0"/>
              </a:rPr>
              <a:t>?   </a:t>
            </a:r>
            <a:r>
              <a:rPr lang="en-GB" sz="2400" dirty="0" smtClean="0">
                <a:cs typeface="Arial" charset="0"/>
              </a:rPr>
              <a:t>Would turkeys ever vote for </a:t>
            </a:r>
            <a:r>
              <a:rPr lang="en-GB" sz="2400" dirty="0" smtClean="0">
                <a:cs typeface="Arial" charset="0"/>
              </a:rPr>
              <a:t>Christmas</a:t>
            </a:r>
            <a:r>
              <a:rPr lang="en-GB" sz="2400" dirty="0" smtClean="0">
                <a:cs typeface="Arial" charset="0"/>
              </a:rPr>
              <a:t>???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9722210"/>
              </p:ext>
            </p:extLst>
          </p:nvPr>
        </p:nvGraphicFramePr>
        <p:xfrm>
          <a:off x="823813" y="1628800"/>
          <a:ext cx="7344816" cy="1872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605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Coffee break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short article from Marketing week</a:t>
            </a:r>
          </a:p>
          <a:p>
            <a:endParaRPr lang="en-GB" dirty="0"/>
          </a:p>
          <a:p>
            <a:r>
              <a:rPr lang="en-GB" dirty="0" smtClean="0"/>
              <a:t>What is </a:t>
            </a:r>
            <a:r>
              <a:rPr lang="en-GB" dirty="0" err="1" smtClean="0"/>
              <a:t>Ovo</a:t>
            </a:r>
            <a:r>
              <a:rPr lang="en-GB" dirty="0" smtClean="0"/>
              <a:t> trying to do to embed sustainability and what are the criticisms?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571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4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smtClean="0">
                <a:cs typeface="Arial" charset="0"/>
              </a:rPr>
              <a:t>Green or eco-marketing</a:t>
            </a:r>
          </a:p>
        </p:txBody>
      </p:sp>
      <p:sp>
        <p:nvSpPr>
          <p:cNvPr id="15363" name="Content Placeholder 5"/>
          <p:cNvSpPr>
            <a:spLocks noGrp="1"/>
          </p:cNvSpPr>
          <p:nvPr>
            <p:ph idx="1"/>
          </p:nvPr>
        </p:nvSpPr>
        <p:spPr>
          <a:xfrm>
            <a:off x="179513" y="1196752"/>
            <a:ext cx="3892426" cy="4608736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 smtClean="0">
                <a:cs typeface="Arial" charset="0"/>
              </a:rPr>
              <a:t>‘Green’ marketing  has grown in significance in the past two decades – why? </a:t>
            </a:r>
            <a:r>
              <a:rPr lang="en-GB" sz="2200" i="1" dirty="0" smtClean="0">
                <a:cs typeface="Arial" charset="0"/>
              </a:rPr>
              <a:t>Is it sales driven?</a:t>
            </a:r>
          </a:p>
          <a:p>
            <a:r>
              <a:rPr lang="en-GB" sz="2200" dirty="0" smtClean="0">
                <a:cs typeface="Arial" charset="0"/>
              </a:rPr>
              <a:t>Have we become </a:t>
            </a:r>
            <a:r>
              <a:rPr lang="en-GB" sz="2200" i="1" dirty="0" smtClean="0">
                <a:cs typeface="Arial" charset="0"/>
              </a:rPr>
              <a:t>cynical</a:t>
            </a:r>
            <a:r>
              <a:rPr lang="en-GB" sz="2200" dirty="0" smtClean="0">
                <a:cs typeface="Arial" charset="0"/>
              </a:rPr>
              <a:t> about eco-friendly products and marketing?</a:t>
            </a:r>
          </a:p>
          <a:p>
            <a:r>
              <a:rPr lang="en-GB" sz="2200" dirty="0" smtClean="0">
                <a:cs typeface="Arial" charset="0"/>
              </a:rPr>
              <a:t>What happens when the economy crashes, does the </a:t>
            </a:r>
            <a:r>
              <a:rPr lang="en-GB" sz="2200" i="1" dirty="0" smtClean="0">
                <a:cs typeface="Arial" charset="0"/>
              </a:rPr>
              <a:t>profit </a:t>
            </a:r>
            <a:r>
              <a:rPr lang="en-GB" sz="2200" dirty="0" smtClean="0">
                <a:cs typeface="Arial" charset="0"/>
              </a:rPr>
              <a:t>motive carry more weight?</a:t>
            </a:r>
          </a:p>
          <a:p>
            <a:r>
              <a:rPr lang="en-GB" sz="2200" dirty="0" smtClean="0">
                <a:cs typeface="Arial" charset="0"/>
              </a:rPr>
              <a:t>When will we know that the planet has had </a:t>
            </a:r>
            <a:r>
              <a:rPr lang="en-GB" sz="2200" i="1" dirty="0" smtClean="0">
                <a:cs typeface="Arial" charset="0"/>
              </a:rPr>
              <a:t>enough</a:t>
            </a:r>
            <a:r>
              <a:rPr lang="en-GB" sz="2200" dirty="0" smtClean="0">
                <a:cs typeface="Arial" charset="0"/>
              </a:rPr>
              <a:t>?</a:t>
            </a:r>
          </a:p>
          <a:p>
            <a:endParaRPr lang="en-GB" dirty="0">
              <a:cs typeface="Arial" charset="0"/>
            </a:endParaRPr>
          </a:p>
          <a:p>
            <a:r>
              <a:rPr lang="en-GB" sz="2200" dirty="0" smtClean="0">
                <a:cs typeface="Arial" charset="0"/>
              </a:rPr>
              <a:t>Examples?</a:t>
            </a:r>
            <a:endParaRPr lang="en-GB" sz="2200" dirty="0" smtClean="0">
              <a:cs typeface="Arial" charset="0"/>
            </a:endParaRPr>
          </a:p>
        </p:txBody>
      </p:sp>
      <p:sp>
        <p:nvSpPr>
          <p:cNvPr id="7" name="Rounded Rectangular Callout 6"/>
          <p:cNvSpPr/>
          <p:nvPr/>
        </p:nvSpPr>
        <p:spPr>
          <a:xfrm>
            <a:off x="4143372" y="2996952"/>
            <a:ext cx="4786346" cy="3096344"/>
          </a:xfrm>
          <a:prstGeom prst="wedgeRoundRectCallout">
            <a:avLst>
              <a:gd name="adj1" fmla="val 54327"/>
              <a:gd name="adj2" fmla="val 7341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“There are two real advantages for a small business becoming green.  One is branding and marketing advantage.  The other is the impact on the bottom line.”</a:t>
            </a:r>
          </a:p>
          <a:p>
            <a:pPr algn="ctr">
              <a:defRPr/>
            </a:pPr>
            <a:r>
              <a:rPr lang="en-GB" sz="1400" dirty="0"/>
              <a:t>Bridge (2008)</a:t>
            </a:r>
          </a:p>
        </p:txBody>
      </p:sp>
      <p:sp>
        <p:nvSpPr>
          <p:cNvPr id="8" name="Rounded Rectangular Callout 7"/>
          <p:cNvSpPr/>
          <p:nvPr/>
        </p:nvSpPr>
        <p:spPr>
          <a:xfrm>
            <a:off x="4214810" y="1340768"/>
            <a:ext cx="4714908" cy="1656184"/>
          </a:xfrm>
          <a:prstGeom prst="wedgeRoundRectCallout">
            <a:avLst>
              <a:gd name="adj1" fmla="val 48248"/>
              <a:gd name="adj2" fmla="val 79342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800" dirty="0"/>
          </a:p>
          <a:p>
            <a:pPr algn="ctr">
              <a:defRPr/>
            </a:pPr>
            <a:r>
              <a:rPr lang="en-GB" sz="1800" dirty="0"/>
              <a:t>“the much vaunted consumer concern for the environment and concomitant desire for green products had not subsequently translated into product sales”</a:t>
            </a:r>
          </a:p>
          <a:p>
            <a:pPr algn="ctr">
              <a:defRPr/>
            </a:pPr>
            <a:r>
              <a:rPr lang="en-GB" sz="1100" dirty="0"/>
              <a:t>Crane (2000)</a:t>
            </a:r>
          </a:p>
          <a:p>
            <a:pPr algn="ctr"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9521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cs typeface="Arial" charset="0"/>
              </a:rPr>
              <a:t>Green marketing in practice: </a:t>
            </a:r>
            <a:br>
              <a:rPr lang="en-GB" sz="3200" dirty="0" smtClean="0">
                <a:cs typeface="Arial" charset="0"/>
              </a:rPr>
            </a:br>
            <a:r>
              <a:rPr lang="en-GB" sz="3200" dirty="0" smtClean="0">
                <a:cs typeface="Arial" charset="0"/>
              </a:rPr>
              <a:t>It’s a </a:t>
            </a:r>
            <a:r>
              <a:rPr lang="en-GB" sz="3200" dirty="0" err="1" smtClean="0">
                <a:cs typeface="Arial" charset="0"/>
              </a:rPr>
              <a:t>greenwash</a:t>
            </a:r>
            <a:r>
              <a:rPr lang="en-GB" sz="3200" dirty="0" smtClean="0">
                <a:cs typeface="Arial" charset="0"/>
              </a:rPr>
              <a:t>! …a cynics view!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52435928"/>
              </p:ext>
            </p:extLst>
          </p:nvPr>
        </p:nvGraphicFramePr>
        <p:xfrm>
          <a:off x="433995" y="1805324"/>
          <a:ext cx="6275040" cy="4464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Content Placeholder 6" descr="graph.gif"/>
          <p:cNvPicPr>
            <a:picLocks noGrp="1" noChangeAspect="1"/>
          </p:cNvPicPr>
          <p:nvPr>
            <p:ph sz="half" idx="2"/>
          </p:nvPr>
        </p:nvPicPr>
        <p:blipFill>
          <a:blip r:embed="rId8" cstate="print"/>
          <a:stretch>
            <a:fillRect/>
          </a:stretch>
        </p:blipFill>
        <p:spPr>
          <a:xfrm>
            <a:off x="6732240" y="1412776"/>
            <a:ext cx="2232248" cy="4236343"/>
          </a:xfrm>
        </p:spPr>
      </p:pic>
      <p:sp>
        <p:nvSpPr>
          <p:cNvPr id="5" name="TextBox 4"/>
          <p:cNvSpPr txBox="1"/>
          <p:nvPr/>
        </p:nvSpPr>
        <p:spPr>
          <a:xfrm>
            <a:off x="6786563" y="5786438"/>
            <a:ext cx="18573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200" dirty="0">
                <a:latin typeface="+mn-lt"/>
              </a:rPr>
              <a:t>Adapted from </a:t>
            </a:r>
            <a:r>
              <a:rPr lang="en-GB" sz="1200" dirty="0" err="1">
                <a:latin typeface="+mn-lt"/>
              </a:rPr>
              <a:t>Peattie</a:t>
            </a:r>
            <a:r>
              <a:rPr lang="en-GB" sz="1200" dirty="0">
                <a:latin typeface="+mn-lt"/>
              </a:rPr>
              <a:t> and Crane (2005)</a:t>
            </a:r>
          </a:p>
        </p:txBody>
      </p:sp>
    </p:spTree>
    <p:extLst>
      <p:ext uri="{BB962C8B-B14F-4D97-AF65-F5344CB8AC3E}">
        <p14:creationId xmlns:p14="http://schemas.microsoft.com/office/powerpoint/2010/main" val="87869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178132" cy="928694"/>
          </a:xfrm>
        </p:spPr>
        <p:txBody>
          <a:bodyPr/>
          <a:lstStyle/>
          <a:p>
            <a:r>
              <a:rPr lang="en-GB" dirty="0" smtClean="0"/>
              <a:t>Marketing Sustainability – an example </a:t>
            </a:r>
            <a:endParaRPr lang="en-GB" dirty="0"/>
          </a:p>
        </p:txBody>
      </p:sp>
      <p:pic>
        <p:nvPicPr>
          <p:cNvPr id="4" name="Content Placeholder 3" descr="14-commitments_lcd-scre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844824"/>
            <a:ext cx="8064896" cy="4373562"/>
          </a:xfrm>
        </p:spPr>
      </p:pic>
    </p:spTree>
    <p:extLst>
      <p:ext uri="{BB962C8B-B14F-4D97-AF65-F5344CB8AC3E}">
        <p14:creationId xmlns:p14="http://schemas.microsoft.com/office/powerpoint/2010/main" val="330843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– Jigsaw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Question </a:t>
            </a:r>
            <a:r>
              <a:rPr lang="en-GB" dirty="0" smtClean="0"/>
              <a:t>– </a:t>
            </a:r>
            <a:r>
              <a:rPr lang="en-GB" dirty="0" smtClean="0"/>
              <a:t>what does marketing have to do with sustainability? How is this viewed from the perspective of the organisation and the consumer?</a:t>
            </a:r>
          </a:p>
          <a:p>
            <a:endParaRPr lang="en-GB" dirty="0"/>
          </a:p>
          <a:p>
            <a:r>
              <a:rPr lang="en-GB" dirty="0" smtClean="0"/>
              <a:t>Using the online library, google scholar, texts etc. (try Harvard Busines</a:t>
            </a:r>
            <a:r>
              <a:rPr lang="en-GB" dirty="0" smtClean="0"/>
              <a:t>s review), see if you can accumulate information on the importance of sustainability to organisations and the way they use marketing. Search terms might include…</a:t>
            </a:r>
          </a:p>
          <a:p>
            <a:endParaRPr lang="en-GB" dirty="0" smtClean="0"/>
          </a:p>
          <a:p>
            <a:r>
              <a:rPr lang="en-GB" b="1" dirty="0" smtClean="0"/>
              <a:t>Green marketing and customer loyalty</a:t>
            </a:r>
          </a:p>
          <a:p>
            <a:r>
              <a:rPr lang="en-GB" b="1" dirty="0" smtClean="0"/>
              <a:t>Green marketing and purchasing decisions</a:t>
            </a:r>
          </a:p>
          <a:p>
            <a:r>
              <a:rPr lang="en-GB" b="1" dirty="0" smtClean="0"/>
              <a:t>Sustainability marketing</a:t>
            </a:r>
          </a:p>
          <a:p>
            <a:r>
              <a:rPr lang="en-GB" b="1" dirty="0" smtClean="0"/>
              <a:t>Green marketing and consumerism</a:t>
            </a:r>
          </a:p>
          <a:p>
            <a:r>
              <a:rPr lang="en-GB" b="1" dirty="0" smtClean="0"/>
              <a:t>Corporate social responsibility, links between green marketing awareness and consumer purchase intentions</a:t>
            </a:r>
          </a:p>
          <a:p>
            <a:endParaRPr lang="en-GB" dirty="0"/>
          </a:p>
          <a:p>
            <a:r>
              <a:rPr lang="en-GB" dirty="0" smtClean="0"/>
              <a:t>Form groups of 3-4. Find one relevant journal article each and read/note the key points. Spend some time sharing your findings with others in your group so you have knowledge of what everyone has read. </a:t>
            </a:r>
            <a:endParaRPr lang="en-GB" dirty="0"/>
          </a:p>
          <a:p>
            <a:r>
              <a:rPr lang="en-GB" dirty="0" smtClean="0"/>
              <a:t>When you return, you need to prepare to talk for around 5 minutes on </a:t>
            </a:r>
            <a:r>
              <a:rPr lang="en-GB" dirty="0" smtClean="0"/>
              <a:t>your findings. </a:t>
            </a:r>
            <a:r>
              <a:rPr lang="en-GB" dirty="0" smtClean="0"/>
              <a:t>Give the full reference of the articles used as the basis of study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665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you go. 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do YOU read/research with limited time</a:t>
            </a:r>
          </a:p>
          <a:p>
            <a:r>
              <a:rPr lang="en-GB" dirty="0" smtClean="0"/>
              <a:t>What are the key issues raised/lessons learned from the article?</a:t>
            </a:r>
          </a:p>
          <a:p>
            <a:r>
              <a:rPr lang="en-GB" dirty="0" smtClean="0"/>
              <a:t>What consequences could this have for other, like events?</a:t>
            </a:r>
          </a:p>
          <a:p>
            <a:r>
              <a:rPr lang="en-GB" dirty="0" smtClean="0"/>
              <a:t>What research areas does this lead into?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How will you work together to break down the information?</a:t>
            </a:r>
          </a:p>
          <a:p>
            <a:r>
              <a:rPr lang="en-GB" dirty="0" smtClean="0"/>
              <a:t>You will need to regroup and share findings and resources</a:t>
            </a:r>
          </a:p>
          <a:p>
            <a:endParaRPr lang="en-GB" dirty="0" smtClean="0"/>
          </a:p>
          <a:p>
            <a:r>
              <a:rPr lang="en-GB" dirty="0" smtClean="0"/>
              <a:t>Research </a:t>
            </a:r>
            <a:r>
              <a:rPr lang="en-GB" dirty="0"/>
              <a:t>time </a:t>
            </a:r>
            <a:r>
              <a:rPr lang="en-GB" dirty="0" smtClean="0"/>
              <a:t>12.30 </a:t>
            </a:r>
            <a:r>
              <a:rPr lang="en-GB" dirty="0" smtClean="0"/>
              <a:t>– </a:t>
            </a:r>
            <a:r>
              <a:rPr lang="en-GB" dirty="0" smtClean="0"/>
              <a:t>2.00 </a:t>
            </a:r>
            <a:r>
              <a:rPr lang="en-GB" dirty="0" err="1" smtClean="0"/>
              <a:t>ish</a:t>
            </a:r>
            <a:r>
              <a:rPr lang="en-GB" dirty="0" smtClean="0"/>
              <a:t> (also include a break)</a:t>
            </a:r>
            <a:endParaRPr lang="en-GB" dirty="0"/>
          </a:p>
          <a:p>
            <a:r>
              <a:rPr lang="en-GB" dirty="0" smtClean="0"/>
              <a:t>Feedback </a:t>
            </a:r>
            <a:r>
              <a:rPr lang="en-GB" dirty="0"/>
              <a:t>times </a:t>
            </a:r>
            <a:r>
              <a:rPr lang="en-GB" dirty="0" smtClean="0"/>
              <a:t>2pm </a:t>
            </a:r>
            <a:r>
              <a:rPr lang="en-GB" dirty="0" smtClean="0"/>
              <a:t>onwards</a:t>
            </a:r>
          </a:p>
        </p:txBody>
      </p:sp>
    </p:spTree>
    <p:extLst>
      <p:ext uri="{BB962C8B-B14F-4D97-AF65-F5344CB8AC3E}">
        <p14:creationId xmlns:p14="http://schemas.microsoft.com/office/powerpoint/2010/main" val="202266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altLang="en-US" smtClean="0">
                <a:cs typeface="Arial" charset="0"/>
              </a:rPr>
              <a:t>Reading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642938" y="1428750"/>
            <a:ext cx="8072437" cy="41148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800" dirty="0" smtClean="0">
                <a:cs typeface="Arial" charset="0"/>
              </a:rPr>
              <a:t>Chapters 1 &amp; 2</a:t>
            </a:r>
          </a:p>
          <a:p>
            <a:pPr marL="457200" lvl="1" indent="0">
              <a:buNone/>
            </a:pPr>
            <a:r>
              <a:rPr lang="en-GB" altLang="en-US" sz="1800" dirty="0" err="1" smtClean="0">
                <a:cs typeface="Arial" charset="0"/>
              </a:rPr>
              <a:t>Belz</a:t>
            </a:r>
            <a:r>
              <a:rPr lang="en-GB" altLang="en-US" sz="1800" dirty="0" smtClean="0">
                <a:cs typeface="Arial" charset="0"/>
              </a:rPr>
              <a:t>, F.M. and </a:t>
            </a:r>
            <a:r>
              <a:rPr lang="en-GB" altLang="en-US" sz="1800" dirty="0" err="1" smtClean="0">
                <a:cs typeface="Arial" charset="0"/>
              </a:rPr>
              <a:t>Peattie</a:t>
            </a:r>
            <a:r>
              <a:rPr lang="en-GB" altLang="en-US" sz="1800" dirty="0" smtClean="0">
                <a:cs typeface="Arial" charset="0"/>
              </a:rPr>
              <a:t>, K. (2009) Sustainability Marketing, Chichester, Wiley. </a:t>
            </a:r>
          </a:p>
          <a:p>
            <a:pPr marL="0" indent="0">
              <a:buNone/>
            </a:pPr>
            <a:r>
              <a:rPr lang="en-GB" altLang="en-US" sz="1800" dirty="0" smtClean="0">
                <a:cs typeface="Arial" charset="0"/>
              </a:rPr>
              <a:t>Chapter 27</a:t>
            </a:r>
          </a:p>
          <a:p>
            <a:pPr marL="457200" lvl="1" indent="0">
              <a:buNone/>
            </a:pPr>
            <a:r>
              <a:rPr lang="en-GB" altLang="en-US" sz="1800" dirty="0" smtClean="0">
                <a:cs typeface="Arial" charset="0"/>
              </a:rPr>
              <a:t>Baker, M. J. and Hart, S. J. (2007) The Marketing Book (6</a:t>
            </a:r>
            <a:r>
              <a:rPr lang="en-GB" altLang="en-US" sz="1800" baseline="30000" dirty="0" smtClean="0">
                <a:cs typeface="Arial" charset="0"/>
              </a:rPr>
              <a:t>th</a:t>
            </a:r>
            <a:r>
              <a:rPr lang="en-GB" altLang="en-US" sz="1800" dirty="0" smtClean="0">
                <a:cs typeface="Arial" charset="0"/>
              </a:rPr>
              <a:t> Ed), Oxford, Butterworth-Heinemann.</a:t>
            </a:r>
          </a:p>
          <a:p>
            <a:pPr marL="0" indent="0">
              <a:buNone/>
            </a:pPr>
            <a:r>
              <a:rPr lang="en-GB" altLang="en-US" sz="1800" dirty="0" smtClean="0">
                <a:cs typeface="Arial" charset="0"/>
              </a:rPr>
              <a:t>Chapter 8</a:t>
            </a:r>
          </a:p>
          <a:p>
            <a:pPr marL="457200" lvl="1" indent="0">
              <a:buNone/>
            </a:pPr>
            <a:r>
              <a:rPr lang="en-GB" altLang="en-US" sz="1800" dirty="0" smtClean="0">
                <a:cs typeface="Arial" charset="0"/>
              </a:rPr>
              <a:t>Parsons, E. and </a:t>
            </a:r>
            <a:r>
              <a:rPr lang="en-GB" altLang="en-US" sz="1800" dirty="0" err="1" smtClean="0">
                <a:cs typeface="Arial" charset="0"/>
              </a:rPr>
              <a:t>Maclaren</a:t>
            </a:r>
            <a:r>
              <a:rPr lang="en-GB" altLang="en-US" sz="1800" dirty="0" smtClean="0">
                <a:cs typeface="Arial" charset="0"/>
              </a:rPr>
              <a:t>, P. (2009) Contemporary Issues in Marketing and Consumer Behaviour, Oxford, Butterworth-Heinemann.</a:t>
            </a:r>
          </a:p>
          <a:p>
            <a:pPr marL="0" indent="0">
              <a:buNone/>
            </a:pPr>
            <a:r>
              <a:rPr lang="en-GB" altLang="en-US" sz="1800" dirty="0" smtClean="0">
                <a:cs typeface="Arial" charset="0"/>
              </a:rPr>
              <a:t>Chapter 14</a:t>
            </a:r>
          </a:p>
          <a:p>
            <a:pPr marL="457200" lvl="1" indent="0">
              <a:buNone/>
            </a:pPr>
            <a:r>
              <a:rPr lang="en-GB" altLang="en-US" sz="1800" dirty="0" err="1" smtClean="0">
                <a:cs typeface="Arial" charset="0"/>
              </a:rPr>
              <a:t>Tadajewski</a:t>
            </a:r>
            <a:r>
              <a:rPr lang="en-GB" altLang="en-US" sz="1800" dirty="0" smtClean="0">
                <a:cs typeface="Arial" charset="0"/>
              </a:rPr>
              <a:t>, M. and </a:t>
            </a:r>
            <a:r>
              <a:rPr lang="en-GB" altLang="en-US" sz="1800" dirty="0" err="1" smtClean="0">
                <a:cs typeface="Arial" charset="0"/>
              </a:rPr>
              <a:t>Brownlie</a:t>
            </a:r>
            <a:r>
              <a:rPr lang="en-GB" altLang="en-US" sz="1800" dirty="0" smtClean="0">
                <a:cs typeface="Arial" charset="0"/>
              </a:rPr>
              <a:t>, D. (2008) Critical Marketing, Chichester, Wiley.</a:t>
            </a:r>
          </a:p>
          <a:p>
            <a:pPr marL="0" indent="0">
              <a:buNone/>
            </a:pPr>
            <a:r>
              <a:rPr lang="en-GB" altLang="en-US" sz="1800" b="1" dirty="0" smtClean="0">
                <a:cs typeface="Arial" charset="0"/>
              </a:rPr>
              <a:t>You may find a copy of the South Wales Business Review “The Green Issue” 2013 Autumn Winter </a:t>
            </a:r>
            <a:r>
              <a:rPr lang="en-GB" altLang="en-US" sz="1800" b="1" dirty="0" err="1" smtClean="0">
                <a:cs typeface="Arial" charset="0"/>
              </a:rPr>
              <a:t>Vol</a:t>
            </a:r>
            <a:r>
              <a:rPr lang="en-GB" altLang="en-US" sz="1800" b="1" dirty="0" smtClean="0">
                <a:cs typeface="Arial" charset="0"/>
              </a:rPr>
              <a:t> 5 Issue 1 in the library or try http</a:t>
            </a:r>
            <a:r>
              <a:rPr lang="en-GB" altLang="en-US" sz="1800" b="1" dirty="0">
                <a:cs typeface="Arial" charset="0"/>
              </a:rPr>
              <a:t>://</a:t>
            </a:r>
            <a:r>
              <a:rPr lang="en-GB" altLang="en-US" sz="1800" b="1" dirty="0" smtClean="0">
                <a:cs typeface="Arial" charset="0"/>
              </a:rPr>
              <a:t>issuu.com/lucygriffiths/docs/south_wales_business_green.</a:t>
            </a:r>
          </a:p>
        </p:txBody>
      </p:sp>
    </p:spTree>
    <p:extLst>
      <p:ext uri="{BB962C8B-B14F-4D97-AF65-F5344CB8AC3E}">
        <p14:creationId xmlns:p14="http://schemas.microsoft.com/office/powerpoint/2010/main" val="318920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1942</TotalTime>
  <Words>1050</Words>
  <Application>Microsoft Office PowerPoint</Application>
  <PresentationFormat>On-screen Show (4:3)</PresentationFormat>
  <Paragraphs>129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Cambria</vt:lpstr>
      <vt:lpstr>Wingdings</vt:lpstr>
      <vt:lpstr>Adjacency</vt:lpstr>
      <vt:lpstr>M6X00874 Contemporary Issues in Marketing  Management</vt:lpstr>
      <vt:lpstr>Last week…</vt:lpstr>
      <vt:lpstr>Sustainability – reminder</vt:lpstr>
      <vt:lpstr>The overwhelming environmental challenges for the 21st Century </vt:lpstr>
      <vt:lpstr>Student task</vt:lpstr>
      <vt:lpstr>What is marketing</vt:lpstr>
      <vt:lpstr> Is this whole mess the fault of marketers? </vt:lpstr>
      <vt:lpstr>Student task</vt:lpstr>
      <vt:lpstr>Sustainable issues and competitive markets – who is responsible?</vt:lpstr>
      <vt:lpstr>Why there is a real problem for the sustainability agenda in marketing – “its not my fault!”</vt:lpstr>
      <vt:lpstr>Coffee break task</vt:lpstr>
      <vt:lpstr>Green or eco-marketing</vt:lpstr>
      <vt:lpstr>Green marketing in practice:  It’s a greenwash! …a cynics view!</vt:lpstr>
      <vt:lpstr>Marketing Sustainability – an example </vt:lpstr>
      <vt:lpstr>Today – Jigsaw task</vt:lpstr>
      <vt:lpstr>Before you go. Consider…</vt:lpstr>
      <vt:lpstr>Reading</vt:lpstr>
    </vt:vector>
  </TitlesOfParts>
  <Company>University of Worcester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 3020</dc:title>
  <dc:creator>Mark Piekarz</dc:creator>
  <cp:lastModifiedBy>Suzanne Wells</cp:lastModifiedBy>
  <cp:revision>93</cp:revision>
  <dcterms:created xsi:type="dcterms:W3CDTF">2011-01-31T13:31:54Z</dcterms:created>
  <dcterms:modified xsi:type="dcterms:W3CDTF">2019-10-07T17:08:54Z</dcterms:modified>
</cp:coreProperties>
</file>