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2" r:id="rId4"/>
  </p:sldMasterIdLst>
  <p:notesMasterIdLst>
    <p:notesMasterId r:id="rId14"/>
  </p:notesMasterIdLst>
  <p:handoutMasterIdLst>
    <p:handoutMasterId r:id="rId15"/>
  </p:handoutMasterIdLst>
  <p:sldIdLst>
    <p:sldId id="300" r:id="rId5"/>
    <p:sldId id="301" r:id="rId6"/>
    <p:sldId id="302" r:id="rId7"/>
    <p:sldId id="304" r:id="rId8"/>
    <p:sldId id="313" r:id="rId9"/>
    <p:sldId id="306" r:id="rId10"/>
    <p:sldId id="307" r:id="rId11"/>
    <p:sldId id="308" r:id="rId12"/>
    <p:sldId id="31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10/16/2025</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10/16/2025</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4.sv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6.svg"/><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10/16/2025</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166889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10/16/2025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210263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10/16/2025</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6462200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10/16/2025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79487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10/16/2025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76027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10/16/2025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24062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10/16/2025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17359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10/16/2025</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05305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10/16/2025</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28861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37581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10/16/2025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62259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US"/>
              <a:t>Click to edit Master title style</a:t>
            </a:r>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527986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Tree>
    <p:extLst>
      <p:ext uri="{BB962C8B-B14F-4D97-AF65-F5344CB8AC3E}">
        <p14:creationId xmlns:p14="http://schemas.microsoft.com/office/powerpoint/2010/main" val="38677797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US"/>
              <a:t>Click to edit Master title style</a:t>
            </a:r>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endParaRPr lang="en-US"/>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a:p>
        </p:txBody>
      </p:sp>
    </p:spTree>
    <p:extLst>
      <p:ext uri="{BB962C8B-B14F-4D97-AF65-F5344CB8AC3E}">
        <p14:creationId xmlns:p14="http://schemas.microsoft.com/office/powerpoint/2010/main" val="514904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US"/>
              <a:t>Click to edit Master title style</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30143608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endParaRPr lang="en-US"/>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36904523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21728204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a:p>
        </p:txBody>
      </p:sp>
    </p:spTree>
    <p:extLst>
      <p:ext uri="{BB962C8B-B14F-4D97-AF65-F5344CB8AC3E}">
        <p14:creationId xmlns:p14="http://schemas.microsoft.com/office/powerpoint/2010/main" val="19643397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2598235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10/16/2025</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989812471"/>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 id="2147483920" r:id="rId18"/>
    <p:sldLayoutId id="2147483921" r:id="rId19"/>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hee.nhs.uk" TargetMode="Externa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p:txBody>
          <a:bodyPr/>
          <a:lstStyle/>
          <a:p>
            <a:br>
              <a:rPr lang="en-US">
                <a:ea typeface="Batang"/>
              </a:rPr>
            </a:br>
            <a:br>
              <a:rPr lang="en-US">
                <a:ea typeface="Batang"/>
              </a:rPr>
            </a:br>
            <a:endParaRPr lang="en-US">
              <a:ea typeface="Batang"/>
            </a:endParaRPr>
          </a:p>
        </p:txBody>
      </p:sp>
      <p:sp>
        <p:nvSpPr>
          <p:cNvPr id="3" name="Text Placeholder 2">
            <a:extLst>
              <a:ext uri="{FF2B5EF4-FFF2-40B4-BE49-F238E27FC236}">
                <a16:creationId xmlns:a16="http://schemas.microsoft.com/office/drawing/2014/main" id="{E9D97285-76D8-7E4B-5301-2C5C7F50D0A6}"/>
              </a:ext>
            </a:extLst>
          </p:cNvPr>
          <p:cNvSpPr>
            <a:spLocks noGrp="1"/>
          </p:cNvSpPr>
          <p:nvPr>
            <p:ph type="body" sz="quarter" idx="10"/>
          </p:nvPr>
        </p:nvSpPr>
        <p:spPr/>
        <p:txBody>
          <a:bodyPr/>
          <a:lstStyle/>
          <a:p>
            <a:r>
              <a:rPr lang="en-US" b="1">
                <a:solidFill>
                  <a:schemeClr val="tx1"/>
                </a:solidFill>
                <a:ea typeface="Batang"/>
              </a:rPr>
              <a:t>LCHS4009 </a:t>
            </a:r>
            <a:r>
              <a:rPr lang="en-US" b="1" err="1">
                <a:solidFill>
                  <a:schemeClr val="tx1"/>
                </a:solidFill>
                <a:ea typeface="Batang"/>
              </a:rPr>
              <a:t>Componet</a:t>
            </a:r>
            <a:r>
              <a:rPr lang="en-GB" b="1">
                <a:solidFill>
                  <a:schemeClr val="tx1"/>
                </a:solidFill>
                <a:ea typeface="Batang"/>
              </a:rPr>
              <a:t> </a:t>
            </a:r>
            <a:r>
              <a:rPr lang="en-US" b="1">
                <a:solidFill>
                  <a:schemeClr val="tx1"/>
                </a:solidFill>
                <a:ea typeface="Batang"/>
              </a:rPr>
              <a:t>1 Lecturer -Farah Islam </a:t>
            </a:r>
          </a:p>
          <a:p>
            <a:r>
              <a:rPr lang="en-US" b="1">
                <a:solidFill>
                  <a:schemeClr val="tx1"/>
                </a:solidFill>
                <a:ea typeface="Batang"/>
              </a:rPr>
              <a:t>By Aysha Islam Student ID -241301</a:t>
            </a:r>
          </a:p>
        </p:txBody>
      </p:sp>
      <p:sp>
        <p:nvSpPr>
          <p:cNvPr id="4" name="TextBox 3">
            <a:extLst>
              <a:ext uri="{FF2B5EF4-FFF2-40B4-BE49-F238E27FC236}">
                <a16:creationId xmlns:a16="http://schemas.microsoft.com/office/drawing/2014/main" id="{A0A2091A-2118-4146-A5BF-E6AACEC30897}"/>
              </a:ext>
            </a:extLst>
          </p:cNvPr>
          <p:cNvSpPr txBox="1"/>
          <p:nvPr/>
        </p:nvSpPr>
        <p:spPr>
          <a:xfrm>
            <a:off x="2215929" y="2393654"/>
            <a:ext cx="81231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a:t>MY SWOT ANALYSIS</a:t>
            </a:r>
          </a:p>
        </p:txBody>
      </p:sp>
    </p:spTree>
    <p:extLst>
      <p:ext uri="{BB962C8B-B14F-4D97-AF65-F5344CB8AC3E}">
        <p14:creationId xmlns:p14="http://schemas.microsoft.com/office/powerpoint/2010/main" val="106834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35764A-06BF-17D4-EE6D-670F5F3FC09A}"/>
              </a:ext>
            </a:extLst>
          </p:cNvPr>
          <p:cNvSpPr>
            <a:spLocks noGrp="1"/>
          </p:cNvSpPr>
          <p:nvPr>
            <p:ph type="title"/>
          </p:nvPr>
        </p:nvSpPr>
        <p:spPr/>
        <p:txBody>
          <a:bodyPr/>
          <a:lstStyle/>
          <a:p>
            <a:r>
              <a:rPr lang="en-US"/>
              <a:t>Agenda</a:t>
            </a:r>
            <a:br>
              <a:rPr lang="en-US"/>
            </a:br>
            <a:endParaRPr lang="en-US"/>
          </a:p>
        </p:txBody>
      </p:sp>
      <p:sp>
        <p:nvSpPr>
          <p:cNvPr id="3" name="Content Placeholder 2">
            <a:extLst>
              <a:ext uri="{FF2B5EF4-FFF2-40B4-BE49-F238E27FC236}">
                <a16:creationId xmlns:a16="http://schemas.microsoft.com/office/drawing/2014/main" id="{009B3696-52AB-4FB9-4BF7-D8F7C8A7567E}"/>
              </a:ext>
            </a:extLst>
          </p:cNvPr>
          <p:cNvSpPr>
            <a:spLocks noGrp="1"/>
          </p:cNvSpPr>
          <p:nvPr>
            <p:ph sz="quarter" idx="12"/>
          </p:nvPr>
        </p:nvSpPr>
        <p:spPr>
          <a:xfrm>
            <a:off x="5940890" y="1618488"/>
            <a:ext cx="4910328" cy="3959352"/>
          </a:xfrm>
        </p:spPr>
        <p:txBody>
          <a:bodyPr/>
          <a:lstStyle/>
          <a:p>
            <a:pPr marL="0" indent="0">
              <a:buNone/>
            </a:pPr>
            <a:r>
              <a:rPr lang="en-GB" b="0" i="0">
                <a:effectLst/>
                <a:latin typeface="Calibri"/>
                <a:ea typeface="Calibri"/>
                <a:cs typeface="Calibri"/>
              </a:rPr>
              <a:t>I’m going to talk about SWOT analysis in health care as a support worker by looking at my Strengths, Weaknesses, Opportunities, and Threats in this role. I’ll explore the opportunities available to me, such as training programs, career progression, and gaining new skills through hands-on experience. To utilise these opportunities, I plan to actively engage in learning, seek mentorship, and take on challenges that help me grow professionally and provide better care to patients. </a:t>
            </a:r>
            <a:endParaRPr lang="en-GB">
              <a:effectLst/>
              <a:latin typeface="Calibri"/>
              <a:ea typeface="Calibri"/>
              <a:cs typeface="Calibri"/>
            </a:endParaRPr>
          </a:p>
          <a:p>
            <a:pPr marL="347345" indent="-347345"/>
            <a:endParaRPr lang="en-US">
              <a:ea typeface="Batang"/>
            </a:endParaRPr>
          </a:p>
        </p:txBody>
      </p:sp>
      <p:sp>
        <p:nvSpPr>
          <p:cNvPr id="2" name="Slide Number Placeholder 1">
            <a:extLst>
              <a:ext uri="{FF2B5EF4-FFF2-40B4-BE49-F238E27FC236}">
                <a16:creationId xmlns:a16="http://schemas.microsoft.com/office/drawing/2014/main" id="{D3ADF6CA-8CF2-F784-C54C-19B53962377A}"/>
              </a:ext>
            </a:extLst>
          </p:cNvPr>
          <p:cNvSpPr>
            <a:spLocks noGrp="1"/>
          </p:cNvSpPr>
          <p:nvPr>
            <p:ph type="sldNum" sz="quarter" idx="10"/>
          </p:nvPr>
        </p:nvSpPr>
        <p:spPr/>
        <p:txBody>
          <a:bodyPr/>
          <a:lstStyle/>
          <a:p>
            <a:fld id="{19B51A1E-902D-48AF-9020-955120F399B6}" type="slidenum">
              <a:rPr lang="en-US" smtClean="0"/>
              <a:pPr/>
              <a:t>2</a:t>
            </a:fld>
            <a:endParaRPr lang="en-US"/>
          </a:p>
        </p:txBody>
      </p:sp>
      <p:pic>
        <p:nvPicPr>
          <p:cNvPr id="5" name="Picture 4">
            <a:extLst>
              <a:ext uri="{FF2B5EF4-FFF2-40B4-BE49-F238E27FC236}">
                <a16:creationId xmlns:a16="http://schemas.microsoft.com/office/drawing/2014/main" id="{F14B77F3-0A4B-565E-F5FA-3B4C23F1C190}"/>
              </a:ext>
            </a:extLst>
          </p:cNvPr>
          <p:cNvPicPr>
            <a:picLocks noChangeAspect="1"/>
          </p:cNvPicPr>
          <p:nvPr/>
        </p:nvPicPr>
        <p:blipFill>
          <a:blip r:embed="rId2"/>
          <a:stretch>
            <a:fillRect/>
          </a:stretch>
        </p:blipFill>
        <p:spPr>
          <a:xfrm flipH="1">
            <a:off x="747776" y="1616456"/>
            <a:ext cx="4603157" cy="4100358"/>
          </a:xfrm>
          <a:prstGeom prst="rect">
            <a:avLst/>
          </a:prstGeom>
        </p:spPr>
      </p:pic>
    </p:spTree>
    <p:extLst>
      <p:ext uri="{BB962C8B-B14F-4D97-AF65-F5344CB8AC3E}">
        <p14:creationId xmlns:p14="http://schemas.microsoft.com/office/powerpoint/2010/main" val="1659570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B338E8-1DBC-0FE2-455A-82806A977572}"/>
              </a:ext>
            </a:extLst>
          </p:cNvPr>
          <p:cNvSpPr>
            <a:spLocks noGrp="1"/>
          </p:cNvSpPr>
          <p:nvPr>
            <p:ph type="title"/>
          </p:nvPr>
        </p:nvSpPr>
        <p:spPr>
          <a:xfrm>
            <a:off x="4892040" y="1484376"/>
            <a:ext cx="6528816" cy="914400"/>
          </a:xfrm>
        </p:spPr>
        <p:txBody>
          <a:bodyPr>
            <a:normAutofit fontScale="90000"/>
          </a:bodyPr>
          <a:lstStyle/>
          <a:p>
            <a:r>
              <a:rPr lang="en-GB"/>
              <a:t>Strengths and weakness  in the practice I chosen. </a:t>
            </a:r>
            <a:br>
              <a:rPr lang="en-US"/>
            </a:br>
            <a:endParaRPr lang="en-US"/>
          </a:p>
        </p:txBody>
      </p:sp>
      <p:pic>
        <p:nvPicPr>
          <p:cNvPr id="12" name="Picture Placeholder 11">
            <a:extLst>
              <a:ext uri="{FF2B5EF4-FFF2-40B4-BE49-F238E27FC236}">
                <a16:creationId xmlns:a16="http://schemas.microsoft.com/office/drawing/2014/main" id="{60093B97-1C8C-AB3C-9D9E-57327164E44E}"/>
              </a:ext>
            </a:extLst>
          </p:cNvPr>
          <p:cNvPicPr>
            <a:picLocks noGrp="1" noChangeAspect="1"/>
          </p:cNvPicPr>
          <p:nvPr>
            <p:ph type="pic" sz="quarter" idx="13"/>
          </p:nvPr>
        </p:nvPicPr>
        <p:blipFill>
          <a:blip r:embed="rId2"/>
          <a:srcRect l="32177" r="32177"/>
          <a:stretch/>
        </p:blipFill>
        <p:spPr>
          <a:xfrm>
            <a:off x="356187" y="502468"/>
            <a:ext cx="3971925" cy="5857875"/>
          </a:xfrm>
          <a:prstGeom prst="rect">
            <a:avLst/>
          </a:prstGeom>
        </p:spPr>
      </p:pic>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p:txBody>
          <a:bodyPr/>
          <a:lstStyle/>
          <a:p>
            <a:fld id="{19B51A1E-902D-48AF-9020-955120F399B6}" type="slidenum">
              <a:rPr lang="en-US" smtClean="0"/>
              <a:pPr/>
              <a:t>3</a:t>
            </a:fld>
            <a:endParaRPr lang="en-US"/>
          </a:p>
        </p:txBody>
      </p:sp>
      <p:sp>
        <p:nvSpPr>
          <p:cNvPr id="7" name="TextBox 6">
            <a:extLst>
              <a:ext uri="{FF2B5EF4-FFF2-40B4-BE49-F238E27FC236}">
                <a16:creationId xmlns:a16="http://schemas.microsoft.com/office/drawing/2014/main" id="{5C8A1AF5-D1FB-986C-628D-E18C2F4B5E27}"/>
              </a:ext>
            </a:extLst>
          </p:cNvPr>
          <p:cNvSpPr txBox="1"/>
          <p:nvPr/>
        </p:nvSpPr>
        <p:spPr>
          <a:xfrm>
            <a:off x="4493339" y="2975525"/>
            <a:ext cx="7322154" cy="2585323"/>
          </a:xfrm>
          <a:prstGeom prst="rect">
            <a:avLst/>
          </a:prstGeom>
          <a:noFill/>
        </p:spPr>
        <p:txBody>
          <a:bodyPr wrap="square" lIns="91440" tIns="45720" rIns="91440" bIns="45720" anchor="t">
            <a:spAutoFit/>
          </a:bodyPr>
          <a:lstStyle/>
          <a:p>
            <a:pPr>
              <a:buNone/>
            </a:pPr>
            <a:r>
              <a:rPr lang="en-GB" i="0">
                <a:effectLst/>
                <a:latin typeface="Calibri"/>
                <a:ea typeface="Calibri"/>
                <a:cs typeface="Calibri"/>
              </a:rPr>
              <a:t>As a support worker in health care, my strengths include strong communication skills, empathy, and the ability to work well under pressure, which help me provide effective and compassionate care to patients. I am also reliable and committed to maintaining a safe and supportive environment. However, my weaknesses include sometimes struggling with time management during busy shifts and needing to develop more confidence in handling complex medical equipment. I am actively working on improving these areas through training and experience to become a more skilled support worker. (NHS, 2023)</a:t>
            </a:r>
            <a:endParaRPr lang="en-GB">
              <a:effectLst/>
              <a:latin typeface="Calibri"/>
              <a:ea typeface="Calibri"/>
              <a:cs typeface="Calibri"/>
            </a:endParaRPr>
          </a:p>
        </p:txBody>
      </p:sp>
    </p:spTree>
    <p:extLst>
      <p:ext uri="{BB962C8B-B14F-4D97-AF65-F5344CB8AC3E}">
        <p14:creationId xmlns:p14="http://schemas.microsoft.com/office/powerpoint/2010/main" val="3350161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6FD60E-B013-52DF-354C-D8DB8814C97A}"/>
              </a:ext>
            </a:extLst>
          </p:cNvPr>
          <p:cNvSpPr>
            <a:spLocks noGrp="1"/>
          </p:cNvSpPr>
          <p:nvPr>
            <p:ph type="title"/>
          </p:nvPr>
        </p:nvSpPr>
        <p:spPr/>
        <p:txBody>
          <a:bodyPr/>
          <a:lstStyle/>
          <a:p>
            <a:r>
              <a:rPr lang="en-GB"/>
              <a:t>How will I utilise my strengths?</a:t>
            </a:r>
            <a:br>
              <a:rPr lang="en-US"/>
            </a:br>
            <a:endParaRPr lang="en-US"/>
          </a:p>
        </p:txBody>
      </p:sp>
      <p:sp>
        <p:nvSpPr>
          <p:cNvPr id="3" name="Content Placeholder 2">
            <a:extLst>
              <a:ext uri="{FF2B5EF4-FFF2-40B4-BE49-F238E27FC236}">
                <a16:creationId xmlns:a16="http://schemas.microsoft.com/office/drawing/2014/main" id="{71A1CBCB-2951-076C-4CAB-1BC00C3F17D8}"/>
              </a:ext>
            </a:extLst>
          </p:cNvPr>
          <p:cNvSpPr>
            <a:spLocks noGrp="1"/>
          </p:cNvSpPr>
          <p:nvPr>
            <p:ph sz="quarter" idx="12"/>
          </p:nvPr>
        </p:nvSpPr>
        <p:spPr>
          <a:xfrm>
            <a:off x="595376" y="1226312"/>
            <a:ext cx="4910328" cy="3959352"/>
          </a:xfrm>
        </p:spPr>
        <p:txBody>
          <a:bodyPr/>
          <a:lstStyle/>
          <a:p>
            <a:pPr marL="0" indent="0">
              <a:buNone/>
            </a:pPr>
            <a:r>
              <a:rPr lang="en-GB" b="0" i="0">
                <a:effectLst/>
                <a:latin typeface="Calibri"/>
                <a:ea typeface="Calibri"/>
                <a:cs typeface="Calibri"/>
              </a:rPr>
              <a:t>I can utilize my strengths and the ability to manage weaknesses by actively engaging in teamwork and continuous learning within the health care sector. This approach helps me provide better patient care, adapt to fast-paced environments, and improve my skills through feedback and training. By doing so, I contribute to a safer and more efficient workplace, ultimately enhancing the quality of care for patients (Skills for Care, 2024).</a:t>
            </a:r>
            <a:endParaRPr lang="en-GB">
              <a:effectLst/>
              <a:latin typeface="Calibri"/>
              <a:ea typeface="Calibri"/>
              <a:cs typeface="Calibri"/>
            </a:endParaRPr>
          </a:p>
          <a:p>
            <a:pPr marL="347345" indent="-347345"/>
            <a:endParaRPr lang="en-US">
              <a:latin typeface="Calibri"/>
              <a:ea typeface="Batang"/>
              <a:cs typeface="Calibri"/>
            </a:endParaRPr>
          </a:p>
        </p:txBody>
      </p:sp>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p:txBody>
          <a:bodyPr/>
          <a:lstStyle/>
          <a:p>
            <a:fld id="{19B51A1E-902D-48AF-9020-955120F399B6}" type="slidenum">
              <a:rPr lang="en-US" smtClean="0"/>
              <a:pPr/>
              <a:t>4</a:t>
            </a:fld>
            <a:endParaRPr lang="en-US"/>
          </a:p>
        </p:txBody>
      </p:sp>
      <p:pic>
        <p:nvPicPr>
          <p:cNvPr id="5" name="Picture 4">
            <a:extLst>
              <a:ext uri="{FF2B5EF4-FFF2-40B4-BE49-F238E27FC236}">
                <a16:creationId xmlns:a16="http://schemas.microsoft.com/office/drawing/2014/main" id="{B2111BA0-893F-D3B2-577F-23EA3379496E}"/>
              </a:ext>
            </a:extLst>
          </p:cNvPr>
          <p:cNvPicPr>
            <a:picLocks noChangeAspect="1"/>
          </p:cNvPicPr>
          <p:nvPr/>
        </p:nvPicPr>
        <p:blipFill>
          <a:blip r:embed="rId2"/>
          <a:stretch>
            <a:fillRect/>
          </a:stretch>
        </p:blipFill>
        <p:spPr>
          <a:xfrm>
            <a:off x="5820664" y="2232152"/>
            <a:ext cx="5929687" cy="3073417"/>
          </a:xfrm>
          <a:prstGeom prst="rect">
            <a:avLst/>
          </a:prstGeom>
        </p:spPr>
      </p:pic>
    </p:spTree>
    <p:extLst>
      <p:ext uri="{BB962C8B-B14F-4D97-AF65-F5344CB8AC3E}">
        <p14:creationId xmlns:p14="http://schemas.microsoft.com/office/powerpoint/2010/main" val="3110353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08060-4B14-CE7E-3833-BADD2E38136B}"/>
              </a:ext>
            </a:extLst>
          </p:cNvPr>
          <p:cNvSpPr>
            <a:spLocks noGrp="1"/>
          </p:cNvSpPr>
          <p:nvPr>
            <p:ph type="title"/>
          </p:nvPr>
        </p:nvSpPr>
        <p:spPr/>
        <p:txBody>
          <a:bodyPr>
            <a:normAutofit fontScale="90000"/>
          </a:bodyPr>
          <a:lstStyle/>
          <a:p>
            <a:r>
              <a:rPr lang="en-GB">
                <a:ea typeface="Batang"/>
              </a:rPr>
              <a:t>Practical examples how I could I apply these skills.</a:t>
            </a:r>
            <a:endParaRPr lang="en-GB"/>
          </a:p>
        </p:txBody>
      </p:sp>
      <p:sp>
        <p:nvSpPr>
          <p:cNvPr id="5" name="Slide Number Placeholder 4">
            <a:extLst>
              <a:ext uri="{FF2B5EF4-FFF2-40B4-BE49-F238E27FC236}">
                <a16:creationId xmlns:a16="http://schemas.microsoft.com/office/drawing/2014/main" id="{F07A9BC4-C252-1695-7A0D-EA67DF1D5610}"/>
              </a:ext>
            </a:extLst>
          </p:cNvPr>
          <p:cNvSpPr>
            <a:spLocks noGrp="1"/>
          </p:cNvSpPr>
          <p:nvPr>
            <p:ph type="sldNum" sz="quarter" idx="12"/>
          </p:nvPr>
        </p:nvSpPr>
        <p:spPr/>
        <p:txBody>
          <a:bodyPr/>
          <a:lstStyle/>
          <a:p>
            <a:pPr algn="ctr"/>
            <a:fld id="{19B51A1E-902D-48AF-9020-955120F399B6}" type="slidenum">
              <a:rPr lang="en-US" smtClean="0"/>
              <a:pPr algn="ctr"/>
              <a:t>5</a:t>
            </a:fld>
            <a:endParaRPr lang="en-US"/>
          </a:p>
        </p:txBody>
      </p:sp>
      <p:sp>
        <p:nvSpPr>
          <p:cNvPr id="6" name="Content Placeholder 5">
            <a:extLst>
              <a:ext uri="{FF2B5EF4-FFF2-40B4-BE49-F238E27FC236}">
                <a16:creationId xmlns:a16="http://schemas.microsoft.com/office/drawing/2014/main" id="{88B1C7A9-3D2B-36A5-26F0-7EF3FDD8BEC9}"/>
              </a:ext>
            </a:extLst>
          </p:cNvPr>
          <p:cNvSpPr>
            <a:spLocks noGrp="1"/>
          </p:cNvSpPr>
          <p:nvPr>
            <p:ph idx="1"/>
          </p:nvPr>
        </p:nvSpPr>
        <p:spPr/>
        <p:txBody>
          <a:bodyPr/>
          <a:lstStyle/>
          <a:p>
            <a:r>
              <a:rPr lang="en-US" dirty="0"/>
              <a:t>As a support worker, you can apply skills like clear communication to understand and help clients better (Beech &amp; Macfarlane, 2017). Use observation to spot health changes early (Mackey &amp; </a:t>
            </a:r>
            <a:r>
              <a:rPr lang="en-US" dirty="0" err="1"/>
              <a:t>Bassendowski</a:t>
            </a:r>
            <a:r>
              <a:rPr lang="en-US" dirty="0"/>
              <a:t>, 2017). Show empathy and patience to support emotional wellbeing (Jones, 2018). Help with daily tasks safely to promote independence (Skills for Care, 2020). Keep accurate records to ensure good care and accountability (Beech &amp; Macfarlane, 2017).</a:t>
            </a:r>
            <a:r>
              <a:rPr lang="en-GB" dirty="0"/>
              <a:t> For example in a care home, you can use communication skills when talking to a resident who feels lonely. By listening carefully and chatting with them kindly, you help them feel understood and supported, which improves their wellbeing (Beech &amp; Macfarlane, 2017).</a:t>
            </a:r>
            <a:endParaRPr lang="en-US" dirty="0"/>
          </a:p>
        </p:txBody>
      </p:sp>
      <p:pic>
        <p:nvPicPr>
          <p:cNvPr id="11" name="Picture 10">
            <a:extLst>
              <a:ext uri="{FF2B5EF4-FFF2-40B4-BE49-F238E27FC236}">
                <a16:creationId xmlns:a16="http://schemas.microsoft.com/office/drawing/2014/main" id="{FFB25037-54AC-B3F2-BC6E-7C9C7D3F950D}"/>
              </a:ext>
            </a:extLst>
          </p:cNvPr>
          <p:cNvPicPr>
            <a:picLocks noChangeAspect="1"/>
          </p:cNvPicPr>
          <p:nvPr/>
        </p:nvPicPr>
        <p:blipFill>
          <a:blip r:embed="rId2"/>
          <a:stretch>
            <a:fillRect/>
          </a:stretch>
        </p:blipFill>
        <p:spPr>
          <a:xfrm>
            <a:off x="6061352" y="4639481"/>
            <a:ext cx="3546684" cy="1805351"/>
          </a:xfrm>
          <a:prstGeom prst="rect">
            <a:avLst/>
          </a:prstGeom>
        </p:spPr>
      </p:pic>
      <p:pic>
        <p:nvPicPr>
          <p:cNvPr id="13" name="Picture 12">
            <a:extLst>
              <a:ext uri="{FF2B5EF4-FFF2-40B4-BE49-F238E27FC236}">
                <a16:creationId xmlns:a16="http://schemas.microsoft.com/office/drawing/2014/main" id="{1AD08034-2269-11CB-30AF-899DDE2865C0}"/>
              </a:ext>
            </a:extLst>
          </p:cNvPr>
          <p:cNvPicPr>
            <a:picLocks noChangeAspect="1"/>
          </p:cNvPicPr>
          <p:nvPr/>
        </p:nvPicPr>
        <p:blipFill>
          <a:blip r:embed="rId3"/>
          <a:stretch>
            <a:fillRect/>
          </a:stretch>
        </p:blipFill>
        <p:spPr>
          <a:xfrm>
            <a:off x="2448051" y="4600308"/>
            <a:ext cx="2039059" cy="1844524"/>
          </a:xfrm>
          <a:prstGeom prst="rect">
            <a:avLst/>
          </a:prstGeom>
        </p:spPr>
      </p:pic>
    </p:spTree>
    <p:extLst>
      <p:ext uri="{BB962C8B-B14F-4D97-AF65-F5344CB8AC3E}">
        <p14:creationId xmlns:p14="http://schemas.microsoft.com/office/powerpoint/2010/main" val="1028681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p:txBody>
          <a:bodyPr/>
          <a:lstStyle/>
          <a:p>
            <a:r>
              <a:rPr lang="en-GB"/>
              <a:t>Opportunities available to me</a:t>
            </a:r>
            <a:br>
              <a:rPr lang="en-US"/>
            </a:br>
            <a:endParaRPr lang="en-US"/>
          </a:p>
        </p:txBody>
      </p:sp>
      <p:pic>
        <p:nvPicPr>
          <p:cNvPr id="14" name="Picture Placeholder 13">
            <a:extLst>
              <a:ext uri="{FF2B5EF4-FFF2-40B4-BE49-F238E27FC236}">
                <a16:creationId xmlns:a16="http://schemas.microsoft.com/office/drawing/2014/main" id="{E829804D-7055-EE1C-9D0F-D88563E5463C}"/>
              </a:ext>
            </a:extLst>
          </p:cNvPr>
          <p:cNvPicPr>
            <a:picLocks noGrp="1" noChangeAspect="1"/>
          </p:cNvPicPr>
          <p:nvPr>
            <p:ph type="pic" sz="quarter" idx="13"/>
          </p:nvPr>
        </p:nvPicPr>
        <p:blipFill>
          <a:blip r:embed="rId2"/>
          <a:srcRect t="2539" b="2539"/>
          <a:stretch/>
        </p:blipFill>
        <p:spPr>
          <a:xfrm>
            <a:off x="568960" y="1825752"/>
            <a:ext cx="5641848" cy="3959352"/>
          </a:xfrm>
          <a:prstGeom prst="rect">
            <a:avLst/>
          </a:prstGeom>
        </p:spPr>
      </p:pic>
      <p:sp>
        <p:nvSpPr>
          <p:cNvPr id="3" name="Content Placeholder 2">
            <a:extLst>
              <a:ext uri="{FF2B5EF4-FFF2-40B4-BE49-F238E27FC236}">
                <a16:creationId xmlns:a16="http://schemas.microsoft.com/office/drawing/2014/main" id="{9E11D155-25E1-8B68-CB50-937B45BF4B27}"/>
              </a:ext>
            </a:extLst>
          </p:cNvPr>
          <p:cNvSpPr>
            <a:spLocks noGrp="1"/>
          </p:cNvSpPr>
          <p:nvPr>
            <p:ph sz="quarter" idx="12"/>
          </p:nvPr>
        </p:nvSpPr>
        <p:spPr>
          <a:xfrm>
            <a:off x="6692392" y="1713992"/>
            <a:ext cx="4910328" cy="3959352"/>
          </a:xfrm>
        </p:spPr>
        <p:txBody>
          <a:bodyPr/>
          <a:lstStyle/>
          <a:p>
            <a:pPr marL="0" indent="0">
              <a:buNone/>
            </a:pPr>
            <a:r>
              <a:rPr lang="en-GB" b="0" i="0">
                <a:effectLst/>
                <a:latin typeface="Calibri"/>
                <a:ea typeface="Calibri"/>
                <a:cs typeface="Calibri"/>
              </a:rPr>
              <a:t>In the health care sector, there are many opportunities available to me, such as professional training courses, apprenticeships, and chances to specialize in areas like elderly care or mental health. I will use these opportunities to improve my skills, gain qualifications, and increase my confidence, which will help me provide better support to patients and advance my career (Health Education England, 2023).</a:t>
            </a:r>
            <a:endParaRPr lang="en-GB">
              <a:effectLst/>
              <a:latin typeface="Calibri"/>
              <a:ea typeface="Calibri"/>
              <a:cs typeface="Calibri"/>
            </a:endParaRPr>
          </a:p>
          <a:p>
            <a:pPr marL="347345" indent="-347345"/>
            <a:endParaRPr lang="en-US">
              <a:ea typeface="Batang"/>
            </a:endParaRPr>
          </a:p>
        </p:txBody>
      </p:sp>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p:txBody>
          <a:bodyPr/>
          <a:lstStyle/>
          <a:p>
            <a:fld id="{19B51A1E-902D-48AF-9020-955120F399B6}" type="slidenum">
              <a:rPr lang="en-US" smtClean="0"/>
              <a:pPr/>
              <a:t>6</a:t>
            </a:fld>
            <a:endParaRPr lang="en-US"/>
          </a:p>
        </p:txBody>
      </p:sp>
    </p:spTree>
    <p:extLst>
      <p:ext uri="{BB962C8B-B14F-4D97-AF65-F5344CB8AC3E}">
        <p14:creationId xmlns:p14="http://schemas.microsoft.com/office/powerpoint/2010/main" val="2661174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C7F6E0-EEF5-DF18-032D-5675E3E4163B}"/>
              </a:ext>
            </a:extLst>
          </p:cNvPr>
          <p:cNvSpPr>
            <a:spLocks noGrp="1"/>
          </p:cNvSpPr>
          <p:nvPr>
            <p:ph type="title"/>
          </p:nvPr>
        </p:nvSpPr>
        <p:spPr/>
        <p:txBody>
          <a:bodyPr/>
          <a:lstStyle/>
          <a:p>
            <a:r>
              <a:rPr lang="en-GB"/>
              <a:t>Summary</a:t>
            </a:r>
            <a:br>
              <a:rPr lang="en-US"/>
            </a:br>
            <a:endParaRPr lang="en-US"/>
          </a:p>
        </p:txBody>
      </p:sp>
      <p:sp>
        <p:nvSpPr>
          <p:cNvPr id="5" name="Content Placeholder 4">
            <a:extLst>
              <a:ext uri="{FF2B5EF4-FFF2-40B4-BE49-F238E27FC236}">
                <a16:creationId xmlns:a16="http://schemas.microsoft.com/office/drawing/2014/main" id="{570A5048-2A9E-8039-0515-DD55D6645F23}"/>
              </a:ext>
            </a:extLst>
          </p:cNvPr>
          <p:cNvSpPr>
            <a:spLocks noGrp="1"/>
          </p:cNvSpPr>
          <p:nvPr>
            <p:ph sz="quarter" idx="13"/>
          </p:nvPr>
        </p:nvSpPr>
        <p:spPr/>
        <p:txBody>
          <a:bodyPr/>
          <a:lstStyle/>
          <a:p>
            <a:endParaRPr lang="en-US"/>
          </a:p>
          <a:p>
            <a:endParaRPr lang="en-US"/>
          </a:p>
        </p:txBody>
      </p:sp>
      <p:sp>
        <p:nvSpPr>
          <p:cNvPr id="7" name="Content Placeholder 6">
            <a:extLst>
              <a:ext uri="{FF2B5EF4-FFF2-40B4-BE49-F238E27FC236}">
                <a16:creationId xmlns:a16="http://schemas.microsoft.com/office/drawing/2014/main" id="{C7C4B300-D8DB-1187-B0B6-559F3BE92183}"/>
              </a:ext>
            </a:extLst>
          </p:cNvPr>
          <p:cNvSpPr>
            <a:spLocks noGrp="1"/>
          </p:cNvSpPr>
          <p:nvPr>
            <p:ph sz="quarter" idx="12"/>
          </p:nvPr>
        </p:nvSpPr>
        <p:spPr>
          <a:xfrm>
            <a:off x="496824" y="2014194"/>
            <a:ext cx="6730081" cy="3959352"/>
          </a:xfrm>
        </p:spPr>
        <p:txBody>
          <a:bodyPr/>
          <a:lstStyle/>
          <a:p>
            <a:r>
              <a:rPr lang="en-US"/>
              <a:t>The SWOT analysis has helped me clearly identify my strengths, like good communication and empathy, which are key in supporting residents. It also showed areas I can improve, such as time management, and highlighted opportunities for training to develop my skills further. Being aware of potential challenges, like high workload, prepares me to handle them better. Overall, this analysis gives me a clear plan to grow as a support worker and provide the best care possible.</a:t>
            </a:r>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10"/>
          </p:nvPr>
        </p:nvSpPr>
        <p:spPr/>
        <p:txBody>
          <a:bodyPr/>
          <a:lstStyle/>
          <a:p>
            <a:fld id="{19B51A1E-902D-48AF-9020-955120F399B6}" type="slidenum">
              <a:rPr lang="en-US" smtClean="0"/>
              <a:pPr/>
              <a:t>7</a:t>
            </a:fld>
            <a:endParaRPr lang="en-US"/>
          </a:p>
        </p:txBody>
      </p:sp>
      <p:pic>
        <p:nvPicPr>
          <p:cNvPr id="3" name="Picture 2">
            <a:extLst>
              <a:ext uri="{FF2B5EF4-FFF2-40B4-BE49-F238E27FC236}">
                <a16:creationId xmlns:a16="http://schemas.microsoft.com/office/drawing/2014/main" id="{01E35EAF-183E-8309-B2F8-25BD55546321}"/>
              </a:ext>
            </a:extLst>
          </p:cNvPr>
          <p:cNvPicPr>
            <a:picLocks noChangeAspect="1"/>
          </p:cNvPicPr>
          <p:nvPr/>
        </p:nvPicPr>
        <p:blipFill>
          <a:blip r:embed="rId2"/>
          <a:stretch>
            <a:fillRect/>
          </a:stretch>
        </p:blipFill>
        <p:spPr>
          <a:xfrm>
            <a:off x="7498177" y="1196071"/>
            <a:ext cx="4220922" cy="4619513"/>
          </a:xfrm>
          <a:prstGeom prst="rect">
            <a:avLst/>
          </a:prstGeom>
        </p:spPr>
      </p:pic>
    </p:spTree>
    <p:extLst>
      <p:ext uri="{BB962C8B-B14F-4D97-AF65-F5344CB8AC3E}">
        <p14:creationId xmlns:p14="http://schemas.microsoft.com/office/powerpoint/2010/main" val="2585735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E4F035-A84E-C603-942E-4778256E0BA0}"/>
              </a:ext>
            </a:extLst>
          </p:cNvPr>
          <p:cNvSpPr>
            <a:spLocks noGrp="1"/>
          </p:cNvSpPr>
          <p:nvPr>
            <p:ph type="title"/>
          </p:nvPr>
        </p:nvSpPr>
        <p:spPr/>
        <p:txBody>
          <a:bodyPr/>
          <a:lstStyle/>
          <a:p>
            <a:r>
              <a:rPr lang="en-GB"/>
              <a:t>References </a:t>
            </a:r>
            <a:br>
              <a:rPr lang="en-US"/>
            </a:br>
            <a:endParaRPr lang="en-US"/>
          </a:p>
        </p:txBody>
      </p:sp>
      <p:sp>
        <p:nvSpPr>
          <p:cNvPr id="5" name="Content Placeholder 4">
            <a:extLst>
              <a:ext uri="{FF2B5EF4-FFF2-40B4-BE49-F238E27FC236}">
                <a16:creationId xmlns:a16="http://schemas.microsoft.com/office/drawing/2014/main" id="{FA5E2967-EEB7-97E3-2E56-03BE47654FA4}"/>
              </a:ext>
            </a:extLst>
          </p:cNvPr>
          <p:cNvSpPr>
            <a:spLocks noGrp="1"/>
          </p:cNvSpPr>
          <p:nvPr>
            <p:ph sz="quarter" idx="12"/>
          </p:nvPr>
        </p:nvSpPr>
        <p:spPr/>
        <p:txBody>
          <a:bodyPr>
            <a:normAutofit fontScale="85000" lnSpcReduction="20000"/>
          </a:bodyPr>
          <a:lstStyle/>
          <a:p>
            <a:r>
              <a:rPr lang="en-GB" b="0" i="0" dirty="0">
                <a:effectLst/>
                <a:latin typeface="Calibri"/>
                <a:ea typeface="Calibri"/>
                <a:cs typeface="Calibri"/>
              </a:rPr>
              <a:t>NHS (2023) *Skills for health and social care support workers*. Available at: https://</a:t>
            </a:r>
            <a:r>
              <a:rPr lang="en-GB" b="0" i="0" dirty="0" err="1">
                <a:effectLst/>
                <a:latin typeface="Calibri"/>
                <a:ea typeface="Calibri"/>
                <a:cs typeface="Calibri"/>
              </a:rPr>
              <a:t>www.nhs.uk</a:t>
            </a:r>
            <a:r>
              <a:rPr lang="en-GB" b="0" i="0" dirty="0">
                <a:effectLst/>
                <a:latin typeface="Calibri"/>
                <a:ea typeface="Calibri"/>
                <a:cs typeface="Calibri"/>
              </a:rPr>
              <a:t>/conditions/social-care-and-support-guide/care-workers</a:t>
            </a:r>
            <a:r>
              <a:rPr lang="en-GB" dirty="0">
                <a:latin typeface="Calibri"/>
                <a:ea typeface="Calibri"/>
                <a:cs typeface="Calibri"/>
              </a:rPr>
              <a:t>.</a:t>
            </a:r>
            <a:endParaRPr lang="en-GB" b="0" i="0" dirty="0">
              <a:effectLst/>
              <a:latin typeface="Calibri"/>
              <a:ea typeface="Calibri"/>
              <a:cs typeface="Calibri"/>
            </a:endParaRPr>
          </a:p>
          <a:p>
            <a:r>
              <a:rPr lang="en-GB" b="0" i="0" dirty="0">
                <a:effectLst/>
                <a:latin typeface="Calibri"/>
                <a:ea typeface="Calibri"/>
                <a:cs typeface="Calibri"/>
              </a:rPr>
              <a:t>Skills for Care (2024) *Developing skills in health and social care*.</a:t>
            </a:r>
            <a:r>
              <a:rPr lang="en-GB" dirty="0">
                <a:latin typeface="Calibri"/>
                <a:ea typeface="Calibri"/>
                <a:cs typeface="Calibri"/>
              </a:rPr>
              <a:t>https</a:t>
            </a:r>
            <a:r>
              <a:rPr lang="en-GB" b="0" i="0" dirty="0">
                <a:effectLst/>
                <a:latin typeface="Calibri"/>
                <a:ea typeface="Calibri"/>
                <a:cs typeface="Calibri"/>
              </a:rPr>
              <a:t>://www.skillsforcare.org.uk</a:t>
            </a:r>
            <a:r>
              <a:rPr lang="en-GB" dirty="0">
                <a:latin typeface="Calibri"/>
                <a:ea typeface="Calibri"/>
                <a:cs typeface="Calibri"/>
              </a:rPr>
              <a:t>.</a:t>
            </a:r>
            <a:endParaRPr lang="en-GB" dirty="0">
              <a:effectLst/>
              <a:latin typeface="Calibri"/>
              <a:ea typeface="Calibri"/>
              <a:cs typeface="Calibri"/>
            </a:endParaRPr>
          </a:p>
          <a:p>
            <a:r>
              <a:rPr lang="en-GB" b="0" i="0" dirty="0">
                <a:effectLst/>
                <a:latin typeface="Calibri"/>
                <a:ea typeface="Calibri"/>
                <a:cs typeface="Calibri"/>
              </a:rPr>
              <a:t>Health Education England (2023) *Care support worker development opportunities*. </a:t>
            </a:r>
            <a:r>
              <a:rPr lang="en-GB" b="0" i="0" dirty="0">
                <a:effectLst/>
                <a:latin typeface="Calibri"/>
                <a:ea typeface="Calibri"/>
                <a:cs typeface="Calibri"/>
                <a:hlinkClick r:id="rId2"/>
              </a:rPr>
              <a:t>https://</a:t>
            </a:r>
            <a:r>
              <a:rPr lang="en-GB" b="0" i="0" dirty="0" err="1">
                <a:effectLst/>
                <a:latin typeface="Calibri"/>
                <a:ea typeface="Calibri"/>
                <a:cs typeface="Calibri"/>
                <a:hlinkClick r:id="rId2"/>
              </a:rPr>
              <a:t>www.</a:t>
            </a:r>
            <a:r>
              <a:rPr lang="en-GB" dirty="0" err="1">
                <a:latin typeface="Calibri"/>
                <a:ea typeface="Calibri"/>
                <a:cs typeface="Calibri"/>
                <a:hlinkClick r:id="rId2"/>
              </a:rPr>
              <a:t>hee</a:t>
            </a:r>
            <a:r>
              <a:rPr lang="en-GB" b="0" i="0" dirty="0" err="1">
                <a:effectLst/>
                <a:latin typeface="Calibri"/>
                <a:ea typeface="Calibri"/>
                <a:cs typeface="Calibri"/>
                <a:hlinkClick r:id="rId2"/>
              </a:rPr>
              <a:t>.nhs.uk</a:t>
            </a:r>
            <a:endParaRPr lang="en-GB" b="0" i="0" dirty="0">
              <a:effectLst/>
              <a:latin typeface="Calibri"/>
              <a:ea typeface="Calibri"/>
              <a:cs typeface="Calibri"/>
            </a:endParaRPr>
          </a:p>
          <a:p>
            <a:r>
              <a:rPr lang="en-GB" dirty="0">
                <a:effectLst/>
                <a:latin typeface="Calibri"/>
                <a:ea typeface="Calibri"/>
                <a:cs typeface="Calibri"/>
              </a:rPr>
              <a:t>Beech, B. and Macfarlane, A. (2017) *Communication Skills for Health and Social Care.* London: Sage.</a:t>
            </a:r>
          </a:p>
          <a:p>
            <a:r>
              <a:rPr lang="en-GB" dirty="0">
                <a:effectLst/>
                <a:latin typeface="Calibri"/>
                <a:ea typeface="Calibri"/>
                <a:cs typeface="Calibri"/>
              </a:rPr>
              <a:t>Jones, K. (2018) *Empathy and Compassion in Health and Social Care.* London: </a:t>
            </a:r>
            <a:r>
              <a:rPr lang="en-GB" dirty="0" err="1">
                <a:effectLst/>
                <a:latin typeface="Calibri"/>
                <a:ea typeface="Calibri"/>
                <a:cs typeface="Calibri"/>
              </a:rPr>
              <a:t>Routledge</a:t>
            </a:r>
            <a:r>
              <a:rPr lang="en-GB" dirty="0">
                <a:effectLst/>
                <a:latin typeface="Calibri"/>
                <a:ea typeface="Calibri"/>
                <a:cs typeface="Calibri"/>
              </a:rPr>
              <a:t>.</a:t>
            </a:r>
          </a:p>
          <a:p>
            <a:r>
              <a:rPr lang="en-GB" dirty="0">
                <a:effectLst/>
                <a:latin typeface="Calibri"/>
                <a:ea typeface="Calibri"/>
                <a:cs typeface="Calibri"/>
              </a:rPr>
              <a:t>Mackey, A. and </a:t>
            </a:r>
            <a:r>
              <a:rPr lang="en-GB" dirty="0" err="1">
                <a:effectLst/>
                <a:latin typeface="Calibri"/>
                <a:ea typeface="Calibri"/>
                <a:cs typeface="Calibri"/>
              </a:rPr>
              <a:t>Bassendowski</a:t>
            </a:r>
            <a:r>
              <a:rPr lang="en-GB" dirty="0">
                <a:effectLst/>
                <a:latin typeface="Calibri"/>
                <a:ea typeface="Calibri"/>
                <a:cs typeface="Calibri"/>
              </a:rPr>
              <a:t>, S. (2017) ‘The history of evidence-based practice in nursing education and practice’, *Journal of Professional Nursing,* 33(1), pp. 51-55.</a:t>
            </a:r>
          </a:p>
          <a:p>
            <a:r>
              <a:rPr lang="en-GB" dirty="0">
                <a:effectLst/>
                <a:latin typeface="Calibri"/>
                <a:ea typeface="Calibri"/>
                <a:cs typeface="Calibri"/>
              </a:rPr>
              <a:t>Skills for Care (2020) *The Care Certificate Standards.* Leeds: Skills for Care.</a:t>
            </a:r>
          </a:p>
          <a:p>
            <a:endParaRPr lang="en-GB" dirty="0">
              <a:effectLst/>
              <a:latin typeface="Calibri"/>
              <a:ea typeface="Calibri"/>
              <a:cs typeface="Calibri"/>
            </a:endParaRPr>
          </a:p>
        </p:txBody>
      </p:sp>
      <p:sp>
        <p:nvSpPr>
          <p:cNvPr id="2" name="Slide Number Placeholder 1">
            <a:extLst>
              <a:ext uri="{FF2B5EF4-FFF2-40B4-BE49-F238E27FC236}">
                <a16:creationId xmlns:a16="http://schemas.microsoft.com/office/drawing/2014/main" id="{C9A187C4-2E9C-38FD-AFCE-B470CF80D6A3}"/>
              </a:ext>
            </a:extLst>
          </p:cNvPr>
          <p:cNvSpPr>
            <a:spLocks noGrp="1"/>
          </p:cNvSpPr>
          <p:nvPr>
            <p:ph type="sldNum" sz="quarter" idx="10"/>
          </p:nvPr>
        </p:nvSpPr>
        <p:spPr/>
        <p:txBody>
          <a:bodyPr/>
          <a:lstStyle/>
          <a:p>
            <a:fld id="{19B51A1E-902D-48AF-9020-955120F399B6}" type="slidenum">
              <a:rPr lang="en-US" smtClean="0"/>
              <a:pPr/>
              <a:t>8</a:t>
            </a:fld>
            <a:endParaRPr lang="en-US"/>
          </a:p>
        </p:txBody>
      </p:sp>
      <p:pic>
        <p:nvPicPr>
          <p:cNvPr id="8" name="Picture 7">
            <a:extLst>
              <a:ext uri="{FF2B5EF4-FFF2-40B4-BE49-F238E27FC236}">
                <a16:creationId xmlns:a16="http://schemas.microsoft.com/office/drawing/2014/main" id="{E15E5159-83E0-2675-9B06-830463C01A2F}"/>
              </a:ext>
            </a:extLst>
          </p:cNvPr>
          <p:cNvPicPr>
            <a:picLocks noChangeAspect="1"/>
          </p:cNvPicPr>
          <p:nvPr/>
        </p:nvPicPr>
        <p:blipFill>
          <a:blip r:embed="rId3"/>
          <a:stretch>
            <a:fillRect/>
          </a:stretch>
        </p:blipFill>
        <p:spPr>
          <a:xfrm rot="10800000" flipV="1">
            <a:off x="468183" y="2178354"/>
            <a:ext cx="4945984" cy="2715667"/>
          </a:xfrm>
          <a:prstGeom prst="rect">
            <a:avLst/>
          </a:prstGeom>
        </p:spPr>
      </p:pic>
    </p:spTree>
    <p:extLst>
      <p:ext uri="{BB962C8B-B14F-4D97-AF65-F5344CB8AC3E}">
        <p14:creationId xmlns:p14="http://schemas.microsoft.com/office/powerpoint/2010/main" val="2524601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3531FC-30B1-5F17-6B06-9AE6CF5584A4}"/>
              </a:ext>
            </a:extLst>
          </p:cNvPr>
          <p:cNvSpPr>
            <a:spLocks noGrp="1"/>
          </p:cNvSpPr>
          <p:nvPr>
            <p:ph type="title"/>
          </p:nvPr>
        </p:nvSpPr>
        <p:spPr/>
        <p:txBody>
          <a:bodyPr>
            <a:normAutofit fontScale="90000"/>
          </a:bodyPr>
          <a:lstStyle/>
          <a:p>
            <a:r>
              <a:rPr lang="en-US">
                <a:solidFill>
                  <a:schemeClr val="tx1"/>
                </a:solidFill>
              </a:rPr>
              <a:t>Thank</a:t>
            </a:r>
            <a:br>
              <a:rPr lang="en-US">
                <a:solidFill>
                  <a:schemeClr val="tx1"/>
                </a:solidFill>
              </a:rPr>
            </a:br>
            <a:r>
              <a:rPr lang="en-US">
                <a:solidFill>
                  <a:schemeClr val="tx1"/>
                </a:solidFill>
              </a:rPr>
              <a:t>you.</a:t>
            </a:r>
            <a:br>
              <a:rPr lang="en-US">
                <a:solidFill>
                  <a:schemeClr val="tx1"/>
                </a:solidFill>
              </a:rPr>
            </a:br>
            <a:endParaRPr lang="en-US">
              <a:solidFill>
                <a:schemeClr val="tx1"/>
              </a:solidFill>
            </a:endParaRPr>
          </a:p>
        </p:txBody>
      </p:sp>
      <p:pic>
        <p:nvPicPr>
          <p:cNvPr id="2" name="Picture 1">
            <a:extLst>
              <a:ext uri="{FF2B5EF4-FFF2-40B4-BE49-F238E27FC236}">
                <a16:creationId xmlns:a16="http://schemas.microsoft.com/office/drawing/2014/main" id="{79FA475B-D717-5791-83A1-1F12A57056F8}"/>
              </a:ext>
            </a:extLst>
          </p:cNvPr>
          <p:cNvPicPr>
            <a:picLocks noChangeAspect="1"/>
          </p:cNvPicPr>
          <p:nvPr/>
        </p:nvPicPr>
        <p:blipFill>
          <a:blip r:embed="rId2"/>
          <a:stretch>
            <a:fillRect/>
          </a:stretch>
        </p:blipFill>
        <p:spPr>
          <a:xfrm>
            <a:off x="3118249" y="996696"/>
            <a:ext cx="7071989" cy="2559597"/>
          </a:xfrm>
          <a:prstGeom prst="rect">
            <a:avLst/>
          </a:prstGeom>
        </p:spPr>
      </p:pic>
    </p:spTree>
    <p:extLst>
      <p:ext uri="{BB962C8B-B14F-4D97-AF65-F5344CB8AC3E}">
        <p14:creationId xmlns:p14="http://schemas.microsoft.com/office/powerpoint/2010/main" val="42356891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8FB304-576D-448B-AE91-D8EB9D49555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111B19-7283-4751-B1F8-E7CC95678A87}">
  <ds:schemaRefs>
    <ds:schemaRef ds:uri="http://schemas.microsoft.com/office/2006/metadata/properties"/>
    <ds:schemaRef ds:uri="http://www.w3.org/2000/xmlns/"/>
    <ds:schemaRef ds:uri="71af3243-3dd4-4a8d-8c0d-dd76da1f02a5"/>
    <ds:schemaRef ds:uri="http://www.w3.org/2001/XMLSchema-instance"/>
    <ds:schemaRef ds:uri="http://schemas.microsoft.com/sharepoint/v3"/>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lpstr>
      <vt:lpstr>  </vt:lpstr>
      <vt:lpstr>Agenda </vt:lpstr>
      <vt:lpstr>Strengths and weakness  in the practice I chosen.  </vt:lpstr>
      <vt:lpstr>How will I utilise my strengths? </vt:lpstr>
      <vt:lpstr>Practical examples how I could I apply these skills.</vt:lpstr>
      <vt:lpstr>Opportunities available to me </vt:lpstr>
      <vt:lpstr>Summary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cp:lastModifiedBy>Aysha Islam (2413041)</cp:lastModifiedBy>
  <cp:revision>4</cp:revision>
  <dcterms:created xsi:type="dcterms:W3CDTF">2023-08-29T05:38:38Z</dcterms:created>
  <dcterms:modified xsi:type="dcterms:W3CDTF">2025-10-16T15:57:30Z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