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p:restoredTop sz="88752"/>
  </p:normalViewPr>
  <p:slideViewPr>
    <p:cSldViewPr snapToGrid="0">
      <p:cViewPr varScale="1">
        <p:scale>
          <a:sx n="112" d="100"/>
          <a:sy n="112" d="100"/>
        </p:scale>
        <p:origin x="32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39B0C1-2983-AF4E-A5CA-3C0D5853D06A}" type="datetimeFigureOut">
              <a:rPr lang="en-US" smtClean="0"/>
              <a:t>7/9/24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64A496-18BC-E640-9519-37CA176F3A1F}" type="slidenum">
              <a:rPr lang="en-US" smtClean="0"/>
              <a:t>‹#›</a:t>
            </a:fld>
            <a:endParaRPr lang="en-US"/>
          </a:p>
        </p:txBody>
      </p:sp>
    </p:spTree>
    <p:extLst>
      <p:ext uri="{BB962C8B-B14F-4D97-AF65-F5344CB8AC3E}">
        <p14:creationId xmlns:p14="http://schemas.microsoft.com/office/powerpoint/2010/main" val="1489186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64A496-18BC-E640-9519-37CA176F3A1F}" type="slidenum">
              <a:rPr lang="en-US" smtClean="0"/>
              <a:t>1</a:t>
            </a:fld>
            <a:endParaRPr lang="en-US"/>
          </a:p>
        </p:txBody>
      </p:sp>
    </p:spTree>
    <p:extLst>
      <p:ext uri="{BB962C8B-B14F-4D97-AF65-F5344CB8AC3E}">
        <p14:creationId xmlns:p14="http://schemas.microsoft.com/office/powerpoint/2010/main" val="2272795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WILL TALK ABOUT MENTAL HEALTH SERVICES, HOW THEY HAVE BEEN DEVELOPED THROUGHOUT THE YEARS, HOW THEY HAVE BEEN RUNNING IN THE PAST AND NOW AND HOW IT HAS AIDED THE HEALTHCARE SERVICES IN THE COMMUNITY. </a:t>
            </a:r>
          </a:p>
        </p:txBody>
      </p:sp>
      <p:sp>
        <p:nvSpPr>
          <p:cNvPr id="4" name="Slide Number Placeholder 3"/>
          <p:cNvSpPr>
            <a:spLocks noGrp="1"/>
          </p:cNvSpPr>
          <p:nvPr>
            <p:ph type="sldNum" sz="quarter" idx="5"/>
          </p:nvPr>
        </p:nvSpPr>
        <p:spPr/>
        <p:txBody>
          <a:bodyPr/>
          <a:lstStyle/>
          <a:p>
            <a:fld id="{2964A496-18BC-E640-9519-37CA176F3A1F}" type="slidenum">
              <a:rPr lang="en-US" smtClean="0"/>
              <a:t>2</a:t>
            </a:fld>
            <a:endParaRPr lang="en-US"/>
          </a:p>
        </p:txBody>
      </p:sp>
    </p:spTree>
    <p:extLst>
      <p:ext uri="{BB962C8B-B14F-4D97-AF65-F5344CB8AC3E}">
        <p14:creationId xmlns:p14="http://schemas.microsoft.com/office/powerpoint/2010/main" val="1981631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FOR THE PAST 70 YEARS, THERE HAS BEEN A TRANSFORMATION IN THE MENTAL HEALTH SERVICES. MANY CHANGES HAVE BEEN IMPLEMENTED, INCLUDING THE CLOSING OF FORMER ASYLUMS, REALOCATING CARE UNITS INTO THE COMMUNITY, INCREASING THE USE OF TALKING THERAPIES. ALL OF THESE HAVE GREATLY IMPROVED AND HAVE HAD A POSITIVE IMPACT ON PATIENTS WITH THOSE NEEDS. </a:t>
            </a:r>
          </a:p>
          <a:p>
            <a:endParaRPr lang="en-US" dirty="0"/>
          </a:p>
          <a:p>
            <a:r>
              <a:rPr lang="en-US" dirty="0"/>
              <a:t>THROUGHOUT THE YEARS, WITH THE CHANGES IMPLEMENTED, PEOPLE HAVE BECOME MORE UNDERSTANDING WHEN IT COMES TO MENTAL HEALTH ISSUES, WHICH HAS ALSO MADE THEM MORE SUPPORTIVE OF THOSE IN NEED. </a:t>
            </a:r>
          </a:p>
          <a:p>
            <a:r>
              <a:rPr lang="en-US" dirty="0"/>
              <a:t>PEOPLE NOWADAYS ARE FAR MORE AWARE OF COMMON MENTAL DISORDERS SUCH AS DEPRESSION AND ANXIETY, THAT ENCOURAGES INDIVIDUALS TO BE MORE OPEN TO SEEK HELP FROM HEALTH PROFESSIONALS.</a:t>
            </a:r>
          </a:p>
          <a:p>
            <a:endParaRPr lang="en-US" dirty="0"/>
          </a:p>
          <a:p>
            <a:r>
              <a:rPr lang="en-US" dirty="0"/>
              <a:t>DIGITALLY, THE MOST SIGNIFICANT INNOVATION IN MENTAL HEALTH HAS BEEN THE INTEGRATION OF SHARED RECORDS BETWEEN DIFFERENT CLINICAL SYSTEMS. THIS HELPS HEALTH PROFESSIONALS FROM DIFFERENT DEPARTMENTS TO STAY CONNECTED AND UP TO DATE WITH PATIENTS' RECORDS, WHICH ALLOWS THEM TO MAKE QUICKER AND MORE SUFFICIENT DECISIONS FOR A PATIENT CASE. </a:t>
            </a:r>
          </a:p>
          <a:p>
            <a:endParaRPr lang="en-US" dirty="0"/>
          </a:p>
          <a:p>
            <a:endParaRPr lang="en-US" dirty="0"/>
          </a:p>
        </p:txBody>
      </p:sp>
      <p:sp>
        <p:nvSpPr>
          <p:cNvPr id="4" name="Slide Number Placeholder 3"/>
          <p:cNvSpPr>
            <a:spLocks noGrp="1"/>
          </p:cNvSpPr>
          <p:nvPr>
            <p:ph type="sldNum" sz="quarter" idx="5"/>
          </p:nvPr>
        </p:nvSpPr>
        <p:spPr/>
        <p:txBody>
          <a:bodyPr/>
          <a:lstStyle/>
          <a:p>
            <a:fld id="{2964A496-18BC-E640-9519-37CA176F3A1F}" type="slidenum">
              <a:rPr lang="en-US" smtClean="0"/>
              <a:t>3</a:t>
            </a:fld>
            <a:endParaRPr lang="en-US"/>
          </a:p>
        </p:txBody>
      </p:sp>
    </p:spTree>
    <p:extLst>
      <p:ext uri="{BB962C8B-B14F-4D97-AF65-F5344CB8AC3E}">
        <p14:creationId xmlns:p14="http://schemas.microsoft.com/office/powerpoint/2010/main" val="215549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PAST THE MENTAL HEALTH SERVICES WERE PRACTICED IN AN OLD-FASHIONED WAY.  </a:t>
            </a:r>
          </a:p>
          <a:p>
            <a:r>
              <a:rPr lang="en-US" dirty="0"/>
              <a:t>ALL PATIENTS SUFFERING FROM MENTAL HEALTH DISORDERS HAVE BEEN TREATED SEPARATELY AND FAR FROM THE PUBLIC EYE IN VICTORIAN ASYLUMS. </a:t>
            </a:r>
          </a:p>
          <a:p>
            <a:r>
              <a:rPr lang="en-US" dirty="0"/>
              <a:t>PHYSICAL SERVICES HAVE SEEN MEDICAL IMPROVEMENTS AND FREE ACCESS FOR ALL. STILL, THE MENTAL HEALTH SECTOR DIDN’T HAVE THE SAME LUCK, DESPITE THE INCREASING NEED OF MENTAL HEALTH SERVICES DURING THE SECOND WORLD WAR WHERE SOLDIERS AND WOMEN WERE RETURNING HOME WITH INDICATIONS OF POST-TRAUMATIC STRESS DISORDER.</a:t>
            </a:r>
          </a:p>
        </p:txBody>
      </p:sp>
      <p:sp>
        <p:nvSpPr>
          <p:cNvPr id="4" name="Slide Number Placeholder 3"/>
          <p:cNvSpPr>
            <a:spLocks noGrp="1"/>
          </p:cNvSpPr>
          <p:nvPr>
            <p:ph type="sldNum" sz="quarter" idx="5"/>
          </p:nvPr>
        </p:nvSpPr>
        <p:spPr/>
        <p:txBody>
          <a:bodyPr/>
          <a:lstStyle/>
          <a:p>
            <a:fld id="{2964A496-18BC-E640-9519-37CA176F3A1F}" type="slidenum">
              <a:rPr lang="en-US" smtClean="0"/>
              <a:t>4</a:t>
            </a:fld>
            <a:endParaRPr lang="en-US"/>
          </a:p>
        </p:txBody>
      </p:sp>
    </p:spTree>
    <p:extLst>
      <p:ext uri="{BB962C8B-B14F-4D97-AF65-F5344CB8AC3E}">
        <p14:creationId xmlns:p14="http://schemas.microsoft.com/office/powerpoint/2010/main" val="959088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NOWADAYS, MENTAL HEALTH SERVICES ARE PROVIDED BY GPS, NHS AND VOLUNTARY ORGANISATIONS, WHERE PRIMARY CARE IS AVAILABLE FOR PEOPLE WITH MILD TO MODERATE HEALTH PROBLEMS. </a:t>
            </a:r>
          </a:p>
          <a:p>
            <a:endParaRPr lang="en-US" dirty="0"/>
          </a:p>
          <a:p>
            <a:r>
              <a:rPr lang="en-US" dirty="0"/>
              <a:t>TALKING THERAPIES GO HAND IN HAND WITH STANDARDS THAT REQUIRE TREATMENTS TO START WITHIN CERTAIN TIMES</a:t>
            </a:r>
          </a:p>
          <a:p>
            <a:endParaRPr lang="en-US" dirty="0"/>
          </a:p>
          <a:p>
            <a:r>
              <a:rPr lang="en-US" dirty="0"/>
              <a:t>CRISIS SERVICES HELP PEOPLE WITH URGENT NEED BY PROVIDING HOME TREATMENTS THAT ARE AS EFFICIENT AS RECEIVING HOSPITAL SUPPORT.</a:t>
            </a:r>
          </a:p>
          <a:p>
            <a:endParaRPr lang="en-US" dirty="0"/>
          </a:p>
          <a:p>
            <a:r>
              <a:rPr lang="en-US" dirty="0"/>
              <a:t>CRISIS FACILITIES SUCH AS HOUSES AND CAFES, ARE PROVIDED BY VOLUNTARY ORGANISATIONS.</a:t>
            </a:r>
          </a:p>
          <a:p>
            <a:endParaRPr lang="en-US" dirty="0"/>
          </a:p>
          <a:p>
            <a:r>
              <a:rPr lang="en-US" dirty="0"/>
              <a:t>24/7 URGENT MENTAL HELPLINES, ROOMS, FACILITIES, MENTAL HEALTH PROFESSIONALS WORKING IN AMBULANCE CONTROL ROOMS AND THE LIST GOES ON. </a:t>
            </a:r>
          </a:p>
        </p:txBody>
      </p:sp>
      <p:sp>
        <p:nvSpPr>
          <p:cNvPr id="4" name="Slide Number Placeholder 3"/>
          <p:cNvSpPr>
            <a:spLocks noGrp="1"/>
          </p:cNvSpPr>
          <p:nvPr>
            <p:ph type="sldNum" sz="quarter" idx="5"/>
          </p:nvPr>
        </p:nvSpPr>
        <p:spPr/>
        <p:txBody>
          <a:bodyPr/>
          <a:lstStyle/>
          <a:p>
            <a:fld id="{2964A496-18BC-E640-9519-37CA176F3A1F}" type="slidenum">
              <a:rPr lang="en-US" smtClean="0"/>
              <a:t>5</a:t>
            </a:fld>
            <a:endParaRPr lang="en-US"/>
          </a:p>
        </p:txBody>
      </p:sp>
    </p:spTree>
    <p:extLst>
      <p:ext uri="{BB962C8B-B14F-4D97-AF65-F5344CB8AC3E}">
        <p14:creationId xmlns:p14="http://schemas.microsoft.com/office/powerpoint/2010/main" val="98983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56507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69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6776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76783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68405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0962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94346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96773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91040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72038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14019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18639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47827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4012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499519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67611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7/9/24</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6331215"/>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researchbriefings.files.parliament.uk/documents/CBP-7547/CBP-7547.pdf" TargetMode="External"/><Relationship Id="rId2" Type="http://schemas.openxmlformats.org/officeDocument/2006/relationships/hyperlink" Target="https://digital.nhs.uk/blog/transformation-blog/2018/the-past-present-and-future-of-innovation-in-mental-health" TargetMode="External"/><Relationship Id="rId1" Type="http://schemas.openxmlformats.org/officeDocument/2006/relationships/slideLayout" Target="../slideLayouts/slideLayout2.xml"/><Relationship Id="rId4" Type="http://schemas.openxmlformats.org/officeDocument/2006/relationships/hyperlink" Target="https://indepth.nice.org.uk/mental-health-and-the-nhs/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57ABABA7-0420-4200-9B65-1C1967CE9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6" name="Group 85">
            <a:extLst>
              <a:ext uri="{FF2B5EF4-FFF2-40B4-BE49-F238E27FC236}">
                <a16:creationId xmlns:a16="http://schemas.microsoft.com/office/drawing/2014/main" id="{7A03E380-9CD1-4ABA-A763-9F9D252B89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2">
              <a:lumMod val="90000"/>
            </a:schemeClr>
          </a:solidFill>
        </p:grpSpPr>
        <p:sp>
          <p:nvSpPr>
            <p:cNvPr id="87" name="Freeform 11">
              <a:extLst>
                <a:ext uri="{FF2B5EF4-FFF2-40B4-BE49-F238E27FC236}">
                  <a16:creationId xmlns:a16="http://schemas.microsoft.com/office/drawing/2014/main" id="{66E01B84-4C2B-4DE5-90C8-9C4001A75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88" name="Freeform 12">
              <a:extLst>
                <a:ext uri="{FF2B5EF4-FFF2-40B4-BE49-F238E27FC236}">
                  <a16:creationId xmlns:a16="http://schemas.microsoft.com/office/drawing/2014/main" id="{64CE5A7A-D5C5-4FE5-860C-0B5748FD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89" name="Freeform 13">
              <a:extLst>
                <a:ext uri="{FF2B5EF4-FFF2-40B4-BE49-F238E27FC236}">
                  <a16:creationId xmlns:a16="http://schemas.microsoft.com/office/drawing/2014/main" id="{016A7D2A-6EEA-47B8-A763-7D82E41B3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90" name="Freeform 14">
              <a:extLst>
                <a:ext uri="{FF2B5EF4-FFF2-40B4-BE49-F238E27FC236}">
                  <a16:creationId xmlns:a16="http://schemas.microsoft.com/office/drawing/2014/main" id="{E758F6E7-6DEC-48D0-ACB1-E5E26B13E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91" name="Freeform 15">
              <a:extLst>
                <a:ext uri="{FF2B5EF4-FFF2-40B4-BE49-F238E27FC236}">
                  <a16:creationId xmlns:a16="http://schemas.microsoft.com/office/drawing/2014/main" id="{B56657FF-C027-42E7-859B-902929B6F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92" name="Freeform 16">
              <a:extLst>
                <a:ext uri="{FF2B5EF4-FFF2-40B4-BE49-F238E27FC236}">
                  <a16:creationId xmlns:a16="http://schemas.microsoft.com/office/drawing/2014/main" id="{79047F2A-5978-46C6-B3A2-54AAC2136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93" name="Freeform 17">
              <a:extLst>
                <a:ext uri="{FF2B5EF4-FFF2-40B4-BE49-F238E27FC236}">
                  <a16:creationId xmlns:a16="http://schemas.microsoft.com/office/drawing/2014/main" id="{F3BE8FD1-0A72-4640-AC7A-2E057273F8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94" name="Freeform 18">
              <a:extLst>
                <a:ext uri="{FF2B5EF4-FFF2-40B4-BE49-F238E27FC236}">
                  <a16:creationId xmlns:a16="http://schemas.microsoft.com/office/drawing/2014/main" id="{752FC782-A372-4D11-B20D-958955E56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95" name="Freeform 19">
              <a:extLst>
                <a:ext uri="{FF2B5EF4-FFF2-40B4-BE49-F238E27FC236}">
                  <a16:creationId xmlns:a16="http://schemas.microsoft.com/office/drawing/2014/main" id="{AA00B2F1-BEE2-444A-8249-C8E3212CA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96" name="Freeform 20">
              <a:extLst>
                <a:ext uri="{FF2B5EF4-FFF2-40B4-BE49-F238E27FC236}">
                  <a16:creationId xmlns:a16="http://schemas.microsoft.com/office/drawing/2014/main" id="{E7F5747E-514B-4CF7-B6B0-DAD7149097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97" name="Freeform 21">
              <a:extLst>
                <a:ext uri="{FF2B5EF4-FFF2-40B4-BE49-F238E27FC236}">
                  <a16:creationId xmlns:a16="http://schemas.microsoft.com/office/drawing/2014/main" id="{931614BB-1593-40ED-8113-2BD118705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98" name="Freeform 22">
              <a:extLst>
                <a:ext uri="{FF2B5EF4-FFF2-40B4-BE49-F238E27FC236}">
                  <a16:creationId xmlns:a16="http://schemas.microsoft.com/office/drawing/2014/main" id="{2691871F-F15C-4E19-BC9C-78E5748D7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sp>
        <p:nvSpPr>
          <p:cNvPr id="100" name="Freeform 6">
            <a:extLst>
              <a:ext uri="{FF2B5EF4-FFF2-40B4-BE49-F238E27FC236}">
                <a16:creationId xmlns:a16="http://schemas.microsoft.com/office/drawing/2014/main" id="{8576F020-8157-45CE-B1D9-6FA47AFEB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1159566"/>
            <a:ext cx="7560245" cy="453886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txBody>
          <a:bodyPr/>
          <a:lstStyle/>
          <a:p>
            <a:endParaRPr lang="en-US"/>
          </a:p>
        </p:txBody>
      </p:sp>
      <p:sp>
        <p:nvSpPr>
          <p:cNvPr id="2" name="Title 1">
            <a:extLst>
              <a:ext uri="{FF2B5EF4-FFF2-40B4-BE49-F238E27FC236}">
                <a16:creationId xmlns:a16="http://schemas.microsoft.com/office/drawing/2014/main" id="{9247C18B-C3BA-7277-F31F-EB2DB83FA99B}"/>
              </a:ext>
            </a:extLst>
          </p:cNvPr>
          <p:cNvSpPr>
            <a:spLocks noGrp="1"/>
          </p:cNvSpPr>
          <p:nvPr>
            <p:ph type="ctrTitle"/>
          </p:nvPr>
        </p:nvSpPr>
        <p:spPr>
          <a:xfrm>
            <a:off x="-28664" y="2651007"/>
            <a:ext cx="7040234" cy="2736158"/>
          </a:xfrm>
        </p:spPr>
        <p:txBody>
          <a:bodyPr anchor="ctr">
            <a:normAutofit fontScale="90000"/>
          </a:bodyPr>
          <a:lstStyle/>
          <a:p>
            <a:pPr marL="342900" indent="-342900">
              <a:lnSpc>
                <a:spcPct val="90000"/>
              </a:lnSpc>
              <a:buFont typeface="Wingdings" pitchFamily="2" charset="2"/>
              <a:buChar char="Ø"/>
            </a:pPr>
            <a:r>
              <a:rPr lang="en-US" sz="3000" b="1" i="1" dirty="0">
                <a:solidFill>
                  <a:srgbClr val="FFFFFF"/>
                </a:solidFill>
              </a:rPr>
              <a:t>LCHS4003</a:t>
            </a:r>
            <a:br>
              <a:rPr lang="en-US" sz="3000" i="1" dirty="0">
                <a:solidFill>
                  <a:srgbClr val="FFFFFF"/>
                </a:solidFill>
              </a:rPr>
            </a:br>
            <a:br>
              <a:rPr lang="en-US" sz="3000" i="1" dirty="0">
                <a:solidFill>
                  <a:srgbClr val="FFFFFF"/>
                </a:solidFill>
              </a:rPr>
            </a:br>
            <a:r>
              <a:rPr lang="en-US" sz="3000" b="1" i="1" dirty="0">
                <a:solidFill>
                  <a:srgbClr val="FFFFFF"/>
                </a:solidFill>
              </a:rPr>
              <a:t>Introduction to Health and Social Care</a:t>
            </a:r>
            <a:br>
              <a:rPr lang="en-US" sz="3000" dirty="0">
                <a:solidFill>
                  <a:srgbClr val="FFFFFF"/>
                </a:solidFill>
              </a:rPr>
            </a:br>
            <a:br>
              <a:rPr lang="en-US" sz="3000" dirty="0">
                <a:solidFill>
                  <a:srgbClr val="FFFFFF"/>
                </a:solidFill>
              </a:rPr>
            </a:br>
            <a:br>
              <a:rPr lang="en-US" sz="3000" dirty="0">
                <a:solidFill>
                  <a:srgbClr val="FFFFFF"/>
                </a:solidFill>
              </a:rPr>
            </a:br>
            <a:br>
              <a:rPr lang="en-US" sz="3000" dirty="0">
                <a:solidFill>
                  <a:srgbClr val="FFFFFF"/>
                </a:solidFill>
              </a:rPr>
            </a:br>
            <a:br>
              <a:rPr lang="en-US" sz="3000" dirty="0">
                <a:solidFill>
                  <a:srgbClr val="FFFFFF"/>
                </a:solidFill>
              </a:rPr>
            </a:br>
            <a:endParaRPr lang="en-US" sz="3000" dirty="0">
              <a:solidFill>
                <a:srgbClr val="FFFFFF"/>
              </a:solidFill>
            </a:endParaRPr>
          </a:p>
        </p:txBody>
      </p:sp>
      <p:sp>
        <p:nvSpPr>
          <p:cNvPr id="3" name="Subtitle 2">
            <a:extLst>
              <a:ext uri="{FF2B5EF4-FFF2-40B4-BE49-F238E27FC236}">
                <a16:creationId xmlns:a16="http://schemas.microsoft.com/office/drawing/2014/main" id="{B31BA5FD-4EF4-9DA4-3685-166564757A13}"/>
              </a:ext>
            </a:extLst>
          </p:cNvPr>
          <p:cNvSpPr>
            <a:spLocks noGrp="1"/>
          </p:cNvSpPr>
          <p:nvPr>
            <p:ph type="subTitle" idx="1"/>
          </p:nvPr>
        </p:nvSpPr>
        <p:spPr>
          <a:xfrm>
            <a:off x="7559749" y="-451884"/>
            <a:ext cx="5461786" cy="7761768"/>
          </a:xfrm>
        </p:spPr>
        <p:txBody>
          <a:bodyPr anchor="ctr">
            <a:normAutofit/>
          </a:bodyPr>
          <a:lstStyle/>
          <a:p>
            <a:pPr marL="342900" indent="-342900">
              <a:buFont typeface="Wingdings" pitchFamily="2" charset="2"/>
              <a:buChar char="v"/>
            </a:pPr>
            <a:r>
              <a:rPr lang="en-US" sz="1600" dirty="0">
                <a:solidFill>
                  <a:schemeClr val="tx1"/>
                </a:solidFill>
              </a:rPr>
              <a:t>STUDENT: MARIA NIKOLOVA</a:t>
            </a:r>
          </a:p>
          <a:p>
            <a:endParaRPr lang="en-US" sz="1600" dirty="0">
              <a:solidFill>
                <a:schemeClr val="tx1"/>
              </a:solidFill>
            </a:endParaRPr>
          </a:p>
          <a:p>
            <a:pPr marL="342900" indent="-342900">
              <a:buFont typeface="Wingdings" pitchFamily="2" charset="2"/>
              <a:buChar char="v"/>
            </a:pPr>
            <a:r>
              <a:rPr lang="en-US" sz="1600" dirty="0">
                <a:solidFill>
                  <a:schemeClr val="tx1"/>
                </a:solidFill>
              </a:rPr>
              <a:t>STUDENT ID: 2329302</a:t>
            </a:r>
          </a:p>
          <a:p>
            <a:endParaRPr lang="en-US" sz="1600" dirty="0">
              <a:solidFill>
                <a:schemeClr val="tx1"/>
              </a:solidFill>
            </a:endParaRPr>
          </a:p>
          <a:p>
            <a:pPr marL="342900" indent="-342900">
              <a:buFont typeface="Wingdings" pitchFamily="2" charset="2"/>
              <a:buChar char="v"/>
            </a:pPr>
            <a:r>
              <a:rPr lang="en-US" sz="1600" dirty="0">
                <a:solidFill>
                  <a:schemeClr val="tx1"/>
                </a:solidFill>
              </a:rPr>
              <a:t>MODULE LECTURER: DR. RACHEL COHEN</a:t>
            </a:r>
          </a:p>
        </p:txBody>
      </p:sp>
    </p:spTree>
    <p:extLst>
      <p:ext uri="{BB962C8B-B14F-4D97-AF65-F5344CB8AC3E}">
        <p14:creationId xmlns:p14="http://schemas.microsoft.com/office/powerpoint/2010/main" val="3026240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81546-303B-7ED4-1B86-9C749D41C17A}"/>
              </a:ext>
            </a:extLst>
          </p:cNvPr>
          <p:cNvSpPr>
            <a:spLocks noGrp="1"/>
          </p:cNvSpPr>
          <p:nvPr>
            <p:ph type="title"/>
          </p:nvPr>
        </p:nvSpPr>
        <p:spPr>
          <a:xfrm>
            <a:off x="-76697" y="828551"/>
            <a:ext cx="4196058" cy="4969113"/>
          </a:xfrm>
        </p:spPr>
        <p:txBody>
          <a:bodyPr anchor="ctr">
            <a:normAutofit/>
          </a:bodyPr>
          <a:lstStyle/>
          <a:p>
            <a:r>
              <a:rPr lang="en-US" sz="4800" dirty="0">
                <a:solidFill>
                  <a:schemeClr val="tx2">
                    <a:lumMod val="75000"/>
                  </a:schemeClr>
                </a:solidFill>
              </a:rPr>
              <a:t>      Overview </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sp>
        <p:nvSpPr>
          <p:cNvPr id="27" name="Content Placeholder 2">
            <a:extLst>
              <a:ext uri="{FF2B5EF4-FFF2-40B4-BE49-F238E27FC236}">
                <a16:creationId xmlns:a16="http://schemas.microsoft.com/office/drawing/2014/main" id="{B5AFBC03-AC84-BAEF-E7DA-95DF28D735E8}"/>
              </a:ext>
            </a:extLst>
          </p:cNvPr>
          <p:cNvSpPr>
            <a:spLocks noGrp="1"/>
          </p:cNvSpPr>
          <p:nvPr>
            <p:ph idx="1"/>
          </p:nvPr>
        </p:nvSpPr>
        <p:spPr>
          <a:xfrm>
            <a:off x="5030941" y="987474"/>
            <a:ext cx="7047002" cy="4969114"/>
          </a:xfrm>
        </p:spPr>
        <p:txBody>
          <a:bodyPr anchor="ctr">
            <a:normAutofit/>
          </a:bodyPr>
          <a:lstStyle/>
          <a:p>
            <a:r>
              <a:rPr lang="en-US" sz="2000" dirty="0">
                <a:solidFill>
                  <a:schemeClr val="tx2">
                    <a:lumMod val="75000"/>
                  </a:schemeClr>
                </a:solidFill>
              </a:rPr>
              <a:t>MENTAL HEALTH SERVICES</a:t>
            </a:r>
          </a:p>
          <a:p>
            <a:r>
              <a:rPr lang="en-US" sz="2000" dirty="0">
                <a:solidFill>
                  <a:schemeClr val="tx2">
                    <a:lumMod val="75000"/>
                  </a:schemeClr>
                </a:solidFill>
              </a:rPr>
              <a:t>HOW IT WAS DEVELOPED OVER THE YEARS</a:t>
            </a:r>
          </a:p>
          <a:p>
            <a:r>
              <a:rPr lang="en-US" sz="2000" dirty="0">
                <a:solidFill>
                  <a:schemeClr val="tx2">
                    <a:lumMod val="75000"/>
                  </a:schemeClr>
                </a:solidFill>
              </a:rPr>
              <a:t>HOW IT WAS IN THE PAST </a:t>
            </a:r>
          </a:p>
          <a:p>
            <a:r>
              <a:rPr lang="en-US" sz="2000" dirty="0">
                <a:solidFill>
                  <a:schemeClr val="tx2">
                    <a:lumMod val="75000"/>
                  </a:schemeClr>
                </a:solidFill>
              </a:rPr>
              <a:t>HOW IT IS CURRENTLY RUNNING   </a:t>
            </a:r>
          </a:p>
          <a:p>
            <a:r>
              <a:rPr lang="en-US" sz="2000" dirty="0">
                <a:solidFill>
                  <a:schemeClr val="tx2">
                    <a:lumMod val="75000"/>
                  </a:schemeClr>
                </a:solidFill>
              </a:rPr>
              <a:t>COUNCLUSION</a:t>
            </a:r>
          </a:p>
        </p:txBody>
      </p:sp>
    </p:spTree>
    <p:extLst>
      <p:ext uri="{BB962C8B-B14F-4D97-AF65-F5344CB8AC3E}">
        <p14:creationId xmlns:p14="http://schemas.microsoft.com/office/powerpoint/2010/main" val="653133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8D01C-6012-F515-7114-5AEFA007C5DB}"/>
              </a:ext>
            </a:extLst>
          </p:cNvPr>
          <p:cNvSpPr>
            <a:spLocks noGrp="1"/>
          </p:cNvSpPr>
          <p:nvPr>
            <p:ph type="title"/>
          </p:nvPr>
        </p:nvSpPr>
        <p:spPr>
          <a:xfrm>
            <a:off x="1842448" y="703783"/>
            <a:ext cx="10117540" cy="726225"/>
          </a:xfrm>
        </p:spPr>
        <p:txBody>
          <a:bodyPr>
            <a:noAutofit/>
          </a:bodyPr>
          <a:lstStyle/>
          <a:p>
            <a:r>
              <a:rPr lang="en-US" sz="2800"/>
              <a:t>MENTAL HEALTH SERVICE DEVELOPMENT OVER THE YEARS </a:t>
            </a:r>
            <a:endParaRPr lang="en-US" sz="2800" dirty="0"/>
          </a:p>
        </p:txBody>
      </p:sp>
      <p:sp>
        <p:nvSpPr>
          <p:cNvPr id="3" name="Content Placeholder 2">
            <a:extLst>
              <a:ext uri="{FF2B5EF4-FFF2-40B4-BE49-F238E27FC236}">
                <a16:creationId xmlns:a16="http://schemas.microsoft.com/office/drawing/2014/main" id="{4E573B76-D929-F0F6-B5C9-1DD339FA49C6}"/>
              </a:ext>
            </a:extLst>
          </p:cNvPr>
          <p:cNvSpPr>
            <a:spLocks noGrp="1"/>
          </p:cNvSpPr>
          <p:nvPr>
            <p:ph idx="1"/>
          </p:nvPr>
        </p:nvSpPr>
        <p:spPr>
          <a:xfrm>
            <a:off x="2347416" y="2376595"/>
            <a:ext cx="9844584" cy="3777622"/>
          </a:xfrm>
        </p:spPr>
        <p:txBody>
          <a:bodyPr>
            <a:normAutofit/>
          </a:bodyPr>
          <a:lstStyle/>
          <a:p>
            <a:r>
              <a:rPr lang="en-US" sz="2000" dirty="0"/>
              <a:t>MANY CHANGES HAVE BEEN IMPLEMENTED FOR THE PAST 70 YEARS </a:t>
            </a:r>
          </a:p>
          <a:p>
            <a:r>
              <a:rPr lang="en-US" sz="2000" dirty="0"/>
              <a:t>DUE TO THE CHANGES, PEOPLE HAVE BECOME MORE UNDERSTANDING AND SUPPORTIVE</a:t>
            </a:r>
          </a:p>
          <a:p>
            <a:r>
              <a:rPr lang="en-US" sz="2000" dirty="0"/>
              <a:t>INDIVIDUALS ARE MORE OPEN TO SEEK HELP FROM PROFESSIONALS </a:t>
            </a:r>
          </a:p>
          <a:p>
            <a:r>
              <a:rPr lang="en-US" sz="2000" dirty="0"/>
              <a:t>DIGITAL INNOVATIONS </a:t>
            </a:r>
            <a:br>
              <a:rPr lang="en-US" sz="2000" dirty="0"/>
            </a:br>
            <a:br>
              <a:rPr lang="en-US" sz="2000" dirty="0"/>
            </a:br>
            <a:r>
              <a:rPr lang="en-US" sz="2000" dirty="0"/>
              <a:t>                                                                                     </a:t>
            </a:r>
            <a:r>
              <a:rPr lang="en-US" dirty="0"/>
              <a:t>(DR. VENTERS, 2021)</a:t>
            </a:r>
          </a:p>
          <a:p>
            <a:endParaRPr lang="en-US" dirty="0"/>
          </a:p>
        </p:txBody>
      </p:sp>
    </p:spTree>
    <p:extLst>
      <p:ext uri="{BB962C8B-B14F-4D97-AF65-F5344CB8AC3E}">
        <p14:creationId xmlns:p14="http://schemas.microsoft.com/office/powerpoint/2010/main" val="3272369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group of people sitting in a row&#10;&#10;Description automatically generated">
            <a:extLst>
              <a:ext uri="{FF2B5EF4-FFF2-40B4-BE49-F238E27FC236}">
                <a16:creationId xmlns:a16="http://schemas.microsoft.com/office/drawing/2014/main" id="{65699EDA-9141-5F4D-08A3-B71ADB860D83}"/>
              </a:ext>
            </a:extLst>
          </p:cNvPr>
          <p:cNvPicPr>
            <a:picLocks noChangeAspect="1"/>
          </p:cNvPicPr>
          <p:nvPr/>
        </p:nvPicPr>
        <p:blipFill rotWithShape="1">
          <a:blip r:embed="rId3"/>
          <a:srcRect l="564" r="5006" b="2"/>
          <a:stretch/>
        </p:blipFill>
        <p:spPr>
          <a:xfrm>
            <a:off x="0" y="-2"/>
            <a:ext cx="7574440" cy="6858001"/>
          </a:xfrm>
          <a:prstGeom prst="rect">
            <a:avLst/>
          </a:prstGeom>
        </p:spPr>
      </p:pic>
      <p:sp>
        <p:nvSpPr>
          <p:cNvPr id="12"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FE4532F-37CF-A18B-181C-063F66832B41}"/>
              </a:ext>
            </a:extLst>
          </p:cNvPr>
          <p:cNvSpPr>
            <a:spLocks noGrp="1"/>
          </p:cNvSpPr>
          <p:nvPr>
            <p:ph type="title"/>
          </p:nvPr>
        </p:nvSpPr>
        <p:spPr>
          <a:xfrm>
            <a:off x="428574" y="659027"/>
            <a:ext cx="7145866" cy="907306"/>
          </a:xfrm>
        </p:spPr>
        <p:txBody>
          <a:bodyPr anchor="ctr">
            <a:normAutofit/>
          </a:bodyPr>
          <a:lstStyle/>
          <a:p>
            <a:r>
              <a:rPr lang="en-US" sz="3000" dirty="0">
                <a:solidFill>
                  <a:srgbClr val="FEFFFF"/>
                </a:solidFill>
              </a:rPr>
              <a:t>MENTAL HEALTH SERVICES IN THE PAST </a:t>
            </a:r>
          </a:p>
        </p:txBody>
      </p:sp>
      <p:sp>
        <p:nvSpPr>
          <p:cNvPr id="3" name="Content Placeholder 2">
            <a:extLst>
              <a:ext uri="{FF2B5EF4-FFF2-40B4-BE49-F238E27FC236}">
                <a16:creationId xmlns:a16="http://schemas.microsoft.com/office/drawing/2014/main" id="{FACE1CB5-E8D9-D8E5-9238-865D83B99AAB}"/>
              </a:ext>
            </a:extLst>
          </p:cNvPr>
          <p:cNvSpPr>
            <a:spLocks noGrp="1"/>
          </p:cNvSpPr>
          <p:nvPr>
            <p:ph idx="1"/>
          </p:nvPr>
        </p:nvSpPr>
        <p:spPr>
          <a:xfrm>
            <a:off x="7860770" y="2017668"/>
            <a:ext cx="3750205" cy="3857816"/>
          </a:xfrm>
        </p:spPr>
        <p:txBody>
          <a:bodyPr>
            <a:normAutofit/>
          </a:bodyPr>
          <a:lstStyle/>
          <a:p>
            <a:pPr>
              <a:lnSpc>
                <a:spcPct val="90000"/>
              </a:lnSpc>
            </a:pPr>
            <a:r>
              <a:rPr lang="en-US" sz="1500" dirty="0">
                <a:solidFill>
                  <a:schemeClr val="tx1">
                    <a:lumMod val="95000"/>
                    <a:lumOff val="5000"/>
                  </a:schemeClr>
                </a:solidFill>
              </a:rPr>
              <a:t>ALL METHODS WERE PRACTICED IN OLD-FASHIONED WAYS </a:t>
            </a:r>
          </a:p>
          <a:p>
            <a:pPr>
              <a:lnSpc>
                <a:spcPct val="90000"/>
              </a:lnSpc>
            </a:pPr>
            <a:r>
              <a:rPr lang="en-US" sz="1500" dirty="0">
                <a:solidFill>
                  <a:schemeClr val="tx1">
                    <a:lumMod val="95000"/>
                    <a:lumOff val="5000"/>
                  </a:schemeClr>
                </a:solidFill>
              </a:rPr>
              <a:t>PATIENTS WITH DISORDERS WERE SEPARATED IN VICTORIAN ASYLUMS</a:t>
            </a:r>
          </a:p>
          <a:p>
            <a:pPr>
              <a:lnSpc>
                <a:spcPct val="90000"/>
              </a:lnSpc>
            </a:pPr>
            <a:r>
              <a:rPr lang="en-US" sz="1500" dirty="0">
                <a:solidFill>
                  <a:schemeClr val="tx1">
                    <a:lumMod val="95000"/>
                    <a:lumOff val="5000"/>
                  </a:schemeClr>
                </a:solidFill>
              </a:rPr>
              <a:t>PHYSICAL SERVICES IMPROVEMENTS, BUT NOT THE SAME FAITH FOR THE MHS</a:t>
            </a:r>
          </a:p>
          <a:p>
            <a:pPr>
              <a:lnSpc>
                <a:spcPct val="90000"/>
              </a:lnSpc>
            </a:pPr>
            <a:r>
              <a:rPr lang="en-US" sz="1500" dirty="0">
                <a:solidFill>
                  <a:schemeClr val="tx1">
                    <a:lumMod val="95000"/>
                    <a:lumOff val="5000"/>
                  </a:schemeClr>
                </a:solidFill>
              </a:rPr>
              <a:t>INCREASED NEED OF MENTAL HEALTH SERVICES DURING WORLD WAR II </a:t>
            </a:r>
            <a:br>
              <a:rPr lang="en-US" sz="1500" dirty="0">
                <a:solidFill>
                  <a:schemeClr val="tx1">
                    <a:lumMod val="95000"/>
                    <a:lumOff val="5000"/>
                  </a:schemeClr>
                </a:solidFill>
              </a:rPr>
            </a:br>
            <a:br>
              <a:rPr lang="en-US" sz="1500" dirty="0">
                <a:solidFill>
                  <a:schemeClr val="tx1">
                    <a:lumMod val="95000"/>
                    <a:lumOff val="5000"/>
                  </a:schemeClr>
                </a:solidFill>
              </a:rPr>
            </a:br>
            <a:r>
              <a:rPr lang="en-US" sz="1500" dirty="0">
                <a:solidFill>
                  <a:schemeClr val="tx1">
                    <a:lumMod val="95000"/>
                    <a:lumOff val="5000"/>
                  </a:schemeClr>
                </a:solidFill>
              </a:rPr>
              <a:t>                                                                                             (NICE, n.d.)</a:t>
            </a:r>
          </a:p>
        </p:txBody>
      </p:sp>
      <p:sp>
        <p:nvSpPr>
          <p:cNvPr id="6" name="TextBox 5">
            <a:extLst>
              <a:ext uri="{FF2B5EF4-FFF2-40B4-BE49-F238E27FC236}">
                <a16:creationId xmlns:a16="http://schemas.microsoft.com/office/drawing/2014/main" id="{98F88550-6842-7D99-D297-563B096350F2}"/>
              </a:ext>
            </a:extLst>
          </p:cNvPr>
          <p:cNvSpPr txBox="1"/>
          <p:nvPr/>
        </p:nvSpPr>
        <p:spPr>
          <a:xfrm>
            <a:off x="5037797" y="5875484"/>
            <a:ext cx="2679808" cy="338554"/>
          </a:xfrm>
          <a:prstGeom prst="rect">
            <a:avLst/>
          </a:prstGeom>
          <a:noFill/>
        </p:spPr>
        <p:txBody>
          <a:bodyPr wrap="square" rtlCol="0">
            <a:spAutoFit/>
          </a:bodyPr>
          <a:lstStyle/>
          <a:p>
            <a:r>
              <a:rPr lang="en-US" sz="1600" dirty="0">
                <a:solidFill>
                  <a:schemeClr val="bg1"/>
                </a:solidFill>
              </a:rPr>
              <a:t>(Science museum,2018)</a:t>
            </a:r>
          </a:p>
        </p:txBody>
      </p:sp>
    </p:spTree>
    <p:extLst>
      <p:ext uri="{BB962C8B-B14F-4D97-AF65-F5344CB8AC3E}">
        <p14:creationId xmlns:p14="http://schemas.microsoft.com/office/powerpoint/2010/main" val="36184142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0846-056C-9429-90F9-F1A88E366019}"/>
              </a:ext>
            </a:extLst>
          </p:cNvPr>
          <p:cNvSpPr>
            <a:spLocks noGrp="1"/>
          </p:cNvSpPr>
          <p:nvPr>
            <p:ph type="title"/>
          </p:nvPr>
        </p:nvSpPr>
        <p:spPr/>
        <p:txBody>
          <a:bodyPr/>
          <a:lstStyle/>
          <a:p>
            <a:r>
              <a:rPr lang="en-US" dirty="0"/>
              <a:t>MENTAL HEALTH SERVICES TODAY</a:t>
            </a:r>
          </a:p>
        </p:txBody>
      </p:sp>
      <p:sp>
        <p:nvSpPr>
          <p:cNvPr id="3" name="Content Placeholder 2">
            <a:extLst>
              <a:ext uri="{FF2B5EF4-FFF2-40B4-BE49-F238E27FC236}">
                <a16:creationId xmlns:a16="http://schemas.microsoft.com/office/drawing/2014/main" id="{0352BB43-033D-2772-6BD1-1BC3FD5B72B1}"/>
              </a:ext>
            </a:extLst>
          </p:cNvPr>
          <p:cNvSpPr>
            <a:spLocks noGrp="1"/>
          </p:cNvSpPr>
          <p:nvPr>
            <p:ph idx="1"/>
          </p:nvPr>
        </p:nvSpPr>
        <p:spPr>
          <a:xfrm>
            <a:off x="2589212" y="2774867"/>
            <a:ext cx="8915400" cy="3777622"/>
          </a:xfrm>
        </p:spPr>
        <p:txBody>
          <a:bodyPr/>
          <a:lstStyle/>
          <a:p>
            <a:r>
              <a:rPr lang="en-US" dirty="0"/>
              <a:t>PROVIDED BY GPS, NHS ORGANISATIONS, VOLUNTARY ORGANISATIONS </a:t>
            </a:r>
          </a:p>
          <a:p>
            <a:r>
              <a:rPr lang="en-US" dirty="0"/>
              <a:t>TALKING </a:t>
            </a:r>
            <a:r>
              <a:rPr lang="en-US" sz="2000" dirty="0"/>
              <a:t>THERAPIES</a:t>
            </a:r>
            <a:r>
              <a:rPr lang="en-US" dirty="0"/>
              <a:t> WITH STANDARDS </a:t>
            </a:r>
          </a:p>
          <a:p>
            <a:r>
              <a:rPr lang="en-US" dirty="0"/>
              <a:t>CRISIS SERVICES FOR URGENT NEED </a:t>
            </a:r>
          </a:p>
          <a:p>
            <a:r>
              <a:rPr lang="en-US" dirty="0"/>
              <a:t>24/7 CRISIS FACILITIES AND MENTAL HELP PROFESSIONALS </a:t>
            </a:r>
          </a:p>
          <a:p>
            <a:pPr marL="0" indent="0">
              <a:buNone/>
            </a:pPr>
            <a:br>
              <a:rPr lang="en-US" dirty="0"/>
            </a:br>
            <a:r>
              <a:rPr lang="en-US" dirty="0"/>
              <a:t>                                                                                             (GARRATT, 2023)</a:t>
            </a:r>
          </a:p>
        </p:txBody>
      </p:sp>
    </p:spTree>
    <p:extLst>
      <p:ext uri="{BB962C8B-B14F-4D97-AF65-F5344CB8AC3E}">
        <p14:creationId xmlns:p14="http://schemas.microsoft.com/office/powerpoint/2010/main" val="18399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E7F67-4CB5-531E-F9D5-3A7C61B15C0F}"/>
              </a:ext>
            </a:extLst>
          </p:cNvPr>
          <p:cNvSpPr>
            <a:spLocks noGrp="1"/>
          </p:cNvSpPr>
          <p:nvPr>
            <p:ph type="title"/>
          </p:nvPr>
        </p:nvSpPr>
        <p:spPr/>
        <p:txBody>
          <a:bodyPr/>
          <a:lstStyle/>
          <a:p>
            <a:r>
              <a:rPr lang="en-US" dirty="0"/>
              <a:t>CONCLUSION</a:t>
            </a:r>
            <a:br>
              <a:rPr lang="en-US" dirty="0"/>
            </a:br>
            <a:endParaRPr lang="en-US" dirty="0"/>
          </a:p>
        </p:txBody>
      </p:sp>
      <p:sp>
        <p:nvSpPr>
          <p:cNvPr id="3" name="Content Placeholder 2">
            <a:extLst>
              <a:ext uri="{FF2B5EF4-FFF2-40B4-BE49-F238E27FC236}">
                <a16:creationId xmlns:a16="http://schemas.microsoft.com/office/drawing/2014/main" id="{9BEF2736-6E40-2C6E-769D-A5955CC4A746}"/>
              </a:ext>
            </a:extLst>
          </p:cNvPr>
          <p:cNvSpPr>
            <a:spLocks noGrp="1"/>
          </p:cNvSpPr>
          <p:nvPr>
            <p:ph idx="1"/>
          </p:nvPr>
        </p:nvSpPr>
        <p:spPr>
          <a:xfrm>
            <a:off x="2592925" y="1664525"/>
            <a:ext cx="8915400" cy="1764475"/>
          </a:xfrm>
        </p:spPr>
        <p:txBody>
          <a:bodyPr>
            <a:normAutofit/>
          </a:bodyPr>
          <a:lstStyle/>
          <a:p>
            <a:pPr marL="0" indent="0">
              <a:buNone/>
            </a:pPr>
            <a:r>
              <a:rPr lang="en-US" sz="1600" dirty="0"/>
              <a:t>FOR THE PAST 70 YEARS, THERE HAS BEEN A MAJOR TRANSFORMATION IN THE UK MENTAL HEALTH SECTOR. VARIOUS CHANGES HAVE OCCURRED, INCLUDING CLOSING THE FORMER ASYLUMS, RELOCATION OF CARE INTO THE COMMUNITY WHERE PEOPLE WITH DISORDERS ARE NO LONGER ISOLATED AND SEPARATED AS WELL AS THE RISE OF TALKING THERAPIES. ALL OF THESE CHANGES HAVE SIGNIFICANTLY IMPROVED PATIENT OUTCOMES AND MENTAL HEALTH SERVICES. </a:t>
            </a:r>
          </a:p>
        </p:txBody>
      </p:sp>
      <p:sp>
        <p:nvSpPr>
          <p:cNvPr id="4" name="TextBox 3">
            <a:extLst>
              <a:ext uri="{FF2B5EF4-FFF2-40B4-BE49-F238E27FC236}">
                <a16:creationId xmlns:a16="http://schemas.microsoft.com/office/drawing/2014/main" id="{BBDC8306-0BF9-B172-540D-D454E357ECB5}"/>
              </a:ext>
            </a:extLst>
          </p:cNvPr>
          <p:cNvSpPr txBox="1"/>
          <p:nvPr/>
        </p:nvSpPr>
        <p:spPr>
          <a:xfrm>
            <a:off x="2592926" y="4025735"/>
            <a:ext cx="8700508" cy="2554545"/>
          </a:xfrm>
          <a:prstGeom prst="rect">
            <a:avLst/>
          </a:prstGeom>
          <a:noFill/>
        </p:spPr>
        <p:txBody>
          <a:bodyPr wrap="square" rtlCol="0">
            <a:spAutoFit/>
          </a:bodyPr>
          <a:lstStyle/>
          <a:p>
            <a:pPr marL="342900" indent="-342900">
              <a:buFont typeface="+mj-lt"/>
              <a:buAutoNum type="arabicPeriod"/>
            </a:pPr>
            <a:r>
              <a:rPr lang="en-GB" sz="1600" dirty="0" err="1">
                <a:effectLst/>
                <a:latin typeface="Helvetica Neue" panose="02000503000000020004" pitchFamily="2" charset="0"/>
              </a:rPr>
              <a:t>Dr.</a:t>
            </a:r>
            <a:r>
              <a:rPr lang="en-GB" sz="1600" dirty="0">
                <a:effectLst/>
                <a:latin typeface="Helvetica Neue" panose="02000503000000020004" pitchFamily="2" charset="0"/>
              </a:rPr>
              <a:t> Venters, N. (2018/2021) The past, present and future of innovation in mental health. Available </a:t>
            </a:r>
            <a:r>
              <a:rPr lang="en-GB" sz="1600" dirty="0" err="1">
                <a:effectLst/>
                <a:latin typeface="Helvetica Neue" panose="02000503000000020004" pitchFamily="2" charset="0"/>
              </a:rPr>
              <a:t>at</a:t>
            </a:r>
            <a:r>
              <a:rPr lang="en-GB" sz="1600" dirty="0" err="1">
                <a:solidFill>
                  <a:srgbClr val="DCA10D"/>
                </a:solidFill>
                <a:effectLst/>
                <a:latin typeface="Helvetica Neue" panose="02000503000000020004" pitchFamily="2" charset="0"/>
                <a:hlinkClick r:id="rId2"/>
              </a:rPr>
              <a:t>https</a:t>
            </a:r>
            <a:r>
              <a:rPr lang="en-GB" sz="1600" dirty="0">
                <a:solidFill>
                  <a:srgbClr val="DCA10D"/>
                </a:solidFill>
                <a:effectLst/>
                <a:latin typeface="Helvetica Neue" panose="02000503000000020004" pitchFamily="2" charset="0"/>
                <a:hlinkClick r:id="rId2"/>
              </a:rPr>
              <a:t>://digital.nhs.uk/blog/transformation-blog/2018/the-past-present-and-future-of-innovation-in-mental-health</a:t>
            </a:r>
            <a:r>
              <a:rPr lang="en-GB" sz="1600" dirty="0">
                <a:effectLst/>
                <a:latin typeface="Helvetica Neue" panose="02000503000000020004" pitchFamily="2" charset="0"/>
              </a:rPr>
              <a:t> (Accessed: 8.07.2024).</a:t>
            </a:r>
          </a:p>
          <a:p>
            <a:pPr marL="342900" indent="-342900">
              <a:buFont typeface="+mj-lt"/>
              <a:buAutoNum type="arabicPeriod"/>
            </a:pPr>
            <a:r>
              <a:rPr lang="en-GB" sz="1600" dirty="0">
                <a:effectLst/>
                <a:latin typeface="Helvetica Neue" panose="02000503000000020004" pitchFamily="2" charset="0"/>
              </a:rPr>
              <a:t>Garratt, K. (2023) 'Mental health policy and services in </a:t>
            </a:r>
            <a:r>
              <a:rPr lang="en-GB" sz="1600" dirty="0" err="1">
                <a:effectLst/>
                <a:latin typeface="Helvetica Neue" panose="02000503000000020004" pitchFamily="2" charset="0"/>
              </a:rPr>
              <a:t>England',House</a:t>
            </a:r>
            <a:r>
              <a:rPr lang="en-GB" sz="1600" dirty="0">
                <a:effectLst/>
                <a:latin typeface="Helvetica Neue" panose="02000503000000020004" pitchFamily="2" charset="0"/>
              </a:rPr>
              <a:t> of Commons Library, p.p. 9-11. Available at: </a:t>
            </a:r>
            <a:r>
              <a:rPr lang="en-GB" sz="1600" dirty="0">
                <a:solidFill>
                  <a:srgbClr val="DCA10D"/>
                </a:solidFill>
                <a:effectLst/>
                <a:latin typeface="Helvetica Neue" panose="02000503000000020004" pitchFamily="2" charset="0"/>
                <a:hlinkClick r:id="rId3"/>
              </a:rPr>
              <a:t>https://researchbriefings.files.parliament.uk/documents/CBP-7547/CBP-7547.pdf</a:t>
            </a:r>
            <a:endParaRPr lang="en-GB" sz="1600" dirty="0">
              <a:effectLst/>
              <a:latin typeface="Helvetica Neue" panose="02000503000000020004" pitchFamily="2" charset="0"/>
            </a:endParaRPr>
          </a:p>
          <a:p>
            <a:pPr marL="342900" indent="-342900">
              <a:buFont typeface="+mj-lt"/>
              <a:buAutoNum type="arabicPeriod"/>
            </a:pPr>
            <a:r>
              <a:rPr lang="en-GB" sz="1600" dirty="0">
                <a:effectLst/>
                <a:latin typeface="Helvetica Neue" panose="02000503000000020004" pitchFamily="2" charset="0"/>
              </a:rPr>
              <a:t>NICE (n.d.) Mental health and the NHS . Available at: </a:t>
            </a:r>
            <a:r>
              <a:rPr lang="en-GB" sz="1600" dirty="0">
                <a:solidFill>
                  <a:srgbClr val="DCA10D"/>
                </a:solidFill>
                <a:effectLst/>
                <a:latin typeface="Helvetica Neue" panose="02000503000000020004" pitchFamily="2" charset="0"/>
                <a:hlinkClick r:id="rId4"/>
              </a:rPr>
              <a:t>https://indepth.nice.org.uk/mental-health-and-the-nhs/index.html</a:t>
            </a:r>
            <a:r>
              <a:rPr lang="en-GB" sz="1600" dirty="0">
                <a:effectLst/>
                <a:latin typeface="Helvetica Neue" panose="02000503000000020004" pitchFamily="2" charset="0"/>
              </a:rPr>
              <a:t> (Accessed: 8.07.2024).</a:t>
            </a:r>
          </a:p>
          <a:p>
            <a:pPr marL="342900" indent="-342900">
              <a:buFont typeface="+mj-lt"/>
              <a:buAutoNum type="arabicPeriod"/>
            </a:pPr>
            <a:endParaRPr lang="en-GB" sz="1600" dirty="0">
              <a:effectLst/>
              <a:latin typeface="Helvetica Neue" panose="02000503000000020004" pitchFamily="2" charset="0"/>
            </a:endParaRPr>
          </a:p>
          <a:p>
            <a:pPr marL="342900" indent="-342900">
              <a:buFont typeface="+mj-lt"/>
              <a:buAutoNum type="arabicPeriod"/>
            </a:pPr>
            <a:endParaRPr lang="en-US" sz="1600" dirty="0"/>
          </a:p>
        </p:txBody>
      </p:sp>
    </p:spTree>
    <p:extLst>
      <p:ext uri="{BB962C8B-B14F-4D97-AF65-F5344CB8AC3E}">
        <p14:creationId xmlns:p14="http://schemas.microsoft.com/office/powerpoint/2010/main" val="9080549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451</TotalTime>
  <Words>809</Words>
  <Application>Microsoft Macintosh PowerPoint</Application>
  <PresentationFormat>Widescreen</PresentationFormat>
  <Paragraphs>58</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Arial</vt:lpstr>
      <vt:lpstr>Century Gothic</vt:lpstr>
      <vt:lpstr>Helvetica Neue</vt:lpstr>
      <vt:lpstr>Wingdings</vt:lpstr>
      <vt:lpstr>Wingdings 3</vt:lpstr>
      <vt:lpstr>Wisp</vt:lpstr>
      <vt:lpstr>LCHS4003  Introduction to Health and Social Care     </vt:lpstr>
      <vt:lpstr>      Overview </vt:lpstr>
      <vt:lpstr>MENTAL HEALTH SERVICE DEVELOPMENT OVER THE YEARS </vt:lpstr>
      <vt:lpstr>MENTAL HEALTH SERVICES IN THE PAST </vt:lpstr>
      <vt:lpstr>MENTAL HEALTH SERVICES TODAY</vt:lpstr>
      <vt:lpstr>CONCLUSION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  Introduction to Health and Social Care     </dc:title>
  <dc:subject/>
  <dc:creator>Maria Nikolaeva Nikolova (2329302)</dc:creator>
  <cp:keywords/>
  <dc:description/>
  <cp:lastModifiedBy>Maria Nikolaeva Nikolova (2329302)</cp:lastModifiedBy>
  <cp:revision>2</cp:revision>
  <dcterms:created xsi:type="dcterms:W3CDTF">2024-07-08T15:27:24Z</dcterms:created>
  <dcterms:modified xsi:type="dcterms:W3CDTF">2024-07-08T23:21:42Z</dcterms:modified>
  <cp:category/>
</cp:coreProperties>
</file>