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Open Sans" panose="020B0606030504020204" pitchFamily="3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846" y="7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8557764ec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8557764ec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aim of this presentation is to focus on how health, well-being and sustainable development are set to determine the future of health and social care delivery. This will discuss some of the major definitions, theoretical frameworks, policy frameworks, and real-world case studies. Integration strategies, public health initiatives, and equity challenges will be put into the limelight, and a practical suggestion on how to proceed with the development of the WHO-compliant sustainable healthcare systems at the local and national levels will be provided.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8439d4c26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8439d4c26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Health will be considered as an absolute state of physical, mental and social well-being as opposed to the notion that it is the lack of disease. As an illustration, this multidimensional approach is demonstrated in NHS community clinics that treat 1.3 million people with mental health issues every year (Meda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2024). Well-being will be presented as an integrated model of physical exercise, emotional durability, and social belonging with the help of the workplace wellness programmes.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8439d4c26f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8439d4c26f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Sustainable development will be studied as the ability to satisfy the current health demands without compromising the resources in the future, as seen in UK hospitals, where the £300 million per year savings are due to renewable energy investments (Hariram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2023). It is these concepts that are gradually increasing in significance, which will be reflected in the WHO Sustainable Development Goals, with Goal 3 aiming at universal health coverage, and Goal 13 focusing on climate-related health risks.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8439d4c26f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8439d4c26f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models of integration in terms of preventive care, telehealth, and environmental planning will be demonstrated. The Healthy Streets programme in London prevented 18,000 respiratory admissions each year through encouraging active transportation and cleaner air (Whitehead and Conley, 2022). These efforts reinforce the health conditions of the community and reduce the number of people visiting the hospital, but there are difficulties in organising the budgets, to focus the priorities of the multi-agencies, and to make sure that all economically disadvantaged groups receive an equal portion of the benefits.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8439d4c26f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8439d4c26f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biopsychosocial model describes the concept of health as an interplay between biological, psychological, and social situations. Pain management clinics that have embraced the model in the UK treat more than 250,000 patients annually through a combination of physiotherapy, counselling and social support (Marx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2022). This model improves the patient outcomes but requires a significant cross-disciplinary training and increased operational expenses to be effective in the long term.</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8439d4c26f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8439d4c26f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Ecological systems theory considers individuals in stratified environments: family, community, and policy. By way of example, the Community Health and Wellbeing Pathways in Scotland involve schools, workplaces and local councils to lower the rates of childhood obesity (Such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2022). It is a multi-level strategy that promotes long-term behavioural change, but complicated interagency coordination may postpone the programme implementation and make accountability measures complicated.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8439d4c26f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8439d4c26f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UK policy and NHS Long Term Plan spend £2.3 billion every year on the development of mental health services and prevention services (May, 2022). Hospitalisation is lowered and economic output is improved by early cancer screening programs and health programs. The policies bring about population health change, but have to be repeatedly adjusted to demographic changes and rising health threats.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8439d4c26f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8439d4c26f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implementation has regulatory and funding obstacles, such as the lack of budget distribution across 42 England Integrated Care Systems. Slow processes of workforce hiring and technological improvements are barriers to the national implementation of digital health platforms (Iqbal and Biller-Andorno, 2022). As an effective governance system ensures the quality of services, strict compliance rules tend to slow down innovation and limit adaptable reaction to emergencies in the framework of public health issues.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8439d4c26f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8439d4c26f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Integrated delivery entails the integration of telehealth, well-being programs and community outreach to reduce treatment gaps. During 2024, NHS Virtual Wards were utilised to remotely monitor over 100,000 patients, enabling them to be discharged sooner and release essential bed space (Vaismoradi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2024). The services make rural populations more accessible, yet digital exclusion exists among low-income individuals, which hinders equal participation and requires certain digital literacy programs.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8439d4c26f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8439d4c26f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the case of the Guy and St Thomas Wellness Centre in London, one of the holistic hospital models, physiotherapy, mental health counselling, and nutrition clinics serve 40,000 patients in a year under a single roof (Pairo-Castineira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2023). This combined model enhances patient satisfaction and outcomes for chronic disease but involves heavy investment in infrastructure and long-term funding to maintain multidisciplinary staffing levels.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8439d4c26f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38439d4c26f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Nationwide campaigns, such as the England-based Better Health programme, aided 700,000 attempts to quit smoking and helped improve access to free weight-management services. With air-quality checks and cycle-to-work schemes launched by local councils, respiratory readmissions decreased by thousands of cases a year (Oliveira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2022). These have increased prevention and decreased NHS expenses, but lack of sustained behavioural influence due to unpredictable regional allocation and temporary political cycles.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8439d4c26f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8439d4c26f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NHS Universal Credit Health Inclusion Plan offers free primary care to more than 1.2 million low-income residents in the country, and mobile vaccination clinics address remote rural areas (Chen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2023). They decrease the occurrence of health disparities and enhance life expectancy, but the language barrier, digital inequity, and uneven access to specialists still limit equitable access to vulnerable populations.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6423899b25_0_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6423899b2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By combining health, well-being and sustainable development, this presentation showed how the trio changes the service delivery, governance and even the outcome of public health. The real-world policies, theoretical models and case studies revealed the quantifiable changes in the prevention of chronic diseases and efficiency of resources. The future strategies should focus on a balanced approach to funding, technology development and cross-sector collaboration to ensure resiliency of inclusive healthcare systems.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58557764ec_0_1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58557764ec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6423899b25_0_6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6423899b25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dk1"/>
              </a:buClr>
              <a:buSzPts val="1800"/>
              <a:buChar char="●"/>
              <a:defRPr>
                <a:solidFill>
                  <a:schemeClr val="dk1"/>
                </a:solidFill>
              </a:defRPr>
            </a:lvl1pPr>
            <a:lvl2pPr marL="914400" lvl="1" indent="-317500">
              <a:spcBef>
                <a:spcPts val="0"/>
              </a:spcBef>
              <a:spcAft>
                <a:spcPts val="0"/>
              </a:spcAft>
              <a:buClr>
                <a:schemeClr val="dk1"/>
              </a:buClr>
              <a:buSzPts val="1400"/>
              <a:buChar char="○"/>
              <a:defRPr>
                <a:solidFill>
                  <a:schemeClr val="dk1"/>
                </a:solidFill>
              </a:defRPr>
            </a:lvl2pPr>
            <a:lvl3pPr marL="1371600" lvl="2" indent="-317500">
              <a:spcBef>
                <a:spcPts val="0"/>
              </a:spcBef>
              <a:spcAft>
                <a:spcPts val="0"/>
              </a:spcAft>
              <a:buClr>
                <a:schemeClr val="dk1"/>
              </a:buClr>
              <a:buSzPts val="1400"/>
              <a:buChar char="■"/>
              <a:defRPr>
                <a:solidFill>
                  <a:schemeClr val="dk1"/>
                </a:solidFill>
              </a:defRPr>
            </a:lvl3pPr>
            <a:lvl4pPr marL="1828800" lvl="3" indent="-317500">
              <a:spcBef>
                <a:spcPts val="0"/>
              </a:spcBef>
              <a:spcAft>
                <a:spcPts val="0"/>
              </a:spcAft>
              <a:buClr>
                <a:schemeClr val="dk1"/>
              </a:buClr>
              <a:buSzPts val="1400"/>
              <a:buChar char="●"/>
              <a:defRPr>
                <a:solidFill>
                  <a:schemeClr val="dk1"/>
                </a:solidFill>
              </a:defRPr>
            </a:lvl4pPr>
            <a:lvl5pPr marL="2286000" lvl="4" indent="-317500">
              <a:spcBef>
                <a:spcPts val="0"/>
              </a:spcBef>
              <a:spcAft>
                <a:spcPts val="0"/>
              </a:spcAft>
              <a:buClr>
                <a:schemeClr val="dk1"/>
              </a:buClr>
              <a:buSzPts val="1400"/>
              <a:buChar char="○"/>
              <a:defRPr>
                <a:solidFill>
                  <a:schemeClr val="dk1"/>
                </a:solidFill>
              </a:defRPr>
            </a:lvl5pPr>
            <a:lvl6pPr marL="2743200" lvl="5" indent="-317500">
              <a:spcBef>
                <a:spcPts val="0"/>
              </a:spcBef>
              <a:spcAft>
                <a:spcPts val="0"/>
              </a:spcAft>
              <a:buClr>
                <a:schemeClr val="dk1"/>
              </a:buClr>
              <a:buSzPts val="1400"/>
              <a:buChar char="■"/>
              <a:defRPr>
                <a:solidFill>
                  <a:schemeClr val="dk1"/>
                </a:solidFill>
              </a:defRPr>
            </a:lvl6pPr>
            <a:lvl7pPr marL="3200400" lvl="6" indent="-317500">
              <a:spcBef>
                <a:spcPts val="0"/>
              </a:spcBef>
              <a:spcAft>
                <a:spcPts val="0"/>
              </a:spcAft>
              <a:buClr>
                <a:schemeClr val="dk1"/>
              </a:buClr>
              <a:buSzPts val="1400"/>
              <a:buChar char="●"/>
              <a:defRPr>
                <a:solidFill>
                  <a:schemeClr val="dk1"/>
                </a:solidFill>
              </a:defRPr>
            </a:lvl7pPr>
            <a:lvl8pPr marL="3657600" lvl="7" indent="-317500">
              <a:spcBef>
                <a:spcPts val="0"/>
              </a:spcBef>
              <a:spcAft>
                <a:spcPts val="0"/>
              </a:spcAft>
              <a:buClr>
                <a:schemeClr val="dk1"/>
              </a:buClr>
              <a:buSzPts val="1400"/>
              <a:buChar char="○"/>
              <a:defRPr>
                <a:solidFill>
                  <a:schemeClr val="dk1"/>
                </a:solidFill>
              </a:defRPr>
            </a:lvl8pPr>
            <a:lvl9pPr marL="4114800" lvl="8" indent="-317500">
              <a:spcBef>
                <a:spcPts val="0"/>
              </a:spcBef>
              <a:spcAft>
                <a:spcPts val="0"/>
              </a:spcAft>
              <a:buClr>
                <a:schemeClr val="dk1"/>
              </a:buClr>
              <a:buSzPts val="1400"/>
              <a:buChar char="■"/>
              <a:defRPr>
                <a:solidFill>
                  <a:schemeClr val="dk1"/>
                </a:solidFill>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dark-2">
    <p:bg>
      <p:bgPr>
        <a:gradFill>
          <a:gsLst>
            <a:gs pos="0">
              <a:srgbClr val="D9D2E9"/>
            </a:gs>
            <a:gs pos="0">
              <a:srgbClr val="7D7D7D"/>
            </a:gs>
            <a:gs pos="99000">
              <a:srgbClr val="434343"/>
            </a:gs>
            <a:gs pos="100000">
              <a:srgbClr val="434343"/>
            </a:gs>
          </a:gsLst>
          <a:lin ang="1619866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Char char="●"/>
              <a:defRPr sz="1800">
                <a:solidFill>
                  <a:schemeClr val="lt2"/>
                </a:solidFill>
              </a:defRPr>
            </a:lvl1pPr>
            <a:lvl2pPr marL="914400" lvl="1" indent="-317500">
              <a:lnSpc>
                <a:spcPct val="115000"/>
              </a:lnSpc>
              <a:spcBef>
                <a:spcPts val="0"/>
              </a:spcBef>
              <a:spcAft>
                <a:spcPts val="0"/>
              </a:spcAft>
              <a:buClr>
                <a:schemeClr val="lt2"/>
              </a:buClr>
              <a:buSzPts val="1400"/>
              <a:buChar char="○"/>
              <a:defRPr>
                <a:solidFill>
                  <a:schemeClr val="lt2"/>
                </a:solidFill>
              </a:defRPr>
            </a:lvl2pPr>
            <a:lvl3pPr marL="1371600" lvl="2" indent="-317500">
              <a:lnSpc>
                <a:spcPct val="115000"/>
              </a:lnSpc>
              <a:spcBef>
                <a:spcPts val="0"/>
              </a:spcBef>
              <a:spcAft>
                <a:spcPts val="0"/>
              </a:spcAft>
              <a:buClr>
                <a:schemeClr val="lt2"/>
              </a:buClr>
              <a:buSzPts val="1400"/>
              <a:buChar char="■"/>
              <a:defRPr>
                <a:solidFill>
                  <a:schemeClr val="lt2"/>
                </a:solidFill>
              </a:defRPr>
            </a:lvl3pPr>
            <a:lvl4pPr marL="1828800" lvl="3" indent="-317500">
              <a:lnSpc>
                <a:spcPct val="115000"/>
              </a:lnSpc>
              <a:spcBef>
                <a:spcPts val="0"/>
              </a:spcBef>
              <a:spcAft>
                <a:spcPts val="0"/>
              </a:spcAft>
              <a:buClr>
                <a:schemeClr val="lt2"/>
              </a:buClr>
              <a:buSzPts val="1400"/>
              <a:buChar char="●"/>
              <a:defRPr>
                <a:solidFill>
                  <a:schemeClr val="lt2"/>
                </a:solidFill>
              </a:defRPr>
            </a:lvl4pPr>
            <a:lvl5pPr marL="2286000" lvl="4" indent="-317500">
              <a:lnSpc>
                <a:spcPct val="115000"/>
              </a:lnSpc>
              <a:spcBef>
                <a:spcPts val="0"/>
              </a:spcBef>
              <a:spcAft>
                <a:spcPts val="0"/>
              </a:spcAft>
              <a:buClr>
                <a:schemeClr val="lt2"/>
              </a:buClr>
              <a:buSzPts val="1400"/>
              <a:buChar char="○"/>
              <a:defRPr>
                <a:solidFill>
                  <a:schemeClr val="lt2"/>
                </a:solidFill>
              </a:defRPr>
            </a:lvl5pPr>
            <a:lvl6pPr marL="2743200" lvl="5" indent="-317500">
              <a:lnSpc>
                <a:spcPct val="115000"/>
              </a:lnSpc>
              <a:spcBef>
                <a:spcPts val="0"/>
              </a:spcBef>
              <a:spcAft>
                <a:spcPts val="0"/>
              </a:spcAft>
              <a:buClr>
                <a:schemeClr val="lt2"/>
              </a:buClr>
              <a:buSzPts val="1400"/>
              <a:buChar char="■"/>
              <a:defRPr>
                <a:solidFill>
                  <a:schemeClr val="lt2"/>
                </a:solidFill>
              </a:defRPr>
            </a:lvl6pPr>
            <a:lvl7pPr marL="3200400" lvl="6" indent="-317500">
              <a:lnSpc>
                <a:spcPct val="115000"/>
              </a:lnSpc>
              <a:spcBef>
                <a:spcPts val="0"/>
              </a:spcBef>
              <a:spcAft>
                <a:spcPts val="0"/>
              </a:spcAft>
              <a:buClr>
                <a:schemeClr val="lt2"/>
              </a:buClr>
              <a:buSzPts val="1400"/>
              <a:buChar char="●"/>
              <a:defRPr>
                <a:solidFill>
                  <a:schemeClr val="lt2"/>
                </a:solidFill>
              </a:defRPr>
            </a:lvl7pPr>
            <a:lvl8pPr marL="3657600" lvl="7" indent="-317500">
              <a:lnSpc>
                <a:spcPct val="115000"/>
              </a:lnSpc>
              <a:spcBef>
                <a:spcPts val="0"/>
              </a:spcBef>
              <a:spcAft>
                <a:spcPts val="0"/>
              </a:spcAft>
              <a:buClr>
                <a:schemeClr val="lt2"/>
              </a:buClr>
              <a:buSzPts val="1400"/>
              <a:buChar char="○"/>
              <a:defRPr>
                <a:solidFill>
                  <a:schemeClr val="lt2"/>
                </a:solidFill>
              </a:defRPr>
            </a:lvl8pPr>
            <a:lvl9pPr marL="4114800" lvl="8" indent="-317500">
              <a:lnSpc>
                <a:spcPct val="115000"/>
              </a:lnSpc>
              <a:spcBef>
                <a:spcPts val="0"/>
              </a:spcBef>
              <a:spcAft>
                <a:spcPts val="0"/>
              </a:spcAft>
              <a:buClr>
                <a:schemeClr val="lt2"/>
              </a:buClr>
              <a:buSzPts val="1400"/>
              <a:buChar char="■"/>
              <a:defRPr>
                <a:solidFill>
                  <a:schemeClr val="lt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07/s42532-021-00101-7" TargetMode="External"/><Relationship Id="rId3" Type="http://schemas.openxmlformats.org/officeDocument/2006/relationships/hyperlink" Target="https://doi.org/10.7759/cureus.75505" TargetMode="External"/><Relationship Id="rId7" Type="http://schemas.openxmlformats.org/officeDocument/2006/relationships/hyperlink" Target="https://doi.org/10.1080/15622975.2022.2112074"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doi.org/10.1016/j.hlpt.2022.100663" TargetMode="External"/><Relationship Id="rId5" Type="http://schemas.openxmlformats.org/officeDocument/2006/relationships/hyperlink" Target="https://www.mdpi.com/2071-1050/15/13/10682" TargetMode="External"/><Relationship Id="rId4" Type="http://schemas.openxmlformats.org/officeDocument/2006/relationships/hyperlink" Target="https://doi.org/10.1136/bmjopen-2023-075831"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2196/42335" TargetMode="External"/><Relationship Id="rId3" Type="http://schemas.openxmlformats.org/officeDocument/2006/relationships/hyperlink" Target="https://doi.org/10.1016/j.healthpol.2024.105192" TargetMode="External"/><Relationship Id="rId7" Type="http://schemas.openxmlformats.org/officeDocument/2006/relationships/hyperlink" Target="https://doi.org/10.1177/20552076241287272"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hyperlink" Target="https://doi.org/10.34172/ijhpm.2022.6550" TargetMode="External"/><Relationship Id="rId5" Type="http://schemas.openxmlformats.org/officeDocument/2006/relationships/hyperlink" Target="https://doi.org/10.1038/s41586-023-06034-3" TargetMode="External"/><Relationship Id="rId4" Type="http://schemas.openxmlformats.org/officeDocument/2006/relationships/hyperlink" Target="https://doi.org/10.1016/j.jenvman.2021.1140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63950" y="89225"/>
            <a:ext cx="1985800" cy="688575"/>
          </a:xfrm>
          <a:prstGeom prst="rect">
            <a:avLst/>
          </a:prstGeom>
          <a:noFill/>
          <a:ln>
            <a:noFill/>
          </a:ln>
        </p:spPr>
      </p:pic>
      <p:sp>
        <p:nvSpPr>
          <p:cNvPr id="55" name="Google Shape;55;p13"/>
          <p:cNvSpPr txBox="1"/>
          <p:nvPr/>
        </p:nvSpPr>
        <p:spPr>
          <a:xfrm>
            <a:off x="715161" y="1013456"/>
            <a:ext cx="7885800" cy="3685200"/>
          </a:xfrm>
          <a:prstGeom prst="rect">
            <a:avLst/>
          </a:prstGeom>
          <a:solidFill>
            <a:schemeClr val="accent2"/>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endParaRPr sz="1800" b="1" dirty="0">
              <a:latin typeface="Times New Roman"/>
              <a:ea typeface="Times New Roman"/>
              <a:cs typeface="Times New Roman"/>
              <a:sym typeface="Times New Roman"/>
            </a:endParaRPr>
          </a:p>
          <a:p>
            <a:pPr algn="ctr"/>
            <a:r>
              <a:rPr lang="en-GB" b="1" dirty="0"/>
              <a:t>Student Name: </a:t>
            </a:r>
            <a:r>
              <a:rPr lang="en-GB" dirty="0"/>
              <a:t>Lyly Okita</a:t>
            </a:r>
          </a:p>
          <a:p>
            <a:pPr algn="ctr"/>
            <a:endParaRPr lang="en-IN" dirty="0"/>
          </a:p>
          <a:p>
            <a:pPr algn="ctr"/>
            <a:r>
              <a:rPr lang="en-GB" b="1" dirty="0"/>
              <a:t> Student ID</a:t>
            </a:r>
            <a:r>
              <a:rPr lang="en-GB" b="1"/>
              <a:t>: </a:t>
            </a:r>
            <a:r>
              <a:rPr lang="en-GB"/>
              <a:t>2211984</a:t>
            </a:r>
          </a:p>
          <a:p>
            <a:pPr algn="ctr"/>
            <a:endParaRPr lang="en-IN" dirty="0"/>
          </a:p>
          <a:p>
            <a:pPr algn="ctr"/>
            <a:r>
              <a:rPr lang="en-GB" b="1" dirty="0"/>
              <a:t>Module: </a:t>
            </a:r>
            <a:r>
              <a:rPr lang="en-GB" dirty="0"/>
              <a:t>Health, Wellbeing and Sustainable Development</a:t>
            </a:r>
            <a:endParaRPr lang="en-IN" dirty="0"/>
          </a:p>
          <a:p>
            <a:pPr algn="ctr"/>
            <a:r>
              <a:rPr lang="en-GB" b="1" dirty="0"/>
              <a:t> </a:t>
            </a:r>
            <a:endParaRPr lang="en-IN" dirty="0"/>
          </a:p>
          <a:p>
            <a:pPr algn="ctr"/>
            <a:r>
              <a:rPr lang="en-GB" b="1" dirty="0"/>
              <a:t> Lecturer’s Name: </a:t>
            </a:r>
            <a:r>
              <a:rPr lang="en-GB" dirty="0"/>
              <a:t>Parese Ahmed</a:t>
            </a:r>
            <a:endParaRPr lang="en-IN" dirty="0"/>
          </a:p>
          <a:p>
            <a:pPr algn="ctr"/>
            <a:r>
              <a:rPr lang="en-GB" b="1" dirty="0"/>
              <a:t> </a:t>
            </a:r>
            <a:endParaRPr lang="en-IN" dirty="0"/>
          </a:p>
          <a:p>
            <a:pPr algn="ctr"/>
            <a:r>
              <a:rPr lang="en-GB" b="1" dirty="0"/>
              <a:t>Assignment Title:</a:t>
            </a:r>
            <a:r>
              <a:rPr lang="en-GB" dirty="0"/>
              <a:t> Component 1: Presentation</a:t>
            </a:r>
            <a:endParaRPr sz="2400" b="1" dirty="0">
              <a:solidFill>
                <a:schemeClr val="lt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268100"/>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INTRODUCTION</a:t>
            </a:r>
            <a:endParaRPr sz="2000"/>
          </a:p>
        </p:txBody>
      </p:sp>
      <p:sp>
        <p:nvSpPr>
          <p:cNvPr id="61" name="Google Shape;61;p14"/>
          <p:cNvSpPr txBox="1">
            <a:spLocks noGrp="1"/>
          </p:cNvSpPr>
          <p:nvPr>
            <p:ph type="body" idx="1"/>
          </p:nvPr>
        </p:nvSpPr>
        <p:spPr>
          <a:xfrm>
            <a:off x="92200" y="1642150"/>
            <a:ext cx="4853100" cy="31518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This presentation aims to discuss the health, well-being and sustainable development integrated in modern health and social care.</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conceptual and theoretical ideas and policy influences across the world will be explored, including the WHO Sustainable Development Goals.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Practical applications will be presented by real-life case studies in the UK and internationally.</a:t>
            </a:r>
            <a:endParaRPr sz="1500">
              <a:solidFill>
                <a:schemeClr val="dk1"/>
              </a:solidFill>
              <a:latin typeface="Times New Roman"/>
              <a:ea typeface="Times New Roman"/>
              <a:cs typeface="Times New Roman"/>
              <a:sym typeface="Times New Roman"/>
            </a:endParaRPr>
          </a:p>
        </p:txBody>
      </p:sp>
      <p:pic>
        <p:nvPicPr>
          <p:cNvPr id="62" name="Google Shape;62;p14"/>
          <p:cNvPicPr preferRelativeResize="0"/>
          <p:nvPr/>
        </p:nvPicPr>
        <p:blipFill>
          <a:blip r:embed="rId3">
            <a:alphaModFix/>
          </a:blip>
          <a:stretch>
            <a:fillRect/>
          </a:stretch>
        </p:blipFill>
        <p:spPr>
          <a:xfrm>
            <a:off x="5063825" y="1642150"/>
            <a:ext cx="3974300" cy="26188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DEFINITION AND DISCUSSION OF KEY CONCEPTS</a:t>
            </a:r>
            <a:endParaRPr sz="2000"/>
          </a:p>
        </p:txBody>
      </p:sp>
      <p:sp>
        <p:nvSpPr>
          <p:cNvPr id="68" name="Google Shape;68;p15"/>
          <p:cNvSpPr txBox="1">
            <a:spLocks noGrp="1"/>
          </p:cNvSpPr>
          <p:nvPr>
            <p:ph type="body" idx="1"/>
          </p:nvPr>
        </p:nvSpPr>
        <p:spPr>
          <a:xfrm>
            <a:off x="311700" y="1152475"/>
            <a:ext cx="4586700" cy="37356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Health is considered as total physical, mental and social well-being, being more than the absence of disease.</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Wellbeing is the emotional balance, physical fitness and social connection, forming a comprehensive health model.</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multidimensionality of health is shown by the presence of community clinics that offer their services to millions of people in the NHS per year (Meda </a:t>
            </a:r>
            <a:r>
              <a:rPr lang="en-GB" sz="1500" i="1">
                <a:solidFill>
                  <a:schemeClr val="dk1"/>
                </a:solidFill>
                <a:latin typeface="Times New Roman"/>
                <a:ea typeface="Times New Roman"/>
                <a:cs typeface="Times New Roman"/>
                <a:sym typeface="Times New Roman"/>
              </a:rPr>
              <a:t>et al.</a:t>
            </a:r>
            <a:r>
              <a:rPr lang="en-GB" sz="1500">
                <a:solidFill>
                  <a:schemeClr val="dk1"/>
                </a:solidFill>
                <a:latin typeface="Times New Roman"/>
                <a:ea typeface="Times New Roman"/>
                <a:cs typeface="Times New Roman"/>
                <a:sym typeface="Times New Roman"/>
              </a:rPr>
              <a:t>, 2024).</a:t>
            </a:r>
            <a:endParaRPr sz="1500">
              <a:solidFill>
                <a:schemeClr val="dk1"/>
              </a:solidFill>
            </a:endParaRPr>
          </a:p>
        </p:txBody>
      </p:sp>
      <p:pic>
        <p:nvPicPr>
          <p:cNvPr id="69" name="Google Shape;69;p15"/>
          <p:cNvPicPr preferRelativeResize="0"/>
          <p:nvPr/>
        </p:nvPicPr>
        <p:blipFill>
          <a:blip r:embed="rId3">
            <a:alphaModFix/>
          </a:blip>
          <a:stretch>
            <a:fillRect/>
          </a:stretch>
        </p:blipFill>
        <p:spPr>
          <a:xfrm>
            <a:off x="5035050" y="1109800"/>
            <a:ext cx="3861950" cy="382095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DEFINITION AND DISCUSSION OF KEY CONCEPTS (CONT.)</a:t>
            </a:r>
            <a:endParaRPr sz="2000"/>
          </a:p>
        </p:txBody>
      </p:sp>
      <p:sp>
        <p:nvSpPr>
          <p:cNvPr id="75" name="Google Shape;75;p16"/>
          <p:cNvSpPr txBox="1">
            <a:spLocks noGrp="1"/>
          </p:cNvSpPr>
          <p:nvPr>
            <p:ph type="body" idx="1"/>
          </p:nvPr>
        </p:nvSpPr>
        <p:spPr>
          <a:xfrm>
            <a:off x="0" y="1017725"/>
            <a:ext cx="5400000" cy="37827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Sustainable development is concerned with the fulfilment of the current health requirements at the expense of protecting future resources.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integrated health and environmental policies around the globe are spurred by the WHO Sustainable Development Goals, especially Goals 3 and 13 (Hariram </a:t>
            </a:r>
            <a:r>
              <a:rPr lang="en-GB" sz="1500" i="1">
                <a:solidFill>
                  <a:schemeClr val="dk1"/>
                </a:solidFill>
                <a:latin typeface="Times New Roman"/>
                <a:ea typeface="Times New Roman"/>
                <a:cs typeface="Times New Roman"/>
                <a:sym typeface="Times New Roman"/>
              </a:rPr>
              <a:t>et al.</a:t>
            </a:r>
            <a:r>
              <a:rPr lang="en-GB" sz="1500">
                <a:solidFill>
                  <a:schemeClr val="dk1"/>
                </a:solidFill>
                <a:latin typeface="Times New Roman"/>
                <a:ea typeface="Times New Roman"/>
                <a:cs typeface="Times New Roman"/>
                <a:sym typeface="Times New Roman"/>
              </a:rPr>
              <a:t>, 2023).</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Advantage: </a:t>
            </a:r>
            <a:r>
              <a:rPr lang="en-GB" sz="1500">
                <a:solidFill>
                  <a:schemeClr val="dk1"/>
                </a:solidFill>
                <a:latin typeface="Times New Roman"/>
                <a:ea typeface="Times New Roman"/>
                <a:cs typeface="Times New Roman"/>
                <a:sym typeface="Times New Roman"/>
              </a:rPr>
              <a:t>Ensures efficiency in the long term in terms of resources, and saves hospitals more than £300 million in energy per year.</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Limitation: </a:t>
            </a:r>
            <a:r>
              <a:rPr lang="en-GB" sz="1500">
                <a:solidFill>
                  <a:schemeClr val="dk1"/>
                </a:solidFill>
                <a:latin typeface="Times New Roman"/>
                <a:ea typeface="Times New Roman"/>
                <a:cs typeface="Times New Roman"/>
                <a:sym typeface="Times New Roman"/>
              </a:rPr>
              <a:t>Needs complicated cross-sector collaboration, which can be obstructed by political and economic issues.</a:t>
            </a:r>
            <a:endParaRPr sz="15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500">
              <a:solidFill>
                <a:schemeClr val="dk1"/>
              </a:solidFill>
            </a:endParaRPr>
          </a:p>
        </p:txBody>
      </p:sp>
      <p:pic>
        <p:nvPicPr>
          <p:cNvPr id="76" name="Google Shape;76;p16"/>
          <p:cNvPicPr preferRelativeResize="0"/>
          <p:nvPr/>
        </p:nvPicPr>
        <p:blipFill>
          <a:blip r:embed="rId3">
            <a:alphaModFix/>
          </a:blip>
          <a:stretch>
            <a:fillRect/>
          </a:stretch>
        </p:blipFill>
        <p:spPr>
          <a:xfrm>
            <a:off x="5552400" y="1170125"/>
            <a:ext cx="3439200" cy="3702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INTEGRATION OF HEALTH AND WELL-BEING APPROACHES</a:t>
            </a:r>
            <a:endParaRPr sz="2000" b="1">
              <a:highlight>
                <a:srgbClr val="FFFFFF"/>
              </a:highlight>
              <a:latin typeface="Open Sans"/>
              <a:ea typeface="Open Sans"/>
              <a:cs typeface="Open Sans"/>
              <a:sym typeface="Open Sans"/>
            </a:endParaRPr>
          </a:p>
          <a:p>
            <a:pPr marL="0" lvl="0" indent="0" algn="l" rtl="0">
              <a:spcBef>
                <a:spcPts val="0"/>
              </a:spcBef>
              <a:spcAft>
                <a:spcPts val="0"/>
              </a:spcAft>
              <a:buNone/>
            </a:pPr>
            <a:endParaRPr/>
          </a:p>
        </p:txBody>
      </p:sp>
      <p:sp>
        <p:nvSpPr>
          <p:cNvPr id="82" name="Google Shape;82;p17"/>
          <p:cNvSpPr txBox="1">
            <a:spLocks noGrp="1"/>
          </p:cNvSpPr>
          <p:nvPr>
            <p:ph type="body" idx="1"/>
          </p:nvPr>
        </p:nvSpPr>
        <p:spPr>
          <a:xfrm>
            <a:off x="311700" y="1453975"/>
            <a:ext cx="4445400" cy="36225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Integrates preventive services, mental health services and environmental planning as part of unified policies.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Healthy Streets in London helped to reduce the number of respiratory admissions through active travel and cleaner air.</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Telehealth is used to remotely monitor more than 100,000 patients, reducing the number of beds in hospitals (Whitehead and Conley, 2022).</a:t>
            </a:r>
            <a:endParaRPr sz="1500">
              <a:solidFill>
                <a:schemeClr val="dk1"/>
              </a:solidFill>
            </a:endParaRPr>
          </a:p>
        </p:txBody>
      </p:sp>
      <p:pic>
        <p:nvPicPr>
          <p:cNvPr id="83" name="Google Shape;83;p17"/>
          <p:cNvPicPr preferRelativeResize="0"/>
          <p:nvPr/>
        </p:nvPicPr>
        <p:blipFill>
          <a:blip r:embed="rId3">
            <a:alphaModFix/>
          </a:blip>
          <a:stretch>
            <a:fillRect/>
          </a:stretch>
        </p:blipFill>
        <p:spPr>
          <a:xfrm>
            <a:off x="4851175" y="1548050"/>
            <a:ext cx="4171274" cy="299692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THEORETICAL PERSPECTIVES</a:t>
            </a:r>
            <a:endParaRPr sz="20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89" name="Google Shape;89;p18"/>
          <p:cNvSpPr txBox="1">
            <a:spLocks noGrp="1"/>
          </p:cNvSpPr>
          <p:nvPr>
            <p:ph type="body" idx="1"/>
          </p:nvPr>
        </p:nvSpPr>
        <p:spPr>
          <a:xfrm>
            <a:off x="311700" y="1293600"/>
            <a:ext cx="4414200" cy="3672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biopsychosocial model focuses on biological, psychological, and social interaction.</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This model has been applied at NHS pain clinics where it is treating more than 250,000 patients in a year via multi-disciplinary care.</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behavioural health theories direct health campaigns, such as smoking cessation, to alter lifestyle practices (Marx </a:t>
            </a:r>
            <a:r>
              <a:rPr lang="en-GB" sz="1500" i="1">
                <a:solidFill>
                  <a:schemeClr val="dk1"/>
                </a:solidFill>
                <a:latin typeface="Times New Roman"/>
                <a:ea typeface="Times New Roman"/>
                <a:cs typeface="Times New Roman"/>
                <a:sym typeface="Times New Roman"/>
              </a:rPr>
              <a:t>et al.</a:t>
            </a:r>
            <a:r>
              <a:rPr lang="en-GB" sz="1500">
                <a:solidFill>
                  <a:schemeClr val="dk1"/>
                </a:solidFill>
                <a:latin typeface="Times New Roman"/>
                <a:ea typeface="Times New Roman"/>
                <a:cs typeface="Times New Roman"/>
                <a:sym typeface="Times New Roman"/>
              </a:rPr>
              <a:t>, 2022).</a:t>
            </a:r>
            <a:endParaRPr sz="15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500">
              <a:solidFill>
                <a:schemeClr val="dk1"/>
              </a:solidFill>
            </a:endParaRPr>
          </a:p>
        </p:txBody>
      </p:sp>
      <p:pic>
        <p:nvPicPr>
          <p:cNvPr id="90" name="Google Shape;90;p18"/>
          <p:cNvPicPr preferRelativeResize="0"/>
          <p:nvPr/>
        </p:nvPicPr>
        <p:blipFill>
          <a:blip r:embed="rId3">
            <a:alphaModFix/>
          </a:blip>
          <a:stretch>
            <a:fillRect/>
          </a:stretch>
        </p:blipFill>
        <p:spPr>
          <a:xfrm>
            <a:off x="4882551" y="1017725"/>
            <a:ext cx="4093875" cy="382097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THEORETICAL PERSPECTIVES (CONT.)</a:t>
            </a:r>
            <a:endParaRPr sz="20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96" name="Google Shape;96;p19"/>
          <p:cNvSpPr txBox="1">
            <a:spLocks noGrp="1"/>
          </p:cNvSpPr>
          <p:nvPr>
            <p:ph type="body" idx="1"/>
          </p:nvPr>
        </p:nvSpPr>
        <p:spPr>
          <a:xfrm>
            <a:off x="201950" y="1105450"/>
            <a:ext cx="4743300" cy="3814200"/>
          </a:xfrm>
          <a:prstGeom prst="rect">
            <a:avLst/>
          </a:prstGeom>
        </p:spPr>
        <p:txBody>
          <a:bodyPr spcFirstLastPara="1" wrap="square" lIns="91425" tIns="91425" rIns="91425" bIns="91425" anchor="t" anchorCtr="0">
            <a:normAutofit fontScale="92500"/>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Multi-level interventions that are supported by the ecological systems theory include obesity reduction in schools in Scotland.</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Systems thinking promotes collaboration in policy making in the areas of housing, education and healthcare (Such </a:t>
            </a:r>
            <a:r>
              <a:rPr lang="en-GB" sz="1500" i="1">
                <a:solidFill>
                  <a:schemeClr val="dk1"/>
                </a:solidFill>
                <a:latin typeface="Times New Roman"/>
                <a:ea typeface="Times New Roman"/>
                <a:cs typeface="Times New Roman"/>
                <a:sym typeface="Times New Roman"/>
              </a:rPr>
              <a:t>et al.</a:t>
            </a:r>
            <a:r>
              <a:rPr lang="en-GB" sz="1500">
                <a:solidFill>
                  <a:schemeClr val="dk1"/>
                </a:solidFill>
                <a:latin typeface="Times New Roman"/>
                <a:ea typeface="Times New Roman"/>
                <a:cs typeface="Times New Roman"/>
                <a:sym typeface="Times New Roman"/>
              </a:rPr>
              <a:t>, 2022).</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Benefit: </a:t>
            </a:r>
            <a:r>
              <a:rPr lang="en-GB" sz="1500">
                <a:solidFill>
                  <a:schemeClr val="dk1"/>
                </a:solidFill>
                <a:latin typeface="Times New Roman"/>
                <a:ea typeface="Times New Roman"/>
                <a:cs typeface="Times New Roman"/>
                <a:sym typeface="Times New Roman"/>
              </a:rPr>
              <a:t>Promotes population-wide changes that are sustainable by taking care of the social determinants of health.</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Limitation: </a:t>
            </a:r>
            <a:r>
              <a:rPr lang="en-GB" sz="1500">
                <a:solidFill>
                  <a:schemeClr val="dk1"/>
                </a:solidFill>
                <a:latin typeface="Times New Roman"/>
                <a:ea typeface="Times New Roman"/>
                <a:cs typeface="Times New Roman"/>
                <a:sym typeface="Times New Roman"/>
              </a:rPr>
              <a:t>Requires a lot of interagency coordination, which can slow down the rollout of programmes and also make accountability difficult.</a:t>
            </a:r>
            <a:endParaRPr sz="1500">
              <a:solidFill>
                <a:schemeClr val="dk1"/>
              </a:solidFill>
            </a:endParaRPr>
          </a:p>
        </p:txBody>
      </p:sp>
      <p:pic>
        <p:nvPicPr>
          <p:cNvPr id="97" name="Google Shape;97;p19"/>
          <p:cNvPicPr preferRelativeResize="0"/>
          <p:nvPr/>
        </p:nvPicPr>
        <p:blipFill>
          <a:blip r:embed="rId3">
            <a:alphaModFix/>
          </a:blip>
          <a:stretch>
            <a:fillRect/>
          </a:stretch>
        </p:blipFill>
        <p:spPr>
          <a:xfrm>
            <a:off x="5055000" y="1344200"/>
            <a:ext cx="3951774" cy="32617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POLICY AND GOVERNANCE</a:t>
            </a:r>
            <a:endParaRPr sz="2000"/>
          </a:p>
        </p:txBody>
      </p:sp>
      <p:sp>
        <p:nvSpPr>
          <p:cNvPr id="103" name="Google Shape;103;p20"/>
          <p:cNvSpPr txBox="1">
            <a:spLocks noGrp="1"/>
          </p:cNvSpPr>
          <p:nvPr>
            <p:ph type="body" idx="1"/>
          </p:nvPr>
        </p:nvSpPr>
        <p:spPr>
          <a:xfrm>
            <a:off x="311700" y="1152475"/>
            <a:ext cx="4743300" cy="37044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NHS Long Term Plan spends £2.3 billion annually on preventive and mental health care.</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Early detection of cancer improves survival and reduces treatment costs (May, 2022).</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Medical cost protection is provided by universal healthcare legislation in the country.</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Organisational frameworks guarantee equal quality of service in all regions of the UK.</a:t>
            </a:r>
            <a:endParaRPr sz="15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500">
              <a:solidFill>
                <a:schemeClr val="dk1"/>
              </a:solidFill>
            </a:endParaRPr>
          </a:p>
        </p:txBody>
      </p:sp>
      <p:pic>
        <p:nvPicPr>
          <p:cNvPr id="104" name="Google Shape;104;p20"/>
          <p:cNvPicPr preferRelativeResize="0"/>
          <p:nvPr/>
        </p:nvPicPr>
        <p:blipFill>
          <a:blip r:embed="rId3">
            <a:alphaModFix/>
          </a:blip>
          <a:stretch>
            <a:fillRect/>
          </a:stretch>
        </p:blipFill>
        <p:spPr>
          <a:xfrm>
            <a:off x="5128975" y="1094200"/>
            <a:ext cx="3830726" cy="382095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POLICY AND GOVERNANCE (CONT.)</a:t>
            </a:r>
            <a:endParaRPr sz="20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10" name="Google Shape;110;p21"/>
          <p:cNvSpPr txBox="1">
            <a:spLocks noGrp="1"/>
          </p:cNvSpPr>
          <p:nvPr>
            <p:ph type="body" idx="1"/>
          </p:nvPr>
        </p:nvSpPr>
        <p:spPr>
          <a:xfrm>
            <a:off x="186250" y="1170125"/>
            <a:ext cx="4508100" cy="37200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Granting funding varies among 42 Integrated Care Systems, creating regional disparities.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Regulatory compliance slows down the implementation of digital health technologies (Iqbal and Biller-Andorno, 2022).</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Benefit: </a:t>
            </a:r>
            <a:r>
              <a:rPr lang="en-GB" sz="1500">
                <a:solidFill>
                  <a:schemeClr val="dk1"/>
                </a:solidFill>
                <a:latin typeface="Times New Roman"/>
                <a:ea typeface="Times New Roman"/>
                <a:cs typeface="Times New Roman"/>
                <a:sym typeface="Times New Roman"/>
              </a:rPr>
              <a:t>Patient safety and national quality of services are guaranteed by governance.</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Limitation:</a:t>
            </a:r>
            <a:r>
              <a:rPr lang="en-GB" sz="1500">
                <a:solidFill>
                  <a:schemeClr val="dk1"/>
                </a:solidFill>
                <a:latin typeface="Times New Roman"/>
                <a:ea typeface="Times New Roman"/>
                <a:cs typeface="Times New Roman"/>
                <a:sym typeface="Times New Roman"/>
              </a:rPr>
              <a:t> Too rigid rules will stifle innovation and rapid crisis management.</a:t>
            </a:r>
            <a:endParaRPr sz="1500">
              <a:solidFill>
                <a:schemeClr val="dk1"/>
              </a:solidFill>
            </a:endParaRPr>
          </a:p>
        </p:txBody>
      </p:sp>
      <p:pic>
        <p:nvPicPr>
          <p:cNvPr id="111" name="Google Shape;111;p21"/>
          <p:cNvPicPr preferRelativeResize="0"/>
          <p:nvPr/>
        </p:nvPicPr>
        <p:blipFill>
          <a:blip r:embed="rId3">
            <a:alphaModFix/>
          </a:blip>
          <a:stretch>
            <a:fillRect/>
          </a:stretch>
        </p:blipFill>
        <p:spPr>
          <a:xfrm>
            <a:off x="4813250" y="1170125"/>
            <a:ext cx="4178351" cy="34358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SERVICE DELIVERY</a:t>
            </a:r>
            <a:endParaRPr sz="20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17" name="Google Shape;117;p22"/>
          <p:cNvSpPr txBox="1">
            <a:spLocks noGrp="1"/>
          </p:cNvSpPr>
          <p:nvPr>
            <p:ph type="body" idx="1"/>
          </p:nvPr>
        </p:nvSpPr>
        <p:spPr>
          <a:xfrm>
            <a:off x="311700" y="1152475"/>
            <a:ext cx="4461000" cy="36573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Distant monitoring and rapid patient discharge are facilitated by telehealth services (Vaismoradi </a:t>
            </a:r>
            <a:r>
              <a:rPr lang="en-GB" sz="1500" i="1">
                <a:solidFill>
                  <a:schemeClr val="dk1"/>
                </a:solidFill>
                <a:latin typeface="Times New Roman"/>
                <a:ea typeface="Times New Roman"/>
                <a:cs typeface="Times New Roman"/>
                <a:sym typeface="Times New Roman"/>
              </a:rPr>
              <a:t>et al.</a:t>
            </a:r>
            <a:r>
              <a:rPr lang="en-GB" sz="1500">
                <a:solidFill>
                  <a:schemeClr val="dk1"/>
                </a:solidFill>
                <a:latin typeface="Times New Roman"/>
                <a:ea typeface="Times New Roman"/>
                <a:cs typeface="Times New Roman"/>
                <a:sym typeface="Times New Roman"/>
              </a:rPr>
              <a:t>, 2024).</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Prevention of chronic conditions is targeted by community wellness programs.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NHS Virtual Wards cared for more than 100,000 patients in 2024.</a:t>
            </a:r>
            <a:endParaRPr>
              <a:solidFill>
                <a:schemeClr val="dk1"/>
              </a:solidFill>
            </a:endParaRPr>
          </a:p>
        </p:txBody>
      </p:sp>
      <p:pic>
        <p:nvPicPr>
          <p:cNvPr id="118" name="Google Shape;118;p22"/>
          <p:cNvPicPr preferRelativeResize="0"/>
          <p:nvPr/>
        </p:nvPicPr>
        <p:blipFill>
          <a:blip r:embed="rId3">
            <a:alphaModFix/>
          </a:blip>
          <a:stretch>
            <a:fillRect/>
          </a:stretch>
        </p:blipFill>
        <p:spPr>
          <a:xfrm>
            <a:off x="4976651" y="1017725"/>
            <a:ext cx="3976101" cy="38209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SERVICE DELIVERY (CONT.)</a:t>
            </a:r>
            <a:endParaRPr sz="20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24" name="Google Shape;124;p23"/>
          <p:cNvSpPr txBox="1">
            <a:spLocks noGrp="1"/>
          </p:cNvSpPr>
          <p:nvPr>
            <p:ph type="body" idx="1"/>
          </p:nvPr>
        </p:nvSpPr>
        <p:spPr>
          <a:xfrm>
            <a:off x="206475" y="1165650"/>
            <a:ext cx="4445400" cy="3416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Guy's and St Thomas' Wellness Centre delivers multidisciplinary care in one building.</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Computerised triage systems reduce waiting times in the emergency department (Ahmed </a:t>
            </a:r>
            <a:r>
              <a:rPr lang="en-GB" sz="1500" i="1">
                <a:solidFill>
                  <a:schemeClr val="dk1"/>
                </a:solidFill>
                <a:latin typeface="Times New Roman"/>
                <a:ea typeface="Times New Roman"/>
                <a:cs typeface="Times New Roman"/>
                <a:sym typeface="Times New Roman"/>
              </a:rPr>
              <a:t>et al.</a:t>
            </a:r>
            <a:r>
              <a:rPr lang="en-GB" sz="1500">
                <a:solidFill>
                  <a:schemeClr val="dk1"/>
                </a:solidFill>
                <a:latin typeface="Times New Roman"/>
                <a:ea typeface="Times New Roman"/>
                <a:cs typeface="Times New Roman"/>
                <a:sym typeface="Times New Roman"/>
              </a:rPr>
              <a:t>, 2024).</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Benefit: </a:t>
            </a:r>
            <a:r>
              <a:rPr lang="en-GB" sz="1500">
                <a:solidFill>
                  <a:schemeClr val="dk1"/>
                </a:solidFill>
                <a:latin typeface="Times New Roman"/>
                <a:ea typeface="Times New Roman"/>
                <a:cs typeface="Times New Roman"/>
                <a:sym typeface="Times New Roman"/>
              </a:rPr>
              <a:t>Multidisciplinary approaches benefit patients with improved outcomes and satisfaction.</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Limitation: </a:t>
            </a:r>
            <a:r>
              <a:rPr lang="en-GB" sz="1500">
                <a:solidFill>
                  <a:schemeClr val="dk1"/>
                </a:solidFill>
                <a:latin typeface="Times New Roman"/>
                <a:ea typeface="Times New Roman"/>
                <a:cs typeface="Times New Roman"/>
                <a:sym typeface="Times New Roman"/>
              </a:rPr>
              <a:t>Small facilities face high infrastructure and staffing expenses.</a:t>
            </a:r>
            <a:endParaRPr sz="15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500">
              <a:solidFill>
                <a:schemeClr val="dk1"/>
              </a:solidFill>
            </a:endParaRPr>
          </a:p>
        </p:txBody>
      </p:sp>
      <p:pic>
        <p:nvPicPr>
          <p:cNvPr id="125" name="Google Shape;125;p23"/>
          <p:cNvPicPr preferRelativeResize="0"/>
          <p:nvPr/>
        </p:nvPicPr>
        <p:blipFill>
          <a:blip r:embed="rId3">
            <a:alphaModFix/>
          </a:blip>
          <a:stretch>
            <a:fillRect/>
          </a:stretch>
        </p:blipFill>
        <p:spPr>
          <a:xfrm>
            <a:off x="4727275" y="1324950"/>
            <a:ext cx="4292874" cy="290720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PUBLIC HEALTH INITIATIVES</a:t>
            </a:r>
            <a:endParaRPr sz="20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31" name="Google Shape;131;p24"/>
          <p:cNvSpPr txBox="1">
            <a:spLocks noGrp="1"/>
          </p:cNvSpPr>
          <p:nvPr>
            <p:ph type="body" idx="1"/>
          </p:nvPr>
        </p:nvSpPr>
        <p:spPr>
          <a:xfrm>
            <a:off x="138825" y="1324950"/>
            <a:ext cx="4633500" cy="34164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"Better Health" campaign aided 700,000 attempts at quitting smoking across the country.</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Local councils implemented air-quality monitoring and cycling schemes (Oliveira </a:t>
            </a:r>
            <a:r>
              <a:rPr lang="en-GB" sz="1500" i="1">
                <a:solidFill>
                  <a:schemeClr val="dk1"/>
                </a:solidFill>
                <a:latin typeface="Times New Roman"/>
                <a:ea typeface="Times New Roman"/>
                <a:cs typeface="Times New Roman"/>
                <a:sym typeface="Times New Roman"/>
              </a:rPr>
              <a:t>et al.</a:t>
            </a:r>
            <a:r>
              <a:rPr lang="en-GB" sz="1500">
                <a:solidFill>
                  <a:schemeClr val="dk1"/>
                </a:solidFill>
                <a:latin typeface="Times New Roman"/>
                <a:ea typeface="Times New Roman"/>
                <a:cs typeface="Times New Roman"/>
                <a:sym typeface="Times New Roman"/>
              </a:rPr>
              <a:t>, 2022).</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Benefit: </a:t>
            </a:r>
            <a:r>
              <a:rPr lang="en-GB" sz="1500">
                <a:solidFill>
                  <a:schemeClr val="dk1"/>
                </a:solidFill>
                <a:latin typeface="Times New Roman"/>
                <a:ea typeface="Times New Roman"/>
                <a:cs typeface="Times New Roman"/>
                <a:sym typeface="Times New Roman"/>
              </a:rPr>
              <a:t>Campaigns lower hospital admissions and improve population health.</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Limitation: </a:t>
            </a:r>
            <a:r>
              <a:rPr lang="en-GB" sz="1500">
                <a:solidFill>
                  <a:schemeClr val="dk1"/>
                </a:solidFill>
                <a:latin typeface="Times New Roman"/>
                <a:ea typeface="Times New Roman"/>
                <a:cs typeface="Times New Roman"/>
                <a:sym typeface="Times New Roman"/>
              </a:rPr>
              <a:t>Regional funding variations constrain long-term programme sustainability.</a:t>
            </a:r>
            <a:endParaRPr sz="15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32" name="Google Shape;132;p24"/>
          <p:cNvPicPr preferRelativeResize="0"/>
          <p:nvPr/>
        </p:nvPicPr>
        <p:blipFill>
          <a:blip r:embed="rId3">
            <a:alphaModFix/>
          </a:blip>
          <a:stretch>
            <a:fillRect/>
          </a:stretch>
        </p:blipFill>
        <p:spPr>
          <a:xfrm>
            <a:off x="4838250" y="1588900"/>
            <a:ext cx="4157250" cy="25276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EQUITY AND ACCESS</a:t>
            </a:r>
            <a:endParaRPr sz="20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38" name="Google Shape;138;p25"/>
          <p:cNvSpPr txBox="1">
            <a:spLocks noGrp="1"/>
          </p:cNvSpPr>
          <p:nvPr>
            <p:ph type="body" idx="1"/>
          </p:nvPr>
        </p:nvSpPr>
        <p:spPr>
          <a:xfrm>
            <a:off x="311700" y="1152475"/>
            <a:ext cx="4462500" cy="34164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Universal Credit Health Inclusion Plan provides free primary care to 1.2 million residents (Chen </a:t>
            </a:r>
            <a:r>
              <a:rPr lang="en-GB" sz="1500" i="1">
                <a:solidFill>
                  <a:schemeClr val="dk1"/>
                </a:solidFill>
                <a:latin typeface="Times New Roman"/>
                <a:ea typeface="Times New Roman"/>
                <a:cs typeface="Times New Roman"/>
                <a:sym typeface="Times New Roman"/>
              </a:rPr>
              <a:t>et al.</a:t>
            </a:r>
            <a:r>
              <a:rPr lang="en-GB" sz="1500">
                <a:solidFill>
                  <a:schemeClr val="dk1"/>
                </a:solidFill>
                <a:latin typeface="Times New Roman"/>
                <a:ea typeface="Times New Roman"/>
                <a:cs typeface="Times New Roman"/>
                <a:sym typeface="Times New Roman"/>
              </a:rPr>
              <a:t>, 2023).</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Benefit: </a:t>
            </a:r>
            <a:r>
              <a:rPr lang="en-GB" sz="1500">
                <a:solidFill>
                  <a:schemeClr val="dk1"/>
                </a:solidFill>
                <a:latin typeface="Times New Roman"/>
                <a:ea typeface="Times New Roman"/>
                <a:cs typeface="Times New Roman"/>
                <a:sym typeface="Times New Roman"/>
              </a:rPr>
              <a:t>Lowers health inequalities and enhances life expectancy in disadvantaged areas.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a:solidFill>
                  <a:schemeClr val="dk1"/>
                </a:solidFill>
                <a:latin typeface="Times New Roman"/>
                <a:ea typeface="Times New Roman"/>
                <a:cs typeface="Times New Roman"/>
                <a:sym typeface="Times New Roman"/>
              </a:rPr>
              <a:t>Limitation: </a:t>
            </a:r>
            <a:r>
              <a:rPr lang="en-GB" sz="1500">
                <a:solidFill>
                  <a:schemeClr val="dk1"/>
                </a:solidFill>
                <a:latin typeface="Times New Roman"/>
                <a:ea typeface="Times New Roman"/>
                <a:cs typeface="Times New Roman"/>
                <a:sym typeface="Times New Roman"/>
              </a:rPr>
              <a:t>Language and digital exclusion limit access for disadvantaged groups.</a:t>
            </a:r>
            <a:endParaRPr sz="1500">
              <a:solidFill>
                <a:schemeClr val="dk1"/>
              </a:solidFill>
            </a:endParaRPr>
          </a:p>
        </p:txBody>
      </p:sp>
      <p:pic>
        <p:nvPicPr>
          <p:cNvPr id="139" name="Google Shape;139;p25"/>
          <p:cNvPicPr preferRelativeResize="0"/>
          <p:nvPr/>
        </p:nvPicPr>
        <p:blipFill>
          <a:blip r:embed="rId3">
            <a:alphaModFix/>
          </a:blip>
          <a:stretch>
            <a:fillRect/>
          </a:stretch>
        </p:blipFill>
        <p:spPr>
          <a:xfrm>
            <a:off x="4975800" y="1017725"/>
            <a:ext cx="3985725" cy="38209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200" b="1">
                <a:latin typeface="Times New Roman"/>
                <a:ea typeface="Times New Roman"/>
                <a:cs typeface="Times New Roman"/>
                <a:sym typeface="Times New Roman"/>
              </a:rPr>
              <a:t>CONCLUSION</a:t>
            </a:r>
            <a:endParaRPr sz="2200" b="1">
              <a:latin typeface="Times New Roman"/>
              <a:ea typeface="Times New Roman"/>
              <a:cs typeface="Times New Roman"/>
              <a:sym typeface="Times New Roman"/>
            </a:endParaRPr>
          </a:p>
          <a:p>
            <a:pPr marL="0" lvl="0" indent="0" algn="l" rtl="0">
              <a:spcBef>
                <a:spcPts val="0"/>
              </a:spcBef>
              <a:spcAft>
                <a:spcPts val="0"/>
              </a:spcAft>
              <a:buNone/>
            </a:pPr>
            <a:endParaRPr b="1"/>
          </a:p>
        </p:txBody>
      </p:sp>
      <p:sp>
        <p:nvSpPr>
          <p:cNvPr id="145" name="Google Shape;145;p26"/>
          <p:cNvSpPr txBox="1">
            <a:spLocks noGrp="1"/>
          </p:cNvSpPr>
          <p:nvPr>
            <p:ph type="body" idx="1"/>
          </p:nvPr>
        </p:nvSpPr>
        <p:spPr>
          <a:xfrm>
            <a:off x="208800" y="1478850"/>
            <a:ext cx="4133100" cy="34164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Integration of well-being, sustainability, and health enhances healthcare resilience.</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Models and policies provide measurable prevention and efficiency benefits.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Equity-oriented approaches promote broader community effects.</a:t>
            </a:r>
            <a:endParaRPr sz="150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500">
              <a:solidFill>
                <a:schemeClr val="dk1"/>
              </a:solidFill>
            </a:endParaRPr>
          </a:p>
        </p:txBody>
      </p:sp>
      <p:pic>
        <p:nvPicPr>
          <p:cNvPr id="146" name="Google Shape;146;p26"/>
          <p:cNvPicPr preferRelativeResize="0"/>
          <p:nvPr/>
        </p:nvPicPr>
        <p:blipFill>
          <a:blip r:embed="rId3">
            <a:alphaModFix/>
          </a:blip>
          <a:stretch>
            <a:fillRect/>
          </a:stretch>
        </p:blipFill>
        <p:spPr>
          <a:xfrm>
            <a:off x="4572000" y="1478850"/>
            <a:ext cx="4405176" cy="2804249"/>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7"/>
          <p:cNvSpPr txBox="1">
            <a:spLocks noGrp="1"/>
          </p:cNvSpPr>
          <p:nvPr>
            <p:ph type="title"/>
          </p:nvPr>
        </p:nvSpPr>
        <p:spPr>
          <a:xfrm>
            <a:off x="305700" y="0"/>
            <a:ext cx="8520600" cy="4005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1800" b="1">
                <a:latin typeface="Times New Roman"/>
                <a:ea typeface="Times New Roman"/>
                <a:cs typeface="Times New Roman"/>
                <a:sym typeface="Times New Roman"/>
              </a:rPr>
              <a:t> REFERENCE LIST</a:t>
            </a:r>
            <a:endParaRPr sz="1800" b="1">
              <a:latin typeface="Times New Roman"/>
              <a:ea typeface="Times New Roman"/>
              <a:cs typeface="Times New Roman"/>
              <a:sym typeface="Times New Roman"/>
            </a:endParaRPr>
          </a:p>
          <a:p>
            <a:pPr marL="0" lvl="0" indent="0" algn="ctr" rtl="0">
              <a:spcBef>
                <a:spcPts val="0"/>
              </a:spcBef>
              <a:spcAft>
                <a:spcPts val="0"/>
              </a:spcAft>
              <a:buNone/>
            </a:pPr>
            <a:endParaRPr sz="2000"/>
          </a:p>
        </p:txBody>
      </p:sp>
      <p:sp>
        <p:nvSpPr>
          <p:cNvPr id="152" name="Google Shape;152;p27"/>
          <p:cNvSpPr txBox="1">
            <a:spLocks noGrp="1"/>
          </p:cNvSpPr>
          <p:nvPr>
            <p:ph type="body" idx="1"/>
          </p:nvPr>
        </p:nvSpPr>
        <p:spPr>
          <a:xfrm>
            <a:off x="147750" y="503200"/>
            <a:ext cx="8836500" cy="4567500"/>
          </a:xfrm>
          <a:prstGeom prst="rect">
            <a:avLst/>
          </a:prstGeom>
          <a:solidFill>
            <a:schemeClr val="accent2"/>
          </a:solidFill>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Ahmed, A.A., Mojiri, M.E., Daghriri, A.A., Hakami, O.A., Alruwaili, R.F., Khan, R.A., Madkhali, H.A., Almania, M.M., Hakami, Z.T., Mashraqi, K.O., Adawi, K.A., Alqattan, S.A., Alharbi, A.N., Albahlol, M.A. and Moafa, A.I. (2024) ‘The Role of Telemedicine in Emergency Department Triage and Patient Care: A Systematic Review’, </a:t>
            </a:r>
            <a:r>
              <a:rPr lang="en-GB" sz="1100" i="1">
                <a:solidFill>
                  <a:srgbClr val="000000"/>
                </a:solidFill>
                <a:latin typeface="Times New Roman"/>
                <a:ea typeface="Times New Roman"/>
                <a:cs typeface="Times New Roman"/>
                <a:sym typeface="Times New Roman"/>
              </a:rPr>
              <a:t>Cureus</a:t>
            </a:r>
            <a:r>
              <a:rPr lang="en-GB" sz="1100">
                <a:solidFill>
                  <a:srgbClr val="000000"/>
                </a:solidFill>
                <a:latin typeface="Times New Roman"/>
                <a:ea typeface="Times New Roman"/>
                <a:cs typeface="Times New Roman"/>
                <a:sym typeface="Times New Roman"/>
              </a:rPr>
              <a:t>, 16(12). Available at:</a:t>
            </a:r>
            <a:r>
              <a:rPr lang="en-GB" sz="110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3"/>
              </a:rPr>
              <a:t>https://doi.org/10.7759/cureus.75505</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Chen, T., Howard Robert Reed, Fiorella Parra-Mujica, Johnson, E., Johnson, M., Martı́n O’Flaherty, Collins, B. and Kypridemos, C. (2023) ‘Quantifying the mental health and economic impacts of prospective Universal Basic Income schemes among young people in the UK: a microsimulation modelling study’, </a:t>
            </a:r>
            <a:r>
              <a:rPr lang="en-GB" sz="1100" i="1">
                <a:solidFill>
                  <a:srgbClr val="000000"/>
                </a:solidFill>
                <a:latin typeface="Times New Roman"/>
                <a:ea typeface="Times New Roman"/>
                <a:cs typeface="Times New Roman"/>
                <a:sym typeface="Times New Roman"/>
              </a:rPr>
              <a:t>BMJ Open</a:t>
            </a:r>
            <a:r>
              <a:rPr lang="en-GB" sz="1100">
                <a:solidFill>
                  <a:srgbClr val="000000"/>
                </a:solidFill>
                <a:latin typeface="Times New Roman"/>
                <a:ea typeface="Times New Roman"/>
                <a:cs typeface="Times New Roman"/>
                <a:sym typeface="Times New Roman"/>
              </a:rPr>
              <a:t>, 13(10), pp. e075831–e075831. Available at:</a:t>
            </a:r>
            <a:r>
              <a:rPr lang="en-GB" sz="110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4"/>
              </a:rPr>
              <a:t>https://doi.org/10.1136/bmjopen-2023-075831</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Hariram, N.P., Mekha, K.B., Suganthan, V. and Sudhakar, K. (2023) ‘Sustainalism: An Integrated Socio-Economic-Environmental Model to Address Sustainable Development and Sustainability’, </a:t>
            </a:r>
            <a:r>
              <a:rPr lang="en-GB" sz="1100" i="1">
                <a:solidFill>
                  <a:srgbClr val="000000"/>
                </a:solidFill>
                <a:latin typeface="Times New Roman"/>
                <a:ea typeface="Times New Roman"/>
                <a:cs typeface="Times New Roman"/>
                <a:sym typeface="Times New Roman"/>
              </a:rPr>
              <a:t>Sustainability</a:t>
            </a:r>
            <a:r>
              <a:rPr lang="en-GB" sz="1100">
                <a:solidFill>
                  <a:srgbClr val="000000"/>
                </a:solidFill>
                <a:latin typeface="Times New Roman"/>
                <a:ea typeface="Times New Roman"/>
                <a:cs typeface="Times New Roman"/>
                <a:sym typeface="Times New Roman"/>
              </a:rPr>
              <a:t>, 15(13), p. 10682. Available at:</a:t>
            </a:r>
            <a:r>
              <a:rPr lang="en-GB" sz="1100">
                <a:solidFill>
                  <a:srgbClr val="000000"/>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5"/>
              </a:rPr>
              <a:t>https://www.mdpi.com/2071-1050/15/13/10682</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Iqbal, J.D. and Biller-Andorno, N. (2022) ‘The regulatory gap in digital health and alternative pathways to bridge it’, </a:t>
            </a:r>
            <a:r>
              <a:rPr lang="en-GB" sz="1100" i="1">
                <a:solidFill>
                  <a:srgbClr val="000000"/>
                </a:solidFill>
                <a:latin typeface="Times New Roman"/>
                <a:ea typeface="Times New Roman"/>
                <a:cs typeface="Times New Roman"/>
                <a:sym typeface="Times New Roman"/>
              </a:rPr>
              <a:t>Health Policy and Technology</a:t>
            </a:r>
            <a:r>
              <a:rPr lang="en-GB" sz="1100">
                <a:solidFill>
                  <a:srgbClr val="000000"/>
                </a:solidFill>
                <a:latin typeface="Times New Roman"/>
                <a:ea typeface="Times New Roman"/>
                <a:cs typeface="Times New Roman"/>
                <a:sym typeface="Times New Roman"/>
              </a:rPr>
              <a:t>, 11(3), p. 100663. Available at:</a:t>
            </a:r>
            <a:r>
              <a:rPr lang="en-GB" sz="1100">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6"/>
              </a:rPr>
              <a:t>https://doi.org/10.1016/j.hlpt.2022.100663</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Marx, W., Manger, S.H., Blencowe, M., Murray, G., Ho, F.Y.-Y., Lawn, S., Blumenthal, J.A., Schuch, F., Stubbs, B., Ruusunen, A., Desyibelew, H.D., Dinan, T.G., Jacka, F., Ravindran, A., Berk, M. and O’Neil, A. (2022) ‘Clinical guidelines for the use of lifestyle-based mental health care in major depressive disorder: World Federation of Societies for Biological Psychiatry (WFSBP) and Australasian Society of Lifestyle Medicine (ASLM) taskforce’, </a:t>
            </a:r>
            <a:r>
              <a:rPr lang="en-GB" sz="1100" i="1">
                <a:solidFill>
                  <a:srgbClr val="000000"/>
                </a:solidFill>
                <a:latin typeface="Times New Roman"/>
                <a:ea typeface="Times New Roman"/>
                <a:cs typeface="Times New Roman"/>
                <a:sym typeface="Times New Roman"/>
              </a:rPr>
              <a:t>The World Journal of Biological Psychiatry</a:t>
            </a:r>
            <a:r>
              <a:rPr lang="en-GB" sz="1100">
                <a:solidFill>
                  <a:srgbClr val="000000"/>
                </a:solidFill>
                <a:latin typeface="Times New Roman"/>
                <a:ea typeface="Times New Roman"/>
                <a:cs typeface="Times New Roman"/>
                <a:sym typeface="Times New Roman"/>
              </a:rPr>
              <a:t>, 24(5), pp. 1–54. Available at:</a:t>
            </a:r>
            <a:r>
              <a:rPr lang="en-GB" sz="1100">
                <a:solidFill>
                  <a:srgbClr val="000000"/>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7"/>
              </a:rPr>
              <a:t>https://doi.org/10.1080/15622975.2022.2112074</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May, C.K. (2022) ‘Complex adaptive governance systems: a framework to understand institutions, organizations, and people in socio-ecological systems’, </a:t>
            </a:r>
            <a:r>
              <a:rPr lang="en-GB" sz="1100" i="1">
                <a:solidFill>
                  <a:srgbClr val="000000"/>
                </a:solidFill>
                <a:latin typeface="Times New Roman"/>
                <a:ea typeface="Times New Roman"/>
                <a:cs typeface="Times New Roman"/>
                <a:sym typeface="Times New Roman"/>
              </a:rPr>
              <a:t>Socio-Ecological Practice Research</a:t>
            </a:r>
            <a:r>
              <a:rPr lang="en-GB" sz="1100">
                <a:solidFill>
                  <a:srgbClr val="000000"/>
                </a:solidFill>
                <a:latin typeface="Times New Roman"/>
                <a:ea typeface="Times New Roman"/>
                <a:cs typeface="Times New Roman"/>
                <a:sym typeface="Times New Roman"/>
              </a:rPr>
              <a:t> [Preprint]. Available at:</a:t>
            </a:r>
            <a:r>
              <a:rPr lang="en-GB" sz="1100">
                <a:solidFill>
                  <a:srgbClr val="000000"/>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GB" sz="1100">
                <a:solidFill>
                  <a:schemeClr val="accent5"/>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https://doi.org/10.1007/s42532-021-00101-7</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8"/>
          <p:cNvSpPr txBox="1">
            <a:spLocks noGrp="1"/>
          </p:cNvSpPr>
          <p:nvPr>
            <p:ph type="title"/>
          </p:nvPr>
        </p:nvSpPr>
        <p:spPr>
          <a:xfrm>
            <a:off x="305700" y="0"/>
            <a:ext cx="8520600" cy="4005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1800" b="1">
                <a:latin typeface="Times New Roman"/>
                <a:ea typeface="Times New Roman"/>
                <a:cs typeface="Times New Roman"/>
                <a:sym typeface="Times New Roman"/>
              </a:rPr>
              <a:t> REFERENCE LIST</a:t>
            </a:r>
            <a:endParaRPr sz="1800" b="1">
              <a:latin typeface="Times New Roman"/>
              <a:ea typeface="Times New Roman"/>
              <a:cs typeface="Times New Roman"/>
              <a:sym typeface="Times New Roman"/>
            </a:endParaRPr>
          </a:p>
          <a:p>
            <a:pPr marL="0" lvl="0" indent="0" algn="ctr" rtl="0">
              <a:spcBef>
                <a:spcPts val="0"/>
              </a:spcBef>
              <a:spcAft>
                <a:spcPts val="0"/>
              </a:spcAft>
              <a:buNone/>
            </a:pPr>
            <a:endParaRPr sz="2000"/>
          </a:p>
        </p:txBody>
      </p:sp>
      <p:sp>
        <p:nvSpPr>
          <p:cNvPr id="158" name="Google Shape;158;p28"/>
          <p:cNvSpPr txBox="1">
            <a:spLocks noGrp="1"/>
          </p:cNvSpPr>
          <p:nvPr>
            <p:ph type="body" idx="1"/>
          </p:nvPr>
        </p:nvSpPr>
        <p:spPr>
          <a:xfrm>
            <a:off x="147750" y="504250"/>
            <a:ext cx="8836500" cy="4451400"/>
          </a:xfrm>
          <a:prstGeom prst="rect">
            <a:avLst/>
          </a:prstGeom>
          <a:solidFill>
            <a:schemeClr val="accent2"/>
          </a:solidFill>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Meda, F., Bobini, M., Meregaglia, M. and Fattore, G. (2024) ‘Scaling up integrated care: Can community hospitals be an answer? A multiple-case study from the Emilia-Romagna region in Italy’, </a:t>
            </a:r>
            <a:r>
              <a:rPr lang="en-GB" sz="1100" i="1">
                <a:solidFill>
                  <a:srgbClr val="000000"/>
                </a:solidFill>
                <a:latin typeface="Times New Roman"/>
                <a:ea typeface="Times New Roman"/>
                <a:cs typeface="Times New Roman"/>
                <a:sym typeface="Times New Roman"/>
              </a:rPr>
              <a:t>Health policy (Amsterdam, Netherlands)</a:t>
            </a:r>
            <a:r>
              <a:rPr lang="en-GB" sz="1100">
                <a:solidFill>
                  <a:srgbClr val="000000"/>
                </a:solidFill>
                <a:latin typeface="Times New Roman"/>
                <a:ea typeface="Times New Roman"/>
                <a:cs typeface="Times New Roman"/>
                <a:sym typeface="Times New Roman"/>
              </a:rPr>
              <a:t>, p. 105192. Available at:</a:t>
            </a:r>
            <a:r>
              <a:rPr lang="en-GB" sz="110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3"/>
              </a:rPr>
              <a:t>https://doi.org/10.1016/j.healthpol.2024.105192</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Oliveira, K., Rodrigues, V., Slingerland, S., Vanherle, K., Soares, J., Rafael, S., Trozzi, C., Bouman, E.A., Ferreira, J., Kewo, A., Nielsen, P.S., Diafas, I., Monteiro, A., Miranda, A.I., Lopes, M. and Hayes, E. (2022) ‘Assessing the impacts of citizen-led policies on emissions, air quality and health’, </a:t>
            </a:r>
            <a:r>
              <a:rPr lang="en-GB" sz="1100" i="1">
                <a:solidFill>
                  <a:srgbClr val="000000"/>
                </a:solidFill>
                <a:latin typeface="Times New Roman"/>
                <a:ea typeface="Times New Roman"/>
                <a:cs typeface="Times New Roman"/>
                <a:sym typeface="Times New Roman"/>
              </a:rPr>
              <a:t>Journal of Environmental Management</a:t>
            </a:r>
            <a:r>
              <a:rPr lang="en-GB" sz="1100">
                <a:solidFill>
                  <a:srgbClr val="000000"/>
                </a:solidFill>
                <a:latin typeface="Times New Roman"/>
                <a:ea typeface="Times New Roman"/>
                <a:cs typeface="Times New Roman"/>
                <a:sym typeface="Times New Roman"/>
              </a:rPr>
              <a:t>, 302, p. 114047. Available at:</a:t>
            </a:r>
            <a:r>
              <a:rPr lang="en-GB" sz="110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4"/>
              </a:rPr>
              <a:t>https://doi.org/10.1016/j.jenvman.2021.114047</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Pairo-Castineira, E., Rawlik, K., Bretherick, A.D., Qi, T., Wu, Y., Nassiri, I., McConkey, G.A., Zechner, M., Klaric, L., Griffiths, F., Oosthuyzen, W., Kousathanas, A., Richmond, A., Millar, J., Russell, C.D., Malinauskas, T., Thwaites, R., Morrice, K., Keating, S. and Maslove, D. (2023) ‘GWAS and meta-analysis identifies 49 genetic variants underlying critical COVID-19’, </a:t>
            </a:r>
            <a:r>
              <a:rPr lang="en-GB" sz="1100" i="1">
                <a:solidFill>
                  <a:srgbClr val="000000"/>
                </a:solidFill>
                <a:latin typeface="Times New Roman"/>
                <a:ea typeface="Times New Roman"/>
                <a:cs typeface="Times New Roman"/>
                <a:sym typeface="Times New Roman"/>
              </a:rPr>
              <a:t>Nature</a:t>
            </a:r>
            <a:r>
              <a:rPr lang="en-GB" sz="1100">
                <a:solidFill>
                  <a:srgbClr val="000000"/>
                </a:solidFill>
                <a:latin typeface="Times New Roman"/>
                <a:ea typeface="Times New Roman"/>
                <a:cs typeface="Times New Roman"/>
                <a:sym typeface="Times New Roman"/>
              </a:rPr>
              <a:t>, pp. 1–15. Available at:</a:t>
            </a:r>
            <a:r>
              <a:rPr lang="en-GB" sz="1100">
                <a:solidFill>
                  <a:srgbClr val="000000"/>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5"/>
              </a:rPr>
              <a:t>https://doi.org/10.1038/s41586-023-06034-3</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Such, E., Smith, K., Woods, H.B. and Meier, P. (2022) ‘Governance of Intersectoral Collaborations for Population Health and to Reduce Health Inequalities in High-Income Countries: A Complexity-Informed Systematic Review’, </a:t>
            </a:r>
            <a:r>
              <a:rPr lang="en-GB" sz="1100" i="1">
                <a:solidFill>
                  <a:srgbClr val="000000"/>
                </a:solidFill>
                <a:latin typeface="Times New Roman"/>
                <a:ea typeface="Times New Roman"/>
                <a:cs typeface="Times New Roman"/>
                <a:sym typeface="Times New Roman"/>
              </a:rPr>
              <a:t>International Journal of Health Policy and Management</a:t>
            </a:r>
            <a:r>
              <a:rPr lang="en-GB" sz="1100">
                <a:solidFill>
                  <a:srgbClr val="000000"/>
                </a:solidFill>
                <a:latin typeface="Times New Roman"/>
                <a:ea typeface="Times New Roman"/>
                <a:cs typeface="Times New Roman"/>
                <a:sym typeface="Times New Roman"/>
              </a:rPr>
              <a:t>, 11(12). Available at:</a:t>
            </a:r>
            <a:r>
              <a:rPr lang="en-GB" sz="1100">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6"/>
              </a:rPr>
              <a:t>https://doi.org/10.34172/ijhpm.2022.6550</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Vaismoradi, M., Rae, J., Turunen, H. and Logan, P.A. (2024) ‘Specialized nurses’ role in ensuring patient safety within the context of telehealth in  home care: A scoping review’, </a:t>
            </a:r>
            <a:r>
              <a:rPr lang="en-GB" sz="1100" i="1">
                <a:solidFill>
                  <a:srgbClr val="000000"/>
                </a:solidFill>
                <a:latin typeface="Times New Roman"/>
                <a:ea typeface="Times New Roman"/>
                <a:cs typeface="Times New Roman"/>
                <a:sym typeface="Times New Roman"/>
              </a:rPr>
              <a:t>DIGITAL HEALTH</a:t>
            </a:r>
            <a:r>
              <a:rPr lang="en-GB" sz="1100">
                <a:solidFill>
                  <a:srgbClr val="000000"/>
                </a:solidFill>
                <a:latin typeface="Times New Roman"/>
                <a:ea typeface="Times New Roman"/>
                <a:cs typeface="Times New Roman"/>
                <a:sym typeface="Times New Roman"/>
              </a:rPr>
              <a:t>, 10. Available at:</a:t>
            </a:r>
            <a:r>
              <a:rPr lang="en-GB" sz="1100">
                <a:solidFill>
                  <a:srgbClr val="000000"/>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7"/>
              </a:rPr>
              <a:t>https://doi.org/10.1177/20552076241287272</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GB" sz="1100">
                <a:solidFill>
                  <a:srgbClr val="000000"/>
                </a:solidFill>
                <a:latin typeface="Times New Roman"/>
                <a:ea typeface="Times New Roman"/>
                <a:cs typeface="Times New Roman"/>
                <a:sym typeface="Times New Roman"/>
              </a:rPr>
              <a:t>Whitehead, D. and Conley, J. (2022) ‘The Next Frontier of Remote Patient Monitoring: Hospital at Home’, </a:t>
            </a:r>
            <a:r>
              <a:rPr lang="en-GB" sz="1100" i="1">
                <a:solidFill>
                  <a:srgbClr val="000000"/>
                </a:solidFill>
                <a:latin typeface="Times New Roman"/>
                <a:ea typeface="Times New Roman"/>
                <a:cs typeface="Times New Roman"/>
                <a:sym typeface="Times New Roman"/>
              </a:rPr>
              <a:t>Journal of Medical Internet Research</a:t>
            </a:r>
            <a:r>
              <a:rPr lang="en-GB" sz="1100">
                <a:solidFill>
                  <a:srgbClr val="000000"/>
                </a:solidFill>
                <a:latin typeface="Times New Roman"/>
                <a:ea typeface="Times New Roman"/>
                <a:cs typeface="Times New Roman"/>
                <a:sym typeface="Times New Roman"/>
              </a:rPr>
              <a:t>, 25. Available at:</a:t>
            </a:r>
            <a:r>
              <a:rPr lang="en-GB" sz="1100">
                <a:solidFill>
                  <a:srgbClr val="000000"/>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GB" sz="1100">
                <a:solidFill>
                  <a:schemeClr val="hlink"/>
                </a:solidFill>
                <a:uFill>
                  <a:noFill/>
                </a:uFill>
                <a:latin typeface="Times New Roman"/>
                <a:ea typeface="Times New Roman"/>
                <a:cs typeface="Times New Roman"/>
                <a:sym typeface="Times New Roman"/>
                <a:hlinkClick r:id="rId8"/>
              </a:rPr>
              <a:t>https://doi.org/10.2196/42335</a:t>
            </a:r>
            <a:r>
              <a:rPr lang="en-GB" sz="1100">
                <a:solidFill>
                  <a:srgbClr val="000000"/>
                </a:solidFill>
                <a:latin typeface="Times New Roman"/>
                <a:ea typeface="Times New Roman"/>
                <a:cs typeface="Times New Roman"/>
                <a:sym typeface="Times New Roman"/>
              </a:rPr>
              <a:t>.</a:t>
            </a:r>
            <a:endParaRPr sz="1100">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2894</Words>
  <Application>Microsoft Office PowerPoint</Application>
  <PresentationFormat>On-screen Show (16:9)</PresentationFormat>
  <Paragraphs>95</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Simple Dark</vt:lpstr>
      <vt:lpstr>PowerPoint Presentation</vt:lpstr>
      <vt:lpstr>INTRODUCTION</vt:lpstr>
      <vt:lpstr>DEFINITION AND DISCUSSION OF KEY CONCEPTS</vt:lpstr>
      <vt:lpstr>DEFINITION AND DISCUSSION OF KEY CONCEPTS (CONT.)</vt:lpstr>
      <vt:lpstr>INTEGRATION OF HEALTH AND WELL-BEING APPROACHES </vt:lpstr>
      <vt:lpstr>THEORETICAL PERSPECTIVES </vt:lpstr>
      <vt:lpstr>THEORETICAL PERSPECTIVES (CONT.) </vt:lpstr>
      <vt:lpstr>POLICY AND GOVERNANCE</vt:lpstr>
      <vt:lpstr>POLICY AND GOVERNANCE (CONT.) </vt:lpstr>
      <vt:lpstr>SERVICE DELIVERY </vt:lpstr>
      <vt:lpstr>SERVICE DELIVERY (CONT.) </vt:lpstr>
      <vt:lpstr>PUBLIC HEALTH INITIATIVES </vt:lpstr>
      <vt:lpstr>EQUITY AND ACCESS </vt:lpstr>
      <vt:lpstr>CONCLUSION </vt:lpstr>
      <vt:lpstr> REFERENCE LIST </vt:lpstr>
      <vt:lpstr>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IPSITA DUTTA</dc:creator>
  <cp:lastModifiedBy>Lyly Okita (2211984)</cp:lastModifiedBy>
  <cp:revision>2</cp:revision>
  <dcterms:modified xsi:type="dcterms:W3CDTF">2025-10-12T09:28:45Z</dcterms:modified>
</cp:coreProperties>
</file>