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76" r:id="rId2"/>
    <p:sldId id="291" r:id="rId3"/>
    <p:sldId id="296" r:id="rId4"/>
    <p:sldId id="293" r:id="rId5"/>
    <p:sldId id="294" r:id="rId6"/>
    <p:sldId id="295" r:id="rId7"/>
    <p:sldId id="297" r:id="rId8"/>
    <p:sldId id="298" r:id="rId9"/>
    <p:sldId id="299" r:id="rId10"/>
    <p:sldId id="300" r:id="rId11"/>
    <p:sldId id="301" r:id="rId12"/>
    <p:sldId id="302" r:id="rId13"/>
    <p:sldId id="303" r:id="rId14"/>
    <p:sldId id="304" r:id="rId15"/>
    <p:sldId id="305" r:id="rId16"/>
    <p:sldId id="306" r:id="rId17"/>
    <p:sldId id="307" r:id="rId18"/>
    <p:sldId id="308" r:id="rId19"/>
    <p:sldId id="309" r:id="rId20"/>
    <p:sldId id="292" r:id="rId21"/>
    <p:sldId id="31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0214" autoAdjust="0"/>
  </p:normalViewPr>
  <p:slideViewPr>
    <p:cSldViewPr snapToGrid="0">
      <p:cViewPr varScale="1">
        <p:scale>
          <a:sx n="79" d="100"/>
          <a:sy n="79" d="100"/>
        </p:scale>
        <p:origin x="88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0458CF-3B93-4875-9F7B-F97D60BB293D}" type="datetimeFigureOut">
              <a:rPr lang="en-GB" smtClean="0"/>
              <a:t>28/02/2017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41F229-8A30-4F58-9CA1-2A140FC7B8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1436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Change hits us, it disrupts the status quo and can really de-stabilise people, especially if it means giving up things they hold dear </a:t>
            </a:r>
          </a:p>
          <a:p>
            <a:r>
              <a:rPr lang="en-GB" sz="1200" b="1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Responding and Balancing Stability and Change </a:t>
            </a:r>
            <a:endParaRPr lang="en-GB" sz="1200" b="0" i="0" u="none" strike="noStrike" kern="1200" baseline="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When change hits us it disrupts the status quo </a:t>
            </a:r>
          </a:p>
          <a:p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Which results in feelings of disequilibrium (feeling off balance) and </a:t>
            </a:r>
            <a:r>
              <a:rPr lang="en-GB" sz="1200" b="0" i="0" u="none" strike="noStrike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dischord</a:t>
            </a:r>
            <a:r>
              <a:rPr lang="en-GB" sz="1200" b="0" i="0" u="none" strike="noStrike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641F229-8A30-4F58-9CA1-2A140FC7B8B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3891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5"/>
          <p:cNvGrpSpPr>
            <a:grpSpLocks/>
          </p:cNvGrpSpPr>
          <p:nvPr/>
        </p:nvGrpSpPr>
        <p:grpSpPr bwMode="auto">
          <a:xfrm>
            <a:off x="0" y="0"/>
            <a:ext cx="12192000" cy="6858000"/>
            <a:chOff x="0" y="0"/>
            <a:chExt cx="9144000" cy="6858000"/>
          </a:xfrm>
        </p:grpSpPr>
        <p:sp>
          <p:nvSpPr>
            <p:cNvPr id="5" name="Rectangle 4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800">
                <a:solidFill>
                  <a:prstClr val="white"/>
                </a:solidFill>
              </a:endParaRPr>
            </a:p>
          </p:txBody>
        </p:sp>
        <p:sp>
          <p:nvSpPr>
            <p:cNvPr id="6" name="Rectangle 5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800">
                <a:solidFill>
                  <a:prstClr val="white"/>
                </a:solidFill>
              </a:endParaRPr>
            </a:p>
          </p:txBody>
        </p:sp>
      </p:grpSp>
      <p:sp>
        <p:nvSpPr>
          <p:cNvPr id="7" name="Freeform 6"/>
          <p:cNvSpPr/>
          <p:nvPr/>
        </p:nvSpPr>
        <p:spPr>
          <a:xfrm rot="10800000">
            <a:off x="1189096" y="5617774"/>
            <a:ext cx="9843913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1320801" y="1017588"/>
            <a:ext cx="9571567" cy="4830762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1320801" y="1009650"/>
            <a:ext cx="9573684" cy="4832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pic>
        <p:nvPicPr>
          <p:cNvPr id="10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5684">
            <a:off x="1026585" y="701676"/>
            <a:ext cx="755649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96196">
            <a:off x="10567723" y="654844"/>
            <a:ext cx="566738" cy="755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02934" y="1794935"/>
            <a:ext cx="7631291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02934" y="3736622"/>
            <a:ext cx="761623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2" name="Date Placeholder 3"/>
          <p:cNvSpPr>
            <a:spLocks noGrp="1"/>
          </p:cNvSpPr>
          <p:nvPr>
            <p:ph type="dt" sz="half" idx="10"/>
          </p:nvPr>
        </p:nvSpPr>
        <p:spPr>
          <a:xfrm>
            <a:off x="9027585" y="5357814"/>
            <a:ext cx="1619249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866278-5EE3-4226-9AA8-B66364E2BC77}" type="datetimeFigureOut">
              <a:rPr lang="en-GB">
                <a:solidFill>
                  <a:srgbClr val="465E9C"/>
                </a:solidFill>
              </a:rPr>
              <a:pPr>
                <a:defRPr/>
              </a:pPr>
              <a:t>28/02/2017</a:t>
            </a:fld>
            <a:endParaRPr lang="en-GB">
              <a:solidFill>
                <a:srgbClr val="465E9C"/>
              </a:solidFill>
            </a:endParaRPr>
          </a:p>
        </p:txBody>
      </p:sp>
      <p:sp>
        <p:nvSpPr>
          <p:cNvPr id="13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566334" y="5357814"/>
            <a:ext cx="6711951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465E9C"/>
              </a:solidFill>
            </a:endParaRPr>
          </a:p>
        </p:txBody>
      </p:sp>
      <p:sp>
        <p:nvSpPr>
          <p:cNvPr id="1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84634" y="5357814"/>
            <a:ext cx="738717" cy="3651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D5CB85F2-0637-4064-ABD2-663A26009450}" type="slidenum">
              <a:rPr lang="en-GB">
                <a:solidFill>
                  <a:srgbClr val="465E9C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465E9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601606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C7B04-7F72-4AF4-876A-7D5BEE32BE17}" type="slidenum">
              <a:rPr lang="en-GB">
                <a:solidFill>
                  <a:srgbClr val="465E9C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465E9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5130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6639" y="2239431"/>
            <a:ext cx="8338725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1690" y="3725335"/>
            <a:ext cx="8308623" cy="1309511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66173-C6EF-485A-95A8-2FF325139DA9}" type="datetimeFigureOut">
              <a:rPr lang="en-GB">
                <a:solidFill>
                  <a:srgbClr val="465E9C"/>
                </a:solidFill>
              </a:rPr>
              <a:pPr>
                <a:defRPr/>
              </a:pPr>
              <a:t>28/02/2017</a:t>
            </a:fld>
            <a:endParaRPr lang="en-GB">
              <a:solidFill>
                <a:srgbClr val="465E9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465E9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B5D53B-3FE7-4552-B1EB-C5E576C6AA0A}" type="slidenum">
              <a:rPr lang="en-GB">
                <a:solidFill>
                  <a:srgbClr val="465E9C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465E9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63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731264" y="2121407"/>
            <a:ext cx="42672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217920" y="2119313"/>
            <a:ext cx="42672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EA6357-960E-4496-8744-2E92CC081B3A}" type="datetimeFigureOut">
              <a:rPr lang="en-GB">
                <a:solidFill>
                  <a:srgbClr val="465E9C"/>
                </a:solidFill>
              </a:rPr>
              <a:pPr>
                <a:defRPr/>
              </a:pPr>
              <a:t>28/02/2017</a:t>
            </a:fld>
            <a:endParaRPr lang="en-GB">
              <a:solidFill>
                <a:srgbClr val="465E9C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465E9C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73AEAE-1C88-4BA3-9724-001299DDB4ED}" type="slidenum">
              <a:rPr lang="en-GB">
                <a:solidFill>
                  <a:srgbClr val="465E9C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465E9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81887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77160" y="2122312"/>
            <a:ext cx="391936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47559" y="2122311"/>
            <a:ext cx="3925824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731264" y="2944368"/>
            <a:ext cx="4303776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6193535" y="2944813"/>
            <a:ext cx="4303776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280E84-D344-4B83-83EA-9B472F024F9B}" type="datetimeFigureOut">
              <a:rPr lang="en-GB">
                <a:solidFill>
                  <a:srgbClr val="465E9C"/>
                </a:solidFill>
              </a:rPr>
              <a:pPr>
                <a:defRPr/>
              </a:pPr>
              <a:t>28/02/2017</a:t>
            </a:fld>
            <a:endParaRPr lang="en-GB">
              <a:solidFill>
                <a:srgbClr val="465E9C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465E9C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7F71EB-7244-40ED-8F87-D2CF94903E30}" type="slidenum">
              <a:rPr lang="en-GB">
                <a:solidFill>
                  <a:srgbClr val="465E9C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465E9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3650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3222E-8612-470A-8B7C-D20CB8CF1C16}" type="datetimeFigureOut">
              <a:rPr lang="en-GB">
                <a:solidFill>
                  <a:srgbClr val="465E9C"/>
                </a:solidFill>
              </a:rPr>
              <a:pPr>
                <a:defRPr/>
              </a:pPr>
              <a:t>28/02/2017</a:t>
            </a:fld>
            <a:endParaRPr lang="en-GB">
              <a:solidFill>
                <a:srgbClr val="465E9C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465E9C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0B25B2-C71B-4AE1-AC79-5177DCC8D0CF}" type="slidenum">
              <a:rPr lang="en-GB">
                <a:solidFill>
                  <a:srgbClr val="465E9C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465E9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2321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A34890-CDDE-48C5-AAB4-4AB391115780}" type="datetimeFigureOut">
              <a:rPr lang="en-GB">
                <a:solidFill>
                  <a:srgbClr val="465E9C"/>
                </a:solidFill>
              </a:rPr>
              <a:pPr>
                <a:defRPr/>
              </a:pPr>
              <a:t>28/02/2017</a:t>
            </a:fld>
            <a:endParaRPr lang="en-GB">
              <a:solidFill>
                <a:srgbClr val="465E9C"/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465E9C"/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00CBB6-0871-4DFF-A167-766753009BCC}" type="slidenum">
              <a:rPr lang="en-GB">
                <a:solidFill>
                  <a:srgbClr val="465E9C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465E9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0145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0"/>
            <a:ext cx="12192000" cy="6858000"/>
            <a:chOff x="0" y="0"/>
            <a:chExt cx="9144000" cy="6858000"/>
          </a:xfrm>
        </p:grpSpPr>
        <p:sp>
          <p:nvSpPr>
            <p:cNvPr id="6" name="Rectangle 5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800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800">
                <a:solidFill>
                  <a:prstClr val="white"/>
                </a:solidFill>
              </a:endParaRPr>
            </a:p>
          </p:txBody>
        </p:sp>
      </p:grpSp>
      <p:sp>
        <p:nvSpPr>
          <p:cNvPr id="8" name="Freeform 7"/>
          <p:cNvSpPr/>
          <p:nvPr/>
        </p:nvSpPr>
        <p:spPr>
          <a:xfrm rot="10800000">
            <a:off x="842903" y="6058038"/>
            <a:ext cx="10295468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 rot="60000">
            <a:off x="5958417" y="604839"/>
            <a:ext cx="5052483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 rot="60000">
            <a:off x="5962651" y="603250"/>
            <a:ext cx="5050367" cy="5722938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 rot="21540000">
            <a:off x="999067" y="576263"/>
            <a:ext cx="5052484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 rot="21540000">
            <a:off x="999067" y="576263"/>
            <a:ext cx="5052484" cy="5721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5684">
            <a:off x="3162300" y="293689"/>
            <a:ext cx="755651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96196">
            <a:off x="8467990" y="238919"/>
            <a:ext cx="566738" cy="755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478635" y="2020043"/>
            <a:ext cx="4086436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6472388" y="1150993"/>
            <a:ext cx="4027723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530834" y="3623748"/>
            <a:ext cx="4065188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8456084" y="5886451"/>
            <a:ext cx="161713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FA3F05-B077-456E-B94F-E048E76163C2}" type="datetimeFigureOut">
              <a:rPr lang="en-GB">
                <a:solidFill>
                  <a:srgbClr val="465E9C"/>
                </a:solidFill>
              </a:rPr>
              <a:pPr>
                <a:defRPr/>
              </a:pPr>
              <a:t>28/02/2017</a:t>
            </a:fld>
            <a:endParaRPr lang="en-GB">
              <a:solidFill>
                <a:srgbClr val="465E9C"/>
              </a:solidFill>
            </a:endParaRPr>
          </a:p>
        </p:txBody>
      </p:sp>
      <p:sp>
        <p:nvSpPr>
          <p:cNvPr id="16" name="Footer Placeholder 5"/>
          <p:cNvSpPr>
            <a:spLocks noGrp="1"/>
          </p:cNvSpPr>
          <p:nvPr>
            <p:ph type="ftr" sz="quarter" idx="11"/>
          </p:nvPr>
        </p:nvSpPr>
        <p:spPr>
          <a:xfrm rot="21540000">
            <a:off x="1219201" y="5829301"/>
            <a:ext cx="4696884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465E9C"/>
              </a:solidFill>
            </a:endParaRPr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10077451" y="5897564"/>
            <a:ext cx="738716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868677-2B7F-474B-BBF4-4B67AE9E2D96}" type="slidenum">
              <a:rPr lang="en-GB">
                <a:solidFill>
                  <a:srgbClr val="465E9C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465E9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31301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15"/>
          <p:cNvGrpSpPr>
            <a:grpSpLocks/>
          </p:cNvGrpSpPr>
          <p:nvPr/>
        </p:nvGrpSpPr>
        <p:grpSpPr bwMode="auto">
          <a:xfrm>
            <a:off x="0" y="0"/>
            <a:ext cx="12192000" cy="6858000"/>
            <a:chOff x="0" y="0"/>
            <a:chExt cx="9144000" cy="6858000"/>
          </a:xfrm>
        </p:grpSpPr>
        <p:sp>
          <p:nvSpPr>
            <p:cNvPr id="6" name="Rectangle 5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800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800">
                <a:solidFill>
                  <a:prstClr val="white"/>
                </a:solidFill>
              </a:endParaRPr>
            </a:p>
          </p:txBody>
        </p:sp>
      </p:grpSp>
      <p:sp>
        <p:nvSpPr>
          <p:cNvPr id="8" name="Freeform 7"/>
          <p:cNvSpPr/>
          <p:nvPr/>
        </p:nvSpPr>
        <p:spPr>
          <a:xfrm rot="10800000">
            <a:off x="842903" y="6058038"/>
            <a:ext cx="10295468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 rot="21540000">
            <a:off x="999067" y="576263"/>
            <a:ext cx="5052484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 rot="21540000">
            <a:off x="992717" y="576263"/>
            <a:ext cx="5052483" cy="5721350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 rot="60000">
            <a:off x="5958417" y="604839"/>
            <a:ext cx="5052483" cy="5722937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 rot="60000">
            <a:off x="5952067" y="603250"/>
            <a:ext cx="5052484" cy="5722938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5684">
            <a:off x="3162300" y="293689"/>
            <a:ext cx="755651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96196">
            <a:off x="8467990" y="238919"/>
            <a:ext cx="566738" cy="755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475232" y="2020824"/>
            <a:ext cx="408432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6531487" y="1207272"/>
            <a:ext cx="3885151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536192" y="3621024"/>
            <a:ext cx="4059936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8460318" y="5888039"/>
            <a:ext cx="1619249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F851E0-C616-4E32-A16C-FD80230D433F}" type="datetimeFigureOut">
              <a:rPr lang="en-GB">
                <a:solidFill>
                  <a:srgbClr val="465E9C"/>
                </a:solidFill>
              </a:rPr>
              <a:pPr>
                <a:defRPr/>
              </a:pPr>
              <a:t>28/02/2017</a:t>
            </a:fld>
            <a:endParaRPr lang="en-GB">
              <a:solidFill>
                <a:srgbClr val="465E9C"/>
              </a:solidFill>
            </a:endParaRPr>
          </a:p>
        </p:txBody>
      </p:sp>
      <p:sp>
        <p:nvSpPr>
          <p:cNvPr id="16" name="Footer Placeholder 5"/>
          <p:cNvSpPr>
            <a:spLocks noGrp="1"/>
          </p:cNvSpPr>
          <p:nvPr>
            <p:ph type="ftr" sz="quarter" idx="11"/>
          </p:nvPr>
        </p:nvSpPr>
        <p:spPr>
          <a:xfrm rot="21540000">
            <a:off x="1219201" y="5830889"/>
            <a:ext cx="4425951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465E9C"/>
              </a:solidFill>
            </a:endParaRPr>
          </a:p>
        </p:txBody>
      </p:sp>
      <p:sp>
        <p:nvSpPr>
          <p:cNvPr id="1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10083800" y="5900739"/>
            <a:ext cx="73871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F54F55-3A8A-479E-ADEB-2092A9F4869A}" type="slidenum">
              <a:rPr lang="en-GB">
                <a:solidFill>
                  <a:srgbClr val="465E9C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465E9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4498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36291F-7066-4D49-8494-FCBE8CB40A05}" type="datetimeFigureOut">
              <a:rPr lang="en-GB">
                <a:solidFill>
                  <a:srgbClr val="465E9C"/>
                </a:solidFill>
              </a:rPr>
              <a:pPr>
                <a:defRPr/>
              </a:pPr>
              <a:t>28/02/2017</a:t>
            </a:fld>
            <a:endParaRPr lang="en-GB">
              <a:solidFill>
                <a:srgbClr val="465E9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465E9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1EF9F5-DB31-4F11-975A-4D1AE6F94DD9}" type="slidenum">
              <a:rPr lang="en-GB">
                <a:solidFill>
                  <a:srgbClr val="465E9C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465E9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2078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2" y="925691"/>
            <a:ext cx="1907823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730962" y="1106313"/>
            <a:ext cx="690503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9CF5B3-1709-4D5C-BB67-38331849DF48}" type="datetimeFigureOut">
              <a:rPr lang="en-GB">
                <a:solidFill>
                  <a:srgbClr val="465E9C"/>
                </a:solidFill>
              </a:rPr>
              <a:pPr>
                <a:defRPr/>
              </a:pPr>
              <a:t>28/02/2017</a:t>
            </a:fld>
            <a:endParaRPr lang="en-GB">
              <a:solidFill>
                <a:srgbClr val="465E9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465E9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E4845-A100-4EE5-BC6B-4016C20EC023}" type="slidenum">
              <a:rPr lang="en-GB">
                <a:solidFill>
                  <a:srgbClr val="465E9C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465E9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74382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5"/>
          <p:cNvGrpSpPr>
            <a:grpSpLocks/>
          </p:cNvGrpSpPr>
          <p:nvPr/>
        </p:nvGrpSpPr>
        <p:grpSpPr bwMode="auto">
          <a:xfrm>
            <a:off x="0" y="0"/>
            <a:ext cx="12192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800">
                <a:solidFill>
                  <a:prstClr val="white"/>
                </a:solidFill>
              </a:endParaRPr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 sz="1800">
                <a:solidFill>
                  <a:prstClr val="white"/>
                </a:solidFill>
              </a:endParaRPr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38201" y="6069330"/>
            <a:ext cx="1056132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975784" y="574675"/>
            <a:ext cx="102616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975784" y="576263"/>
            <a:ext cx="102616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sz="1800">
              <a:solidFill>
                <a:prstClr val="white"/>
              </a:solidFill>
            </a:endParaRPr>
          </a:p>
        </p:txBody>
      </p:sp>
      <p:pic>
        <p:nvPicPr>
          <p:cNvPr id="1032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35684">
            <a:off x="726018" y="273051"/>
            <a:ext cx="755649" cy="568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096196">
            <a:off x="10914856" y="203994"/>
            <a:ext cx="566738" cy="7556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4" name="Title Placeholder 1"/>
          <p:cNvSpPr>
            <a:spLocks noGrp="1"/>
          </p:cNvSpPr>
          <p:nvPr>
            <p:ph type="title"/>
          </p:nvPr>
        </p:nvSpPr>
        <p:spPr bwMode="auto">
          <a:xfrm>
            <a:off x="1460501" y="817564"/>
            <a:ext cx="9285817" cy="12017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35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951567" y="2119314"/>
            <a:ext cx="8261351" cy="3603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06367" y="5808664"/>
            <a:ext cx="161713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fld id="{27BD901E-B045-4123-8FAD-EBD49E222156}" type="datetimeFigureOut">
              <a:rPr lang="en-GB">
                <a:solidFill>
                  <a:srgbClr val="465E9C"/>
                </a:solidFill>
              </a:rPr>
              <a:pPr>
                <a:defRPr/>
              </a:pPr>
              <a:t>28/02/2017</a:t>
            </a:fld>
            <a:endParaRPr lang="en-GB">
              <a:solidFill>
                <a:srgbClr val="465E9C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19201" y="5808664"/>
            <a:ext cx="7387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endParaRPr lang="en-GB">
              <a:solidFill>
                <a:srgbClr val="465E9C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27734" y="5808664"/>
            <a:ext cx="7387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400" smtClean="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pPr>
              <a:defRPr/>
            </a:pPr>
            <a:fld id="{4CB11E61-421A-4134-9666-27D146A6214E}" type="slidenum">
              <a:rPr lang="en-GB">
                <a:solidFill>
                  <a:srgbClr val="465E9C"/>
                </a:solidFill>
              </a:rPr>
              <a:pPr>
                <a:defRPr/>
              </a:pPr>
              <a:t>‹#›</a:t>
            </a:fld>
            <a:endParaRPr lang="en-GB">
              <a:solidFill>
                <a:srgbClr val="465E9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8478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anose="02030602050306030303" pitchFamily="18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anose="02030602050306030303" pitchFamily="18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anose="02030602050306030303" pitchFamily="18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onstantia" panose="02030602050306030303" pitchFamily="18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/>
        <a:buChar char="O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64465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SzPct val="85000"/>
        <a:buFont typeface="Brush Script MT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ctrTitle"/>
          </p:nvPr>
        </p:nvSpPr>
        <p:spPr>
          <a:xfrm>
            <a:off x="1804086" y="1795463"/>
            <a:ext cx="8476736" cy="1827212"/>
          </a:xfrm>
        </p:spPr>
        <p:txBody>
          <a:bodyPr>
            <a:noAutofit/>
          </a:bodyPr>
          <a:lstStyle/>
          <a:p>
            <a:r>
              <a:rPr lang="en-GB" sz="4000" dirty="0" smtClean="0"/>
              <a:t>Organisational Consultancy </a:t>
            </a:r>
            <a:br>
              <a:rPr lang="en-GB" sz="4000" dirty="0" smtClean="0"/>
            </a:br>
            <a:r>
              <a:rPr lang="en-GB" sz="4000" dirty="0" smtClean="0"/>
              <a:t>Change Management</a:t>
            </a:r>
          </a:p>
        </p:txBody>
      </p:sp>
    </p:spTree>
    <p:extLst>
      <p:ext uri="{BB962C8B-B14F-4D97-AF65-F5344CB8AC3E}">
        <p14:creationId xmlns:p14="http://schemas.microsoft.com/office/powerpoint/2010/main" val="611345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4066" y="2594327"/>
            <a:ext cx="8261351" cy="2298307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We will look at five different models of change management and how they can be used effectively.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We will then explore twelve key elements of successful change management.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4773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image.slidesharecdn.com/changemgmtmodels-130127042911-phpapp01/95/change-management-models-a-comparison-6-638.jpg?cb=135928269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8810" y="984724"/>
            <a:ext cx="7540832" cy="456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078182" y="5973288"/>
            <a:ext cx="5617028" cy="22563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/>
              <a:t>http://</a:t>
            </a:r>
            <a:r>
              <a:rPr lang="en-US" sz="1000" dirty="0">
                <a:solidFill>
                  <a:schemeClr val="tx1"/>
                </a:solidFill>
              </a:rPr>
              <a:t>www.slideshare.net/peoplewizconsulting/change-management-models-a-comparison</a:t>
            </a:r>
          </a:p>
        </p:txBody>
      </p:sp>
    </p:spTree>
    <p:extLst>
      <p:ext uri="{BB962C8B-B14F-4D97-AF65-F5344CB8AC3E}">
        <p14:creationId xmlns:p14="http://schemas.microsoft.com/office/powerpoint/2010/main" val="34753890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mage.slidesharecdn.com/changemgmtmodels-130127042911-phpapp01/95/change-management-models-a-comparison-3-638.jpg?cb=135928269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543" y="908907"/>
            <a:ext cx="8763989" cy="49575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3"/>
          <p:cNvSpPr/>
          <p:nvPr/>
        </p:nvSpPr>
        <p:spPr>
          <a:xfrm>
            <a:off x="2078182" y="5973288"/>
            <a:ext cx="5617028" cy="22563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/>
              <a:t>http://</a:t>
            </a:r>
            <a:r>
              <a:rPr lang="en-US" sz="1000" dirty="0">
                <a:solidFill>
                  <a:schemeClr val="tx1"/>
                </a:solidFill>
              </a:rPr>
              <a:t>www.slideshare.net/peoplewizconsulting/change-management-models-a-comparison</a:t>
            </a:r>
          </a:p>
        </p:txBody>
      </p:sp>
    </p:spTree>
    <p:extLst>
      <p:ext uri="{BB962C8B-B14F-4D97-AF65-F5344CB8AC3E}">
        <p14:creationId xmlns:p14="http://schemas.microsoft.com/office/powerpoint/2010/main" val="1617817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image.slidesharecdn.com/changemgmtmodels-130127042911-phpapp01/95/change-management-models-a-comparison-4-638.jpg?cb=135928269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0670" y="1162854"/>
            <a:ext cx="8372104" cy="456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078182" y="5973288"/>
            <a:ext cx="5617028" cy="22563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/>
              <a:t>http://</a:t>
            </a:r>
            <a:r>
              <a:rPr lang="en-US" sz="1000" dirty="0">
                <a:solidFill>
                  <a:schemeClr val="tx1"/>
                </a:solidFill>
              </a:rPr>
              <a:t>www.slideshare.net/peoplewizconsulting/change-management-models-a-comparison</a:t>
            </a:r>
          </a:p>
        </p:txBody>
      </p:sp>
    </p:spTree>
    <p:extLst>
      <p:ext uri="{BB962C8B-B14F-4D97-AF65-F5344CB8AC3E}">
        <p14:creationId xmlns:p14="http://schemas.microsoft.com/office/powerpoint/2010/main" val="32120152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image.slidesharecdn.com/changemgmtmodels-130127042911-phpapp01/95/change-management-models-a-comparison-5-638.jpg?cb=135928269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0061" y="1091601"/>
            <a:ext cx="7588333" cy="456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/>
          <p:cNvSpPr/>
          <p:nvPr/>
        </p:nvSpPr>
        <p:spPr>
          <a:xfrm>
            <a:off x="2078182" y="5973288"/>
            <a:ext cx="5617028" cy="22563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/>
              <a:t>http://</a:t>
            </a:r>
            <a:r>
              <a:rPr lang="en-US" sz="1000" dirty="0">
                <a:solidFill>
                  <a:schemeClr val="tx1"/>
                </a:solidFill>
              </a:rPr>
              <a:t>www.slideshare.net/peoplewizconsulting/change-management-models-a-comparison</a:t>
            </a:r>
          </a:p>
        </p:txBody>
      </p:sp>
    </p:spTree>
    <p:extLst>
      <p:ext uri="{BB962C8B-B14F-4D97-AF65-F5344CB8AC3E}">
        <p14:creationId xmlns:p14="http://schemas.microsoft.com/office/powerpoint/2010/main" val="3004339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image.slidesharecdn.com/changemgmtmodels-130127042911-phpapp01/95/change-management-models-a-comparison-7-638.jpg?cb=135928269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3813" y="1162854"/>
            <a:ext cx="7267699" cy="4562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2078182" y="5973288"/>
            <a:ext cx="5617028" cy="225631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000" dirty="0"/>
              <a:t>http://</a:t>
            </a:r>
            <a:r>
              <a:rPr lang="en-US" sz="1000" dirty="0">
                <a:solidFill>
                  <a:schemeClr val="tx1"/>
                </a:solidFill>
              </a:rPr>
              <a:t>www.slideshare.net/peoplewizconsulting/change-management-models-a-comparison</a:t>
            </a:r>
          </a:p>
        </p:txBody>
      </p:sp>
    </p:spTree>
    <p:extLst>
      <p:ext uri="{BB962C8B-B14F-4D97-AF65-F5344CB8AC3E}">
        <p14:creationId xmlns:p14="http://schemas.microsoft.com/office/powerpoint/2010/main" val="36913833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#1 – </a:t>
            </a:r>
            <a:r>
              <a:rPr lang="en-US" dirty="0" smtClean="0"/>
              <a:t>Urgency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Create </a:t>
            </a:r>
            <a:r>
              <a:rPr lang="en-US" dirty="0"/>
              <a:t>a sense of urgency based on the company’s financial performance, </a:t>
            </a:r>
            <a:r>
              <a:rPr lang="en-US" dirty="0" smtClean="0"/>
              <a:t>competitive situation</a:t>
            </a:r>
            <a:r>
              <a:rPr lang="en-US" dirty="0"/>
              <a:t>, market position, technological </a:t>
            </a:r>
            <a:r>
              <a:rPr lang="en-US" dirty="0" smtClean="0"/>
              <a:t>trends: What </a:t>
            </a:r>
            <a:r>
              <a:rPr lang="en-US" dirty="0"/>
              <a:t>will happen </a:t>
            </a:r>
            <a:r>
              <a:rPr lang="en-US" dirty="0" smtClean="0"/>
              <a:t>if we </a:t>
            </a:r>
            <a:r>
              <a:rPr lang="en-US" dirty="0"/>
              <a:t>don’t react now</a:t>
            </a:r>
            <a:r>
              <a:rPr lang="en-US" dirty="0" smtClean="0"/>
              <a:t>?</a:t>
            </a:r>
            <a:r>
              <a:rPr lang="en-US" dirty="0"/>
              <a:t> </a:t>
            </a:r>
            <a:endParaRPr lang="en-US" dirty="0" smtClean="0"/>
          </a:p>
          <a:p>
            <a:r>
              <a:rPr lang="en-US" dirty="0" smtClean="0"/>
              <a:t>An </a:t>
            </a:r>
            <a:r>
              <a:rPr lang="en-US" dirty="0"/>
              <a:t>organizational burning platform exists when maintaining the status quo becomes prohibitively expensive. Major change is always costly, but when the present course of action is even more expensive, a </a:t>
            </a:r>
            <a:r>
              <a:rPr lang="en-US" dirty="0" smtClean="0"/>
              <a:t>burning platform situation erupts. Change becomes a necessity.</a:t>
            </a:r>
            <a:endParaRPr lang="en-US" dirty="0"/>
          </a:p>
        </p:txBody>
      </p:sp>
      <p:pic>
        <p:nvPicPr>
          <p:cNvPr id="6146" name="Picture 2" descr="C:\Users\Antje.Cockrill\AppData\Local\Microsoft\Windows\Temporary Internet Files\Content.IE5\5SCREURM\note-urgent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4940" y="4567237"/>
            <a:ext cx="1905000" cy="1685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65695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#2 – Compelling change 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51567" y="2356820"/>
            <a:ext cx="8261351" cy="3603625"/>
          </a:xfrm>
        </p:spPr>
        <p:txBody>
          <a:bodyPr/>
          <a:lstStyle/>
          <a:p>
            <a:r>
              <a:rPr lang="en-US" dirty="0"/>
              <a:t>Management need to be able to tell a compelling change story that motivate employees. </a:t>
            </a:r>
            <a:r>
              <a:rPr lang="en-US" dirty="0" smtClean="0"/>
              <a:t>But before </a:t>
            </a:r>
            <a:r>
              <a:rPr lang="en-US" dirty="0"/>
              <a:t>you </a:t>
            </a:r>
            <a:r>
              <a:rPr lang="en-US" dirty="0" smtClean="0"/>
              <a:t>get buy-in, people </a:t>
            </a:r>
            <a:r>
              <a:rPr lang="en-US" dirty="0"/>
              <a:t>need to feel the problem.</a:t>
            </a:r>
          </a:p>
          <a:p>
            <a:r>
              <a:rPr lang="en-US" dirty="0"/>
              <a:t>People aren’t going to consider anything until they are convinced there is a problem that </a:t>
            </a:r>
            <a:r>
              <a:rPr lang="en-US" dirty="0" smtClean="0"/>
              <a:t>truly needs </a:t>
            </a:r>
            <a:r>
              <a:rPr lang="en-US" dirty="0"/>
              <a:t>to be addressed.</a:t>
            </a:r>
          </a:p>
        </p:txBody>
      </p:sp>
      <p:pic>
        <p:nvPicPr>
          <p:cNvPr id="7170" name="Picture 2" descr="C:\Users\Antje.Cockrill\AppData\Local\Microsoft\Windows\Temporary Internet Files\Content.IE5\5MXZ9QGD\problem-solv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8719" y="4465320"/>
            <a:ext cx="1588470" cy="14655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324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#3 –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Current </a:t>
            </a:r>
            <a:r>
              <a:rPr lang="en-US" dirty="0"/>
              <a:t>strategy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27767" y="2622235"/>
            <a:ext cx="8261351" cy="2574606"/>
          </a:xfrm>
        </p:spPr>
        <p:txBody>
          <a:bodyPr/>
          <a:lstStyle/>
          <a:p>
            <a:r>
              <a:rPr lang="en-US" dirty="0" smtClean="0"/>
              <a:t>An early step of </a:t>
            </a:r>
            <a:r>
              <a:rPr lang="en-US" dirty="0"/>
              <a:t>dealing with change management </a:t>
            </a:r>
            <a:r>
              <a:rPr lang="en-US" dirty="0" smtClean="0"/>
              <a:t>is to review current strategy: What are we doing now and where do we want to go in the future?</a:t>
            </a:r>
            <a:endParaRPr lang="en-US" dirty="0"/>
          </a:p>
        </p:txBody>
      </p:sp>
      <p:pic>
        <p:nvPicPr>
          <p:cNvPr id="8194" name="Picture 2" descr="C:\Users\Antje.Cockrill\AppData\Local\Microsoft\Windows\Temporary Internet Files\Content.IE5\GWSFB9VB\strategymarker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5730" y="4148137"/>
            <a:ext cx="2247900" cy="1438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79863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#4 –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Vision </a:t>
            </a:r>
            <a:r>
              <a:rPr lang="en-US" dirty="0"/>
              <a:t>and values</a:t>
            </a:r>
          </a:p>
        </p:txBody>
      </p:sp>
      <p:pic>
        <p:nvPicPr>
          <p:cNvPr id="9218" name="Picture 2" descr="C:\Users\Antje.Cockrill\AppData\Local\Microsoft\Windows\Temporary Internet Files\Content.IE5\WA52OSY8\vision-and-missio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2959" y="1478280"/>
            <a:ext cx="2524125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Successful change </a:t>
            </a:r>
            <a:r>
              <a:rPr lang="en-US" dirty="0" smtClean="0"/>
              <a:t>needs a clearly defined 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  and desirable </a:t>
            </a:r>
            <a:r>
              <a:rPr lang="en-US" dirty="0"/>
              <a:t>future. </a:t>
            </a:r>
            <a:endParaRPr lang="en-US" dirty="0" smtClean="0"/>
          </a:p>
          <a:p>
            <a:r>
              <a:rPr lang="en-US" dirty="0" smtClean="0"/>
              <a:t>Vision </a:t>
            </a:r>
            <a:r>
              <a:rPr lang="en-US" dirty="0"/>
              <a:t>can provide both </a:t>
            </a:r>
            <a:r>
              <a:rPr lang="en-US" dirty="0" smtClean="0"/>
              <a:t>a corporate </a:t>
            </a:r>
            <a:r>
              <a:rPr lang="en-US" dirty="0"/>
              <a:t>sense of being and a sense of enduring purpose. </a:t>
            </a:r>
            <a:endParaRPr lang="en-US" dirty="0" smtClean="0"/>
          </a:p>
          <a:p>
            <a:r>
              <a:rPr lang="en-US" dirty="0" smtClean="0"/>
              <a:t>Without </a:t>
            </a:r>
            <a:r>
              <a:rPr lang="en-US" dirty="0"/>
              <a:t>a sensible vision, </a:t>
            </a:r>
            <a:r>
              <a:rPr lang="en-US" dirty="0" smtClean="0"/>
              <a:t>change efforts </a:t>
            </a:r>
            <a:r>
              <a:rPr lang="en-US" dirty="0"/>
              <a:t>can dissolve into a list of confusing projects that take the organization in the </a:t>
            </a:r>
            <a:r>
              <a:rPr lang="en-US" dirty="0" smtClean="0"/>
              <a:t>wrong direction</a:t>
            </a:r>
            <a:r>
              <a:rPr lang="en-US" dirty="0"/>
              <a:t>. It is important that the vision be easy to communicate. </a:t>
            </a:r>
            <a:endParaRPr lang="en-US" dirty="0" smtClean="0"/>
          </a:p>
          <a:p>
            <a:r>
              <a:rPr lang="en-US" dirty="0" smtClean="0"/>
              <a:t>Create </a:t>
            </a:r>
            <a:r>
              <a:rPr lang="en-US" dirty="0"/>
              <a:t>a shared vision, </a:t>
            </a:r>
            <a:r>
              <a:rPr lang="en-US" dirty="0" smtClean="0"/>
              <a:t>values and </a:t>
            </a:r>
            <a:r>
              <a:rPr lang="en-US" dirty="0"/>
              <a:t>common directions.</a:t>
            </a:r>
          </a:p>
        </p:txBody>
      </p:sp>
    </p:spTree>
    <p:extLst>
      <p:ext uri="{BB962C8B-B14F-4D97-AF65-F5344CB8AC3E}">
        <p14:creationId xmlns:p14="http://schemas.microsoft.com/office/powerpoint/2010/main" val="32890445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0501" y="1043197"/>
            <a:ext cx="9285817" cy="892482"/>
          </a:xfrm>
        </p:spPr>
        <p:txBody>
          <a:bodyPr/>
          <a:lstStyle/>
          <a:p>
            <a:r>
              <a:rPr lang="en-US" sz="4000" dirty="0"/>
              <a:t>Change management #5 – </a:t>
            </a:r>
            <a:r>
              <a:rPr lang="en-US" sz="4000" dirty="0" smtClean="0"/>
              <a:t>Communicate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Communicate </a:t>
            </a:r>
            <a:r>
              <a:rPr lang="en-US" dirty="0"/>
              <a:t>this information broadly and dramatically, especially with respect to </a:t>
            </a:r>
            <a:r>
              <a:rPr lang="en-US" dirty="0" smtClean="0"/>
              <a:t>crises, potential </a:t>
            </a:r>
            <a:r>
              <a:rPr lang="en-US" dirty="0"/>
              <a:t>crises etc. </a:t>
            </a:r>
            <a:endParaRPr lang="en-US" dirty="0" smtClean="0"/>
          </a:p>
          <a:p>
            <a:r>
              <a:rPr lang="en-US" dirty="0" smtClean="0"/>
              <a:t>To </a:t>
            </a:r>
            <a:r>
              <a:rPr lang="en-US" dirty="0"/>
              <a:t>successfully implement change initiatives, organizational leaders </a:t>
            </a:r>
            <a:r>
              <a:rPr lang="en-US" dirty="0" smtClean="0"/>
              <a:t>must identify </a:t>
            </a:r>
            <a:r>
              <a:rPr lang="en-US" dirty="0"/>
              <a:t>the need for change and communicate it throughout the organization</a:t>
            </a:r>
          </a:p>
        </p:txBody>
      </p:sp>
      <p:pic>
        <p:nvPicPr>
          <p:cNvPr id="10242" name="Picture 2" descr="C:\Users\Antje.Cockrill\AppData\Local\Microsoft\Windows\Temporary Internet Files\Content.IE5\GWSFB9VB\communicate1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0560" y="4422918"/>
            <a:ext cx="3261360" cy="14591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2770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#6 –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Create </a:t>
            </a:r>
            <a:r>
              <a:rPr lang="en-US" dirty="0"/>
              <a:t>a </a:t>
            </a:r>
            <a:r>
              <a:rPr lang="en-US" dirty="0" smtClean="0"/>
              <a:t>dialogue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  <a:p>
            <a:r>
              <a:rPr lang="en-US" dirty="0"/>
              <a:t>Involving employees right from the start, where they have influence in the strategic plan of </a:t>
            </a:r>
            <a:r>
              <a:rPr lang="en-US" dirty="0" smtClean="0"/>
              <a:t>the organization</a:t>
            </a:r>
            <a:r>
              <a:rPr lang="en-US" dirty="0"/>
              <a:t>, tends to reduce employees’ resistance, which is always a very important factor </a:t>
            </a:r>
            <a:r>
              <a:rPr lang="en-US" dirty="0" smtClean="0"/>
              <a:t>in the </a:t>
            </a:r>
            <a:r>
              <a:rPr lang="en-US" dirty="0"/>
              <a:t>success of any organizational change.</a:t>
            </a:r>
          </a:p>
        </p:txBody>
      </p:sp>
      <p:pic>
        <p:nvPicPr>
          <p:cNvPr id="11266" name="Picture 2" descr="C:\Users\Antje.Cockrill\AppData\Local\Microsoft\Windows\Temporary Internet Files\Content.IE5\GWSFB9VB\642px-dialog_ballons_icon_svg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9009" y="4267200"/>
            <a:ext cx="1834515" cy="125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28193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#7 – </a:t>
            </a:r>
            <a:r>
              <a:rPr lang="en-US" dirty="0" smtClean="0"/>
              <a:t>Culture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All </a:t>
            </a:r>
            <a:r>
              <a:rPr lang="en-US" dirty="0"/>
              <a:t>change in organizations is challenging, but perhaps the most daunting is changing culture.</a:t>
            </a:r>
          </a:p>
          <a:p>
            <a:r>
              <a:rPr lang="en-GB" dirty="0" smtClean="0"/>
              <a:t>Changing organisational culture means looking carefully at the established culture and identifying which behaviours, expectations and assumptions have to change.</a:t>
            </a:r>
          </a:p>
          <a:p>
            <a:r>
              <a:rPr lang="en-GB" dirty="0" smtClean="0"/>
              <a:t>It is likely to be more successful to change organisational culture in steps rather than radically in one </a:t>
            </a:r>
          </a:p>
          <a:p>
            <a:pPr marL="0" indent="0">
              <a:buNone/>
            </a:pPr>
            <a:r>
              <a:rPr lang="en-GB" dirty="0" smtClean="0"/>
              <a:t>    big upheaval.</a:t>
            </a:r>
            <a:endParaRPr lang="en-US" dirty="0"/>
          </a:p>
        </p:txBody>
      </p:sp>
      <p:pic>
        <p:nvPicPr>
          <p:cNvPr id="12290" name="Picture 2" descr="C:\Users\Antje.Cockrill\AppData\Local\Microsoft\Windows\Temporary Internet Files\Content.IE5\WA52OSY8\Culture-Word-Cloud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13520" y="4575586"/>
            <a:ext cx="2039224" cy="1688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68682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#8 –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Visualize </a:t>
            </a:r>
            <a:r>
              <a:rPr lang="en-US" dirty="0"/>
              <a:t>the “journey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Not </a:t>
            </a:r>
            <a:r>
              <a:rPr lang="en-US" dirty="0"/>
              <a:t>only is it easier to communicate something using a picture, but </a:t>
            </a:r>
            <a:r>
              <a:rPr lang="en-US" dirty="0" smtClean="0"/>
              <a:t>it is </a:t>
            </a:r>
            <a:r>
              <a:rPr lang="en-US" dirty="0"/>
              <a:t>also much easier </a:t>
            </a:r>
            <a:r>
              <a:rPr lang="en-US" dirty="0" smtClean="0"/>
              <a:t>for people </a:t>
            </a:r>
            <a:r>
              <a:rPr lang="en-US" dirty="0"/>
              <a:t>to remember things that have been communicated to them visually. </a:t>
            </a:r>
            <a:endParaRPr lang="en-US" dirty="0" smtClean="0"/>
          </a:p>
          <a:p>
            <a:r>
              <a:rPr lang="en-GB" dirty="0" smtClean="0"/>
              <a:t>Use visual tools in communication</a:t>
            </a:r>
            <a:endParaRPr lang="en-US" dirty="0"/>
          </a:p>
        </p:txBody>
      </p:sp>
      <p:pic>
        <p:nvPicPr>
          <p:cNvPr id="13315" name="Picture 3" descr="C:\Users\Antje.Cockrill\AppData\Local\Microsoft\Windows\Temporary Internet Files\Content.IE5\GWSFB9VB\logo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4016" y="3428999"/>
            <a:ext cx="3200847" cy="2686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072331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#9 – </a:t>
            </a:r>
            <a:r>
              <a:rPr lang="en-US" dirty="0" smtClean="0"/>
              <a:t>Measure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Measurement </a:t>
            </a:r>
            <a:r>
              <a:rPr lang="en-US" dirty="0"/>
              <a:t>should be </a:t>
            </a:r>
            <a:r>
              <a:rPr lang="en-US" dirty="0" smtClean="0"/>
              <a:t>included in the planning process.</a:t>
            </a:r>
          </a:p>
          <a:p>
            <a:r>
              <a:rPr lang="en-US" dirty="0" smtClean="0"/>
              <a:t>Measure </a:t>
            </a:r>
            <a:r>
              <a:rPr lang="en-US" dirty="0"/>
              <a:t>early and often …… and </a:t>
            </a:r>
            <a:r>
              <a:rPr lang="en-US" dirty="0" smtClean="0"/>
              <a:t>share the results. </a:t>
            </a:r>
            <a:endParaRPr lang="en-US" dirty="0"/>
          </a:p>
        </p:txBody>
      </p:sp>
      <p:pic>
        <p:nvPicPr>
          <p:cNvPr id="14338" name="Picture 2" descr="C:\Users\Antje.Cockrill\AppData\Local\Microsoft\Windows\Temporary Internet Files\Content.IE5\WA52OSY8\1-1246720875oS8z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680" y="3368040"/>
            <a:ext cx="3495040" cy="2621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002981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Change management #10 –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Create wins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05847" y="2454595"/>
            <a:ext cx="8261351" cy="1690686"/>
          </a:xfrm>
        </p:spPr>
        <p:txBody>
          <a:bodyPr/>
          <a:lstStyle/>
          <a:p>
            <a:r>
              <a:rPr lang="en-US" dirty="0" smtClean="0"/>
              <a:t>It </a:t>
            </a:r>
            <a:r>
              <a:rPr lang="en-US" dirty="0"/>
              <a:t>is critical for teams and individuals working on change to achieve small wins regularly. So </a:t>
            </a:r>
            <a:r>
              <a:rPr lang="en-US" dirty="0" smtClean="0"/>
              <a:t>if you </a:t>
            </a:r>
            <a:r>
              <a:rPr lang="en-US" dirty="0"/>
              <a:t>want something to grow, don’t forget to </a:t>
            </a:r>
            <a:r>
              <a:rPr lang="en-US" dirty="0" smtClean="0"/>
              <a:t>celebrate even small positives.</a:t>
            </a:r>
            <a:endParaRPr lang="en-US" dirty="0"/>
          </a:p>
        </p:txBody>
      </p:sp>
      <p:pic>
        <p:nvPicPr>
          <p:cNvPr id="15362" name="Picture 2" descr="C:\Users\Antje.Cockrill\AppData\Local\Microsoft\Windows\Temporary Internet Files\Content.IE5\5SCREURM\win2-1000x46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7120" y="3885225"/>
            <a:ext cx="4335780" cy="2003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466969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 sz="4000" dirty="0"/>
              <a:t>Change management #11 – </a:t>
            </a:r>
            <a:r>
              <a:rPr lang="fr-FR" sz="4000" dirty="0" err="1"/>
              <a:t>Align</a:t>
            </a:r>
            <a:r>
              <a:rPr lang="fr-FR" sz="4000" dirty="0"/>
              <a:t> performance </a:t>
            </a:r>
            <a:r>
              <a:rPr lang="fr-FR" sz="4000" dirty="0" smtClean="0"/>
              <a:t>management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Align </a:t>
            </a:r>
            <a:r>
              <a:rPr lang="en-US" dirty="0"/>
              <a:t>performance management processes to drive desired behavior </a:t>
            </a:r>
            <a:r>
              <a:rPr lang="en-US" dirty="0" smtClean="0"/>
              <a:t>changes</a:t>
            </a:r>
          </a:p>
          <a:p>
            <a:r>
              <a:rPr lang="en-GB" dirty="0" smtClean="0"/>
              <a:t>Adjust reward systems – people need to know that adjustment to new processes and systems can lead to rewards, rather than going unrecognised.</a:t>
            </a:r>
            <a:endParaRPr lang="en-US" dirty="0"/>
          </a:p>
        </p:txBody>
      </p:sp>
      <p:pic>
        <p:nvPicPr>
          <p:cNvPr id="16386" name="Picture 2" descr="C:\Users\Antje.Cockrill\AppData\Local\Microsoft\Windows\Temporary Internet Files\Content.IE5\5MXZ9QGD\gold-badge-ribbon-award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430230"/>
            <a:ext cx="3203257" cy="1833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73190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Change management #12 – Lookout for </a:t>
            </a:r>
            <a:r>
              <a:rPr lang="en-US" sz="4000" dirty="0" smtClean="0"/>
              <a:t>inconsistencies</a:t>
            </a:r>
            <a:endParaRPr lang="en-US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Continuously </a:t>
            </a:r>
            <a:r>
              <a:rPr lang="en-US" dirty="0"/>
              <a:t>lookout for inconsistencies </a:t>
            </a:r>
          </a:p>
          <a:p>
            <a:r>
              <a:rPr lang="en-US" dirty="0" smtClean="0"/>
              <a:t>Deal </a:t>
            </a:r>
            <a:r>
              <a:rPr lang="en-US" dirty="0"/>
              <a:t>proactively with </a:t>
            </a:r>
            <a:r>
              <a:rPr lang="en-US" dirty="0" smtClean="0"/>
              <a:t>resistance</a:t>
            </a:r>
          </a:p>
          <a:p>
            <a:r>
              <a:rPr lang="en-GB" dirty="0" smtClean="0"/>
              <a:t>Acknowledge that there may be hiccups along the way and that new systems and processes may have to be adjusted</a:t>
            </a:r>
          </a:p>
          <a:p>
            <a:r>
              <a:rPr lang="en-GB" dirty="0" smtClean="0"/>
              <a:t>Seek feedback and show how this has been addressed/incorporated.</a:t>
            </a:r>
            <a:endParaRPr lang="en-US" dirty="0"/>
          </a:p>
        </p:txBody>
      </p:sp>
      <p:pic>
        <p:nvPicPr>
          <p:cNvPr id="17410" name="Picture 2" descr="C:\Users\Antje.Cockrill\AppData\Local\Microsoft\Windows\Temporary Internet Files\Content.IE5\5MXZ9QGD\iStock_000017685398Medium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05800" y="4022260"/>
            <a:ext cx="1907476" cy="190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8731073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0501" y="722562"/>
            <a:ext cx="9285817" cy="1201737"/>
          </a:xfrm>
        </p:spPr>
        <p:txBody>
          <a:bodyPr/>
          <a:lstStyle/>
          <a:p>
            <a:r>
              <a:rPr lang="en-GB" dirty="0" smtClean="0"/>
              <a:t>At the end of this session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1460665" y="1963440"/>
            <a:ext cx="9096497" cy="390876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You should be familiar with five basic models of change management (Kotter, Eight Step Model, Bridge’s Transition Model, Roger’s Technology Adoption Curve, </a:t>
            </a:r>
            <a:r>
              <a:rPr lang="en-GB" dirty="0" err="1" smtClean="0"/>
              <a:t>Kubler</a:t>
            </a:r>
            <a:r>
              <a:rPr lang="en-GB" dirty="0" smtClean="0"/>
              <a:t>-Ross’ Five Stage Change Curve and </a:t>
            </a:r>
            <a:r>
              <a:rPr lang="en-GB" dirty="0" err="1" smtClean="0"/>
              <a:t>Prosci’s</a:t>
            </a:r>
            <a:r>
              <a:rPr lang="en-GB" dirty="0" smtClean="0"/>
              <a:t> ADKAR Model) and their strengths and limitations.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You should also be aware of key issues relating to change management – a need for urgency and to tell a compelling story, review of current strategy and creation of a vision, the need for inclusive communication and creation of a dialogue, changing organisational culture, visualising the journey, measuring the effectiveness of change and creating wins, and finally the adaption of performance measurement and dealing with inconsistencies.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28306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US" dirty="0"/>
          </a:p>
        </p:txBody>
      </p:sp>
      <p:sp>
        <p:nvSpPr>
          <p:cNvPr id="3" name="Rectangle 2"/>
          <p:cNvSpPr/>
          <p:nvPr/>
        </p:nvSpPr>
        <p:spPr>
          <a:xfrm>
            <a:off x="2066306" y="1906703"/>
            <a:ext cx="7612083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This </a:t>
            </a:r>
            <a:r>
              <a:rPr lang="en-GB" sz="2400" dirty="0"/>
              <a:t>session is based primarily on the following two sources: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www.slideshare.net/peoplewizconsulting/change-management-models-a-comparison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Top 12+ important elements for successful change management effort — http://www.torbenrick.eu/t/r/kho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1453067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Pushpin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Pushpin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146</TotalTime>
  <Words>848</Words>
  <Application>Microsoft Office PowerPoint</Application>
  <PresentationFormat>Widescreen</PresentationFormat>
  <Paragraphs>68</Paragraphs>
  <Slides>21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Brush Script MT</vt:lpstr>
      <vt:lpstr>Calibri</vt:lpstr>
      <vt:lpstr>Constantia</vt:lpstr>
      <vt:lpstr>Franklin Gothic Book</vt:lpstr>
      <vt:lpstr>Rage Italic</vt:lpstr>
      <vt:lpstr>Pushpin</vt:lpstr>
      <vt:lpstr>Organisational Consultancy  Change Management</vt:lpstr>
      <vt:lpstr>Today’s session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Change management #1 – Urgency</vt:lpstr>
      <vt:lpstr>Change management #2 – Compelling change story</vt:lpstr>
      <vt:lpstr>Change management #3 –  Current strategy</vt:lpstr>
      <vt:lpstr>Change management #4 –  Vision and values</vt:lpstr>
      <vt:lpstr>Change management #5 – Communicate</vt:lpstr>
      <vt:lpstr>Change management #6 –  Create a dialogue</vt:lpstr>
      <vt:lpstr>Change management #7 – Culture</vt:lpstr>
      <vt:lpstr>Change management #8 –  Visualize the “journey</vt:lpstr>
      <vt:lpstr>Change management #9 – Measure</vt:lpstr>
      <vt:lpstr>Change management #10 –  Create wins</vt:lpstr>
      <vt:lpstr>Change management #11 – Align performance management</vt:lpstr>
      <vt:lpstr>Change management #12 – Lookout for inconsistencies</vt:lpstr>
      <vt:lpstr>At the end of this session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Consultancy  Introduction to Research-  Data Collection 1</dc:title>
  <dc:creator>Cockrill</dc:creator>
  <cp:lastModifiedBy>L0237_User</cp:lastModifiedBy>
  <cp:revision>21</cp:revision>
  <dcterms:created xsi:type="dcterms:W3CDTF">2015-02-01T21:56:04Z</dcterms:created>
  <dcterms:modified xsi:type="dcterms:W3CDTF">2017-02-28T10:10:35Z</dcterms:modified>
</cp:coreProperties>
</file>