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sldIdLst>
    <p:sldId id="256" r:id="rId2"/>
    <p:sldId id="257" r:id="rId3"/>
    <p:sldId id="258" r:id="rId4"/>
    <p:sldId id="259" r:id="rId5"/>
    <p:sldId id="260" r:id="rId6"/>
    <p:sldId id="261" r:id="rId7"/>
    <p:sldId id="262" r:id="rId8"/>
    <p:sldId id="263" r:id="rId9"/>
    <p:sldId id="268" r:id="rId10"/>
    <p:sldId id="269" r:id="rId11"/>
    <p:sldId id="270" r:id="rId12"/>
    <p:sldId id="265" r:id="rId13"/>
    <p:sldId id="266"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5" d="100"/>
          <a:sy n="85" d="100"/>
        </p:scale>
        <p:origin x="59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am Shahzad" userId="b76a947cbf7a9a63" providerId="LiveId" clId="{6B0A83A9-F262-4F77-9F70-758F1A11124F}"/>
    <pc:docChg chg="undo custSel addSld delSld modSld">
      <pc:chgData name="Iram Shahzad" userId="b76a947cbf7a9a63" providerId="LiveId" clId="{6B0A83A9-F262-4F77-9F70-758F1A11124F}" dt="2025-11-09T23:35:28.619" v="201" actId="2696"/>
      <pc:docMkLst>
        <pc:docMk/>
      </pc:docMkLst>
      <pc:sldChg chg="modSp mod">
        <pc:chgData name="Iram Shahzad" userId="b76a947cbf7a9a63" providerId="LiveId" clId="{6B0A83A9-F262-4F77-9F70-758F1A11124F}" dt="2025-11-08T20:25:14.882" v="4" actId="27636"/>
        <pc:sldMkLst>
          <pc:docMk/>
          <pc:sldMk cId="3397656733" sldId="263"/>
        </pc:sldMkLst>
        <pc:spChg chg="mod">
          <ac:chgData name="Iram Shahzad" userId="b76a947cbf7a9a63" providerId="LiveId" clId="{6B0A83A9-F262-4F77-9F70-758F1A11124F}" dt="2025-11-08T20:25:14.882" v="4" actId="27636"/>
          <ac:spMkLst>
            <pc:docMk/>
            <pc:sldMk cId="3397656733" sldId="263"/>
            <ac:spMk id="3" creationId="{C610F873-C2D8-440E-B1C3-9CC23CEB3CB9}"/>
          </ac:spMkLst>
        </pc:spChg>
      </pc:sldChg>
      <pc:sldChg chg="modSp mod">
        <pc:chgData name="Iram Shahzad" userId="b76a947cbf7a9a63" providerId="LiveId" clId="{6B0A83A9-F262-4F77-9F70-758F1A11124F}" dt="2025-11-06T09:54:47.454" v="2" actId="14100"/>
        <pc:sldMkLst>
          <pc:docMk/>
          <pc:sldMk cId="49777119" sldId="267"/>
        </pc:sldMkLst>
        <pc:spChg chg="mod">
          <ac:chgData name="Iram Shahzad" userId="b76a947cbf7a9a63" providerId="LiveId" clId="{6B0A83A9-F262-4F77-9F70-758F1A11124F}" dt="2025-11-06T09:54:47.454" v="2" actId="14100"/>
          <ac:spMkLst>
            <pc:docMk/>
            <pc:sldMk cId="49777119" sldId="267"/>
            <ac:spMk id="3" creationId="{5D259DF8-7CA6-42A6-B5FF-BCA5687D9303}"/>
          </ac:spMkLst>
        </pc:spChg>
      </pc:sldChg>
      <pc:sldChg chg="modSp new mod">
        <pc:chgData name="Iram Shahzad" userId="b76a947cbf7a9a63" providerId="LiveId" clId="{6B0A83A9-F262-4F77-9F70-758F1A11124F}" dt="2025-11-09T23:34:09.534" v="200" actId="948"/>
        <pc:sldMkLst>
          <pc:docMk/>
          <pc:sldMk cId="2238300125" sldId="268"/>
        </pc:sldMkLst>
        <pc:spChg chg="mod">
          <ac:chgData name="Iram Shahzad" userId="b76a947cbf7a9a63" providerId="LiveId" clId="{6B0A83A9-F262-4F77-9F70-758F1A11124F}" dt="2025-11-08T20:31:20.885" v="22" actId="2711"/>
          <ac:spMkLst>
            <pc:docMk/>
            <pc:sldMk cId="2238300125" sldId="268"/>
            <ac:spMk id="2" creationId="{4A4C558A-08AA-4064-96FE-C5D4B7A59AC1}"/>
          </ac:spMkLst>
        </pc:spChg>
        <pc:spChg chg="mod">
          <ac:chgData name="Iram Shahzad" userId="b76a947cbf7a9a63" providerId="LiveId" clId="{6B0A83A9-F262-4F77-9F70-758F1A11124F}" dt="2025-11-09T23:34:09.534" v="200" actId="948"/>
          <ac:spMkLst>
            <pc:docMk/>
            <pc:sldMk cId="2238300125" sldId="268"/>
            <ac:spMk id="3" creationId="{0D6DE05E-DFDC-4A7B-921F-A8FCC07CAF7E}"/>
          </ac:spMkLst>
        </pc:spChg>
      </pc:sldChg>
      <pc:sldChg chg="modSp new mod">
        <pc:chgData name="Iram Shahzad" userId="b76a947cbf7a9a63" providerId="LiveId" clId="{6B0A83A9-F262-4F77-9F70-758F1A11124F}" dt="2025-11-09T23:20:59.454" v="117" actId="255"/>
        <pc:sldMkLst>
          <pc:docMk/>
          <pc:sldMk cId="552343991" sldId="269"/>
        </pc:sldMkLst>
        <pc:spChg chg="mod">
          <ac:chgData name="Iram Shahzad" userId="b76a947cbf7a9a63" providerId="LiveId" clId="{6B0A83A9-F262-4F77-9F70-758F1A11124F}" dt="2025-11-08T21:27:59.745" v="84" actId="20577"/>
          <ac:spMkLst>
            <pc:docMk/>
            <pc:sldMk cId="552343991" sldId="269"/>
            <ac:spMk id="2" creationId="{7C917646-2995-424F-8F19-496AAB7A0971}"/>
          </ac:spMkLst>
        </pc:spChg>
        <pc:spChg chg="mod">
          <ac:chgData name="Iram Shahzad" userId="b76a947cbf7a9a63" providerId="LiveId" clId="{6B0A83A9-F262-4F77-9F70-758F1A11124F}" dt="2025-11-09T23:20:59.454" v="117" actId="255"/>
          <ac:spMkLst>
            <pc:docMk/>
            <pc:sldMk cId="552343991" sldId="269"/>
            <ac:spMk id="3" creationId="{1818249D-79D5-4098-A99C-8FC14A0E1963}"/>
          </ac:spMkLst>
        </pc:spChg>
      </pc:sldChg>
      <pc:sldChg chg="new del">
        <pc:chgData name="Iram Shahzad" userId="b76a947cbf7a9a63" providerId="LiveId" clId="{6B0A83A9-F262-4F77-9F70-758F1A11124F}" dt="2025-11-08T20:50:08.445" v="43" actId="680"/>
        <pc:sldMkLst>
          <pc:docMk/>
          <pc:sldMk cId="3508323293" sldId="269"/>
        </pc:sldMkLst>
      </pc:sldChg>
      <pc:sldChg chg="modSp new mod">
        <pc:chgData name="Iram Shahzad" userId="b76a947cbf7a9a63" providerId="LiveId" clId="{6B0A83A9-F262-4F77-9F70-758F1A11124F}" dt="2025-11-09T23:30:15.844" v="182" actId="313"/>
        <pc:sldMkLst>
          <pc:docMk/>
          <pc:sldMk cId="522812248" sldId="270"/>
        </pc:sldMkLst>
        <pc:spChg chg="mod">
          <ac:chgData name="Iram Shahzad" userId="b76a947cbf7a9a63" providerId="LiveId" clId="{6B0A83A9-F262-4F77-9F70-758F1A11124F}" dt="2025-11-09T23:21:37.449" v="132" actId="2711"/>
          <ac:spMkLst>
            <pc:docMk/>
            <pc:sldMk cId="522812248" sldId="270"/>
            <ac:spMk id="2" creationId="{F60947DE-9E4A-4FFF-BCF3-83B1645A952C}"/>
          </ac:spMkLst>
        </pc:spChg>
        <pc:spChg chg="mod">
          <ac:chgData name="Iram Shahzad" userId="b76a947cbf7a9a63" providerId="LiveId" clId="{6B0A83A9-F262-4F77-9F70-758F1A11124F}" dt="2025-11-09T23:30:15.844" v="182" actId="313"/>
          <ac:spMkLst>
            <pc:docMk/>
            <pc:sldMk cId="522812248" sldId="270"/>
            <ac:spMk id="3" creationId="{583A6F0E-51FD-4AE1-A461-577F840038B8}"/>
          </ac:spMkLst>
        </pc:spChg>
      </pc:sldChg>
      <pc:sldChg chg="modSp new del mod">
        <pc:chgData name="Iram Shahzad" userId="b76a947cbf7a9a63" providerId="LiveId" clId="{6B0A83A9-F262-4F77-9F70-758F1A11124F}" dt="2025-11-09T23:35:28.619" v="201" actId="2696"/>
        <pc:sldMkLst>
          <pc:docMk/>
          <pc:sldMk cId="262157725" sldId="271"/>
        </pc:sldMkLst>
        <pc:spChg chg="mod">
          <ac:chgData name="Iram Shahzad" userId="b76a947cbf7a9a63" providerId="LiveId" clId="{6B0A83A9-F262-4F77-9F70-758F1A11124F}" dt="2025-11-09T23:28:32.436" v="169" actId="2711"/>
          <ac:spMkLst>
            <pc:docMk/>
            <pc:sldMk cId="262157725" sldId="271"/>
            <ac:spMk id="2" creationId="{449CDAEA-5D25-4B8A-9244-8C408F732FD7}"/>
          </ac:spMkLst>
        </pc:spChg>
        <pc:spChg chg="mod">
          <ac:chgData name="Iram Shahzad" userId="b76a947cbf7a9a63" providerId="LiveId" clId="{6B0A83A9-F262-4F77-9F70-758F1A11124F}" dt="2025-11-09T23:28:46.609" v="173" actId="12"/>
          <ac:spMkLst>
            <pc:docMk/>
            <pc:sldMk cId="262157725" sldId="271"/>
            <ac:spMk id="3" creationId="{CDFE22C2-B181-4A35-BB24-2B3DB98C1ED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99A629A-1721-4E22-8DB7-586124ED0452}"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FEF49651-EBE3-4B1B-BB44-4906E07B31A5}" type="slidenum">
              <a:rPr lang="en-GB" smtClean="0"/>
              <a:t>‹#›</a:t>
            </a:fld>
            <a:endParaRPr lang="en-GB"/>
          </a:p>
        </p:txBody>
      </p:sp>
    </p:spTree>
    <p:extLst>
      <p:ext uri="{BB962C8B-B14F-4D97-AF65-F5344CB8AC3E}">
        <p14:creationId xmlns:p14="http://schemas.microsoft.com/office/powerpoint/2010/main" val="12710402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9A629A-1721-4E22-8DB7-586124ED0452}"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EF49651-EBE3-4B1B-BB44-4906E07B31A5}" type="slidenum">
              <a:rPr lang="en-GB" smtClean="0"/>
              <a:t>‹#›</a:t>
            </a:fld>
            <a:endParaRPr lang="en-GB"/>
          </a:p>
        </p:txBody>
      </p:sp>
    </p:spTree>
    <p:extLst>
      <p:ext uri="{BB962C8B-B14F-4D97-AF65-F5344CB8AC3E}">
        <p14:creationId xmlns:p14="http://schemas.microsoft.com/office/powerpoint/2010/main" val="18696538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99A629A-1721-4E22-8DB7-586124ED0452}"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EF49651-EBE3-4B1B-BB44-4906E07B31A5}" type="slidenum">
              <a:rPr lang="en-GB" smtClean="0"/>
              <a:t>‹#›</a:t>
            </a:fld>
            <a:endParaRPr lang="en-GB"/>
          </a:p>
        </p:txBody>
      </p:sp>
    </p:spTree>
    <p:extLst>
      <p:ext uri="{BB962C8B-B14F-4D97-AF65-F5344CB8AC3E}">
        <p14:creationId xmlns:p14="http://schemas.microsoft.com/office/powerpoint/2010/main" val="2015908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99A629A-1721-4E22-8DB7-586124ED0452}"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FEF49651-EBE3-4B1B-BB44-4906E07B31A5}" type="slidenum">
              <a:rPr lang="en-GB" smtClean="0"/>
              <a:t>‹#›</a:t>
            </a:fld>
            <a:endParaRPr lang="en-GB"/>
          </a:p>
        </p:txBody>
      </p:sp>
    </p:spTree>
    <p:extLst>
      <p:ext uri="{BB962C8B-B14F-4D97-AF65-F5344CB8AC3E}">
        <p14:creationId xmlns:p14="http://schemas.microsoft.com/office/powerpoint/2010/main" val="3737997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99A629A-1721-4E22-8DB7-586124ED0452}" type="datetimeFigureOut">
              <a:rPr lang="en-GB" smtClean="0"/>
              <a:t>08/11/2025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EF49651-EBE3-4B1B-BB44-4906E07B31A5}" type="slidenum">
              <a:rPr lang="en-GB" smtClean="0"/>
              <a:t>‹#›</a:t>
            </a:fld>
            <a:endParaRPr lang="en-GB"/>
          </a:p>
        </p:txBody>
      </p:sp>
    </p:spTree>
    <p:extLst>
      <p:ext uri="{BB962C8B-B14F-4D97-AF65-F5344CB8AC3E}">
        <p14:creationId xmlns:p14="http://schemas.microsoft.com/office/powerpoint/2010/main" val="2957801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99A629A-1721-4E22-8DB7-586124ED0452}" type="datetimeFigureOut">
              <a:rPr lang="en-GB" smtClean="0"/>
              <a:t>08/11/2025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EF49651-EBE3-4B1B-BB44-4906E07B31A5}" type="slidenum">
              <a:rPr lang="en-GB" smtClean="0"/>
              <a:t>‹#›</a:t>
            </a:fld>
            <a:endParaRPr lang="en-GB"/>
          </a:p>
        </p:txBody>
      </p:sp>
    </p:spTree>
    <p:extLst>
      <p:ext uri="{BB962C8B-B14F-4D97-AF65-F5344CB8AC3E}">
        <p14:creationId xmlns:p14="http://schemas.microsoft.com/office/powerpoint/2010/main" val="24545541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9A629A-1721-4E22-8DB7-586124ED0452}" type="datetimeFigureOut">
              <a:rPr lang="en-GB" smtClean="0"/>
              <a:t>08/11/2025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FEF49651-EBE3-4B1B-BB44-4906E07B31A5}" type="slidenum">
              <a:rPr lang="en-GB" smtClean="0"/>
              <a:t>‹#›</a:t>
            </a:fld>
            <a:endParaRPr lang="en-GB"/>
          </a:p>
        </p:txBody>
      </p:sp>
    </p:spTree>
    <p:extLst>
      <p:ext uri="{BB962C8B-B14F-4D97-AF65-F5344CB8AC3E}">
        <p14:creationId xmlns:p14="http://schemas.microsoft.com/office/powerpoint/2010/main" val="30056347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99A629A-1721-4E22-8DB7-586124ED0452}"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EF49651-EBE3-4B1B-BB44-4906E07B31A5}" type="slidenum">
              <a:rPr lang="en-GB" smtClean="0"/>
              <a:t>‹#›</a:t>
            </a:fld>
            <a:endParaRPr lang="en-GB"/>
          </a:p>
        </p:txBody>
      </p:sp>
    </p:spTree>
    <p:extLst>
      <p:ext uri="{BB962C8B-B14F-4D97-AF65-F5344CB8AC3E}">
        <p14:creationId xmlns:p14="http://schemas.microsoft.com/office/powerpoint/2010/main" val="5593932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99A629A-1721-4E22-8DB7-586124ED0452}"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EF49651-EBE3-4B1B-BB44-4906E07B31A5}" type="slidenum">
              <a:rPr lang="en-GB" smtClean="0"/>
              <a:t>‹#›</a:t>
            </a:fld>
            <a:endParaRPr lang="en-GB"/>
          </a:p>
        </p:txBody>
      </p:sp>
    </p:spTree>
    <p:extLst>
      <p:ext uri="{BB962C8B-B14F-4D97-AF65-F5344CB8AC3E}">
        <p14:creationId xmlns:p14="http://schemas.microsoft.com/office/powerpoint/2010/main" val="1087446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99A629A-1721-4E22-8DB7-586124ED0452}"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EF49651-EBE3-4B1B-BB44-4906E07B31A5}" type="slidenum">
              <a:rPr lang="en-GB" smtClean="0"/>
              <a:t>‹#›</a:t>
            </a:fld>
            <a:endParaRPr lang="en-GB"/>
          </a:p>
        </p:txBody>
      </p:sp>
    </p:spTree>
    <p:extLst>
      <p:ext uri="{BB962C8B-B14F-4D97-AF65-F5344CB8AC3E}">
        <p14:creationId xmlns:p14="http://schemas.microsoft.com/office/powerpoint/2010/main" val="11049706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99A629A-1721-4E22-8DB7-586124ED0452}"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EF49651-EBE3-4B1B-BB44-4906E07B31A5}"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37310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99A629A-1721-4E22-8DB7-586124ED0452}"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EF49651-EBE3-4B1B-BB44-4906E07B31A5}" type="slidenum">
              <a:rPr lang="en-GB" smtClean="0"/>
              <a:t>‹#›</a:t>
            </a:fld>
            <a:endParaRPr lang="en-GB"/>
          </a:p>
        </p:txBody>
      </p:sp>
    </p:spTree>
    <p:extLst>
      <p:ext uri="{BB962C8B-B14F-4D97-AF65-F5344CB8AC3E}">
        <p14:creationId xmlns:p14="http://schemas.microsoft.com/office/powerpoint/2010/main" val="37457756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99A629A-1721-4E22-8DB7-586124ED0452}"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EF49651-EBE3-4B1B-BB44-4906E07B31A5}"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608098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99A629A-1721-4E22-8DB7-586124ED0452}"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EF49651-EBE3-4B1B-BB44-4906E07B31A5}" type="slidenum">
              <a:rPr lang="en-GB" smtClean="0"/>
              <a:t>‹#›</a:t>
            </a:fld>
            <a:endParaRPr lang="en-GB"/>
          </a:p>
        </p:txBody>
      </p:sp>
    </p:spTree>
    <p:extLst>
      <p:ext uri="{BB962C8B-B14F-4D97-AF65-F5344CB8AC3E}">
        <p14:creationId xmlns:p14="http://schemas.microsoft.com/office/powerpoint/2010/main" val="34309897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9A629A-1721-4E22-8DB7-586124ED0452}"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EF49651-EBE3-4B1B-BB44-4906E07B31A5}" type="slidenum">
              <a:rPr lang="en-GB" smtClean="0"/>
              <a:t>‹#›</a:t>
            </a:fld>
            <a:endParaRPr lang="en-GB"/>
          </a:p>
        </p:txBody>
      </p:sp>
    </p:spTree>
    <p:extLst>
      <p:ext uri="{BB962C8B-B14F-4D97-AF65-F5344CB8AC3E}">
        <p14:creationId xmlns:p14="http://schemas.microsoft.com/office/powerpoint/2010/main" val="7326878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9A629A-1721-4E22-8DB7-586124ED0452}"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EF49651-EBE3-4B1B-BB44-4906E07B31A5}" type="slidenum">
              <a:rPr lang="en-GB" smtClean="0"/>
              <a:t>‹#›</a:t>
            </a:fld>
            <a:endParaRPr lang="en-GB"/>
          </a:p>
        </p:txBody>
      </p:sp>
    </p:spTree>
    <p:extLst>
      <p:ext uri="{BB962C8B-B14F-4D97-AF65-F5344CB8AC3E}">
        <p14:creationId xmlns:p14="http://schemas.microsoft.com/office/powerpoint/2010/main" val="14856090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199A629A-1721-4E22-8DB7-586124ED0452}" type="datetimeFigureOut">
              <a:rPr lang="en-GB" smtClean="0"/>
              <a:t>08/11/2025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EF49651-EBE3-4B1B-BB44-4906E07B31A5}" type="slidenum">
              <a:rPr lang="en-GB" smtClean="0"/>
              <a:t>‹#›</a:t>
            </a:fld>
            <a:endParaRPr lang="en-GB"/>
          </a:p>
        </p:txBody>
      </p:sp>
    </p:spTree>
    <p:extLst>
      <p:ext uri="{BB962C8B-B14F-4D97-AF65-F5344CB8AC3E}">
        <p14:creationId xmlns:p14="http://schemas.microsoft.com/office/powerpoint/2010/main" val="2065852112"/>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limited-company-formation" TargetMode="External"/><Relationship Id="rId2" Type="http://schemas.openxmlformats.org/officeDocument/2006/relationships/hyperlink" Target="https://doi.org/10.1007/978-0-230-21179-7_21" TargetMode="External"/><Relationship Id="rId1" Type="http://schemas.openxmlformats.org/officeDocument/2006/relationships/slideLayout" Target="../slideLayouts/slideLayout2.xml"/><Relationship Id="rId6" Type="http://schemas.openxmlformats.org/officeDocument/2006/relationships/hyperlink" Target="https://www.etprotein.com/celebrating-diversity-cultural-and-ethnic-cuisine-adventures/?utm_source=chatgpt.com" TargetMode="External"/><Relationship Id="rId5" Type="http://schemas.openxmlformats.org/officeDocument/2006/relationships/hyperlink" Target="https://recipcu.com/cultural-foods/?utm_source=chatgpt.com" TargetMode="External"/><Relationship Id="rId4" Type="http://schemas.openxmlformats.org/officeDocument/2006/relationships/hyperlink" Target="https://slofoodbank.org/en/food-as-culture/?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E459C-1B98-40D5-9F29-8CDC094F42A3}"/>
              </a:ext>
            </a:extLst>
          </p:cNvPr>
          <p:cNvSpPr>
            <a:spLocks noGrp="1"/>
          </p:cNvSpPr>
          <p:nvPr>
            <p:ph type="ctrTitle"/>
          </p:nvPr>
        </p:nvSpPr>
        <p:spPr/>
        <p:txBody>
          <a:bodyPr>
            <a:normAutofit fontScale="90000"/>
          </a:bodyPr>
          <a:lstStyle/>
          <a:p>
            <a:r>
              <a:rPr lang="en-GB" sz="2000" b="1" dirty="0">
                <a:effectLst/>
                <a:latin typeface="Arial" panose="020B0604020202020204" pitchFamily="34" charset="0"/>
                <a:ea typeface="Times New Roman" panose="02020603050405020304" pitchFamily="18" charset="0"/>
                <a:cs typeface="Arial" panose="020B0604020202020204" pitchFamily="34" charset="0"/>
              </a:rPr>
              <a:t>Certificate in Higher Education: Business Skills for the Work Place Level 4</a:t>
            </a:r>
            <a:br>
              <a:rPr lang="en-GB" sz="2000" dirty="0">
                <a:effectLst/>
                <a:latin typeface="Arial" panose="020B0604020202020204" pitchFamily="34" charset="0"/>
                <a:ea typeface="Times New Roman" panose="02020603050405020304" pitchFamily="18" charset="0"/>
                <a:cs typeface="Arial" panose="020B0604020202020204" pitchFamily="34" charset="0"/>
              </a:rPr>
            </a:br>
            <a:br>
              <a:rPr lang="en-GB" sz="2000" dirty="0">
                <a:effectLst/>
                <a:latin typeface="Arial" panose="020B0604020202020204" pitchFamily="34" charset="0"/>
                <a:ea typeface="Times New Roman" panose="02020603050405020304" pitchFamily="18" charset="0"/>
                <a:cs typeface="Arial" panose="020B0604020202020204" pitchFamily="34" charset="0"/>
              </a:rPr>
            </a:br>
            <a:br>
              <a:rPr lang="en-GB" sz="1800" dirty="0">
                <a:effectLst/>
                <a:latin typeface="Arial" panose="020B0604020202020204" pitchFamily="34" charset="0"/>
                <a:ea typeface="Times New Roman" panose="02020603050405020304" pitchFamily="18" charset="0"/>
                <a:cs typeface="Arial" panose="020B0604020202020204" pitchFamily="34" charset="0"/>
              </a:rPr>
            </a:br>
            <a:r>
              <a:rPr lang="en-GB" sz="2000" dirty="0">
                <a:effectLst/>
                <a:latin typeface="Arial" panose="020B0604020202020204" pitchFamily="34" charset="0"/>
                <a:ea typeface="Times New Roman" panose="02020603050405020304" pitchFamily="18" charset="0"/>
                <a:cs typeface="Arial" panose="020B0604020202020204" pitchFamily="34" charset="0"/>
              </a:rPr>
              <a:t>ENTERPRISE AND ENTREPRENUERSHIP (LCLM 4006)</a:t>
            </a:r>
            <a:br>
              <a:rPr lang="en-GB" sz="2000" dirty="0">
                <a:effectLst/>
                <a:latin typeface="Arial" panose="020B0604020202020204" pitchFamily="34" charset="0"/>
                <a:ea typeface="Times New Roman" panose="02020603050405020304" pitchFamily="18" charset="0"/>
                <a:cs typeface="Arial" panose="020B0604020202020204" pitchFamily="34" charset="0"/>
              </a:rPr>
            </a:br>
            <a:r>
              <a:rPr lang="en-GB" sz="2000" dirty="0">
                <a:effectLst/>
                <a:latin typeface="Arial" panose="020B0604020202020204" pitchFamily="34" charset="0"/>
                <a:ea typeface="Times New Roman" panose="02020603050405020304" pitchFamily="18" charset="0"/>
                <a:cs typeface="Arial" panose="020B0604020202020204" pitchFamily="34" charset="0"/>
              </a:rPr>
              <a:t> </a:t>
            </a:r>
            <a:br>
              <a:rPr lang="en-GB" sz="2000" dirty="0">
                <a:effectLst/>
                <a:latin typeface="Arial" panose="020B0604020202020204" pitchFamily="34" charset="0"/>
                <a:ea typeface="Times New Roman" panose="02020603050405020304" pitchFamily="18" charset="0"/>
                <a:cs typeface="Arial" panose="020B0604020202020204" pitchFamily="34" charset="0"/>
              </a:rPr>
            </a:br>
            <a:r>
              <a:rPr lang="en-GB" sz="2000" dirty="0">
                <a:effectLst/>
                <a:latin typeface="Arial" panose="020B0604020202020204" pitchFamily="34" charset="0"/>
                <a:ea typeface="Times New Roman" panose="02020603050405020304" pitchFamily="18" charset="0"/>
                <a:cs typeface="Arial" panose="020B0604020202020204" pitchFamily="34" charset="0"/>
              </a:rPr>
              <a:t>Assignment C1: Individual Written Business Plan</a:t>
            </a:r>
            <a:br>
              <a:rPr lang="en-GB" sz="2000" dirty="0">
                <a:effectLst/>
                <a:latin typeface="Times New Roman" panose="02020603050405020304" pitchFamily="18" charset="0"/>
                <a:ea typeface="Times New Roman" panose="02020603050405020304" pitchFamily="18" charset="0"/>
              </a:rPr>
            </a:br>
            <a:endParaRPr lang="en-GB" sz="2000" dirty="0"/>
          </a:p>
        </p:txBody>
      </p:sp>
      <p:sp>
        <p:nvSpPr>
          <p:cNvPr id="3" name="Subtitle 2">
            <a:extLst>
              <a:ext uri="{FF2B5EF4-FFF2-40B4-BE49-F238E27FC236}">
                <a16:creationId xmlns:a16="http://schemas.microsoft.com/office/drawing/2014/main" id="{485A918A-2BD9-4769-87BE-05617B49E6E2}"/>
              </a:ext>
            </a:extLst>
          </p:cNvPr>
          <p:cNvSpPr>
            <a:spLocks noGrp="1"/>
          </p:cNvSpPr>
          <p:nvPr>
            <p:ph type="subTitle" idx="1"/>
          </p:nvPr>
        </p:nvSpPr>
        <p:spPr/>
        <p:txBody>
          <a:bodyPr>
            <a:normAutofit lnSpcReduction="10000"/>
          </a:bodyPr>
          <a:lstStyle/>
          <a:p>
            <a:r>
              <a:rPr lang="en-GB" sz="1800" dirty="0">
                <a:effectLst/>
                <a:latin typeface="Arial" panose="020B0604020202020204" pitchFamily="34" charset="0"/>
                <a:ea typeface="Times New Roman" panose="02020603050405020304" pitchFamily="18" charset="0"/>
                <a:cs typeface="Arial" panose="020B0604020202020204" pitchFamily="34" charset="0"/>
              </a:rPr>
              <a:t>Lecturer name: EJIKE UDEOGU</a:t>
            </a:r>
          </a:p>
          <a:p>
            <a:r>
              <a:rPr lang="en-GB" sz="1800" dirty="0">
                <a:effectLst/>
                <a:latin typeface="Arial" panose="020B0604020202020204" pitchFamily="34" charset="0"/>
                <a:ea typeface="Times New Roman" panose="02020603050405020304" pitchFamily="18" charset="0"/>
                <a:cs typeface="Arial" panose="020B0604020202020204" pitchFamily="34" charset="0"/>
              </a:rPr>
              <a:t> </a:t>
            </a:r>
          </a:p>
          <a:p>
            <a:r>
              <a:rPr lang="en-GB" sz="1800" dirty="0">
                <a:latin typeface="Arial" panose="020B0604020202020204" pitchFamily="34" charset="0"/>
                <a:ea typeface="Times New Roman" panose="02020603050405020304" pitchFamily="18" charset="0"/>
                <a:cs typeface="Arial" panose="020B0604020202020204" pitchFamily="34" charset="0"/>
              </a:rPr>
              <a:t>   Student</a:t>
            </a:r>
            <a:r>
              <a:rPr lang="en-GB" sz="1800" dirty="0">
                <a:effectLst/>
                <a:latin typeface="Arial" panose="020B0604020202020204" pitchFamily="34" charset="0"/>
                <a:ea typeface="Times New Roman" panose="02020603050405020304" pitchFamily="18" charset="0"/>
                <a:cs typeface="Arial" panose="020B0604020202020204" pitchFamily="34" charset="0"/>
              </a:rPr>
              <a:t>: Iram Shahzad – ID 2421622</a:t>
            </a:r>
          </a:p>
          <a:p>
            <a:endParaRPr lang="en-GB" dirty="0"/>
          </a:p>
        </p:txBody>
      </p:sp>
    </p:spTree>
    <p:extLst>
      <p:ext uri="{BB962C8B-B14F-4D97-AF65-F5344CB8AC3E}">
        <p14:creationId xmlns:p14="http://schemas.microsoft.com/office/powerpoint/2010/main" val="3271367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FD41C-0F6A-4EB1-AEFF-73AF1CF1570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Overview of the Business Idea</a:t>
            </a:r>
          </a:p>
        </p:txBody>
      </p:sp>
      <p:sp>
        <p:nvSpPr>
          <p:cNvPr id="3" name="Content Placeholder 2">
            <a:extLst>
              <a:ext uri="{FF2B5EF4-FFF2-40B4-BE49-F238E27FC236}">
                <a16:creationId xmlns:a16="http://schemas.microsoft.com/office/drawing/2014/main" id="{F390A1BD-7CF7-4DA8-8CF8-D25E229FE55E}"/>
              </a:ext>
            </a:extLst>
          </p:cNvPr>
          <p:cNvSpPr>
            <a:spLocks noGrp="1"/>
          </p:cNvSpPr>
          <p:nvPr>
            <p:ph idx="1"/>
          </p:nvPr>
        </p:nvSpPr>
        <p:spPr/>
        <p:txBody>
          <a:bodyPr>
            <a:normAutofit lnSpcReduction="10000"/>
          </a:bodyPr>
          <a:lstStyle/>
          <a:p>
            <a:pPr>
              <a:lnSpc>
                <a:spcPct val="150000"/>
              </a:lnSpc>
            </a:pPr>
            <a:r>
              <a:rPr lang="en-GB" sz="1600" dirty="0">
                <a:effectLst/>
                <a:latin typeface="Arial" panose="020B0604020202020204" pitchFamily="34" charset="0"/>
                <a:ea typeface="Times New Roman" panose="02020603050405020304" pitchFamily="18" charset="0"/>
                <a:cs typeface="Arial" panose="020B0604020202020204" pitchFamily="34" charset="0"/>
              </a:rPr>
              <a:t>We introduce a unique business idea for multicultural population in Birmingham, ‘’Culture Bites’’ – Birmingham’s Cultural Food Hub.</a:t>
            </a:r>
          </a:p>
          <a:p>
            <a:pPr>
              <a:lnSpc>
                <a:spcPct val="150000"/>
              </a:lnSpc>
            </a:pPr>
            <a:r>
              <a:rPr lang="en-GB" sz="1600" dirty="0">
                <a:effectLst/>
                <a:latin typeface="Arial" panose="020B0604020202020204" pitchFamily="34" charset="0"/>
                <a:ea typeface="Times New Roman" panose="02020603050405020304" pitchFamily="18" charset="0"/>
                <a:cs typeface="Arial" panose="020B0604020202020204" pitchFamily="34" charset="0"/>
              </a:rPr>
              <a:t>A food hall and community space in Birmingham that celebrates the city’s cultural diversity through food, story-telling and events. Each month featuring rotating cuisines from different cultural groups and communities in Birmingham (English, Pakistani, Caribbean, Somali, Indian, Afghani and Persian). </a:t>
            </a:r>
          </a:p>
          <a:p>
            <a:pPr>
              <a:lnSpc>
                <a:spcPct val="150000"/>
              </a:lnSpc>
            </a:pPr>
            <a:r>
              <a:rPr lang="en-GB" sz="1600" dirty="0">
                <a:effectLst/>
                <a:latin typeface="Arial" panose="020B0604020202020204" pitchFamily="34" charset="0"/>
                <a:ea typeface="Times New Roman" panose="02020603050405020304" pitchFamily="18" charset="0"/>
                <a:cs typeface="Arial" panose="020B0604020202020204" pitchFamily="34" charset="0"/>
              </a:rPr>
              <a:t>Birmingham is one of the UK’s most ethnically diverse cities. Despite this diversity, few spaces genuinely bring people together to experience and celebrate this cultural richness. Culture Bites seeks to bridge this gap </a:t>
            </a:r>
            <a:r>
              <a:rPr lang="en-GB" sz="1600" dirty="0">
                <a:latin typeface="Arial" panose="020B0604020202020204" pitchFamily="34" charset="0"/>
                <a:ea typeface="Times New Roman" panose="02020603050405020304" pitchFamily="18" charset="0"/>
                <a:cs typeface="Arial" panose="020B0604020202020204" pitchFamily="34" charset="0"/>
              </a:rPr>
              <a:t>– providing </a:t>
            </a:r>
            <a:r>
              <a:rPr lang="en-GB" sz="1600" dirty="0">
                <a:effectLst/>
                <a:latin typeface="Arial" panose="020B0604020202020204" pitchFamily="34" charset="0"/>
                <a:ea typeface="Times New Roman" panose="02020603050405020304" pitchFamily="18" charset="0"/>
                <a:cs typeface="Arial" panose="020B0604020202020204" pitchFamily="34" charset="0"/>
              </a:rPr>
              <a:t>a platform for city’s diverse communities through </a:t>
            </a:r>
            <a:r>
              <a:rPr lang="en-GB" sz="1600" b="1" dirty="0">
                <a:effectLst/>
                <a:latin typeface="Arial" panose="020B0604020202020204" pitchFamily="34" charset="0"/>
                <a:ea typeface="Times New Roman" panose="02020603050405020304" pitchFamily="18" charset="0"/>
                <a:cs typeface="Arial" panose="020B0604020202020204" pitchFamily="34" charset="0"/>
              </a:rPr>
              <a:t>food, art, music, and storytelling</a:t>
            </a:r>
            <a:r>
              <a:rPr lang="en-GB" sz="1600" dirty="0">
                <a:effectLst/>
                <a:latin typeface="Arial" panose="020B0604020202020204" pitchFamily="34" charset="0"/>
                <a:ea typeface="Times New Roman" panose="02020603050405020304" pitchFamily="18" charset="0"/>
                <a:cs typeface="Arial" panose="020B0604020202020204" pitchFamily="34" charset="0"/>
              </a:rPr>
              <a:t>.</a:t>
            </a:r>
          </a:p>
          <a:p>
            <a:pPr>
              <a:lnSpc>
                <a:spcPct val="150000"/>
              </a:lnSpc>
            </a:pP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endParaRPr lang="en-GB" sz="1600" dirty="0">
              <a:latin typeface="Arial" panose="020B0604020202020204" pitchFamily="34" charset="0"/>
              <a:ea typeface="Times New Roman" panose="02020603050405020304" pitchFamily="18" charset="0"/>
              <a:cs typeface="Arial" panose="020B0604020202020204" pitchFamily="34" charset="0"/>
            </a:endParaRPr>
          </a:p>
          <a:p>
            <a:pPr>
              <a:lnSpc>
                <a:spcPct val="150000"/>
              </a:lnSpc>
            </a:pP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79869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6F8E4-6E7C-4FD0-B128-CC0B7BCDFEF2}"/>
              </a:ext>
            </a:extLst>
          </p:cNvPr>
          <p:cNvSpPr>
            <a:spLocks noGrp="1"/>
          </p:cNvSpPr>
          <p:nvPr>
            <p:ph type="title"/>
          </p:nvPr>
        </p:nvSpPr>
        <p:spPr/>
        <p:txBody>
          <a:bodyPr/>
          <a:lstStyle/>
          <a:p>
            <a:r>
              <a:rPr lang="en-GB" dirty="0"/>
              <a:t>Overview of the Business Idea</a:t>
            </a:r>
          </a:p>
        </p:txBody>
      </p:sp>
      <p:pic>
        <p:nvPicPr>
          <p:cNvPr id="5" name="Content Placeholder 4">
            <a:extLst>
              <a:ext uri="{FF2B5EF4-FFF2-40B4-BE49-F238E27FC236}">
                <a16:creationId xmlns:a16="http://schemas.microsoft.com/office/drawing/2014/main" id="{454B2F18-DE5F-49B2-85BE-F0F518BEE2A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88468" y="2133600"/>
            <a:ext cx="6716889" cy="3778250"/>
          </a:xfrm>
        </p:spPr>
      </p:pic>
    </p:spTree>
    <p:extLst>
      <p:ext uri="{BB962C8B-B14F-4D97-AF65-F5344CB8AC3E}">
        <p14:creationId xmlns:p14="http://schemas.microsoft.com/office/powerpoint/2010/main" val="3941889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C3BC0-D656-4058-AC60-954C3630BF9E}"/>
              </a:ext>
            </a:extLst>
          </p:cNvPr>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cs typeface="Times New Roman" panose="02020603050405020304" pitchFamily="18" charset="0"/>
              </a:rPr>
              <a:t>Products and Services</a:t>
            </a:r>
          </a:p>
        </p:txBody>
      </p:sp>
      <p:sp>
        <p:nvSpPr>
          <p:cNvPr id="3" name="Content Placeholder 2">
            <a:extLst>
              <a:ext uri="{FF2B5EF4-FFF2-40B4-BE49-F238E27FC236}">
                <a16:creationId xmlns:a16="http://schemas.microsoft.com/office/drawing/2014/main" id="{C258D1D1-8C7C-4ABF-BB5C-611CCED0E0A4}"/>
              </a:ext>
            </a:extLst>
          </p:cNvPr>
          <p:cNvSpPr>
            <a:spLocks noGrp="1"/>
          </p:cNvSpPr>
          <p:nvPr>
            <p:ph idx="1"/>
          </p:nvPr>
        </p:nvSpPr>
        <p:spPr/>
        <p:txBody>
          <a:bodyPr>
            <a:normAutofit/>
          </a:bodyPr>
          <a:lstStyle/>
          <a:p>
            <a:pPr marL="0" indent="0">
              <a:lnSpc>
                <a:spcPct val="150000"/>
              </a:lnSpc>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This restaurant offers </a:t>
            </a:r>
          </a:p>
          <a:p>
            <a:pPr>
              <a:lnSpc>
                <a:spcPct val="15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a </a:t>
            </a:r>
            <a:r>
              <a:rPr lang="en-GB" sz="1800" b="1" dirty="0">
                <a:effectLst/>
                <a:latin typeface="Arial" panose="020B0604020202020204" pitchFamily="34" charset="0"/>
                <a:ea typeface="Times New Roman" panose="02020603050405020304" pitchFamily="18" charset="0"/>
                <a:cs typeface="Arial" panose="020B0604020202020204" pitchFamily="34" charset="0"/>
              </a:rPr>
              <a:t>café</a:t>
            </a:r>
            <a:r>
              <a:rPr lang="en-GB" sz="1800" dirty="0">
                <a:effectLst/>
                <a:latin typeface="Arial" panose="020B0604020202020204" pitchFamily="34" charset="0"/>
                <a:ea typeface="Times New Roman" panose="02020603050405020304" pitchFamily="18" charset="0"/>
                <a:cs typeface="Arial" panose="020B0604020202020204" pitchFamily="34" charset="0"/>
              </a:rPr>
              <a:t> serving variety of foods and drinks</a:t>
            </a:r>
          </a:p>
          <a:p>
            <a:pPr>
              <a:lnSpc>
                <a:spcPct val="15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cooking workshops </a:t>
            </a:r>
            <a:r>
              <a:rPr lang="en-GB" sz="1800" dirty="0">
                <a:effectLst/>
                <a:latin typeface="Arial" panose="020B0604020202020204" pitchFamily="34" charset="0"/>
                <a:ea typeface="Times New Roman" panose="02020603050405020304" pitchFamily="18" charset="0"/>
                <a:cs typeface="Arial" panose="020B0604020202020204" pitchFamily="34" charset="0"/>
              </a:rPr>
              <a:t>run by community chefs</a:t>
            </a:r>
          </a:p>
          <a:p>
            <a:pPr>
              <a:lnSpc>
                <a:spcPct val="15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cultural events </a:t>
            </a:r>
            <a:r>
              <a:rPr lang="en-GB" sz="1800" dirty="0">
                <a:effectLst/>
                <a:latin typeface="Arial" panose="020B0604020202020204" pitchFamily="34" charset="0"/>
                <a:ea typeface="Times New Roman" panose="02020603050405020304" pitchFamily="18" charset="0"/>
                <a:cs typeface="Arial" panose="020B0604020202020204" pitchFamily="34" charset="0"/>
              </a:rPr>
              <a:t>including music, art heritage talks linked to the cuisine</a:t>
            </a:r>
          </a:p>
          <a:p>
            <a:pPr>
              <a:lnSpc>
                <a:spcPct val="15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plan to set up </a:t>
            </a:r>
            <a:r>
              <a:rPr lang="en-GB" sz="1800" b="1" dirty="0">
                <a:effectLst/>
                <a:latin typeface="Arial" panose="020B0604020202020204" pitchFamily="34" charset="0"/>
                <a:ea typeface="Times New Roman" panose="02020603050405020304" pitchFamily="18" charset="0"/>
                <a:cs typeface="Arial" panose="020B0604020202020204" pitchFamily="34" charset="0"/>
              </a:rPr>
              <a:t>market stalls </a:t>
            </a:r>
            <a:r>
              <a:rPr lang="en-GB" sz="1800" dirty="0">
                <a:effectLst/>
                <a:latin typeface="Arial" panose="020B0604020202020204" pitchFamily="34" charset="0"/>
                <a:ea typeface="Times New Roman" panose="02020603050405020304" pitchFamily="18" charset="0"/>
                <a:cs typeface="Arial" panose="020B0604020202020204" pitchFamily="34" charset="0"/>
              </a:rPr>
              <a:t>selling spices, snacks and crafts from different communities </a:t>
            </a:r>
          </a:p>
          <a:p>
            <a:endParaRPr lang="en-GB" sz="1800" b="1" dirty="0">
              <a:latin typeface="Arial" panose="020B0604020202020204" pitchFamily="34" charset="0"/>
              <a:ea typeface="Times New Roman" panose="02020603050405020304" pitchFamily="18" charset="0"/>
              <a:cs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0391478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7E156-E039-4501-AFD2-A207172380E0}"/>
              </a:ext>
            </a:extLst>
          </p:cNvPr>
          <p:cNvSpPr>
            <a:spLocks noGrp="1"/>
          </p:cNvSpPr>
          <p:nvPr>
            <p:ph type="title"/>
          </p:nvPr>
        </p:nvSpPr>
        <p:spPr/>
        <p:txBody>
          <a:bodyPr>
            <a:normAutofit fontScale="90000"/>
          </a:bodyPr>
          <a:lstStyle/>
          <a:p>
            <a:r>
              <a:rPr lang="en-GB" sz="44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Management Structure</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76437EC-0780-4ABB-83A5-468C4FCAA27C}"/>
              </a:ext>
            </a:extLst>
          </p:cNvPr>
          <p:cNvSpPr>
            <a:spLocks noGrp="1"/>
          </p:cNvSpPr>
          <p:nvPr>
            <p:ph idx="1"/>
          </p:nvPr>
        </p:nvSpPr>
        <p:spPr/>
        <p:txBody>
          <a:bodyPr/>
          <a:lstStyle/>
          <a:p>
            <a:pPr marL="342900" lvl="0" indent="-342900">
              <a:lnSpc>
                <a:spcPct val="150000"/>
              </a:lnSpc>
              <a:buSzPts val="1000"/>
              <a:buFont typeface="Symbol" panose="05050102010706020507" pitchFamily="18" charset="2"/>
              <a:buChar char=""/>
              <a:tabLst>
                <a:tab pos="457200" algn="l"/>
              </a:tabLst>
            </a:pPr>
            <a:r>
              <a:rPr lang="en-GB" sz="1800" b="1" dirty="0">
                <a:effectLst/>
                <a:latin typeface="Arial" panose="020B0604020202020204" pitchFamily="34" charset="0"/>
                <a:ea typeface="Times New Roman" panose="02020603050405020304" pitchFamily="18" charset="0"/>
                <a:cs typeface="Arial" panose="020B0604020202020204" pitchFamily="34" charset="0"/>
              </a:rPr>
              <a:t>Managing Director</a:t>
            </a:r>
            <a:r>
              <a:rPr lang="en-GB" sz="1800" dirty="0">
                <a:effectLst/>
                <a:latin typeface="Arial" panose="020B0604020202020204" pitchFamily="34" charset="0"/>
                <a:ea typeface="Times New Roman" panose="02020603050405020304" pitchFamily="18" charset="0"/>
                <a:cs typeface="Arial" panose="020B0604020202020204" pitchFamily="34" charset="0"/>
              </a:rPr>
              <a:t> – Responsible for strategic planning, partnerships, and operations.</a:t>
            </a:r>
          </a:p>
          <a:p>
            <a:pPr marL="342900" lvl="0" indent="-342900">
              <a:lnSpc>
                <a:spcPct val="150000"/>
              </a:lnSpc>
              <a:buSzPts val="1000"/>
              <a:buFont typeface="Symbol" panose="05050102010706020507" pitchFamily="18" charset="2"/>
              <a:buChar char=""/>
              <a:tabLst>
                <a:tab pos="457200" algn="l"/>
              </a:tabLst>
            </a:pPr>
            <a:r>
              <a:rPr lang="en-GB" sz="1800" b="1" dirty="0">
                <a:effectLst/>
                <a:latin typeface="Arial" panose="020B0604020202020204" pitchFamily="34" charset="0"/>
                <a:ea typeface="Times New Roman" panose="02020603050405020304" pitchFamily="18" charset="0"/>
                <a:cs typeface="Arial" panose="020B0604020202020204" pitchFamily="34" charset="0"/>
              </a:rPr>
              <a:t>Head Chef Coordinator</a:t>
            </a:r>
            <a:r>
              <a:rPr lang="en-GB" sz="1800" dirty="0">
                <a:effectLst/>
                <a:latin typeface="Arial" panose="020B0604020202020204" pitchFamily="34" charset="0"/>
                <a:ea typeface="Times New Roman" panose="02020603050405020304" pitchFamily="18" charset="0"/>
                <a:cs typeface="Arial" panose="020B0604020202020204" pitchFamily="34" charset="0"/>
              </a:rPr>
              <a:t> – Manages rotation of chefs and ensures food quality and hygiene.</a:t>
            </a:r>
          </a:p>
          <a:p>
            <a:pPr marL="342900" lvl="0" indent="-342900">
              <a:lnSpc>
                <a:spcPct val="150000"/>
              </a:lnSpc>
              <a:buSzPts val="1000"/>
              <a:buFont typeface="Symbol" panose="05050102010706020507" pitchFamily="18" charset="2"/>
              <a:buChar char=""/>
              <a:tabLst>
                <a:tab pos="457200" algn="l"/>
              </a:tabLst>
            </a:pPr>
            <a:r>
              <a:rPr lang="en-GB" sz="1800" b="1" dirty="0">
                <a:effectLst/>
                <a:latin typeface="Arial" panose="020B0604020202020204" pitchFamily="34" charset="0"/>
                <a:ea typeface="Times New Roman" panose="02020603050405020304" pitchFamily="18" charset="0"/>
                <a:cs typeface="Arial" panose="020B0604020202020204" pitchFamily="34" charset="0"/>
              </a:rPr>
              <a:t>Events &amp; Community Manager</a:t>
            </a:r>
            <a:r>
              <a:rPr lang="en-GB" sz="1800" dirty="0">
                <a:effectLst/>
                <a:latin typeface="Arial" panose="020B0604020202020204" pitchFamily="34" charset="0"/>
                <a:ea typeface="Times New Roman" panose="02020603050405020304" pitchFamily="18" charset="0"/>
                <a:cs typeface="Arial" panose="020B0604020202020204" pitchFamily="34" charset="0"/>
              </a:rPr>
              <a:t> – Oversees workshops, music events, and cultural programming.</a:t>
            </a:r>
          </a:p>
          <a:p>
            <a:pPr marL="342900" lvl="0" indent="-342900">
              <a:lnSpc>
                <a:spcPct val="150000"/>
              </a:lnSpc>
              <a:buSzPts val="1000"/>
              <a:buFont typeface="Symbol" panose="05050102010706020507" pitchFamily="18" charset="2"/>
              <a:buChar char=""/>
              <a:tabLst>
                <a:tab pos="457200" algn="l"/>
              </a:tabLst>
            </a:pPr>
            <a:r>
              <a:rPr lang="en-GB" sz="1800" b="1" dirty="0">
                <a:effectLst/>
                <a:latin typeface="Arial" panose="020B0604020202020204" pitchFamily="34" charset="0"/>
                <a:ea typeface="Times New Roman" panose="02020603050405020304" pitchFamily="18" charset="0"/>
                <a:cs typeface="Arial" panose="020B0604020202020204" pitchFamily="34" charset="0"/>
              </a:rPr>
              <a:t>Finance Manager</a:t>
            </a:r>
            <a:r>
              <a:rPr lang="en-GB" sz="1800" dirty="0">
                <a:effectLst/>
                <a:latin typeface="Arial" panose="020B0604020202020204" pitchFamily="34" charset="0"/>
                <a:ea typeface="Times New Roman" panose="02020603050405020304" pitchFamily="18" charset="0"/>
                <a:cs typeface="Arial" panose="020B0604020202020204" pitchFamily="34" charset="0"/>
              </a:rPr>
              <a:t> – Manages budgets, payroll, procurement, and accounts.</a:t>
            </a:r>
          </a:p>
          <a:p>
            <a:pPr marL="0" indent="0">
              <a:buNone/>
            </a:pPr>
            <a:endParaRPr lang="en-GB" dirty="0"/>
          </a:p>
        </p:txBody>
      </p:sp>
    </p:spTree>
    <p:extLst>
      <p:ext uri="{BB962C8B-B14F-4D97-AF65-F5344CB8AC3E}">
        <p14:creationId xmlns:p14="http://schemas.microsoft.com/office/powerpoint/2010/main" val="34228166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3DC68-9C18-42C4-9B31-14B320F10648}"/>
              </a:ext>
            </a:extLst>
          </p:cNvPr>
          <p:cNvSpPr>
            <a:spLocks noGrp="1"/>
          </p:cNvSpPr>
          <p:nvPr>
            <p:ph type="title"/>
          </p:nvPr>
        </p:nvSpPr>
        <p:spPr/>
        <p:txBody>
          <a:bodyPr/>
          <a:lstStyle/>
          <a:p>
            <a:r>
              <a:rPr lang="en-GB" b="1" dirty="0">
                <a:effectLst/>
                <a:latin typeface="Arial" panose="020B0604020202020204" pitchFamily="34" charset="0"/>
                <a:ea typeface="Times New Roman" panose="02020603050405020304" pitchFamily="18" charset="0"/>
              </a:rPr>
              <a:t>Legal Format</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19EDFEC-2DA2-4D34-86C1-2488FBB3D11B}"/>
              </a:ext>
            </a:extLst>
          </p:cNvPr>
          <p:cNvSpPr>
            <a:spLocks noGrp="1"/>
          </p:cNvSpPr>
          <p:nvPr>
            <p:ph idx="1"/>
          </p:nvPr>
        </p:nvSpPr>
        <p:spPr/>
        <p:txBody>
          <a:bodyPr>
            <a:normAutofit fontScale="92500" lnSpcReduction="20000"/>
          </a:bodyPr>
          <a:lstStyle/>
          <a:p>
            <a:pPr>
              <a:lnSpc>
                <a:spcPct val="15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Culture Bites will be set up as a </a:t>
            </a:r>
            <a:r>
              <a:rPr lang="en-GB" sz="1800" b="1" dirty="0">
                <a:effectLst/>
                <a:latin typeface="Arial" panose="020B0604020202020204" pitchFamily="34" charset="0"/>
                <a:ea typeface="Times New Roman" panose="02020603050405020304" pitchFamily="18" charset="0"/>
                <a:cs typeface="Arial" panose="020B0604020202020204" pitchFamily="34" charset="0"/>
              </a:rPr>
              <a:t>Private Limited Company (Ltd)</a:t>
            </a:r>
            <a:r>
              <a:rPr lang="en-GB" sz="1800" dirty="0">
                <a:effectLst/>
                <a:latin typeface="Arial" panose="020B0604020202020204" pitchFamily="34" charset="0"/>
                <a:ea typeface="Times New Roman" panose="02020603050405020304" pitchFamily="18" charset="0"/>
                <a:cs typeface="Arial" panose="020B0604020202020204" pitchFamily="34" charset="0"/>
              </a:rPr>
              <a:t> in the UK. </a:t>
            </a:r>
          </a:p>
          <a:p>
            <a:pPr>
              <a:lnSpc>
                <a:spcPct val="15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This means the business will be its own legal entity, separate from the people who run it. </a:t>
            </a:r>
          </a:p>
          <a:p>
            <a:pPr>
              <a:lnSpc>
                <a:spcPct val="15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This structure also makes it easier to apply for funding, build partnerships, and be taken seriously by investors and suppliers. </a:t>
            </a:r>
          </a:p>
          <a:p>
            <a:pPr>
              <a:lnSpc>
                <a:spcPct val="15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It’s a popular choice for small businesses in the UK and gives us a solid, professional foundation to grow Culture Bites into a trusted and long-lasting community food hub.</a:t>
            </a:r>
          </a:p>
          <a:p>
            <a:pPr>
              <a:lnSpc>
                <a:spcPct val="15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Culture Bites will employ a mix of full-time staff (admin, kitchen, events) and part-time or contracted chefs and performers.</a:t>
            </a:r>
          </a:p>
          <a:p>
            <a:endParaRPr lang="en-GB" dirty="0"/>
          </a:p>
        </p:txBody>
      </p:sp>
    </p:spTree>
    <p:extLst>
      <p:ext uri="{BB962C8B-B14F-4D97-AF65-F5344CB8AC3E}">
        <p14:creationId xmlns:p14="http://schemas.microsoft.com/office/powerpoint/2010/main" val="4220720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105ED-1448-4112-86E8-1D87AA8C3D12}"/>
              </a:ext>
            </a:extLst>
          </p:cNvPr>
          <p:cNvSpPr>
            <a:spLocks noGrp="1"/>
          </p:cNvSpPr>
          <p:nvPr>
            <p:ph type="title"/>
          </p:nvPr>
        </p:nvSpPr>
        <p:spPr/>
        <p:txBody>
          <a:bodyPr>
            <a:normAutofit/>
          </a:bodyPr>
          <a:lstStyle/>
          <a:p>
            <a:r>
              <a:rPr lang="en-GB" b="1" dirty="0">
                <a:effectLst/>
                <a:latin typeface="Arial" panose="020B0604020202020204" pitchFamily="34" charset="0"/>
                <a:ea typeface="Times New Roman" panose="02020603050405020304" pitchFamily="18" charset="0"/>
              </a:rPr>
              <a:t>PESTEL</a:t>
            </a:r>
            <a:r>
              <a:rPr lang="en-GB" dirty="0">
                <a:effectLst/>
                <a:latin typeface="Arial" panose="020B0604020202020204" pitchFamily="34" charset="0"/>
                <a:ea typeface="Times New Roman" panose="02020603050405020304" pitchFamily="18" charset="0"/>
              </a:rPr>
              <a:t> </a:t>
            </a:r>
            <a:r>
              <a:rPr lang="en-GB" b="1" dirty="0">
                <a:effectLst/>
                <a:latin typeface="Arial" panose="020B0604020202020204" pitchFamily="34" charset="0"/>
                <a:ea typeface="Times New Roman" panose="02020603050405020304" pitchFamily="18" charset="0"/>
              </a:rPr>
              <a:t>Analysis </a:t>
            </a:r>
            <a:endParaRPr lang="en-GB" b="1" dirty="0"/>
          </a:p>
        </p:txBody>
      </p:sp>
      <p:sp>
        <p:nvSpPr>
          <p:cNvPr id="3" name="Content Placeholder 2">
            <a:extLst>
              <a:ext uri="{FF2B5EF4-FFF2-40B4-BE49-F238E27FC236}">
                <a16:creationId xmlns:a16="http://schemas.microsoft.com/office/drawing/2014/main" id="{3134D585-20CF-4154-B587-829D2DD625F4}"/>
              </a:ext>
            </a:extLst>
          </p:cNvPr>
          <p:cNvSpPr>
            <a:spLocks noGrp="1"/>
          </p:cNvSpPr>
          <p:nvPr>
            <p:ph idx="1"/>
          </p:nvPr>
        </p:nvSpPr>
        <p:spPr/>
        <p:txBody>
          <a:bodyPr>
            <a:normAutofit fontScale="70000" lnSpcReduction="20000"/>
          </a:bodyPr>
          <a:lstStyle/>
          <a:p>
            <a:pPr>
              <a:lnSpc>
                <a:spcPct val="15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A </a:t>
            </a:r>
            <a:r>
              <a:rPr lang="en-GB" sz="1800" b="1" dirty="0">
                <a:effectLst/>
                <a:latin typeface="Arial" panose="020B0604020202020204" pitchFamily="34" charset="0"/>
                <a:ea typeface="Times New Roman" panose="02020603050405020304" pitchFamily="18" charset="0"/>
                <a:cs typeface="Arial" panose="020B0604020202020204" pitchFamily="34" charset="0"/>
              </a:rPr>
              <a:t>PESTEL</a:t>
            </a:r>
            <a:r>
              <a:rPr lang="en-GB" sz="1800" dirty="0">
                <a:effectLst/>
                <a:latin typeface="Arial" panose="020B0604020202020204" pitchFamily="34" charset="0"/>
                <a:ea typeface="Times New Roman" panose="02020603050405020304" pitchFamily="18" charset="0"/>
                <a:cs typeface="Arial" panose="020B0604020202020204" pitchFamily="34" charset="0"/>
              </a:rPr>
              <a:t> analysis identifies external factors that may affect Culture Bites' operations and strategy.</a:t>
            </a:r>
          </a:p>
          <a:p>
            <a:pPr>
              <a:lnSpc>
                <a:spcPct val="15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Political: </a:t>
            </a:r>
            <a:r>
              <a:rPr lang="en-GB" sz="1800" dirty="0">
                <a:effectLst/>
                <a:latin typeface="Arial" panose="020B0604020202020204" pitchFamily="34" charset="0"/>
                <a:ea typeface="Times New Roman" panose="02020603050405020304" pitchFamily="18" charset="0"/>
                <a:cs typeface="Arial" panose="020B0604020202020204" pitchFamily="34" charset="0"/>
              </a:rPr>
              <a:t>Although Birmingham’s local government is supportive to bring communities together, we’ll need to keep an eye on </a:t>
            </a:r>
            <a:r>
              <a:rPr lang="en-GB" sz="1800" b="1" dirty="0">
                <a:effectLst/>
                <a:latin typeface="Arial" panose="020B0604020202020204" pitchFamily="34" charset="0"/>
                <a:ea typeface="Times New Roman" panose="02020603050405020304" pitchFamily="18" charset="0"/>
                <a:cs typeface="Arial" panose="020B0604020202020204" pitchFamily="34" charset="0"/>
              </a:rPr>
              <a:t>local rules </a:t>
            </a:r>
            <a:r>
              <a:rPr lang="en-GB" sz="1800" dirty="0">
                <a:effectLst/>
                <a:latin typeface="Arial" panose="020B0604020202020204" pitchFamily="34" charset="0"/>
                <a:ea typeface="Times New Roman" panose="02020603050405020304" pitchFamily="18" charset="0"/>
                <a:cs typeface="Arial" panose="020B0604020202020204" pitchFamily="34" charset="0"/>
              </a:rPr>
              <a:t>like zoning or business rates that might affect our location or costs. </a:t>
            </a:r>
            <a:r>
              <a:rPr lang="en-GB" sz="1800" dirty="0">
                <a:latin typeface="Arial" panose="020B0604020202020204" pitchFamily="34" charset="0"/>
                <a:ea typeface="Times New Roman" panose="02020603050405020304" pitchFamily="18" charset="0"/>
                <a:cs typeface="Arial" panose="020B0604020202020204" pitchFamily="34" charset="0"/>
              </a:rPr>
              <a:t>I</a:t>
            </a:r>
            <a:r>
              <a:rPr lang="en-GB" sz="1800" dirty="0">
                <a:effectLst/>
                <a:latin typeface="Arial" panose="020B0604020202020204" pitchFamily="34" charset="0"/>
                <a:ea typeface="Times New Roman" panose="02020603050405020304" pitchFamily="18" charset="0"/>
                <a:cs typeface="Arial" panose="020B0604020202020204" pitchFamily="34" charset="0"/>
              </a:rPr>
              <a:t>t’s important to watch how trade </a:t>
            </a:r>
            <a:r>
              <a:rPr lang="en-GB" sz="1800" b="1" dirty="0">
                <a:effectLst/>
                <a:latin typeface="Arial" panose="020B0604020202020204" pitchFamily="34" charset="0"/>
                <a:ea typeface="Times New Roman" panose="02020603050405020304" pitchFamily="18" charset="0"/>
                <a:cs typeface="Arial" panose="020B0604020202020204" pitchFamily="34" charset="0"/>
              </a:rPr>
              <a:t>rules post-Brexit </a:t>
            </a:r>
            <a:r>
              <a:rPr lang="en-GB" sz="1800" dirty="0">
                <a:effectLst/>
                <a:latin typeface="Arial" panose="020B0604020202020204" pitchFamily="34" charset="0"/>
                <a:ea typeface="Times New Roman" panose="02020603050405020304" pitchFamily="18" charset="0"/>
                <a:cs typeface="Arial" panose="020B0604020202020204" pitchFamily="34" charset="0"/>
              </a:rPr>
              <a:t>might impact the import of some international ingredients </a:t>
            </a:r>
          </a:p>
          <a:p>
            <a:pPr>
              <a:lnSpc>
                <a:spcPct val="15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Economic: </a:t>
            </a:r>
            <a:r>
              <a:rPr lang="en-GB" sz="1800" dirty="0">
                <a:effectLst/>
                <a:latin typeface="Arial" panose="020B0604020202020204" pitchFamily="34" charset="0"/>
                <a:ea typeface="Times New Roman" panose="02020603050405020304" pitchFamily="18" charset="0"/>
                <a:cs typeface="Arial" panose="020B0604020202020204" pitchFamily="34" charset="0"/>
              </a:rPr>
              <a:t>In today’s Cost of living crisis (post Brexit and COVID pandemic) we will provide better value to our customers without compromising quality. With rising wages in hospitality, managing staff efficiently will help keep costs balanced.</a:t>
            </a:r>
          </a:p>
          <a:p>
            <a:pPr>
              <a:lnSpc>
                <a:spcPct val="15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 Social: </a:t>
            </a:r>
            <a:r>
              <a:rPr lang="en-GB" sz="1800" dirty="0">
                <a:effectLst/>
                <a:latin typeface="Arial" panose="020B0604020202020204" pitchFamily="34" charset="0"/>
                <a:ea typeface="Times New Roman" panose="02020603050405020304" pitchFamily="18" charset="0"/>
                <a:cs typeface="Arial" panose="020B0604020202020204" pitchFamily="34" charset="0"/>
              </a:rPr>
              <a:t>Birmingham’s amazing cultural mix is exactly why Culture Bites will flourish. </a:t>
            </a:r>
            <a:r>
              <a:rPr lang="en-GB" sz="1800" dirty="0">
                <a:latin typeface="Arial" panose="020B0604020202020204" pitchFamily="34" charset="0"/>
                <a:ea typeface="Times New Roman" panose="02020603050405020304" pitchFamily="18" charset="0"/>
                <a:cs typeface="Arial" panose="020B0604020202020204" pitchFamily="34" charset="0"/>
              </a:rPr>
              <a:t>S</a:t>
            </a:r>
            <a:r>
              <a:rPr lang="en-GB" sz="1800" dirty="0">
                <a:effectLst/>
                <a:latin typeface="Arial" panose="020B0604020202020204" pitchFamily="34" charset="0"/>
                <a:ea typeface="Times New Roman" panose="02020603050405020304" pitchFamily="18" charset="0"/>
                <a:cs typeface="Arial" panose="020B0604020202020204" pitchFamily="34" charset="0"/>
              </a:rPr>
              <a:t>ocial media is huge – sharing great photos and stories online will help us connect with food lovers everywhere.</a:t>
            </a:r>
          </a:p>
          <a:p>
            <a:pPr>
              <a:lnSpc>
                <a:spcPct val="15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 Technological</a:t>
            </a:r>
            <a:r>
              <a:rPr lang="en-GB" sz="1800" b="1" dirty="0">
                <a:latin typeface="Arial" panose="020B0604020202020204" pitchFamily="34" charset="0"/>
                <a:ea typeface="Times New Roman" panose="02020603050405020304" pitchFamily="18" charset="0"/>
                <a:cs typeface="Arial" panose="020B0604020202020204" pitchFamily="34" charset="0"/>
              </a:rPr>
              <a:t>: </a:t>
            </a:r>
            <a:r>
              <a:rPr lang="en-GB" sz="1800" dirty="0">
                <a:effectLst/>
                <a:latin typeface="Arial" panose="020B0604020202020204" pitchFamily="34" charset="0"/>
                <a:ea typeface="Times New Roman" panose="02020603050405020304" pitchFamily="18" charset="0"/>
                <a:cs typeface="Arial" panose="020B0604020202020204" pitchFamily="34" charset="0"/>
              </a:rPr>
              <a:t>Offering online ordering and delivery through apps like Deliveroo or Uber Eats will help us reach more customers. We’ll also use social media to keep people excited about our events, workshops, and new menus. And making payments smooth and easy with contactless options is just expected these days.</a:t>
            </a:r>
          </a:p>
          <a:p>
            <a:pPr marL="0" indent="0">
              <a:lnSpc>
                <a:spcPct val="150000"/>
              </a:lnSpc>
              <a:buNone/>
            </a:pP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85145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BD591-CDCF-47B2-87FF-0A4384FF0693}"/>
              </a:ext>
            </a:extLst>
          </p:cNvPr>
          <p:cNvSpPr>
            <a:spLocks noGrp="1"/>
          </p:cNvSpPr>
          <p:nvPr>
            <p:ph type="title"/>
          </p:nvPr>
        </p:nvSpPr>
        <p:spPr/>
        <p:txBody>
          <a:bodyPr/>
          <a:lstStyle/>
          <a:p>
            <a:r>
              <a:rPr lang="en-GB" b="1" dirty="0">
                <a:effectLst/>
                <a:latin typeface="Arial" panose="020B0604020202020204" pitchFamily="34" charset="0"/>
                <a:ea typeface="Times New Roman" panose="02020603050405020304" pitchFamily="18" charset="0"/>
              </a:rPr>
              <a:t>PESTEL</a:t>
            </a:r>
            <a:r>
              <a:rPr lang="en-GB" dirty="0">
                <a:effectLst/>
                <a:latin typeface="Arial" panose="020B0604020202020204" pitchFamily="34" charset="0"/>
                <a:ea typeface="Times New Roman" panose="02020603050405020304" pitchFamily="18" charset="0"/>
              </a:rPr>
              <a:t> </a:t>
            </a:r>
            <a:r>
              <a:rPr lang="en-GB" b="1" dirty="0">
                <a:effectLst/>
                <a:latin typeface="Arial" panose="020B0604020202020204" pitchFamily="34" charset="0"/>
                <a:ea typeface="Times New Roman" panose="02020603050405020304" pitchFamily="18" charset="0"/>
              </a:rPr>
              <a:t>Analysis </a:t>
            </a:r>
            <a:endParaRPr lang="en-GB" dirty="0"/>
          </a:p>
        </p:txBody>
      </p:sp>
      <p:sp>
        <p:nvSpPr>
          <p:cNvPr id="3" name="Content Placeholder 2">
            <a:extLst>
              <a:ext uri="{FF2B5EF4-FFF2-40B4-BE49-F238E27FC236}">
                <a16:creationId xmlns:a16="http://schemas.microsoft.com/office/drawing/2014/main" id="{C610F873-C2D8-440E-B1C3-9CC23CEB3CB9}"/>
              </a:ext>
            </a:extLst>
          </p:cNvPr>
          <p:cNvSpPr>
            <a:spLocks noGrp="1"/>
          </p:cNvSpPr>
          <p:nvPr>
            <p:ph idx="1"/>
          </p:nvPr>
        </p:nvSpPr>
        <p:spPr/>
        <p:txBody>
          <a:bodyPr>
            <a:normAutofit/>
          </a:bodyPr>
          <a:lstStyle/>
          <a:p>
            <a:pPr>
              <a:lnSpc>
                <a:spcPct val="150000"/>
              </a:lnSpc>
            </a:pPr>
            <a:r>
              <a:rPr lang="en-GB" sz="1500" b="1" dirty="0">
                <a:effectLst/>
                <a:latin typeface="Arial" panose="020B0604020202020204" pitchFamily="34" charset="0"/>
                <a:ea typeface="Times New Roman" panose="02020603050405020304" pitchFamily="18" charset="0"/>
                <a:cs typeface="Arial" panose="020B0604020202020204" pitchFamily="34" charset="0"/>
              </a:rPr>
              <a:t>Environmental: </a:t>
            </a:r>
            <a:r>
              <a:rPr lang="en-GB" sz="1500" dirty="0">
                <a:effectLst/>
                <a:latin typeface="Arial" panose="020B0604020202020204" pitchFamily="34" charset="0"/>
                <a:ea typeface="Times New Roman" panose="02020603050405020304" pitchFamily="18" charset="0"/>
                <a:cs typeface="Arial" panose="020B0604020202020204" pitchFamily="34" charset="0"/>
              </a:rPr>
              <a:t>We can stand out by cutting food waste, using eco-friendly packaging, and sourcing ingredients locally whenever possible.</a:t>
            </a:r>
          </a:p>
          <a:p>
            <a:pPr>
              <a:lnSpc>
                <a:spcPct val="150000"/>
              </a:lnSpc>
            </a:pPr>
            <a:r>
              <a:rPr lang="en-GB" sz="1500" b="1" dirty="0">
                <a:effectLst/>
                <a:latin typeface="Arial" panose="020B0604020202020204" pitchFamily="34" charset="0"/>
                <a:ea typeface="Times New Roman" panose="02020603050405020304" pitchFamily="18" charset="0"/>
                <a:cs typeface="Arial" panose="020B0604020202020204" pitchFamily="34" charset="0"/>
              </a:rPr>
              <a:t>Legal: </a:t>
            </a:r>
            <a:r>
              <a:rPr lang="en-GB" sz="1500" dirty="0">
                <a:effectLst/>
                <a:latin typeface="Arial" panose="020B0604020202020204" pitchFamily="34" charset="0"/>
                <a:ea typeface="Times New Roman" panose="02020603050405020304" pitchFamily="18" charset="0"/>
                <a:cs typeface="Arial" panose="020B0604020202020204" pitchFamily="34" charset="0"/>
              </a:rPr>
              <a:t>Running a food business means following strict health and safety rules to keep everyone safe and happy. We’ll also make sure to treat our staff fairly, following all employment laws. And, if we have live music or events, we’ll get all the right licenses so everything runs smoothly and legally.</a:t>
            </a:r>
          </a:p>
          <a:p>
            <a:pPr>
              <a:lnSpc>
                <a:spcPct val="150000"/>
              </a:lnSpc>
            </a:pPr>
            <a:r>
              <a:rPr lang="en-GB" sz="1500" b="1" dirty="0">
                <a:effectLst/>
                <a:latin typeface="Arial" panose="020B0604020202020204" pitchFamily="34" charset="0"/>
                <a:ea typeface="Times New Roman" panose="02020603050405020304" pitchFamily="18" charset="0"/>
                <a:cs typeface="Arial" panose="020B0604020202020204" pitchFamily="34" charset="0"/>
              </a:rPr>
              <a:t>Summary: </a:t>
            </a:r>
            <a:r>
              <a:rPr lang="en-GB" sz="1500" dirty="0">
                <a:effectLst/>
                <a:latin typeface="Arial" panose="020B0604020202020204" pitchFamily="34" charset="0"/>
                <a:ea typeface="Times New Roman" panose="02020603050405020304" pitchFamily="18" charset="0"/>
                <a:cs typeface="Arial" panose="020B0604020202020204" pitchFamily="34" charset="0"/>
              </a:rPr>
              <a:t>In short, the city’s love for diversity gives us a fantastic chance to create a warm, welcoming space where people come together over food and culture. We will stay on top of legal and business requirements to keep things running without any issues.</a:t>
            </a:r>
          </a:p>
          <a:p>
            <a:pPr marL="0" indent="0">
              <a:lnSpc>
                <a:spcPct val="150000"/>
              </a:lnSpc>
              <a:buNone/>
            </a:pPr>
            <a:endParaRPr lang="en-GB" sz="1800" dirty="0">
              <a:effectLst/>
              <a:latin typeface="Times New Roman" panose="02020603050405020304" pitchFamily="18" charset="0"/>
              <a:ea typeface="Times New Roman" panose="02020603050405020304" pitchFamily="18" charset="0"/>
            </a:endParaRPr>
          </a:p>
          <a:p>
            <a:pPr>
              <a:lnSpc>
                <a:spcPct val="150000"/>
              </a:lnSpc>
            </a:pPr>
            <a:endParaRPr lang="en-GB" sz="1800" dirty="0">
              <a:effectLst/>
              <a:latin typeface="Times New Roman" panose="02020603050405020304" pitchFamily="18" charset="0"/>
              <a:ea typeface="Times New Roman" panose="02020603050405020304" pitchFamily="18" charset="0"/>
            </a:endParaRPr>
          </a:p>
          <a:p>
            <a:pPr>
              <a:lnSpc>
                <a:spcPct val="150000"/>
              </a:lnSpc>
            </a:pPr>
            <a:endParaRPr lang="en-GB" dirty="0"/>
          </a:p>
        </p:txBody>
      </p:sp>
    </p:spTree>
    <p:extLst>
      <p:ext uri="{BB962C8B-B14F-4D97-AF65-F5344CB8AC3E}">
        <p14:creationId xmlns:p14="http://schemas.microsoft.com/office/powerpoint/2010/main" val="3397656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C558A-08AA-4064-96FE-C5D4B7A59AC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SWOT Analysis</a:t>
            </a:r>
          </a:p>
        </p:txBody>
      </p:sp>
      <p:sp>
        <p:nvSpPr>
          <p:cNvPr id="3" name="Content Placeholder 2">
            <a:extLst>
              <a:ext uri="{FF2B5EF4-FFF2-40B4-BE49-F238E27FC236}">
                <a16:creationId xmlns:a16="http://schemas.microsoft.com/office/drawing/2014/main" id="{0D6DE05E-DFDC-4A7B-921F-A8FCC07CAF7E}"/>
              </a:ext>
            </a:extLst>
          </p:cNvPr>
          <p:cNvSpPr>
            <a:spLocks noGrp="1"/>
          </p:cNvSpPr>
          <p:nvPr>
            <p:ph idx="1"/>
          </p:nvPr>
        </p:nvSpPr>
        <p:spPr/>
        <p:txBody>
          <a:bodyPr>
            <a:normAutofit/>
          </a:bodyPr>
          <a:lstStyle/>
          <a:p>
            <a:r>
              <a:rPr lang="en-GB" sz="1500" b="1" dirty="0">
                <a:effectLst/>
                <a:latin typeface="Arial" panose="020B0604020202020204" pitchFamily="34" charset="0"/>
                <a:ea typeface="Times New Roman" panose="02020603050405020304" pitchFamily="18" charset="0"/>
                <a:cs typeface="Arial" panose="020B0604020202020204" pitchFamily="34" charset="0"/>
              </a:rPr>
              <a:t>Strength</a:t>
            </a:r>
          </a:p>
          <a:p>
            <a:pPr marL="0" indent="0">
              <a:buNone/>
            </a:pPr>
            <a:r>
              <a:rPr lang="en-GB" sz="1500" dirty="0">
                <a:effectLst/>
                <a:latin typeface="Arial" panose="020B0604020202020204" pitchFamily="34" charset="0"/>
                <a:ea typeface="Times New Roman" panose="02020603050405020304" pitchFamily="18" charset="0"/>
                <a:cs typeface="Arial" panose="020B0604020202020204" pitchFamily="34" charset="0"/>
              </a:rPr>
              <a:t>A unique concept combining food, culture, and community engagement under one roof. Strong appeal to Birmingham’s diverse population. </a:t>
            </a:r>
          </a:p>
          <a:p>
            <a:r>
              <a:rPr lang="en-GB" sz="1500" b="1" dirty="0">
                <a:effectLst/>
                <a:latin typeface="Arial" panose="020B0604020202020204" pitchFamily="34" charset="0"/>
                <a:ea typeface="Times New Roman" panose="02020603050405020304" pitchFamily="18" charset="0"/>
                <a:cs typeface="Arial" panose="020B0604020202020204" pitchFamily="34" charset="0"/>
              </a:rPr>
              <a:t>Weaknesses</a:t>
            </a:r>
            <a:endParaRPr lang="en-GB" sz="15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500" dirty="0">
                <a:effectLst/>
                <a:latin typeface="Arial" panose="020B0604020202020204" pitchFamily="34" charset="0"/>
                <a:ea typeface="Times New Roman" panose="02020603050405020304" pitchFamily="18" charset="0"/>
                <a:cs typeface="Arial" panose="020B0604020202020204" pitchFamily="34" charset="0"/>
              </a:rPr>
              <a:t>High initial investment and operating costs due to multiple activities (restaurant, events, workshops). Coordination challenges among cultural partners. </a:t>
            </a:r>
          </a:p>
          <a:p>
            <a:r>
              <a:rPr lang="en-GB" sz="1500" b="1" dirty="0">
                <a:effectLst/>
                <a:latin typeface="Arial" panose="020B0604020202020204" pitchFamily="34" charset="0"/>
                <a:ea typeface="Times New Roman" panose="02020603050405020304" pitchFamily="18" charset="0"/>
                <a:cs typeface="Arial" panose="020B0604020202020204" pitchFamily="34" charset="0"/>
              </a:rPr>
              <a:t>Opportunities</a:t>
            </a:r>
            <a:endParaRPr lang="en-GB" sz="15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500" dirty="0">
                <a:effectLst/>
                <a:latin typeface="Arial" panose="020B0604020202020204" pitchFamily="34" charset="0"/>
                <a:ea typeface="Times New Roman" panose="02020603050405020304" pitchFamily="18" charset="0"/>
                <a:cs typeface="Arial" panose="020B0604020202020204" pitchFamily="34" charset="0"/>
              </a:rPr>
              <a:t>Growing demand for multicultural dining and authentic experiences. Potential partnerships with local councils, artists, and community groups. </a:t>
            </a:r>
          </a:p>
          <a:p>
            <a:r>
              <a:rPr lang="en-GB" sz="1500" b="1" dirty="0">
                <a:effectLst/>
                <a:latin typeface="Arial" panose="020B0604020202020204" pitchFamily="34" charset="0"/>
                <a:ea typeface="Times New Roman" panose="02020603050405020304" pitchFamily="18" charset="0"/>
                <a:cs typeface="Arial" panose="020B0604020202020204" pitchFamily="34" charset="0"/>
              </a:rPr>
              <a:t>Threats</a:t>
            </a:r>
            <a:endParaRPr lang="en-GB" sz="15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500" dirty="0">
                <a:effectLst/>
                <a:latin typeface="Arial" panose="020B0604020202020204" pitchFamily="34" charset="0"/>
                <a:ea typeface="Times New Roman" panose="02020603050405020304" pitchFamily="18" charset="0"/>
                <a:cs typeface="Arial" panose="020B0604020202020204" pitchFamily="34" charset="0"/>
              </a:rPr>
              <a:t>Economic downturn or rising costs may reduce dining-out spending. Competition from established multicultural restaurants. </a:t>
            </a:r>
          </a:p>
          <a:p>
            <a:endParaRPr lang="en-GB" dirty="0"/>
          </a:p>
        </p:txBody>
      </p:sp>
    </p:spTree>
    <p:extLst>
      <p:ext uri="{BB962C8B-B14F-4D97-AF65-F5344CB8AC3E}">
        <p14:creationId xmlns:p14="http://schemas.microsoft.com/office/powerpoint/2010/main" val="2238300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17646-2995-424F-8F19-496AAB7A097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STP Marketing Framework</a:t>
            </a:r>
          </a:p>
        </p:txBody>
      </p:sp>
      <p:sp>
        <p:nvSpPr>
          <p:cNvPr id="3" name="Content Placeholder 2">
            <a:extLst>
              <a:ext uri="{FF2B5EF4-FFF2-40B4-BE49-F238E27FC236}">
                <a16:creationId xmlns:a16="http://schemas.microsoft.com/office/drawing/2014/main" id="{1818249D-79D5-4098-A99C-8FC14A0E1963}"/>
              </a:ext>
            </a:extLst>
          </p:cNvPr>
          <p:cNvSpPr>
            <a:spLocks noGrp="1"/>
          </p:cNvSpPr>
          <p:nvPr>
            <p:ph idx="1"/>
          </p:nvPr>
        </p:nvSpPr>
        <p:spPr/>
        <p:txBody>
          <a:bodyPr>
            <a:normAutofit/>
          </a:bodyPr>
          <a:lstStyle/>
          <a:p>
            <a:r>
              <a:rPr lang="en-GB" sz="1600" b="1" dirty="0">
                <a:latin typeface="Arial" panose="020B0604020202020204" pitchFamily="34" charset="0"/>
                <a:cs typeface="Arial" panose="020B0604020202020204" pitchFamily="34" charset="0"/>
              </a:rPr>
              <a:t>Segmentation</a:t>
            </a:r>
          </a:p>
          <a:p>
            <a:pPr marL="0" indent="0">
              <a:buNone/>
            </a:pPr>
            <a:r>
              <a:rPr lang="en-GB" sz="1600" dirty="0">
                <a:latin typeface="Arial" panose="020B0604020202020204" pitchFamily="34" charset="0"/>
                <a:cs typeface="Arial" panose="020B0604020202020204" pitchFamily="34" charset="0"/>
              </a:rPr>
              <a:t>This step involves dividing the overall market into smaller groups of consumers with similar characteristics or needs.</a:t>
            </a:r>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Targeting</a:t>
            </a:r>
          </a:p>
          <a:p>
            <a:pPr marL="0" indent="0">
              <a:buNone/>
            </a:pPr>
            <a:r>
              <a:rPr lang="en-GB" sz="1600" dirty="0">
                <a:latin typeface="Arial" panose="020B0604020202020204" pitchFamily="34" charset="0"/>
                <a:cs typeface="Arial" panose="020B0604020202020204" pitchFamily="34" charset="0"/>
              </a:rPr>
              <a:t>After identifying segments, the business selects one or more segments to focus its marketing efforts on.</a:t>
            </a:r>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Positioning</a:t>
            </a:r>
            <a:r>
              <a:rPr lang="en-GB" sz="1600" dirty="0">
                <a:latin typeface="Arial" panose="020B0604020202020204" pitchFamily="34" charset="0"/>
                <a:cs typeface="Arial" panose="020B0604020202020204" pitchFamily="34" charset="0"/>
              </a:rPr>
              <a:t> </a:t>
            </a:r>
          </a:p>
          <a:p>
            <a:pPr marL="0" indent="0">
              <a:buNone/>
            </a:pPr>
            <a:r>
              <a:rPr lang="en-GB" sz="1600" dirty="0">
                <a:latin typeface="Arial" panose="020B0604020202020204" pitchFamily="34" charset="0"/>
                <a:cs typeface="Arial" panose="020B0604020202020204" pitchFamily="34" charset="0"/>
              </a:rPr>
              <a:t>Positioning defines how you want your target customers to perceive your product or brand relative to competitors.</a:t>
            </a:r>
          </a:p>
        </p:txBody>
      </p:sp>
    </p:spTree>
    <p:extLst>
      <p:ext uri="{BB962C8B-B14F-4D97-AF65-F5344CB8AC3E}">
        <p14:creationId xmlns:p14="http://schemas.microsoft.com/office/powerpoint/2010/main" val="552343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947DE-9E4A-4FFF-BCF3-83B1645A952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Segmentation</a:t>
            </a:r>
          </a:p>
        </p:txBody>
      </p:sp>
      <p:sp>
        <p:nvSpPr>
          <p:cNvPr id="3" name="Content Placeholder 2">
            <a:extLst>
              <a:ext uri="{FF2B5EF4-FFF2-40B4-BE49-F238E27FC236}">
                <a16:creationId xmlns:a16="http://schemas.microsoft.com/office/drawing/2014/main" id="{583A6F0E-51FD-4AE1-A461-577F840038B8}"/>
              </a:ext>
            </a:extLst>
          </p:cNvPr>
          <p:cNvSpPr>
            <a:spLocks noGrp="1"/>
          </p:cNvSpPr>
          <p:nvPr>
            <p:ph idx="1"/>
          </p:nvPr>
        </p:nvSpPr>
        <p:spPr/>
        <p:txBody>
          <a:bodyPr>
            <a:normAutofit fontScale="92500" lnSpcReduction="10000"/>
          </a:bodyPr>
          <a:lstStyle/>
          <a:p>
            <a:r>
              <a:rPr lang="en-GB" sz="1400" b="1" dirty="0">
                <a:latin typeface="Arial" panose="020B0604020202020204" pitchFamily="34" charset="0"/>
                <a:cs typeface="Arial" panose="020B0604020202020204" pitchFamily="34" charset="0"/>
              </a:rPr>
              <a:t>Demographic Segmentation</a:t>
            </a:r>
          </a:p>
          <a:p>
            <a:pPr marL="0" indent="0">
              <a:buNone/>
            </a:pPr>
            <a:r>
              <a:rPr lang="en-GB" sz="1400" dirty="0">
                <a:latin typeface="Arial" panose="020B0604020202020204" pitchFamily="34" charset="0"/>
                <a:cs typeface="Arial" panose="020B0604020202020204" pitchFamily="34" charset="0"/>
              </a:rPr>
              <a:t>Culture Bites targets adults aged 20–50, including students, professionals, and families from Birmingham’s diverse communities. The focus is on middle-income individuals who enjoy social dining, cultural experiences, and discovering authentic cuisines representing different heritages.</a:t>
            </a:r>
          </a:p>
          <a:p>
            <a:r>
              <a:rPr lang="en-GB" sz="1400" b="1" dirty="0">
                <a:latin typeface="Arial" panose="020B0604020202020204" pitchFamily="34" charset="0"/>
                <a:cs typeface="Arial" panose="020B0604020202020204" pitchFamily="34" charset="0"/>
              </a:rPr>
              <a:t>Geographic Segmentation</a:t>
            </a:r>
          </a:p>
          <a:p>
            <a:pPr marL="0" indent="0">
              <a:buNone/>
            </a:pPr>
            <a:r>
              <a:rPr lang="en-GB" sz="1400" dirty="0">
                <a:latin typeface="Arial" panose="020B0604020202020204" pitchFamily="34" charset="0"/>
                <a:cs typeface="Arial" panose="020B0604020202020204" pitchFamily="34" charset="0"/>
              </a:rPr>
              <a:t>Situated in Birmingham City Centre, Culture Bites attracts both local residents and visitors from nearby multicultural areas such as Digbeth, Edgbaston, and Small Heath. </a:t>
            </a:r>
          </a:p>
          <a:p>
            <a:r>
              <a:rPr lang="en-GB" sz="1400" b="1" dirty="0">
                <a:latin typeface="Arial" panose="020B0604020202020204" pitchFamily="34" charset="0"/>
                <a:cs typeface="Arial" panose="020B0604020202020204" pitchFamily="34" charset="0"/>
              </a:rPr>
              <a:t>Psychographic Segmentation</a:t>
            </a:r>
          </a:p>
          <a:p>
            <a:pPr marL="0" indent="0">
              <a:buNone/>
            </a:pPr>
            <a:r>
              <a:rPr lang="en-GB" sz="1400" dirty="0">
                <a:latin typeface="Arial" panose="020B0604020202020204" pitchFamily="34" charset="0"/>
                <a:cs typeface="Arial" panose="020B0604020202020204" pitchFamily="34" charset="0"/>
              </a:rPr>
              <a:t>Our audience values diversity, inclusion, and authenticity. They are open-minded, culturally curious, and community-oriented individuals who view food as a meaningful way to connect with others and celebrate multicultural traditions through shared experiences.</a:t>
            </a:r>
          </a:p>
          <a:p>
            <a:r>
              <a:rPr lang="en-GB" sz="1400" b="1" dirty="0">
                <a:latin typeface="Arial" panose="020B0604020202020204" pitchFamily="34" charset="0"/>
                <a:cs typeface="Arial" panose="020B0604020202020204" pitchFamily="34" charset="0"/>
              </a:rPr>
              <a:t>Behavioural Segmentation</a:t>
            </a:r>
          </a:p>
          <a:p>
            <a:pPr marL="0" indent="0">
              <a:buNone/>
            </a:pPr>
            <a:r>
              <a:rPr lang="en-GB" sz="1400" dirty="0">
                <a:latin typeface="Arial" panose="020B0604020202020204" pitchFamily="34" charset="0"/>
                <a:cs typeface="Arial" panose="020B0604020202020204" pitchFamily="34" charset="0"/>
              </a:rPr>
              <a:t>Culture Bites appeals to frequent diners and event-goers seeking unique, memorable experiences. Customers are motivated by curiosity, cultural appreciation, and social connection, returning regularly to enjoy rotating cuisines, live events, and interactive community activities.</a:t>
            </a:r>
          </a:p>
          <a:p>
            <a:pPr marL="0" indent="0">
              <a:buNone/>
            </a:pPr>
            <a:endParaRPr lang="en-GB" sz="1400" dirty="0">
              <a:latin typeface="Arial" panose="020B0604020202020204" pitchFamily="34" charset="0"/>
              <a:cs typeface="Arial" panose="020B0604020202020204" pitchFamily="34" charset="0"/>
            </a:endParaRPr>
          </a:p>
          <a:p>
            <a:endParaRPr lang="en-GB" dirty="0"/>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28122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25481-6B37-4430-9336-418918982C72}"/>
              </a:ext>
            </a:extLst>
          </p:cNvPr>
          <p:cNvSpPr>
            <a:spLocks noGrp="1"/>
          </p:cNvSpPr>
          <p:nvPr>
            <p:ph type="title"/>
          </p:nvPr>
        </p:nvSpPr>
        <p:spPr/>
        <p:txBody>
          <a:bodyPr/>
          <a:lstStyle/>
          <a:p>
            <a:r>
              <a:rPr lang="en-GB" dirty="0"/>
              <a:t>Marketing Strategies</a:t>
            </a:r>
          </a:p>
        </p:txBody>
      </p:sp>
      <p:sp>
        <p:nvSpPr>
          <p:cNvPr id="3" name="Content Placeholder 2">
            <a:extLst>
              <a:ext uri="{FF2B5EF4-FFF2-40B4-BE49-F238E27FC236}">
                <a16:creationId xmlns:a16="http://schemas.microsoft.com/office/drawing/2014/main" id="{A7EF1EFF-68C7-4FF4-9036-C94DF33B8BA2}"/>
              </a:ext>
            </a:extLst>
          </p:cNvPr>
          <p:cNvSpPr>
            <a:spLocks noGrp="1"/>
          </p:cNvSpPr>
          <p:nvPr>
            <p:ph idx="1"/>
          </p:nvPr>
        </p:nvSpPr>
        <p:spPr/>
        <p:txBody>
          <a:bodyPr>
            <a:normAutofit fontScale="85000" lnSpcReduction="20000"/>
          </a:bodyPr>
          <a:lstStyle/>
          <a:p>
            <a:pPr>
              <a:lnSpc>
                <a:spcPct val="150000"/>
              </a:lnSpc>
            </a:pPr>
            <a:r>
              <a:rPr lang="en-GB" sz="1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Branding: </a:t>
            </a:r>
            <a:r>
              <a:rPr lang="en-GB" sz="1800" dirty="0">
                <a:effectLst/>
                <a:latin typeface="Arial" panose="020B0604020202020204" pitchFamily="34" charset="0"/>
                <a:ea typeface="Times New Roman" panose="02020603050405020304" pitchFamily="18" charset="0"/>
                <a:cs typeface="Arial" panose="020B0604020202020204" pitchFamily="34" charset="0"/>
              </a:rPr>
              <a:t>The logo will use diverse patterns, colours, and food imagery to showcase global influences. </a:t>
            </a:r>
          </a:p>
          <a:p>
            <a:pPr>
              <a:lnSpc>
                <a:spcPct val="15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Online Marketing: </a:t>
            </a:r>
            <a:r>
              <a:rPr lang="en-GB" sz="1800" dirty="0">
                <a:effectLst/>
                <a:latin typeface="Arial" panose="020B0604020202020204" pitchFamily="34" charset="0"/>
                <a:ea typeface="Times New Roman" panose="02020603050405020304" pitchFamily="18" charset="0"/>
                <a:cs typeface="Arial" panose="020B0604020202020204" pitchFamily="34" charset="0"/>
              </a:rPr>
              <a:t>We will build a strong online presence through a modern website featuring bookings, chef bios, and blogs. Active social media use — Instagram, </a:t>
            </a:r>
            <a:r>
              <a:rPr lang="en-GB" sz="1800" dirty="0" err="1">
                <a:effectLst/>
                <a:latin typeface="Arial" panose="020B0604020202020204" pitchFamily="34" charset="0"/>
                <a:ea typeface="Times New Roman" panose="02020603050405020304" pitchFamily="18" charset="0"/>
                <a:cs typeface="Arial" panose="020B0604020202020204" pitchFamily="34" charset="0"/>
              </a:rPr>
              <a:t>TikTok</a:t>
            </a:r>
            <a:r>
              <a:rPr lang="en-GB" sz="1800" dirty="0">
                <a:effectLst/>
                <a:latin typeface="Arial" panose="020B0604020202020204" pitchFamily="34" charset="0"/>
                <a:ea typeface="Times New Roman" panose="02020603050405020304" pitchFamily="18" charset="0"/>
                <a:cs typeface="Arial" panose="020B0604020202020204" pitchFamily="34" charset="0"/>
              </a:rPr>
              <a:t>, Facebook — will showcase our food and cultural events. </a:t>
            </a:r>
          </a:p>
          <a:p>
            <a:pPr>
              <a:lnSpc>
                <a:spcPct val="15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Events and Launch: </a:t>
            </a:r>
            <a:r>
              <a:rPr lang="en-GB" sz="1800" dirty="0">
                <a:effectLst/>
                <a:latin typeface="Arial" panose="020B0604020202020204" pitchFamily="34" charset="0"/>
                <a:ea typeface="Times New Roman" panose="02020603050405020304" pitchFamily="18" charset="0"/>
                <a:cs typeface="Arial" panose="020B0604020202020204" pitchFamily="34" charset="0"/>
              </a:rPr>
              <a:t>Culture Bites will launch with a high-profile opening event featuring media, influencers, and community leaders. Monthly “Culture Nights” will highlight different cultures through themed dinners and live entertainment. </a:t>
            </a:r>
          </a:p>
          <a:p>
            <a:pPr>
              <a:lnSpc>
                <a:spcPct val="15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Customer Loyalty Programs: </a:t>
            </a:r>
            <a:r>
              <a:rPr lang="en-GB" sz="1800" dirty="0">
                <a:effectLst/>
                <a:latin typeface="Arial" panose="020B0604020202020204" pitchFamily="34" charset="0"/>
                <a:ea typeface="Times New Roman" panose="02020603050405020304" pitchFamily="18" charset="0"/>
                <a:cs typeface="Arial" panose="020B0604020202020204" pitchFamily="34" charset="0"/>
              </a:rPr>
              <a:t>We’ll introduce the “Culture Passport” loyalty scheme, rewarding customers for trying cuisines from different cultures. Discounts for repeat bookings, early reservations, and group visits will incentivise return visits. </a:t>
            </a:r>
          </a:p>
          <a:p>
            <a:pPr>
              <a:lnSpc>
                <a:spcPct val="150000"/>
              </a:lnSpc>
            </a:pPr>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903503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6C7DC-66BF-44DB-B701-D7F3DEE1432E}"/>
              </a:ext>
            </a:extLst>
          </p:cNvPr>
          <p:cNvSpPr>
            <a:spLocks noGrp="1"/>
          </p:cNvSpPr>
          <p:nvPr>
            <p:ph type="title"/>
          </p:nvPr>
        </p:nvSpPr>
        <p:spPr/>
        <p:txBody>
          <a:bodyPr/>
          <a:lstStyle/>
          <a:p>
            <a:r>
              <a:rPr lang="en-GB" dirty="0"/>
              <a:t>Funding and Initial Costs</a:t>
            </a:r>
          </a:p>
        </p:txBody>
      </p:sp>
      <p:sp>
        <p:nvSpPr>
          <p:cNvPr id="3" name="Content Placeholder 2">
            <a:extLst>
              <a:ext uri="{FF2B5EF4-FFF2-40B4-BE49-F238E27FC236}">
                <a16:creationId xmlns:a16="http://schemas.microsoft.com/office/drawing/2014/main" id="{337493EB-F18F-4E6F-B44C-DC1E723FB299}"/>
              </a:ext>
            </a:extLst>
          </p:cNvPr>
          <p:cNvSpPr>
            <a:spLocks noGrp="1"/>
          </p:cNvSpPr>
          <p:nvPr>
            <p:ph idx="1"/>
          </p:nvPr>
        </p:nvSpPr>
        <p:spPr/>
        <p:txBody>
          <a:bodyPr>
            <a:noAutofit/>
          </a:bodyPr>
          <a:lstStyle/>
          <a:p>
            <a:pPr>
              <a:lnSpc>
                <a:spcPct val="150000"/>
              </a:lnSpc>
            </a:pPr>
            <a:r>
              <a:rPr lang="en-GB" sz="1600" dirty="0">
                <a:effectLst/>
                <a:latin typeface="Arial" panose="020B0604020202020204" pitchFamily="34" charset="0"/>
                <a:ea typeface="Times New Roman" panose="02020603050405020304" pitchFamily="18" charset="0"/>
                <a:cs typeface="Arial" panose="020B0604020202020204" pitchFamily="34" charset="0"/>
              </a:rPr>
              <a:t>To launch Culture Bites, we estimate a total </a:t>
            </a:r>
            <a:r>
              <a:rPr lang="en-GB" sz="1600" b="1" dirty="0">
                <a:effectLst/>
                <a:latin typeface="Arial" panose="020B0604020202020204" pitchFamily="34" charset="0"/>
                <a:ea typeface="Times New Roman" panose="02020603050405020304" pitchFamily="18" charset="0"/>
                <a:cs typeface="Arial" panose="020B0604020202020204" pitchFamily="34" charset="0"/>
              </a:rPr>
              <a:t>initial funding requirement of £180,000</a:t>
            </a:r>
            <a:r>
              <a:rPr lang="en-GB" sz="1600" dirty="0">
                <a:effectLst/>
                <a:latin typeface="Arial" panose="020B0604020202020204" pitchFamily="34" charset="0"/>
                <a:ea typeface="Times New Roman" panose="02020603050405020304" pitchFamily="18" charset="0"/>
                <a:cs typeface="Arial" panose="020B0604020202020204" pitchFamily="34" charset="0"/>
              </a:rPr>
              <a:t> to cover start-up costs, setup expenses, and operational expenses for the first three months.</a:t>
            </a:r>
          </a:p>
          <a:p>
            <a:pPr>
              <a:lnSpc>
                <a:spcPct val="150000"/>
              </a:lnSpc>
            </a:pPr>
            <a:r>
              <a:rPr lang="en-GB" sz="1600" b="1" dirty="0">
                <a:effectLst/>
                <a:latin typeface="Arial" panose="020B0604020202020204" pitchFamily="34" charset="0"/>
                <a:ea typeface="Times New Roman" panose="02020603050405020304" pitchFamily="18" charset="0"/>
                <a:cs typeface="Arial" panose="020B0604020202020204" pitchFamily="34" charset="0"/>
              </a:rPr>
              <a:t>Breakdown:</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50000"/>
              </a:lnSpc>
              <a:buSzPts val="1000"/>
              <a:buFont typeface="Symbol" panose="05050102010706020507" pitchFamily="18" charset="2"/>
              <a:buChar char=""/>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Initial setup &amp; buildout (kitchen, dining area, stalls, event space): £95,000</a:t>
            </a:r>
          </a:p>
          <a:p>
            <a:pPr marL="342900" lvl="0" indent="-342900">
              <a:lnSpc>
                <a:spcPct val="150000"/>
              </a:lnSpc>
              <a:buSzPts val="1000"/>
              <a:buFont typeface="Symbol" panose="05050102010706020507" pitchFamily="18" charset="2"/>
              <a:buChar char=""/>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Equipment &amp; furnishings:                                                               £25,000</a:t>
            </a:r>
          </a:p>
          <a:p>
            <a:pPr marL="342900" lvl="0" indent="-342900">
              <a:lnSpc>
                <a:spcPct val="150000"/>
              </a:lnSpc>
              <a:buSzPts val="1000"/>
              <a:buFont typeface="Symbol" panose="05050102010706020507" pitchFamily="18" charset="2"/>
              <a:buChar char=""/>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Licenses, legal, and insurance:                                                        £5,000</a:t>
            </a:r>
          </a:p>
          <a:p>
            <a:pPr marL="342900" lvl="0" indent="-342900">
              <a:lnSpc>
                <a:spcPct val="150000"/>
              </a:lnSpc>
              <a:buSzPts val="1000"/>
              <a:buFont typeface="Symbol" panose="05050102010706020507" pitchFamily="18" charset="2"/>
              <a:buChar char=""/>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Initial marketing and launch event:                                                 £10,000</a:t>
            </a:r>
          </a:p>
          <a:p>
            <a:pPr marL="342900" lvl="0" indent="-342900">
              <a:lnSpc>
                <a:spcPct val="150000"/>
              </a:lnSpc>
              <a:buSzPts val="1000"/>
              <a:buFont typeface="Symbol" panose="05050102010706020507" pitchFamily="18" charset="2"/>
              <a:buChar char=""/>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Wages and staff costs (first 3 months):                                          £30,000</a:t>
            </a:r>
          </a:p>
          <a:p>
            <a:pPr marL="342900" lvl="0" indent="-342900">
              <a:lnSpc>
                <a:spcPct val="150000"/>
              </a:lnSpc>
              <a:buSzPts val="1000"/>
              <a:buFont typeface="Symbol" panose="05050102010706020507" pitchFamily="18" charset="2"/>
              <a:buChar char=""/>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Initial stock and supplies:                                                                £10,000</a:t>
            </a:r>
          </a:p>
          <a:p>
            <a:pPr marL="342900" lvl="0" indent="-342900">
              <a:lnSpc>
                <a:spcPct val="150000"/>
              </a:lnSpc>
              <a:buSzPts val="1000"/>
              <a:buFont typeface="Symbol" panose="05050102010706020507" pitchFamily="18" charset="2"/>
              <a:buChar char=""/>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Contingency buffer (~2 months of overheads):                                 £5,000</a:t>
            </a: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11985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63F86-3F6D-419D-A83D-900715B94ED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D259DF8-7CA6-42A6-B5FF-BCA5687D9303}"/>
              </a:ext>
            </a:extLst>
          </p:cNvPr>
          <p:cNvSpPr>
            <a:spLocks noGrp="1"/>
          </p:cNvSpPr>
          <p:nvPr>
            <p:ph idx="1"/>
          </p:nvPr>
        </p:nvSpPr>
        <p:spPr>
          <a:xfrm>
            <a:off x="2589212" y="2088776"/>
            <a:ext cx="8915400" cy="3822446"/>
          </a:xfrm>
        </p:spPr>
        <p:txBody>
          <a:bodyPr>
            <a:normAutofit fontScale="32500" lnSpcReduction="20000"/>
          </a:bodyPr>
          <a:lstStyle/>
          <a:p>
            <a:r>
              <a:rPr lang="en-GB" sz="1800" dirty="0">
                <a:solidFill>
                  <a:srgbClr val="222222"/>
                </a:solidFill>
                <a:effectLst/>
                <a:latin typeface="Arial" panose="020B0604020202020204" pitchFamily="34" charset="0"/>
                <a:ea typeface="Times New Roman" panose="02020603050405020304" pitchFamily="18" charset="0"/>
              </a:rPr>
              <a:t>Sutherland, J., </a:t>
            </a:r>
            <a:r>
              <a:rPr lang="en-GB" sz="1800" dirty="0" err="1">
                <a:solidFill>
                  <a:srgbClr val="222222"/>
                </a:solidFill>
                <a:effectLst/>
                <a:latin typeface="Arial" panose="020B0604020202020204" pitchFamily="34" charset="0"/>
                <a:ea typeface="Times New Roman" panose="02020603050405020304" pitchFamily="18" charset="0"/>
              </a:rPr>
              <a:t>Canwell</a:t>
            </a:r>
            <a:r>
              <a:rPr lang="en-GB" sz="1800" dirty="0">
                <a:solidFill>
                  <a:srgbClr val="222222"/>
                </a:solidFill>
                <a:effectLst/>
                <a:latin typeface="Arial" panose="020B0604020202020204" pitchFamily="34" charset="0"/>
                <a:ea typeface="Times New Roman" panose="02020603050405020304" pitchFamily="18" charset="0"/>
              </a:rPr>
              <a:t>, D. (2004). </a:t>
            </a:r>
            <a:r>
              <a:rPr lang="en-GB" sz="1800" dirty="0" err="1">
                <a:solidFill>
                  <a:srgbClr val="222222"/>
                </a:solidFill>
                <a:effectLst/>
                <a:latin typeface="Arial" panose="020B0604020202020204" pitchFamily="34" charset="0"/>
                <a:ea typeface="Times New Roman" panose="02020603050405020304" pitchFamily="18" charset="0"/>
              </a:rPr>
              <a:t>Uu</a:t>
            </a:r>
            <a:r>
              <a:rPr lang="en-GB" sz="1800" dirty="0">
                <a:solidFill>
                  <a:srgbClr val="222222"/>
                </a:solidFill>
                <a:effectLst/>
                <a:latin typeface="Arial" panose="020B0604020202020204" pitchFamily="34" charset="0"/>
                <a:ea typeface="Times New Roman" panose="02020603050405020304" pitchFamily="18" charset="0"/>
              </a:rPr>
              <a:t>. In: Key Concepts in Business Practice. Palgrave Key Concepts. Palgrave, London. </a:t>
            </a:r>
            <a:r>
              <a:rPr lang="en-GB" sz="1800" u="sng" dirty="0">
                <a:solidFill>
                  <a:srgbClr val="222222"/>
                </a:solidFill>
                <a:effectLst/>
                <a:latin typeface="Arial" panose="020B0604020202020204" pitchFamily="34" charset="0"/>
                <a:ea typeface="Times New Roman" panose="02020603050405020304" pitchFamily="18" charset="0"/>
                <a:hlinkClick r:id="rId2"/>
              </a:rPr>
              <a:t>https://doi.org/10.1007/978-0-230-21179-7_21</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222222"/>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222222"/>
                </a:solidFill>
                <a:effectLst/>
                <a:latin typeface="Arial" panose="020B0604020202020204" pitchFamily="34" charset="0"/>
                <a:ea typeface="Times New Roman" panose="02020603050405020304" pitchFamily="18" charset="0"/>
              </a:rPr>
              <a:t>Forte, Alessandro, </a:t>
            </a:r>
            <a:r>
              <a:rPr lang="en-GB" sz="1800" i="1" dirty="0">
                <a:solidFill>
                  <a:srgbClr val="222222"/>
                </a:solidFill>
                <a:effectLst/>
                <a:latin typeface="Arial" panose="020B0604020202020204" pitchFamily="34" charset="0"/>
                <a:ea typeface="Times New Roman" panose="02020603050405020304" pitchFamily="18" charset="0"/>
              </a:rPr>
              <a:t>Dare to be Different: How to Create Business Advantage through Innovation and Unique Selling Proposition</a:t>
            </a:r>
            <a:r>
              <a:rPr lang="en-GB" sz="1800" dirty="0">
                <a:solidFill>
                  <a:srgbClr val="222222"/>
                </a:solidFill>
                <a:effectLst/>
                <a:latin typeface="Arial" panose="020B0604020202020204" pitchFamily="34" charset="0"/>
                <a:ea typeface="Times New Roman" panose="02020603050405020304" pitchFamily="18" charset="0"/>
              </a:rPr>
              <a:t>. Weston: Forte Financial Group, 2002.</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222222"/>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Trevino, L. and Nelson, K. (2021) Managing Business Ethics. 8th </a:t>
            </a:r>
            <a:r>
              <a:rPr lang="en-GB" sz="1800" dirty="0" err="1">
                <a:effectLst/>
                <a:latin typeface="Arial" panose="020B0604020202020204" pitchFamily="34" charset="0"/>
                <a:ea typeface="Times New Roman" panose="02020603050405020304" pitchFamily="18" charset="0"/>
              </a:rPr>
              <a:t>edn</a:t>
            </a:r>
            <a:r>
              <a:rPr lang="en-GB" sz="1800" dirty="0">
                <a:effectLst/>
                <a:latin typeface="Arial" panose="020B0604020202020204" pitchFamily="34" charset="0"/>
                <a:ea typeface="Times New Roman" panose="02020603050405020304" pitchFamily="18" charset="0"/>
              </a:rPr>
              <a:t>. Wiley. Available at: https://www.perlego.com/book/3866146/managing-business-ethics-straight-talk-about-how-to-do-it-right-pdf (Accessed: 11 September 2025).</a:t>
            </a:r>
            <a:endParaRPr lang="en-GB" sz="1800" dirty="0">
              <a:effectLst/>
              <a:latin typeface="Times New Roman" panose="02020603050405020304" pitchFamily="18" charset="0"/>
              <a:ea typeface="Times New Roman" panose="02020603050405020304" pitchFamily="18" charset="0"/>
            </a:endParaRPr>
          </a:p>
          <a:p>
            <a:pPr>
              <a:tabLst>
                <a:tab pos="2834640" algn="l"/>
              </a:tabLst>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Gov.uk (2023) </a:t>
            </a:r>
            <a:r>
              <a:rPr lang="en-GB" sz="1800" i="1" dirty="0">
                <a:effectLst/>
                <a:latin typeface="Arial" panose="020B0604020202020204" pitchFamily="34" charset="0"/>
                <a:ea typeface="Times New Roman" panose="02020603050405020304" pitchFamily="18" charset="0"/>
              </a:rPr>
              <a:t>Set up a private limited company</a:t>
            </a:r>
            <a:r>
              <a:rPr lang="en-GB" sz="1800" dirty="0">
                <a:effectLst/>
                <a:latin typeface="Arial" panose="020B0604020202020204" pitchFamily="34" charset="0"/>
                <a:ea typeface="Times New Roman" panose="02020603050405020304" pitchFamily="18" charset="0"/>
              </a:rPr>
              <a:t>. Available at: </a:t>
            </a:r>
            <a:r>
              <a:rPr lang="en-GB" sz="1800" u="sng" dirty="0">
                <a:solidFill>
                  <a:srgbClr val="0563C1"/>
                </a:solidFill>
                <a:effectLst/>
                <a:latin typeface="Arial" panose="020B0604020202020204" pitchFamily="34" charset="0"/>
                <a:ea typeface="Times New Roman" panose="02020603050405020304" pitchFamily="18" charset="0"/>
                <a:hlinkClick r:id="rId3"/>
              </a:rPr>
              <a:t>https://www.gov.uk/limited-company-formation</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Hardman, J. (2021) </a:t>
            </a:r>
            <a:r>
              <a:rPr lang="en-GB" sz="1800" i="1" dirty="0">
                <a:effectLst/>
                <a:latin typeface="Arial" panose="020B0604020202020204" pitchFamily="34" charset="0"/>
                <a:ea typeface="Times New Roman" panose="02020603050405020304" pitchFamily="18" charset="0"/>
              </a:rPr>
              <a:t>Articles of Association in UK Private Companies: An Empirical </a:t>
            </a:r>
            <a:r>
              <a:rPr lang="en-GB" sz="1800" i="1" dirty="0" err="1">
                <a:effectLst/>
                <a:latin typeface="Arial" panose="020B0604020202020204" pitchFamily="34" charset="0"/>
                <a:ea typeface="Times New Roman" panose="02020603050405020304" pitchFamily="18" charset="0"/>
              </a:rPr>
              <a:t>Leximetric</a:t>
            </a:r>
            <a:r>
              <a:rPr lang="en-GB" sz="1800" i="1" dirty="0">
                <a:effectLst/>
                <a:latin typeface="Arial" panose="020B0604020202020204" pitchFamily="34" charset="0"/>
                <a:ea typeface="Times New Roman" panose="02020603050405020304" pitchFamily="18" charset="0"/>
              </a:rPr>
              <a:t> Study</a:t>
            </a:r>
            <a:r>
              <a:rPr lang="en-GB" sz="1800" dirty="0">
                <a:effectLst/>
                <a:latin typeface="Arial" panose="020B0604020202020204" pitchFamily="34" charset="0"/>
                <a:ea typeface="Times New Roman" panose="02020603050405020304" pitchFamily="18" charset="0"/>
              </a:rPr>
              <a:t>. </a:t>
            </a:r>
            <a:r>
              <a:rPr lang="en-GB" sz="1800" i="1" dirty="0">
                <a:effectLst/>
                <a:latin typeface="Arial" panose="020B0604020202020204" pitchFamily="34" charset="0"/>
                <a:ea typeface="Times New Roman" panose="02020603050405020304" pitchFamily="18" charset="0"/>
              </a:rPr>
              <a:t>European Business Organization Law Review</a:t>
            </a:r>
            <a:r>
              <a:rPr lang="en-GB" sz="1800" dirty="0">
                <a:effectLst/>
                <a:latin typeface="Arial" panose="020B0604020202020204" pitchFamily="34" charset="0"/>
                <a:ea typeface="Times New Roman" panose="02020603050405020304" pitchFamily="18" charset="0"/>
              </a:rPr>
              <a:t>, 22, pp. 517‑557.</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Evans, N. G. (2024) </a:t>
            </a:r>
            <a:r>
              <a:rPr lang="en-GB" sz="1800" i="1" dirty="0">
                <a:effectLst/>
                <a:latin typeface="Arial" panose="020B0604020202020204" pitchFamily="34" charset="0"/>
                <a:ea typeface="Times New Roman" panose="02020603050405020304" pitchFamily="18" charset="0"/>
              </a:rPr>
              <a:t>Strategic Management for Tourism, Hospitality and Events</a:t>
            </a:r>
            <a:r>
              <a:rPr lang="en-GB" sz="1800" dirty="0">
                <a:effectLst/>
                <a:latin typeface="Arial" panose="020B0604020202020204" pitchFamily="34" charset="0"/>
                <a:ea typeface="Times New Roman" panose="02020603050405020304" pitchFamily="18" charset="0"/>
              </a:rPr>
              <a:t>. 4th </a:t>
            </a:r>
            <a:r>
              <a:rPr lang="en-GB" sz="1800" dirty="0" err="1">
                <a:effectLst/>
                <a:latin typeface="Arial" panose="020B0604020202020204" pitchFamily="34" charset="0"/>
                <a:ea typeface="Times New Roman" panose="02020603050405020304" pitchFamily="18" charset="0"/>
              </a:rPr>
              <a:t>edn</a:t>
            </a:r>
            <a:r>
              <a:rPr lang="en-GB" sz="1800" dirty="0">
                <a:effectLst/>
                <a:latin typeface="Arial" panose="020B0604020202020204" pitchFamily="34" charset="0"/>
                <a:ea typeface="Times New Roman" panose="02020603050405020304" pitchFamily="18" charset="0"/>
              </a:rPr>
              <a:t>. London: Routledge.</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SLO Food Bank (2023) </a:t>
            </a:r>
            <a:r>
              <a:rPr lang="en-GB" sz="1800" i="1" dirty="0">
                <a:effectLst/>
                <a:latin typeface="Arial" panose="020B0604020202020204" pitchFamily="34" charset="0"/>
                <a:ea typeface="Times New Roman" panose="02020603050405020304" pitchFamily="18" charset="0"/>
              </a:rPr>
              <a:t>Food as culture: cuisine, food customs, and cultural identity</a:t>
            </a:r>
            <a:r>
              <a:rPr lang="en-GB" sz="1800" dirty="0">
                <a:effectLst/>
                <a:latin typeface="Arial" panose="020B0604020202020204" pitchFamily="34" charset="0"/>
                <a:ea typeface="Times New Roman" panose="02020603050405020304" pitchFamily="18" charset="0"/>
              </a:rPr>
              <a:t>. [Online image] San Luis Obispo Food Bank. Available at: </a:t>
            </a:r>
            <a:r>
              <a:rPr lang="en-GB" sz="1800" u="sng" dirty="0">
                <a:solidFill>
                  <a:srgbClr val="0563C1"/>
                </a:solidFill>
                <a:effectLst/>
                <a:latin typeface="Arial" panose="020B0604020202020204" pitchFamily="34" charset="0"/>
                <a:ea typeface="Times New Roman" panose="02020603050405020304" pitchFamily="18" charset="0"/>
                <a:hlinkClick r:id="rId4"/>
              </a:rPr>
              <a:t>https://slofoodbank.org/en/food-as-culture/</a:t>
            </a:r>
            <a:r>
              <a:rPr lang="en-GB" sz="1800" dirty="0">
                <a:effectLst/>
                <a:latin typeface="Arial" panose="020B0604020202020204" pitchFamily="34" charset="0"/>
                <a:ea typeface="Times New Roman" panose="02020603050405020304" pitchFamily="18" charset="0"/>
              </a:rPr>
              <a:t> (Accessed: 22 October 2025</a:t>
            </a:r>
            <a:r>
              <a:rPr lang="en-GB" sz="1800" dirty="0">
                <a:effectLst/>
                <a:latin typeface="Times New Roman" panose="02020603050405020304" pitchFamily="18" charset="0"/>
                <a:ea typeface="Times New Roman" panose="02020603050405020304" pitchFamily="18" charset="0"/>
              </a:rPr>
              <a:t>).</a:t>
            </a:r>
          </a:p>
          <a:p>
            <a:r>
              <a:rPr lang="en-GB" sz="1800" dirty="0">
                <a:effectLst/>
                <a:latin typeface="Times New Roman" panose="02020603050405020304" pitchFamily="18" charset="0"/>
                <a:ea typeface="Times New Roman" panose="02020603050405020304" pitchFamily="18" charset="0"/>
              </a:rPr>
              <a:t> </a:t>
            </a:r>
          </a:p>
          <a:p>
            <a:r>
              <a:rPr lang="en-GB" sz="1800" dirty="0" err="1">
                <a:effectLst/>
                <a:latin typeface="Arial" panose="020B0604020202020204" pitchFamily="34" charset="0"/>
                <a:ea typeface="Times New Roman" panose="02020603050405020304" pitchFamily="18" charset="0"/>
              </a:rPr>
              <a:t>Savaliya</a:t>
            </a:r>
            <a:r>
              <a:rPr lang="en-GB" sz="1800" dirty="0">
                <a:effectLst/>
                <a:latin typeface="Arial" panose="020B0604020202020204" pitchFamily="34" charset="0"/>
                <a:ea typeface="Times New Roman" panose="02020603050405020304" pitchFamily="18" charset="0"/>
              </a:rPr>
              <a:t>, D. 2024, ‘Exploring Cultural Foods: A Journey Through Traditional Dishes From Around The World’, </a:t>
            </a:r>
            <a:r>
              <a:rPr lang="en-GB" sz="1800" i="1" dirty="0" err="1">
                <a:effectLst/>
                <a:latin typeface="Arial" panose="020B0604020202020204" pitchFamily="34" charset="0"/>
                <a:ea typeface="Times New Roman" panose="02020603050405020304" pitchFamily="18" charset="0"/>
              </a:rPr>
              <a:t>Recipcu</a:t>
            </a:r>
            <a:r>
              <a:rPr lang="en-GB" sz="1800" dirty="0">
                <a:effectLst/>
                <a:latin typeface="Arial" panose="020B0604020202020204" pitchFamily="34" charset="0"/>
                <a:ea typeface="Times New Roman" panose="02020603050405020304" pitchFamily="18" charset="0"/>
              </a:rPr>
              <a:t>, viewed 22 October 2025, </a:t>
            </a:r>
            <a:r>
              <a:rPr lang="en-GB" sz="1800" u="sng" dirty="0">
                <a:solidFill>
                  <a:srgbClr val="0563C1"/>
                </a:solidFill>
                <a:effectLst/>
                <a:latin typeface="Arial" panose="020B0604020202020204" pitchFamily="34" charset="0"/>
                <a:ea typeface="Times New Roman" panose="02020603050405020304" pitchFamily="18" charset="0"/>
                <a:hlinkClick r:id="rId5"/>
              </a:rPr>
              <a:t>https://recipcu.com/cultural-foods/</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err="1">
                <a:effectLst/>
                <a:latin typeface="Arial" panose="020B0604020202020204" pitchFamily="34" charset="0"/>
                <a:ea typeface="Times New Roman" panose="02020603050405020304" pitchFamily="18" charset="0"/>
              </a:rPr>
              <a:t>ETprotein</a:t>
            </a:r>
            <a:r>
              <a:rPr lang="en-GB" sz="1800" dirty="0">
                <a:effectLst/>
                <a:latin typeface="Arial" panose="020B0604020202020204" pitchFamily="34" charset="0"/>
                <a:ea typeface="Times New Roman" panose="02020603050405020304" pitchFamily="18" charset="0"/>
              </a:rPr>
              <a:t> R&amp;D team Consumer Insights and Market Trends (2024) ‘Celebrating Diversity: Cultural and Ethnic Cuisine Adventures’, </a:t>
            </a:r>
            <a:r>
              <a:rPr lang="en-GB" sz="1800" dirty="0" err="1">
                <a:effectLst/>
                <a:latin typeface="Arial" panose="020B0604020202020204" pitchFamily="34" charset="0"/>
                <a:ea typeface="Times New Roman" panose="02020603050405020304" pitchFamily="18" charset="0"/>
              </a:rPr>
              <a:t>ETprotein</a:t>
            </a:r>
            <a:r>
              <a:rPr lang="en-GB" sz="1800" dirty="0">
                <a:effectLst/>
                <a:latin typeface="Arial" panose="020B0604020202020204" pitchFamily="34" charset="0"/>
                <a:ea typeface="Times New Roman" panose="02020603050405020304" pitchFamily="18" charset="0"/>
              </a:rPr>
              <a:t>, 2 April. Available at: </a:t>
            </a:r>
            <a:r>
              <a:rPr lang="en-GB" sz="1800" u="sng" dirty="0">
                <a:solidFill>
                  <a:srgbClr val="0563C1"/>
                </a:solidFill>
                <a:effectLst/>
                <a:latin typeface="Arial" panose="020B0604020202020204" pitchFamily="34" charset="0"/>
                <a:ea typeface="Times New Roman" panose="02020603050405020304" pitchFamily="18" charset="0"/>
                <a:hlinkClick r:id="rId6"/>
              </a:rPr>
              <a:t>https://www.etprotein.com/celebrating-diversity-cultural-and-ethnic-cuisine-adventures/</a:t>
            </a:r>
            <a:r>
              <a:rPr lang="en-GB" sz="1800" dirty="0">
                <a:effectLst/>
                <a:latin typeface="Arial" panose="020B0604020202020204" pitchFamily="34" charset="0"/>
                <a:ea typeface="Times New Roman" panose="02020603050405020304" pitchFamily="18" charset="0"/>
              </a:rPr>
              <a:t> (Accessed: 22 October 2025).</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977711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5887</TotalTime>
  <Words>1627</Words>
  <Application>Microsoft Office PowerPoint</Application>
  <PresentationFormat>Widescreen</PresentationFormat>
  <Paragraphs>105</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Century Gothic</vt:lpstr>
      <vt:lpstr>Symbol</vt:lpstr>
      <vt:lpstr>Times New Roman</vt:lpstr>
      <vt:lpstr>Wingdings 3</vt:lpstr>
      <vt:lpstr>Wisp</vt:lpstr>
      <vt:lpstr>Certificate in Higher Education: Business Skills for the Work Place Level 4   ENTERPRISE AND ENTREPRENUERSHIP (LCLM 4006)   Assignment C1: Individual Written Business Plan </vt:lpstr>
      <vt:lpstr>Overview of the Business Idea</vt:lpstr>
      <vt:lpstr>Overview of the Business Idea</vt:lpstr>
      <vt:lpstr>Products and Services</vt:lpstr>
      <vt:lpstr>Management Structure </vt:lpstr>
      <vt:lpstr>Legal Format </vt:lpstr>
      <vt:lpstr>PESTEL Analysis </vt:lpstr>
      <vt:lpstr>PESTEL Analysis </vt:lpstr>
      <vt:lpstr>SWOT Analysis</vt:lpstr>
      <vt:lpstr>STP Marketing Framework</vt:lpstr>
      <vt:lpstr>Segmentation</vt:lpstr>
      <vt:lpstr>Marketing Strategies</vt:lpstr>
      <vt:lpstr>Funding and Initial Costs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in Higher Education: Business Skills for the Work Place Level 4   ENTERPRISE AND ENTREPRENUERSHIP (LCLM 4006)   Assignment C1: Individual Written Business Plan</dc:title>
  <dc:creator>Iram Shahzad</dc:creator>
  <cp:lastModifiedBy>Iram Shahzad</cp:lastModifiedBy>
  <cp:revision>15</cp:revision>
  <dcterms:created xsi:type="dcterms:W3CDTF">2025-11-05T20:50:01Z</dcterms:created>
  <dcterms:modified xsi:type="dcterms:W3CDTF">2025-11-09T23:36:18Z</dcterms:modified>
</cp:coreProperties>
</file>