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82" r:id="rId4"/>
  </p:sldMasterIdLst>
  <p:notesMasterIdLst>
    <p:notesMasterId r:id="rId13"/>
  </p:notesMasterIdLst>
  <p:sldIdLst>
    <p:sldId id="256" r:id="rId5"/>
    <p:sldId id="257" r:id="rId6"/>
    <p:sldId id="258" r:id="rId7"/>
    <p:sldId id="261" r:id="rId8"/>
    <p:sldId id="265" r:id="rId9"/>
    <p:sldId id="262" r:id="rId10"/>
    <p:sldId id="263" r:id="rId11"/>
    <p:sldId id="264"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F2F3BC-5934-4586-885F-E4A9002AEF2E}" type="datetimeFigureOut">
              <a:rPr lang="en-US" smtClean="0"/>
              <a:t>3/12/2023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C1651A-7A0E-46C7-B9CB-257CD38D20C1}" type="slidenum">
              <a:rPr lang="en-US" smtClean="0"/>
              <a:t>‹#›</a:t>
            </a:fld>
            <a:endParaRPr lang="en-US"/>
          </a:p>
        </p:txBody>
      </p:sp>
    </p:spTree>
    <p:extLst>
      <p:ext uri="{BB962C8B-B14F-4D97-AF65-F5344CB8AC3E}">
        <p14:creationId xmlns:p14="http://schemas.microsoft.com/office/powerpoint/2010/main" val="7067151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C1651A-7A0E-46C7-B9CB-257CD38D20C1}" type="slidenum">
              <a:rPr lang="en-US" smtClean="0"/>
              <a:t>1</a:t>
            </a:fld>
            <a:endParaRPr lang="en-US"/>
          </a:p>
        </p:txBody>
      </p:sp>
    </p:spTree>
    <p:extLst>
      <p:ext uri="{BB962C8B-B14F-4D97-AF65-F5344CB8AC3E}">
        <p14:creationId xmlns:p14="http://schemas.microsoft.com/office/powerpoint/2010/main" val="1825412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Leaders in the health care industry know that listening is the cornerstone of every successful communication strategy. Medical doctors, nurses, and other health care workers often possess extensive education and experience (</a:t>
            </a:r>
            <a:r>
              <a:rPr lang="en-GB" sz="1200" kern="1200" err="1">
                <a:solidFill>
                  <a:schemeClr val="tx1"/>
                </a:solidFill>
                <a:effectLst/>
                <a:latin typeface="+mn-lt"/>
                <a:ea typeface="+mn-ea"/>
                <a:cs typeface="+mn-cs"/>
              </a:rPr>
              <a:t>Finset</a:t>
            </a:r>
            <a:r>
              <a:rPr lang="en-GB" sz="1200" kern="1200">
                <a:solidFill>
                  <a:schemeClr val="tx1"/>
                </a:solidFill>
                <a:effectLst/>
                <a:latin typeface="+mn-lt"/>
                <a:ea typeface="+mn-ea"/>
                <a:cs typeface="+mn-cs"/>
              </a:rPr>
              <a:t>, et al., 2020). This resource is not utilised in times of crisis because of the following reasons: healthcare providers are too busy to listen to patients and communicate effectively; patients are fearful of medical professionals; medical teams exaggerate or conceal information; and healthcare organisations do not employ translators (Arnold, and Boggs, 2019). A person’s ability to communicate effectively is crucial in the medical field. When patients and doctors are able to talk openly and honestly with one another, it helps doctors make better diagnoses and choices in treatment. Similarly, fast and ethical treatment is provided without sacrificing confidentiality by clear and private communication between members of the care team (</a:t>
            </a:r>
            <a:r>
              <a:rPr lang="en-GB" sz="1200" kern="1200" err="1">
                <a:solidFill>
                  <a:schemeClr val="tx1"/>
                </a:solidFill>
                <a:effectLst/>
                <a:latin typeface="+mn-lt"/>
                <a:ea typeface="+mn-ea"/>
                <a:cs typeface="+mn-cs"/>
              </a:rPr>
              <a:t>Konttila</a:t>
            </a:r>
            <a:r>
              <a:rPr lang="en-GB" sz="1200" kern="1200">
                <a:solidFill>
                  <a:schemeClr val="tx1"/>
                </a:solidFill>
                <a:effectLst/>
                <a:latin typeface="+mn-lt"/>
                <a:ea typeface="+mn-ea"/>
                <a:cs typeface="+mn-cs"/>
              </a:rPr>
              <a:t>, et al., 2019). The purpose of this presentation is to highlight the relevance of communication as a key skill within the social and health care sector or as a healthcare professional in detail. </a:t>
            </a:r>
            <a:endParaRPr lang="en-US">
              <a:effectLst/>
            </a:endParaRPr>
          </a:p>
          <a:p>
            <a:endParaRPr lang="en-US"/>
          </a:p>
        </p:txBody>
      </p:sp>
      <p:sp>
        <p:nvSpPr>
          <p:cNvPr id="4" name="Slide Number Placeholder 3"/>
          <p:cNvSpPr>
            <a:spLocks noGrp="1"/>
          </p:cNvSpPr>
          <p:nvPr>
            <p:ph type="sldNum" sz="quarter" idx="10"/>
          </p:nvPr>
        </p:nvSpPr>
        <p:spPr/>
        <p:txBody>
          <a:bodyPr/>
          <a:lstStyle/>
          <a:p>
            <a:fld id="{1DC1651A-7A0E-46C7-B9CB-257CD38D20C1}" type="slidenum">
              <a:rPr lang="en-US" smtClean="0"/>
              <a:t>2</a:t>
            </a:fld>
            <a:endParaRPr lang="en-US"/>
          </a:p>
        </p:txBody>
      </p:sp>
    </p:spTree>
    <p:extLst>
      <p:ext uri="{BB962C8B-B14F-4D97-AF65-F5344CB8AC3E}">
        <p14:creationId xmlns:p14="http://schemas.microsoft.com/office/powerpoint/2010/main" val="13269634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a:solidFill>
                  <a:schemeClr val="tx1"/>
                </a:solidFill>
                <a:effectLst/>
                <a:latin typeface="+mn-lt"/>
                <a:ea typeface="+mn-ea"/>
                <a:cs typeface="+mn-cs"/>
              </a:rPr>
              <a:t>When it comes to health and social care, communication is essential. Possessing strong communication skills may assist heath care professionals in many ways, but they are especially vital when it comes to delivering high-quality, patient-centred treatment. Yet, talking to someone is more complicated than it looks (</a:t>
            </a:r>
            <a:r>
              <a:rPr lang="en-GB" sz="1200" kern="1200" err="1">
                <a:solidFill>
                  <a:schemeClr val="tx1"/>
                </a:solidFill>
                <a:effectLst/>
                <a:latin typeface="+mn-lt"/>
                <a:ea typeface="+mn-ea"/>
                <a:cs typeface="+mn-cs"/>
              </a:rPr>
              <a:t>Moudatsou</a:t>
            </a:r>
            <a:r>
              <a:rPr lang="en-GB" sz="1200" kern="1200">
                <a:solidFill>
                  <a:schemeClr val="tx1"/>
                </a:solidFill>
                <a:effectLst/>
                <a:latin typeface="+mn-lt"/>
                <a:ea typeface="+mn-ea"/>
                <a:cs typeface="+mn-cs"/>
              </a:rPr>
              <a:t>, et al., 2020). It is not only about what they say, but also about who they say it to, how well they understand them, and how well they provide for their wants and needs. Communication is a two-way street in which one party benefits from the other’s expression and comprehension. Whether heath care professional is seeking a career in healthcare or social services, they will find that effective communication is crucial. To do the job well and prevent medical mistakes, they need to have in-depth conversations with patients about intricate procedures, listen carefully to their worries, and respond to their questions and concerns with compassion (</a:t>
            </a:r>
            <a:r>
              <a:rPr lang="en-GB" sz="1200" kern="1200" err="1">
                <a:solidFill>
                  <a:schemeClr val="tx1"/>
                </a:solidFill>
                <a:effectLst/>
                <a:latin typeface="+mn-lt"/>
                <a:ea typeface="+mn-ea"/>
                <a:cs typeface="+mn-cs"/>
              </a:rPr>
              <a:t>Noordman</a:t>
            </a:r>
            <a:r>
              <a:rPr lang="en-GB" sz="1200" kern="1200">
                <a:solidFill>
                  <a:schemeClr val="tx1"/>
                </a:solidFill>
                <a:effectLst/>
                <a:latin typeface="+mn-lt"/>
                <a:ea typeface="+mn-ea"/>
                <a:cs typeface="+mn-cs"/>
              </a:rPr>
              <a:t>, et al., 2019). </a:t>
            </a:r>
            <a:endParaRPr lang="en-US">
              <a:effectLst/>
            </a:endParaRPr>
          </a:p>
          <a:p>
            <a:r>
              <a:rPr lang="en-GB" sz="1200" kern="1200">
                <a:solidFill>
                  <a:schemeClr val="tx1"/>
                </a:solidFill>
                <a:effectLst/>
                <a:latin typeface="+mn-lt"/>
                <a:ea typeface="+mn-ea"/>
                <a:cs typeface="+mn-cs"/>
              </a:rPr>
              <a:t>It has been observed that when they become upset, they spiral into a deep depression. The Institute of Medical Communication states that improved patient outcomes may be achieved by effective communication by keeping patients engaged in their care and motivated to take an active role in controlling their illness (</a:t>
            </a:r>
            <a:r>
              <a:rPr lang="en-GB" sz="1200" kern="1200" err="1">
                <a:solidFill>
                  <a:schemeClr val="tx1"/>
                </a:solidFill>
                <a:effectLst/>
                <a:latin typeface="+mn-lt"/>
                <a:ea typeface="+mn-ea"/>
                <a:cs typeface="+mn-cs"/>
              </a:rPr>
              <a:t>Noordman</a:t>
            </a:r>
            <a:r>
              <a:rPr lang="en-GB" sz="1200" kern="1200">
                <a:solidFill>
                  <a:schemeClr val="tx1"/>
                </a:solidFill>
                <a:effectLst/>
                <a:latin typeface="+mn-lt"/>
                <a:ea typeface="+mn-ea"/>
                <a:cs typeface="+mn-cs"/>
              </a:rPr>
              <a:t>, et al., 2019). Helping someone with a medical problem may range from being as easy as encouraging them to attempt to lose weight to being as tough as guiding them to a decision that leaves them feeling really pleased and safe. Understanding how to communicate with others and engage them in meaningful ways may have a profound impact on a patient’s recovery process and even their quality of life (Tate and Frame, 2019). Communication plays a crucial part in the delivery of health care and social services. As of the nature of the health and social care industry, heath care professionals interact with a wide variety of individuals on a daily basis, making it imperative that they have the communication skills necessary to interact with them in a positive manner (</a:t>
            </a:r>
            <a:r>
              <a:rPr lang="en-GB" sz="1200" kern="1200" err="1">
                <a:solidFill>
                  <a:schemeClr val="tx1"/>
                </a:solidFill>
                <a:effectLst/>
                <a:latin typeface="+mn-lt"/>
                <a:ea typeface="+mn-ea"/>
                <a:cs typeface="+mn-cs"/>
              </a:rPr>
              <a:t>Konttila</a:t>
            </a:r>
            <a:r>
              <a:rPr lang="en-GB" sz="1200" kern="1200">
                <a:solidFill>
                  <a:schemeClr val="tx1"/>
                </a:solidFill>
                <a:effectLst/>
                <a:latin typeface="+mn-lt"/>
                <a:ea typeface="+mn-ea"/>
                <a:cs typeface="+mn-cs"/>
              </a:rPr>
              <a:t>, et al., 2019).</a:t>
            </a:r>
            <a:endParaRPr lang="en-US">
              <a:effectLst/>
            </a:endParaRPr>
          </a:p>
          <a:p>
            <a:r>
              <a:rPr lang="en-GB" sz="1200" kern="1200">
                <a:solidFill>
                  <a:schemeClr val="tx1"/>
                </a:solidFill>
                <a:effectLst/>
                <a:latin typeface="+mn-lt"/>
                <a:ea typeface="+mn-ea"/>
                <a:cs typeface="+mn-cs"/>
              </a:rPr>
              <a:t>Heath care professionals should remember that various people have different ways of expressing themselves. Verbal communication, written (emails, notes), and non-verbal (body language) communication are only some of the ways that people share information with one another (such as gestures or facial expressions) (Arnold, and Boggs, 2019). Yet, there are a variety of alternative means of communication available, each suited to a different set of circumstances. It is crucial to have open lines of contact of all kinds. Lastly, effective communication skills are crucial for health and social professionals to build other abilities. For instance, if heath care professionals struggle to listen to and comprehend the wishes of the people in their care, they will struggle to offer them with care that is really focused on them (</a:t>
            </a:r>
            <a:r>
              <a:rPr lang="en-GB" sz="1200" kern="1200" err="1">
                <a:solidFill>
                  <a:schemeClr val="tx1"/>
                </a:solidFill>
                <a:effectLst/>
                <a:latin typeface="+mn-lt"/>
                <a:ea typeface="+mn-ea"/>
                <a:cs typeface="+mn-cs"/>
              </a:rPr>
              <a:t>Konttila</a:t>
            </a:r>
            <a:r>
              <a:rPr lang="en-GB" sz="1200" kern="1200">
                <a:solidFill>
                  <a:schemeClr val="tx1"/>
                </a:solidFill>
                <a:effectLst/>
                <a:latin typeface="+mn-lt"/>
                <a:ea typeface="+mn-ea"/>
                <a:cs typeface="+mn-cs"/>
              </a:rPr>
              <a:t>, et al., 2019). Similarly, if they care about people’s freedom, privacy, and dignity, they need to be able to communicate effectively with them. Strong verbal and written communication skills are essential to the successful completion of the job (Tate and Frame, 2019). </a:t>
            </a:r>
            <a:endParaRPr lang="en-US">
              <a:effectLst/>
            </a:endParaRPr>
          </a:p>
          <a:p>
            <a:r>
              <a:rPr lang="en-GB" sz="1200" kern="1200">
                <a:solidFill>
                  <a:schemeClr val="tx1"/>
                </a:solidFill>
                <a:effectLst/>
                <a:latin typeface="+mn-lt"/>
                <a:ea typeface="+mn-ea"/>
                <a:cs typeface="+mn-cs"/>
              </a:rPr>
              <a:t>Customer service success depends on listening to people, helping them in meaningful ways, and building positive connections with customers, prospective customers, and co-workers. Having strong communication skills is crucial for establishing trustworthy connections with those who will be receiving services (</a:t>
            </a:r>
            <a:r>
              <a:rPr lang="en-GB" sz="1200" kern="1200" err="1">
                <a:solidFill>
                  <a:schemeClr val="tx1"/>
                </a:solidFill>
                <a:effectLst/>
                <a:latin typeface="+mn-lt"/>
                <a:ea typeface="+mn-ea"/>
                <a:cs typeface="+mn-cs"/>
              </a:rPr>
              <a:t>Finset</a:t>
            </a:r>
            <a:r>
              <a:rPr lang="en-GB" sz="1200" kern="1200">
                <a:solidFill>
                  <a:schemeClr val="tx1"/>
                </a:solidFill>
                <a:effectLst/>
                <a:latin typeface="+mn-lt"/>
                <a:ea typeface="+mn-ea"/>
                <a:cs typeface="+mn-cs"/>
              </a:rPr>
              <a:t>, et al., 2020). In practical life social care providers will be able to identify with their feelings and wants, and prevent future issue. And if they can get the message over clearly, their customers will be more receptive to what they say and more inclined to put their faith in them. Relationships in the workplace also rely heavily on open lines of communication (Arnold, and Boggs, 2019). Their role may need them to keep their co-workers updated on the latest facts pertaining to service recipients, as well as make choices, solicit feedback, and act accordingly. Quality treatment for patients relies on open lines of communication between healthcare providers. For instance, if a patient wants to alter their treatment regimen, they must communicate this to their medical staff in a manner that allows them to fully grasp and accommodate their medical needs (</a:t>
            </a:r>
            <a:r>
              <a:rPr lang="en-GB" sz="1200" kern="1200" err="1">
                <a:solidFill>
                  <a:schemeClr val="tx1"/>
                </a:solidFill>
                <a:effectLst/>
                <a:latin typeface="+mn-lt"/>
                <a:ea typeface="+mn-ea"/>
                <a:cs typeface="+mn-cs"/>
              </a:rPr>
              <a:t>Noordman</a:t>
            </a:r>
            <a:r>
              <a:rPr lang="en-GB" sz="1200" kern="1200">
                <a:solidFill>
                  <a:schemeClr val="tx1"/>
                </a:solidFill>
                <a:effectLst/>
                <a:latin typeface="+mn-lt"/>
                <a:ea typeface="+mn-ea"/>
                <a:cs typeface="+mn-cs"/>
              </a:rPr>
              <a:t>, et al., 2019). </a:t>
            </a:r>
            <a:endParaRPr lang="en-US">
              <a:effectLst/>
            </a:endParaRPr>
          </a:p>
          <a:p>
            <a:r>
              <a:rPr lang="en-GB" sz="1200" kern="1200">
                <a:solidFill>
                  <a:schemeClr val="tx1"/>
                </a:solidFill>
                <a:effectLst/>
                <a:latin typeface="+mn-lt"/>
                <a:ea typeface="+mn-ea"/>
                <a:cs typeface="+mn-cs"/>
              </a:rPr>
              <a:t>In addition, people should update their IPC to reflect this new directive so that it is recorded and readily available to anybody providing care to them (Tate and Frame, 2019). It is challenging for healthcare workers to guarantee excellent communication practises due to research which are showing that communication hurdles may develop from a lack of staff time and resources, restricted resources, and increased bureaucracy. Informed care planning, delivery, and assessment rely on familiarity with these factors (</a:t>
            </a:r>
            <a:r>
              <a:rPr lang="en-GB" sz="1200" kern="1200" err="1">
                <a:solidFill>
                  <a:schemeClr val="tx1"/>
                </a:solidFill>
                <a:effectLst/>
                <a:latin typeface="+mn-lt"/>
                <a:ea typeface="+mn-ea"/>
                <a:cs typeface="+mn-cs"/>
              </a:rPr>
              <a:t>Konttila</a:t>
            </a:r>
            <a:r>
              <a:rPr lang="en-GB" sz="1200" kern="1200">
                <a:solidFill>
                  <a:schemeClr val="tx1"/>
                </a:solidFill>
                <a:effectLst/>
                <a:latin typeface="+mn-lt"/>
                <a:ea typeface="+mn-ea"/>
                <a:cs typeface="+mn-cs"/>
              </a:rPr>
              <a:t>, et al., 2019). If doctors and patients have trouble communicating, it may have a negative impact on the quality of treatment offered and make patients less forthcoming with information. So, this may have an impact on the regulatory evaluations. Negligible or major improvements in a patient’s treatment may be made impossible if communication difficulties prevented professionals from learning of any changes in the patient’s condition (</a:t>
            </a:r>
            <a:r>
              <a:rPr lang="en-GB" sz="1200" kern="1200" err="1">
                <a:solidFill>
                  <a:schemeClr val="tx1"/>
                </a:solidFill>
                <a:effectLst/>
                <a:latin typeface="+mn-lt"/>
                <a:ea typeface="+mn-ea"/>
                <a:cs typeface="+mn-cs"/>
              </a:rPr>
              <a:t>Noordman</a:t>
            </a:r>
            <a:r>
              <a:rPr lang="en-GB" sz="1200" kern="1200">
                <a:solidFill>
                  <a:schemeClr val="tx1"/>
                </a:solidFill>
                <a:effectLst/>
                <a:latin typeface="+mn-lt"/>
                <a:ea typeface="+mn-ea"/>
                <a:cs typeface="+mn-cs"/>
              </a:rPr>
              <a:t>, et al., 2019). </a:t>
            </a:r>
            <a:endParaRPr lang="en-US">
              <a:effectLst/>
            </a:endParaRPr>
          </a:p>
          <a:p>
            <a:endParaRPr lang="en-US"/>
          </a:p>
        </p:txBody>
      </p:sp>
      <p:sp>
        <p:nvSpPr>
          <p:cNvPr id="4" name="Slide Number Placeholder 3"/>
          <p:cNvSpPr>
            <a:spLocks noGrp="1"/>
          </p:cNvSpPr>
          <p:nvPr>
            <p:ph type="sldNum" sz="quarter" idx="10"/>
          </p:nvPr>
        </p:nvSpPr>
        <p:spPr/>
        <p:txBody>
          <a:bodyPr/>
          <a:lstStyle/>
          <a:p>
            <a:fld id="{1DC1651A-7A0E-46C7-B9CB-257CD38D20C1}" type="slidenum">
              <a:rPr lang="en-US" smtClean="0"/>
              <a:t>6</a:t>
            </a:fld>
            <a:endParaRPr lang="en-US"/>
          </a:p>
        </p:txBody>
      </p:sp>
    </p:spTree>
    <p:extLst>
      <p:ext uri="{BB962C8B-B14F-4D97-AF65-F5344CB8AC3E}">
        <p14:creationId xmlns:p14="http://schemas.microsoft.com/office/powerpoint/2010/main" val="616035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It has been concluded that effective communication with service users, co-workers, and visitors is essential to providing high-quality, person-centred health and social care. Remember that communication is a two-way street, eliminate any obstacles to it, and do not assume that others know what they are thinking about them. But, they should not presume to know the other person’s motivations or interpretations of their actions. Eye contact is one such indicator of interest; avoidance of eye contact suggests disinterest. Yet, making direct eye contact is considered impolite in other societies. It is recommended to the professionals that if they are confused about anything, they must ask questions and avoid making assumptions.</a:t>
            </a:r>
            <a:endParaRPr lang="en-US">
              <a:effectLst/>
            </a:endParaRPr>
          </a:p>
          <a:p>
            <a:endParaRPr lang="en-US"/>
          </a:p>
        </p:txBody>
      </p:sp>
      <p:sp>
        <p:nvSpPr>
          <p:cNvPr id="4" name="Slide Number Placeholder 3"/>
          <p:cNvSpPr>
            <a:spLocks noGrp="1"/>
          </p:cNvSpPr>
          <p:nvPr>
            <p:ph type="sldNum" sz="quarter" idx="10"/>
          </p:nvPr>
        </p:nvSpPr>
        <p:spPr/>
        <p:txBody>
          <a:bodyPr/>
          <a:lstStyle/>
          <a:p>
            <a:fld id="{1DC1651A-7A0E-46C7-B9CB-257CD38D20C1}" type="slidenum">
              <a:rPr lang="en-US" smtClean="0"/>
              <a:t>7</a:t>
            </a:fld>
            <a:endParaRPr lang="en-US"/>
          </a:p>
        </p:txBody>
      </p:sp>
    </p:spTree>
    <p:extLst>
      <p:ext uri="{BB962C8B-B14F-4D97-AF65-F5344CB8AC3E}">
        <p14:creationId xmlns:p14="http://schemas.microsoft.com/office/powerpoint/2010/main" val="6005520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Arnold, E.C. and Boggs, K.U., 2019. </a:t>
            </a:r>
            <a:r>
              <a:rPr lang="en-US" i="1" dirty="0">
                <a:effectLst/>
              </a:rPr>
              <a:t>Interpersonal relationships e-book: professional communication skills for nurses</a:t>
            </a:r>
            <a:r>
              <a:rPr lang="en-US" dirty="0">
                <a:effectLst/>
              </a:rPr>
              <a:t>. Elsevier Health Sciences.</a:t>
            </a:r>
          </a:p>
          <a:p>
            <a:r>
              <a:rPr lang="en-GB" sz="1200" kern="1200" dirty="0" err="1">
                <a:solidFill>
                  <a:schemeClr val="tx1"/>
                </a:solidFill>
                <a:effectLst/>
                <a:latin typeface="+mn-lt"/>
                <a:ea typeface="+mn-ea"/>
                <a:cs typeface="+mn-cs"/>
              </a:rPr>
              <a:t>Finset</a:t>
            </a:r>
            <a:r>
              <a:rPr lang="en-GB" sz="1200" kern="1200" dirty="0">
                <a:solidFill>
                  <a:schemeClr val="tx1"/>
                </a:solidFill>
                <a:effectLst/>
                <a:latin typeface="+mn-lt"/>
                <a:ea typeface="+mn-ea"/>
                <a:cs typeface="+mn-cs"/>
              </a:rPr>
              <a:t>, A., Bosworth, H., </a:t>
            </a:r>
            <a:r>
              <a:rPr lang="en-GB" sz="1200" kern="1200" dirty="0" err="1">
                <a:solidFill>
                  <a:schemeClr val="tx1"/>
                </a:solidFill>
                <a:effectLst/>
                <a:latin typeface="+mn-lt"/>
                <a:ea typeface="+mn-ea"/>
                <a:cs typeface="+mn-cs"/>
              </a:rPr>
              <a:t>Butow</a:t>
            </a:r>
            <a:r>
              <a:rPr lang="en-GB" sz="1200" kern="1200" dirty="0">
                <a:solidFill>
                  <a:schemeClr val="tx1"/>
                </a:solidFill>
                <a:effectLst/>
                <a:latin typeface="+mn-lt"/>
                <a:ea typeface="+mn-ea"/>
                <a:cs typeface="+mn-cs"/>
              </a:rPr>
              <a:t>, P., </a:t>
            </a:r>
            <a:r>
              <a:rPr lang="en-GB" sz="1200" kern="1200" dirty="0" err="1">
                <a:solidFill>
                  <a:schemeClr val="tx1"/>
                </a:solidFill>
                <a:effectLst/>
                <a:latin typeface="+mn-lt"/>
                <a:ea typeface="+mn-ea"/>
                <a:cs typeface="+mn-cs"/>
              </a:rPr>
              <a:t>Gulbrandsen</a:t>
            </a:r>
            <a:r>
              <a:rPr lang="en-GB" sz="1200" kern="1200" dirty="0">
                <a:solidFill>
                  <a:schemeClr val="tx1"/>
                </a:solidFill>
                <a:effectLst/>
                <a:latin typeface="+mn-lt"/>
                <a:ea typeface="+mn-ea"/>
                <a:cs typeface="+mn-cs"/>
              </a:rPr>
              <a:t>, P., </a:t>
            </a:r>
            <a:r>
              <a:rPr lang="en-GB" sz="1200" kern="1200" dirty="0" err="1">
                <a:solidFill>
                  <a:schemeClr val="tx1"/>
                </a:solidFill>
                <a:effectLst/>
                <a:latin typeface="+mn-lt"/>
                <a:ea typeface="+mn-ea"/>
                <a:cs typeface="+mn-cs"/>
              </a:rPr>
              <a:t>Hulsman</a:t>
            </a:r>
            <a:r>
              <a:rPr lang="en-GB" sz="1200" kern="1200" dirty="0">
                <a:solidFill>
                  <a:schemeClr val="tx1"/>
                </a:solidFill>
                <a:effectLst/>
                <a:latin typeface="+mn-lt"/>
                <a:ea typeface="+mn-ea"/>
                <a:cs typeface="+mn-cs"/>
              </a:rPr>
              <a:t>, R.L., Pieterse, A.H., Street, R., </a:t>
            </a:r>
            <a:r>
              <a:rPr lang="en-GB" sz="1200" kern="1200" dirty="0" err="1">
                <a:solidFill>
                  <a:schemeClr val="tx1"/>
                </a:solidFill>
                <a:effectLst/>
                <a:latin typeface="+mn-lt"/>
                <a:ea typeface="+mn-ea"/>
                <a:cs typeface="+mn-cs"/>
              </a:rPr>
              <a:t>Tschoetschel</a:t>
            </a:r>
            <a:r>
              <a:rPr lang="en-GB" sz="1200" kern="1200" dirty="0">
                <a:solidFill>
                  <a:schemeClr val="tx1"/>
                </a:solidFill>
                <a:effectLst/>
                <a:latin typeface="+mn-lt"/>
                <a:ea typeface="+mn-ea"/>
                <a:cs typeface="+mn-cs"/>
              </a:rPr>
              <a:t>, R. and van </a:t>
            </a:r>
            <a:r>
              <a:rPr lang="en-GB" sz="1200" kern="1200" dirty="0" err="1">
                <a:solidFill>
                  <a:schemeClr val="tx1"/>
                </a:solidFill>
                <a:effectLst/>
                <a:latin typeface="+mn-lt"/>
                <a:ea typeface="+mn-ea"/>
                <a:cs typeface="+mn-cs"/>
              </a:rPr>
              <a:t>Weert</a:t>
            </a:r>
            <a:r>
              <a:rPr lang="en-GB" sz="1200" kern="1200" dirty="0">
                <a:solidFill>
                  <a:schemeClr val="tx1"/>
                </a:solidFill>
                <a:effectLst/>
                <a:latin typeface="+mn-lt"/>
                <a:ea typeface="+mn-ea"/>
                <a:cs typeface="+mn-cs"/>
              </a:rPr>
              <a:t>, J., 2020. Effective health communication–a key factor in fighting the COVID-19 pandemic. </a:t>
            </a:r>
            <a:r>
              <a:rPr lang="en-US" i="1" dirty="0">
                <a:effectLst/>
              </a:rPr>
              <a:t>Patient education and counseling</a:t>
            </a:r>
            <a:r>
              <a:rPr lang="en-US" dirty="0">
                <a:effectLst/>
              </a:rPr>
              <a:t>, </a:t>
            </a:r>
            <a:r>
              <a:rPr lang="en-US" i="1" dirty="0">
                <a:effectLst/>
              </a:rPr>
              <a:t>103</a:t>
            </a:r>
            <a:r>
              <a:rPr lang="en-US" dirty="0">
                <a:effectLst/>
              </a:rPr>
              <a:t>(5), p.873.</a:t>
            </a:r>
          </a:p>
          <a:p>
            <a:r>
              <a:rPr lang="en-GB" sz="1200" kern="1200" dirty="0" err="1">
                <a:solidFill>
                  <a:schemeClr val="tx1"/>
                </a:solidFill>
                <a:effectLst/>
                <a:latin typeface="+mn-lt"/>
                <a:ea typeface="+mn-ea"/>
                <a:cs typeface="+mn-cs"/>
              </a:rPr>
              <a:t>Konttila</a:t>
            </a:r>
            <a:r>
              <a:rPr lang="en-GB" sz="1200" kern="1200" dirty="0">
                <a:solidFill>
                  <a:schemeClr val="tx1"/>
                </a:solidFill>
                <a:effectLst/>
                <a:latin typeface="+mn-lt"/>
                <a:ea typeface="+mn-ea"/>
                <a:cs typeface="+mn-cs"/>
              </a:rPr>
              <a:t>, J., </a:t>
            </a:r>
            <a:r>
              <a:rPr lang="en-GB" sz="1200" kern="1200" dirty="0" err="1">
                <a:solidFill>
                  <a:schemeClr val="tx1"/>
                </a:solidFill>
                <a:effectLst/>
                <a:latin typeface="+mn-lt"/>
                <a:ea typeface="+mn-ea"/>
                <a:cs typeface="+mn-cs"/>
              </a:rPr>
              <a:t>Siira</a:t>
            </a:r>
            <a:r>
              <a:rPr lang="en-GB" sz="1200" kern="1200" dirty="0">
                <a:solidFill>
                  <a:schemeClr val="tx1"/>
                </a:solidFill>
                <a:effectLst/>
                <a:latin typeface="+mn-lt"/>
                <a:ea typeface="+mn-ea"/>
                <a:cs typeface="+mn-cs"/>
              </a:rPr>
              <a:t>, H., </a:t>
            </a:r>
            <a:r>
              <a:rPr lang="en-GB" sz="1200" kern="1200" dirty="0" err="1">
                <a:solidFill>
                  <a:schemeClr val="tx1"/>
                </a:solidFill>
                <a:effectLst/>
                <a:latin typeface="+mn-lt"/>
                <a:ea typeface="+mn-ea"/>
                <a:cs typeface="+mn-cs"/>
              </a:rPr>
              <a:t>Kyngäs</a:t>
            </a:r>
            <a:r>
              <a:rPr lang="en-GB" sz="1200" kern="1200" dirty="0">
                <a:solidFill>
                  <a:schemeClr val="tx1"/>
                </a:solidFill>
                <a:effectLst/>
                <a:latin typeface="+mn-lt"/>
                <a:ea typeface="+mn-ea"/>
                <a:cs typeface="+mn-cs"/>
              </a:rPr>
              <a:t>, H., </a:t>
            </a:r>
            <a:r>
              <a:rPr lang="en-GB" sz="1200" kern="1200" dirty="0" err="1">
                <a:solidFill>
                  <a:schemeClr val="tx1"/>
                </a:solidFill>
                <a:effectLst/>
                <a:latin typeface="+mn-lt"/>
                <a:ea typeface="+mn-ea"/>
                <a:cs typeface="+mn-cs"/>
              </a:rPr>
              <a:t>Lahtinen</a:t>
            </a:r>
            <a:r>
              <a:rPr lang="en-GB" sz="1200" kern="1200" dirty="0">
                <a:solidFill>
                  <a:schemeClr val="tx1"/>
                </a:solidFill>
                <a:effectLst/>
                <a:latin typeface="+mn-lt"/>
                <a:ea typeface="+mn-ea"/>
                <a:cs typeface="+mn-cs"/>
              </a:rPr>
              <a:t>, M., Elo, S., </a:t>
            </a:r>
            <a:r>
              <a:rPr lang="en-GB" sz="1200" kern="1200" dirty="0" err="1">
                <a:solidFill>
                  <a:schemeClr val="tx1"/>
                </a:solidFill>
                <a:effectLst/>
                <a:latin typeface="+mn-lt"/>
                <a:ea typeface="+mn-ea"/>
                <a:cs typeface="+mn-cs"/>
              </a:rPr>
              <a:t>Kääriäinen</a:t>
            </a:r>
            <a:r>
              <a:rPr lang="en-GB" sz="1200" kern="1200" dirty="0">
                <a:solidFill>
                  <a:schemeClr val="tx1"/>
                </a:solidFill>
                <a:effectLst/>
                <a:latin typeface="+mn-lt"/>
                <a:ea typeface="+mn-ea"/>
                <a:cs typeface="+mn-cs"/>
              </a:rPr>
              <a:t>, M., Kaakinen, P., </a:t>
            </a:r>
            <a:r>
              <a:rPr lang="en-GB" sz="1200" kern="1200" dirty="0" err="1">
                <a:solidFill>
                  <a:schemeClr val="tx1"/>
                </a:solidFill>
                <a:effectLst/>
                <a:latin typeface="+mn-lt"/>
                <a:ea typeface="+mn-ea"/>
                <a:cs typeface="+mn-cs"/>
              </a:rPr>
              <a:t>Oikarinen</a:t>
            </a:r>
            <a:r>
              <a:rPr lang="en-GB" sz="1200" kern="1200" dirty="0">
                <a:solidFill>
                  <a:schemeClr val="tx1"/>
                </a:solidFill>
                <a:effectLst/>
                <a:latin typeface="+mn-lt"/>
                <a:ea typeface="+mn-ea"/>
                <a:cs typeface="+mn-cs"/>
              </a:rPr>
              <a:t>, A., </a:t>
            </a:r>
            <a:r>
              <a:rPr lang="en-GB" sz="1200" kern="1200" dirty="0" err="1">
                <a:solidFill>
                  <a:schemeClr val="tx1"/>
                </a:solidFill>
                <a:effectLst/>
                <a:latin typeface="+mn-lt"/>
                <a:ea typeface="+mn-ea"/>
                <a:cs typeface="+mn-cs"/>
              </a:rPr>
              <a:t>Yamakawa</a:t>
            </a:r>
            <a:r>
              <a:rPr lang="en-GB" sz="1200" kern="1200" dirty="0">
                <a:solidFill>
                  <a:schemeClr val="tx1"/>
                </a:solidFill>
                <a:effectLst/>
                <a:latin typeface="+mn-lt"/>
                <a:ea typeface="+mn-ea"/>
                <a:cs typeface="+mn-cs"/>
              </a:rPr>
              <a:t>, M., Fukui, S. and </a:t>
            </a:r>
            <a:r>
              <a:rPr lang="en-GB" sz="1200" kern="1200" dirty="0" err="1">
                <a:solidFill>
                  <a:schemeClr val="tx1"/>
                </a:solidFill>
                <a:effectLst/>
                <a:latin typeface="+mn-lt"/>
                <a:ea typeface="+mn-ea"/>
                <a:cs typeface="+mn-cs"/>
              </a:rPr>
              <a:t>Utsumi</a:t>
            </a:r>
            <a:r>
              <a:rPr lang="en-GB" sz="1200" kern="1200" dirty="0">
                <a:solidFill>
                  <a:schemeClr val="tx1"/>
                </a:solidFill>
                <a:effectLst/>
                <a:latin typeface="+mn-lt"/>
                <a:ea typeface="+mn-ea"/>
                <a:cs typeface="+mn-cs"/>
              </a:rPr>
              <a:t>, M., 2019. Healthcare professionals’ competence in digitalisation: A systematic review. </a:t>
            </a:r>
            <a:r>
              <a:rPr lang="en-US" i="1" dirty="0">
                <a:effectLst/>
              </a:rPr>
              <a:t>Journal of clinical nursing</a:t>
            </a:r>
            <a:r>
              <a:rPr lang="en-US" dirty="0">
                <a:effectLst/>
              </a:rPr>
              <a:t>, </a:t>
            </a:r>
            <a:r>
              <a:rPr lang="en-US" i="1" dirty="0">
                <a:effectLst/>
              </a:rPr>
              <a:t>28</a:t>
            </a:r>
            <a:r>
              <a:rPr lang="en-US" dirty="0">
                <a:effectLst/>
              </a:rPr>
              <a:t>(5-6), pp.745-761.</a:t>
            </a:r>
          </a:p>
          <a:p>
            <a:r>
              <a:rPr lang="en-GB" sz="1200" kern="1200" dirty="0" err="1">
                <a:solidFill>
                  <a:schemeClr val="tx1"/>
                </a:solidFill>
                <a:effectLst/>
                <a:latin typeface="+mn-lt"/>
                <a:ea typeface="+mn-ea"/>
                <a:cs typeface="+mn-cs"/>
              </a:rPr>
              <a:t>Moudatsou</a:t>
            </a:r>
            <a:r>
              <a:rPr lang="en-GB" sz="1200" kern="1200" dirty="0">
                <a:solidFill>
                  <a:schemeClr val="tx1"/>
                </a:solidFill>
                <a:effectLst/>
                <a:latin typeface="+mn-lt"/>
                <a:ea typeface="+mn-ea"/>
                <a:cs typeface="+mn-cs"/>
              </a:rPr>
              <a:t>, M., </a:t>
            </a:r>
            <a:r>
              <a:rPr lang="en-GB" sz="1200" kern="1200" dirty="0" err="1">
                <a:solidFill>
                  <a:schemeClr val="tx1"/>
                </a:solidFill>
                <a:effectLst/>
                <a:latin typeface="+mn-lt"/>
                <a:ea typeface="+mn-ea"/>
                <a:cs typeface="+mn-cs"/>
              </a:rPr>
              <a:t>Stavropoulou</a:t>
            </a:r>
            <a:r>
              <a:rPr lang="en-GB" sz="1200" kern="1200" dirty="0">
                <a:solidFill>
                  <a:schemeClr val="tx1"/>
                </a:solidFill>
                <a:effectLst/>
                <a:latin typeface="+mn-lt"/>
                <a:ea typeface="+mn-ea"/>
                <a:cs typeface="+mn-cs"/>
              </a:rPr>
              <a:t>, A., </a:t>
            </a:r>
            <a:r>
              <a:rPr lang="en-GB" sz="1200" kern="1200" dirty="0" err="1">
                <a:solidFill>
                  <a:schemeClr val="tx1"/>
                </a:solidFill>
                <a:effectLst/>
                <a:latin typeface="+mn-lt"/>
                <a:ea typeface="+mn-ea"/>
                <a:cs typeface="+mn-cs"/>
              </a:rPr>
              <a:t>Philalithis</a:t>
            </a:r>
            <a:r>
              <a:rPr lang="en-GB" sz="1200" kern="1200" dirty="0">
                <a:solidFill>
                  <a:schemeClr val="tx1"/>
                </a:solidFill>
                <a:effectLst/>
                <a:latin typeface="+mn-lt"/>
                <a:ea typeface="+mn-ea"/>
                <a:cs typeface="+mn-cs"/>
              </a:rPr>
              <a:t>, A. and </a:t>
            </a:r>
            <a:r>
              <a:rPr lang="en-GB" sz="1200" kern="1200" dirty="0" err="1">
                <a:solidFill>
                  <a:schemeClr val="tx1"/>
                </a:solidFill>
                <a:effectLst/>
                <a:latin typeface="+mn-lt"/>
                <a:ea typeface="+mn-ea"/>
                <a:cs typeface="+mn-cs"/>
              </a:rPr>
              <a:t>Koukouli</a:t>
            </a:r>
            <a:r>
              <a:rPr lang="en-GB" sz="1200" kern="1200" dirty="0">
                <a:solidFill>
                  <a:schemeClr val="tx1"/>
                </a:solidFill>
                <a:effectLst/>
                <a:latin typeface="+mn-lt"/>
                <a:ea typeface="+mn-ea"/>
                <a:cs typeface="+mn-cs"/>
              </a:rPr>
              <a:t>, S., 2020, January. The role of empathy in health and social care professionals. In </a:t>
            </a:r>
            <a:r>
              <a:rPr lang="en-US" i="1" dirty="0">
                <a:effectLst/>
              </a:rPr>
              <a:t>Healthcare</a:t>
            </a:r>
            <a:r>
              <a:rPr lang="en-US" dirty="0">
                <a:effectLst/>
              </a:rPr>
              <a:t> (Vol. 8, No. 1, p. 26). MDPI.</a:t>
            </a:r>
          </a:p>
          <a:p>
            <a:r>
              <a:rPr lang="en-GB" sz="1200" kern="1200" dirty="0" err="1">
                <a:solidFill>
                  <a:schemeClr val="tx1"/>
                </a:solidFill>
                <a:effectLst/>
                <a:latin typeface="+mn-lt"/>
                <a:ea typeface="+mn-ea"/>
                <a:cs typeface="+mn-cs"/>
              </a:rPr>
              <a:t>Noordman</a:t>
            </a:r>
            <a:r>
              <a:rPr lang="en-GB" sz="1200" kern="1200" dirty="0">
                <a:solidFill>
                  <a:schemeClr val="tx1"/>
                </a:solidFill>
                <a:effectLst/>
                <a:latin typeface="+mn-lt"/>
                <a:ea typeface="+mn-ea"/>
                <a:cs typeface="+mn-cs"/>
              </a:rPr>
              <a:t>, J., Post, B., Van </a:t>
            </a:r>
            <a:r>
              <a:rPr lang="en-GB" sz="1200" kern="1200" dirty="0" err="1">
                <a:solidFill>
                  <a:schemeClr val="tx1"/>
                </a:solidFill>
                <a:effectLst/>
                <a:latin typeface="+mn-lt"/>
                <a:ea typeface="+mn-ea"/>
                <a:cs typeface="+mn-cs"/>
              </a:rPr>
              <a:t>Dartel</a:t>
            </a:r>
            <a:r>
              <a:rPr lang="en-GB" sz="1200" kern="1200" dirty="0">
                <a:solidFill>
                  <a:schemeClr val="tx1"/>
                </a:solidFill>
                <a:effectLst/>
                <a:latin typeface="+mn-lt"/>
                <a:ea typeface="+mn-ea"/>
                <a:cs typeface="+mn-cs"/>
              </a:rPr>
              <a:t>, A.A.M. and Slits, J.M.A., 2019. Training residents in patient-centred communication and empathy: evaluation from patients, observers and residents. </a:t>
            </a:r>
            <a:r>
              <a:rPr lang="en-US" i="1" dirty="0">
                <a:effectLst/>
              </a:rPr>
              <a:t>BMC medical education</a:t>
            </a:r>
            <a:r>
              <a:rPr lang="en-US" dirty="0">
                <a:effectLst/>
              </a:rPr>
              <a:t>, </a:t>
            </a:r>
            <a:r>
              <a:rPr lang="en-US" i="1" dirty="0">
                <a:effectLst/>
              </a:rPr>
              <a:t>19</a:t>
            </a:r>
            <a:r>
              <a:rPr lang="en-US" dirty="0">
                <a:effectLst/>
              </a:rPr>
              <a:t>(1), pp.1-11.</a:t>
            </a:r>
          </a:p>
          <a:p>
            <a:r>
              <a:rPr lang="en-GB" sz="1200" kern="1200" dirty="0">
                <a:solidFill>
                  <a:schemeClr val="tx1"/>
                </a:solidFill>
                <a:effectLst/>
                <a:latin typeface="+mn-lt"/>
                <a:ea typeface="+mn-ea"/>
                <a:cs typeface="+mn-cs"/>
              </a:rPr>
              <a:t>Tate, P. and Frame, F., 2019. </a:t>
            </a:r>
            <a:r>
              <a:rPr lang="en-US" i="1" dirty="0">
                <a:effectLst/>
              </a:rPr>
              <a:t>The doctor’s communication handbook</a:t>
            </a:r>
            <a:r>
              <a:rPr lang="en-US" dirty="0">
                <a:effectLst/>
              </a:rPr>
              <a:t>. CRC Press.</a:t>
            </a: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DC1651A-7A0E-46C7-B9CB-257CD38D20C1}" type="slidenum">
              <a:rPr lang="en-US" smtClean="0"/>
              <a:t>8</a:t>
            </a:fld>
            <a:endParaRPr lang="en-US"/>
          </a:p>
        </p:txBody>
      </p:sp>
    </p:spTree>
    <p:extLst>
      <p:ext uri="{BB962C8B-B14F-4D97-AF65-F5344CB8AC3E}">
        <p14:creationId xmlns:p14="http://schemas.microsoft.com/office/powerpoint/2010/main" val="1483556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3ACF712-0B12-4121-BCDD-3614F89DAC89}" type="datetime1">
              <a:rPr lang="en-US" smtClean="0"/>
              <a:t>3/12/2023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68014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41956-15B5-4213-A267-D3275BED975D}" type="datetime1">
              <a:rPr lang="en-US" smtClean="0"/>
              <a:t>3/12/2023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190460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849C9B-D97D-4A31-BE57-A2A091B8B831}" type="datetime1">
              <a:rPr lang="en-US" smtClean="0"/>
              <a:t>3/12/2023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30876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796678-877E-436F-963C-F9452C618AD1}" type="datetime1">
              <a:rPr lang="en-US" smtClean="0"/>
              <a:t>3/12/2023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1545966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C492AC4-F643-4D31-A437-864E7A00F5F9}" type="datetime1">
              <a:rPr lang="en-US" smtClean="0"/>
              <a:t>3/12/2023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49028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E693DD8-C1C9-40EC-ACC8-B0F4F7320C7A}" type="datetime1">
              <a:rPr lang="en-US" smtClean="0"/>
              <a:t>3/12/2023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28614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71BC73-5F50-4446-BF8B-49DFD3729A36}" type="datetime1">
              <a:rPr lang="en-US" smtClean="0"/>
              <a:t>3/12/2023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65333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38E944-4740-480C-AD0D-2A586BCA2C58}" type="datetime1">
              <a:rPr lang="en-US" smtClean="0"/>
              <a:t>3/12/2023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3599082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4AE397A-611A-43FB-B788-F816C6157015}" type="datetime1">
              <a:rPr lang="en-US" smtClean="0"/>
              <a:t>3/12/2023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583566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CE29561-9A72-4F03-B3A8-855E26077AC5}" type="datetime1">
              <a:rPr lang="en-US" smtClean="0"/>
              <a:t>3/12/2023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01416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AC41393-D811-46F8-80E8-F763E5E26873}" type="datetime1">
              <a:rPr lang="en-US" smtClean="0"/>
              <a:t>3/12/2023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08219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FBA721-86A9-4725-8CE4-51875A33E6AD}" type="datetime1">
              <a:rPr lang="en-US" smtClean="0"/>
              <a:t>3/12/2023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1516210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09AF9B2-8E8D-4611-A297-41BB93892847}" type="datetime1">
              <a:rPr lang="en-US" smtClean="0"/>
              <a:t>3/12/2023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726011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2E48377-270E-4C5D-BBC7-1DFA72B2D85F}" type="datetime1">
              <a:rPr lang="en-US" smtClean="0"/>
              <a:t>3/12/2023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329797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40FF009-4E05-47AD-BEDA-2533AB221864}" type="datetime1">
              <a:rPr lang="en-US" smtClean="0"/>
              <a:t>3/12/2023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779193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5AEFF4-0854-417A-A692-6096A53097D3}" type="datetime1">
              <a:rPr lang="en-US" smtClean="0"/>
              <a:t>3/12/2023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12650537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525088-452F-491C-AAEA-0D3CF5F25A9C}" type="datetime1">
              <a:rPr lang="en-US" smtClean="0"/>
              <a:t>3/12/2023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79997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229F4A18-A030-469E-AE00-745BD4CFC3F2}" type="datetime1">
              <a:rPr lang="en-US" smtClean="0"/>
              <a:t>3/12/2023</a:t>
            </a:fld>
            <a:endParaRPr lang="en-US"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14896871"/>
      </p:ext>
    </p:extLst>
  </p:cSld>
  <p:clrMap bg1="dk1" tx1="lt1" bg2="dk2" tx2="lt2" accent1="accent1" accent2="accent2" accent3="accent3" accent4="accent4" accent5="accent5" accent6="accent6" hlink="hlink" folHlink="folHlink"/>
  <p:sldLayoutIdLst>
    <p:sldLayoutId id="2147484383" r:id="rId1"/>
    <p:sldLayoutId id="2147484384" r:id="rId2"/>
    <p:sldLayoutId id="2147484385" r:id="rId3"/>
    <p:sldLayoutId id="2147484386" r:id="rId4"/>
    <p:sldLayoutId id="2147484387" r:id="rId5"/>
    <p:sldLayoutId id="2147484388" r:id="rId6"/>
    <p:sldLayoutId id="2147484389" r:id="rId7"/>
    <p:sldLayoutId id="2147484390" r:id="rId8"/>
    <p:sldLayoutId id="2147484391" r:id="rId9"/>
    <p:sldLayoutId id="2147484392" r:id="rId10"/>
    <p:sldLayoutId id="2147484393" r:id="rId11"/>
    <p:sldLayoutId id="2147484394" r:id="rId12"/>
    <p:sldLayoutId id="2147484395" r:id="rId13"/>
    <p:sldLayoutId id="2147484396" r:id="rId14"/>
    <p:sldLayoutId id="2147484397" r:id="rId15"/>
    <p:sldLayoutId id="2147484398" r:id="rId16"/>
    <p:sldLayoutId id="2147484399" r:id="rId17"/>
  </p:sldLayoutIdLst>
  <p:hf sldNum="0" hdr="0" ftr="0" dt="0"/>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creativecommons.org/licenses/by-nc/3.0/" TargetMode="External"/><Relationship Id="rId5" Type="http://schemas.openxmlformats.org/officeDocument/2006/relationships/hyperlink" Target="https://www.bmj.com/content/350/bmj.h1480" TargetMode="External"/><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creativecommons.org/licenses/by-nc-sa/3.0/" TargetMode="External"/><Relationship Id="rId5" Type="http://schemas.openxmlformats.org/officeDocument/2006/relationships/hyperlink" Target="http://brewminate.com/the-importance-of-listening-in-effective-communication/" TargetMode="Externa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usq.pressbooks.pub/traumainformedpractice/chapter/6-2-the-teacher-must-survive-self-care-and-managing-secondary-trauma/"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4965654"/>
            <a:ext cx="11574148" cy="6785889"/>
          </a:xfrm>
        </p:spPr>
        <p:txBody>
          <a:bodyPr/>
          <a:lstStyle/>
          <a:p>
            <a:r>
              <a:rPr lang="en-GB" sz="5400" dirty="0"/>
              <a:t>Health and Social Care</a:t>
            </a:r>
            <a:br>
              <a:rPr lang="en-US" sz="5400" dirty="0"/>
            </a:br>
            <a:endParaRPr lang="en-US" sz="5400" dirty="0"/>
          </a:p>
        </p:txBody>
      </p:sp>
      <p:sp>
        <p:nvSpPr>
          <p:cNvPr id="3" name="Subtitle 2"/>
          <p:cNvSpPr>
            <a:spLocks noGrp="1"/>
          </p:cNvSpPr>
          <p:nvPr>
            <p:ph type="subTitle" idx="1"/>
          </p:nvPr>
        </p:nvSpPr>
        <p:spPr>
          <a:xfrm>
            <a:off x="667512" y="1820235"/>
            <a:ext cx="9228201" cy="3816901"/>
          </a:xfrm>
        </p:spPr>
        <p:txBody>
          <a:bodyPr vert="horz" lIns="91440" tIns="45720" rIns="91440" bIns="45720" rtlCol="0" anchor="t">
            <a:normAutofit/>
          </a:bodyPr>
          <a:lstStyle/>
          <a:p>
            <a:endParaRPr lang="en-GB" sz="2400" dirty="0">
              <a:cs typeface="Calibri Light"/>
            </a:endParaRPr>
          </a:p>
          <a:p>
            <a:pPr algn="ctr"/>
            <a:r>
              <a:rPr lang="en-GB" sz="2400" dirty="0">
                <a:latin typeface="Arial Black" panose="020B0A04020102020204" pitchFamily="34" charset="0"/>
                <a:cs typeface="Aharoni" panose="02010803020104030203" pitchFamily="2" charset="-79"/>
              </a:rPr>
              <a:t>Student Name: Ifrah Yassin</a:t>
            </a:r>
          </a:p>
          <a:p>
            <a:pPr algn="ctr"/>
            <a:r>
              <a:rPr lang="en-GB" sz="2400" dirty="0">
                <a:latin typeface="Arial Black" panose="020B0A04020102020204" pitchFamily="34" charset="0"/>
                <a:cs typeface="Aharoni" panose="02010803020104030203" pitchFamily="2" charset="-79"/>
              </a:rPr>
              <a:t>Student number: 2132691</a:t>
            </a:r>
          </a:p>
          <a:p>
            <a:pPr algn="ctr"/>
            <a:r>
              <a:rPr lang="en-GB" sz="2400" dirty="0">
                <a:latin typeface="Arial Black" panose="020B0A04020102020204" pitchFamily="34" charset="0"/>
                <a:cs typeface="Aharoni" panose="02010803020104030203" pitchFamily="2" charset="-79"/>
              </a:rPr>
              <a:t>Module Code: LCHS4005</a:t>
            </a:r>
          </a:p>
          <a:p>
            <a:pPr algn="ctr"/>
            <a:r>
              <a:rPr lang="en-GB" sz="2400" dirty="0">
                <a:latin typeface="Arial Black" panose="020B0A04020102020204" pitchFamily="34" charset="0"/>
                <a:cs typeface="Aharoni" panose="02010803020104030203" pitchFamily="2" charset="-79"/>
              </a:rPr>
              <a:t>Lecturer Name: </a:t>
            </a:r>
            <a:r>
              <a:rPr lang="en-GB" sz="2400" dirty="0" err="1">
                <a:latin typeface="Arial Black" panose="020B0A04020102020204" pitchFamily="34" charset="0"/>
                <a:cs typeface="Aharoni" panose="02010803020104030203" pitchFamily="2" charset="-79"/>
              </a:rPr>
              <a:t>Fouziya</a:t>
            </a:r>
            <a:r>
              <a:rPr lang="en-GB" sz="2400" dirty="0">
                <a:latin typeface="Arial Black" panose="020B0A04020102020204" pitchFamily="34" charset="0"/>
                <a:cs typeface="Aharoni" panose="02010803020104030203" pitchFamily="2" charset="-79"/>
              </a:rPr>
              <a:t> Farheen</a:t>
            </a:r>
          </a:p>
          <a:p>
            <a:endParaRPr lang="en-GB" sz="2400" dirty="0">
              <a:latin typeface="Aharoni" panose="02010803020104030203" pitchFamily="2" charset="-79"/>
              <a:cs typeface="Aharoni" panose="02010803020104030203" pitchFamily="2" charset="-79"/>
            </a:endParaRPr>
          </a:p>
          <a:p>
            <a:endParaRPr lang="en-GB" sz="2400" dirty="0">
              <a:latin typeface="Aharoni" panose="02010803020104030203" pitchFamily="2" charset="-79"/>
              <a:cs typeface="Aharoni" panose="02010803020104030203" pitchFamily="2" charset="-79"/>
            </a:endParaRPr>
          </a:p>
          <a:p>
            <a:endParaRPr lang="en-GB" sz="2400" dirty="0">
              <a:latin typeface="Aharoni" panose="02010803020104030203" pitchFamily="2" charset="-79"/>
              <a:cs typeface="Aharoni" panose="02010803020104030203" pitchFamily="2" charset="-79"/>
            </a:endParaRPr>
          </a:p>
          <a:p>
            <a:endParaRPr lang="en-US" dirty="0">
              <a:cs typeface="Calibri Light" panose="020F0302020204030204"/>
            </a:endParaRPr>
          </a:p>
        </p:txBody>
      </p:sp>
      <p:pic>
        <p:nvPicPr>
          <p:cNvPr id="4" name="Picture 3"/>
          <p:cNvPicPr>
            <a:picLocks noChangeAspect="1"/>
          </p:cNvPicPr>
          <p:nvPr/>
        </p:nvPicPr>
        <p:blipFill>
          <a:blip r:embed="rId4"/>
          <a:stretch>
            <a:fillRect/>
          </a:stretch>
        </p:blipFill>
        <p:spPr>
          <a:xfrm>
            <a:off x="8523916" y="1220864"/>
            <a:ext cx="3668084" cy="1908946"/>
          </a:xfrm>
          <a:prstGeom prst="rect">
            <a:avLst/>
          </a:prstGeom>
          <a:ln w="57150">
            <a:solidFill>
              <a:schemeClr val="accent1">
                <a:lumMod val="75000"/>
              </a:schemeClr>
            </a:solidFill>
          </a:ln>
        </p:spPr>
      </p:pic>
    </p:spTree>
    <p:extLst>
      <p:ext uri="{BB962C8B-B14F-4D97-AF65-F5344CB8AC3E}">
        <p14:creationId xmlns:p14="http://schemas.microsoft.com/office/powerpoint/2010/main" val="31581365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sndAc>
          <p:stSnd>
            <p:snd r:embed="rId3" name="arrow.wav"/>
          </p:stSnd>
        </p:sndAc>
      </p:transition>
    </mc:Choice>
    <mc:Fallback xmlns="">
      <p:transition spd="slow">
        <p:fade/>
        <p:sndAc>
          <p:stSnd>
            <p:snd r:embed="rId5" name="arrow.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5400" dirty="0"/>
              <a:t>Introduction </a:t>
            </a:r>
            <a:br>
              <a:rPr lang="en-US" sz="5400" dirty="0"/>
            </a:br>
            <a:endParaRPr lang="en-US" sz="5400" dirty="0"/>
          </a:p>
        </p:txBody>
      </p:sp>
      <p:sp>
        <p:nvSpPr>
          <p:cNvPr id="3" name="Subtitle 2"/>
          <p:cNvSpPr>
            <a:spLocks noGrp="1"/>
          </p:cNvSpPr>
          <p:nvPr>
            <p:ph type="subTitle" idx="1"/>
          </p:nvPr>
        </p:nvSpPr>
        <p:spPr/>
        <p:txBody>
          <a:bodyPr vert="horz" lIns="91440" tIns="45720" rIns="91440" bIns="45720" rtlCol="0" anchor="t">
            <a:normAutofit/>
          </a:bodyPr>
          <a:lstStyle/>
          <a:p>
            <a:pPr marL="457200" indent="-457200">
              <a:buFont typeface="Arial" pitchFamily="34" charset="0"/>
              <a:buChar char="•"/>
            </a:pPr>
            <a:r>
              <a:rPr lang="en-GB" sz="1600">
                <a:latin typeface="Arial"/>
                <a:cs typeface="Arial"/>
              </a:rPr>
              <a:t>Leaders in the health care industry know that listening is the cornerstone of every successful communication strategy. </a:t>
            </a:r>
          </a:p>
          <a:p>
            <a:pPr marL="457200" indent="-457200">
              <a:buFont typeface="Arial" pitchFamily="34" charset="0"/>
              <a:buChar char="•"/>
            </a:pPr>
            <a:r>
              <a:rPr lang="en-GB" sz="1600">
                <a:latin typeface="Arial"/>
                <a:cs typeface="Arial"/>
              </a:rPr>
              <a:t>The purpose of this presentation is to highlight the relevance of communication as a key skill within the social and health care sector or as a healthcare professional in detail. </a:t>
            </a:r>
            <a:endParaRPr lang="en-US" sz="1600">
              <a:latin typeface="Arial"/>
              <a:cs typeface="Arial"/>
            </a:endParaRPr>
          </a:p>
          <a:p>
            <a:endParaRPr lang="en-US" sz="1600">
              <a:latin typeface="Arial"/>
              <a:cs typeface="Arial"/>
            </a:endParaRPr>
          </a:p>
        </p:txBody>
      </p:sp>
      <p:pic>
        <p:nvPicPr>
          <p:cNvPr id="4" name="Picture 3"/>
          <p:cNvPicPr>
            <a:picLocks noChangeAspect="1"/>
          </p:cNvPicPr>
          <p:nvPr/>
        </p:nvPicPr>
        <p:blipFill>
          <a:blip r:embed="rId3"/>
          <a:stretch>
            <a:fillRect/>
          </a:stretch>
        </p:blipFill>
        <p:spPr>
          <a:xfrm>
            <a:off x="6407142" y="0"/>
            <a:ext cx="5784857" cy="1908946"/>
          </a:xfrm>
          <a:prstGeom prst="rect">
            <a:avLst/>
          </a:prstGeom>
          <a:ln w="57150">
            <a:solidFill>
              <a:schemeClr val="accent1">
                <a:lumMod val="75000"/>
              </a:schemeClr>
            </a:solidFill>
          </a:ln>
        </p:spPr>
      </p:pic>
    </p:spTree>
    <p:extLst>
      <p:ext uri="{BB962C8B-B14F-4D97-AF65-F5344CB8AC3E}">
        <p14:creationId xmlns:p14="http://schemas.microsoft.com/office/powerpoint/2010/main" val="33288276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A4ACDA2-2D5F-4571-9BA5-F538A7A496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96212" y="4551037"/>
            <a:ext cx="10599576" cy="1168638"/>
          </a:xfrm>
        </p:spPr>
        <p:txBody>
          <a:bodyPr>
            <a:normAutofit/>
          </a:bodyPr>
          <a:lstStyle/>
          <a:p>
            <a:r>
              <a:rPr lang="en-GB" sz="2400"/>
              <a:t>Relevance of Communication Skills </a:t>
            </a:r>
            <a:br>
              <a:rPr lang="en-GB" sz="2400"/>
            </a:br>
            <a:r>
              <a:rPr lang="en-GB" sz="2400"/>
              <a:t>with Health and Social care</a:t>
            </a:r>
            <a:br>
              <a:rPr lang="en-US" sz="2400"/>
            </a:br>
            <a:endParaRPr lang="en-US" sz="2400"/>
          </a:p>
        </p:txBody>
      </p:sp>
      <p:sp>
        <p:nvSpPr>
          <p:cNvPr id="3" name="Subtitle 2"/>
          <p:cNvSpPr>
            <a:spLocks noGrp="1"/>
          </p:cNvSpPr>
          <p:nvPr>
            <p:ph type="subTitle" idx="1"/>
          </p:nvPr>
        </p:nvSpPr>
        <p:spPr>
          <a:xfrm>
            <a:off x="1595267" y="5742472"/>
            <a:ext cx="9001462" cy="1315583"/>
          </a:xfrm>
        </p:spPr>
        <p:txBody>
          <a:bodyPr vert="horz" lIns="91440" tIns="45720" rIns="91440" bIns="45720" rtlCol="0">
            <a:normAutofit/>
          </a:bodyPr>
          <a:lstStyle/>
          <a:p>
            <a:pPr marL="457200" indent="-457200">
              <a:lnSpc>
                <a:spcPct val="110000"/>
              </a:lnSpc>
              <a:buFont typeface="Arial" pitchFamily="34" charset="0"/>
              <a:buChar char="•"/>
            </a:pPr>
            <a:r>
              <a:rPr lang="en-GB" sz="1600" dirty="0">
                <a:latin typeface="Arial"/>
                <a:cs typeface="Times New Roman"/>
              </a:rPr>
              <a:t>When it comes to health and social care, communication is essential. Possessing strong communication skills may assist heath care professionals in many ways, but they are especially vital when it comes to delivering high-quality, patient-centred treatment</a:t>
            </a:r>
            <a:r>
              <a:rPr lang="en-GB" sz="1000" dirty="0"/>
              <a:t>. </a:t>
            </a:r>
            <a:endParaRPr lang="en-US" sz="1000" dirty="0"/>
          </a:p>
        </p:txBody>
      </p:sp>
      <p:pic>
        <p:nvPicPr>
          <p:cNvPr id="4" name="Picture 3" descr="Text&#10;&#10;Description automatically generated"/>
          <p:cNvPicPr>
            <a:picLocks noChangeAspect="1"/>
          </p:cNvPicPr>
          <p:nvPr/>
        </p:nvPicPr>
        <p:blipFill rotWithShape="1">
          <a:blip r:embed="rId3"/>
          <a:srcRect l="8317" r="18870" b="-1"/>
          <a:stretch/>
        </p:blipFill>
        <p:spPr>
          <a:xfrm>
            <a:off x="-4740" y="10"/>
            <a:ext cx="6100738" cy="4189362"/>
          </a:xfrm>
          <a:prstGeom prst="rect">
            <a:avLst/>
          </a:prstGeom>
        </p:spPr>
      </p:pic>
      <p:pic>
        <p:nvPicPr>
          <p:cNvPr id="6" name="Picture 5" descr="A doctor attending to a patient&#10;&#10;Description automatically generated with medium confidence">
            <a:extLst>
              <a:ext uri="{FF2B5EF4-FFF2-40B4-BE49-F238E27FC236}">
                <a16:creationId xmlns:a16="http://schemas.microsoft.com/office/drawing/2014/main" id="{5DCFC659-13F4-78A5-F21D-CC3A9F220F37}"/>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5687" r="3" b="3"/>
          <a:stretch/>
        </p:blipFill>
        <p:spPr>
          <a:xfrm>
            <a:off x="6095998" y="10"/>
            <a:ext cx="6096002" cy="4189367"/>
          </a:xfrm>
          <a:prstGeom prst="rect">
            <a:avLst/>
          </a:prstGeom>
        </p:spPr>
      </p:pic>
      <p:cxnSp>
        <p:nvCxnSpPr>
          <p:cNvPr id="14" name="Straight Connector 13">
            <a:extLst>
              <a:ext uri="{FF2B5EF4-FFF2-40B4-BE49-F238E27FC236}">
                <a16:creationId xmlns:a16="http://schemas.microsoft.com/office/drawing/2014/main" id="{F946802B-BA15-4B51-BEC8-84E4B10CFC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524" y="4189377"/>
            <a:ext cx="12188952" cy="0"/>
          </a:xfrm>
          <a:prstGeom prst="line">
            <a:avLst/>
          </a:prstGeom>
          <a:ln w="190500" cap="sq">
            <a:solidFill>
              <a:srgbClr val="FFFFFF"/>
            </a:solidFill>
            <a:miter lim="800000"/>
          </a:ln>
          <a:scene3d>
            <a:camera prst="orthographicFront"/>
            <a:lightRig rig="twoPt" dir="t">
              <a:rot lat="0" lon="0" rev="7200000"/>
            </a:lightRig>
          </a:scene3d>
          <a:sp3d>
            <a:bevelT w="25400" h="19050"/>
          </a:sp3d>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8F4CCA5A-D9F5-46BB-B5C2-772923A74AC3}"/>
              </a:ext>
            </a:extLst>
          </p:cNvPr>
          <p:cNvSpPr txBox="1"/>
          <p:nvPr/>
        </p:nvSpPr>
        <p:spPr>
          <a:xfrm>
            <a:off x="9549931" y="3989322"/>
            <a:ext cx="264206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www.bmj.com/content/350/bmj.h1480">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Tree>
    <p:extLst>
      <p:ext uri="{BB962C8B-B14F-4D97-AF65-F5344CB8AC3E}">
        <p14:creationId xmlns:p14="http://schemas.microsoft.com/office/powerpoint/2010/main" val="41822603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1F5608C-A164-8CE9-822E-1CBD60E40FA2}"/>
              </a:ext>
            </a:extLst>
          </p:cNvPr>
          <p:cNvPicPr>
            <a:picLocks noChangeAspect="1"/>
          </p:cNvPicPr>
          <p:nvPr/>
        </p:nvPicPr>
        <p:blipFill rotWithShape="1">
          <a:blip r:embed="rId3">
            <a:duotone>
              <a:prstClr val="black"/>
              <a:schemeClr val="accent4">
                <a:tint val="45000"/>
                <a:satMod val="400000"/>
              </a:schemeClr>
            </a:duotone>
          </a:blip>
          <a:srcRect t="12511" b="12511"/>
          <a:stretch/>
        </p:blipFill>
        <p:spPr>
          <a:xfrm>
            <a:off x="-191729" y="152715"/>
            <a:ext cx="13814474" cy="609365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Rectangle 9">
            <a:extLst>
              <a:ext uri="{FF2B5EF4-FFF2-40B4-BE49-F238E27FC236}">
                <a16:creationId xmlns:a16="http://schemas.microsoft.com/office/drawing/2014/main" id="{BD1CAB03-F6A4-4736-85F6-261056424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30"/>
            <a:ext cx="12192000" cy="6858000"/>
          </a:xfrm>
          <a:prstGeom prst="rect">
            <a:avLst/>
          </a:prstGeom>
          <a:gradFill flip="none" rotWithShape="1">
            <a:gsLst>
              <a:gs pos="32000">
                <a:schemeClr val="bg2">
                  <a:lumMod val="75000"/>
                  <a:alpha val="3000"/>
                </a:schemeClr>
              </a:gs>
              <a:gs pos="100000">
                <a:sysClr val="windowText" lastClr="000000">
                  <a:alpha val="70000"/>
                </a:sysClr>
              </a:gs>
            </a:gsLst>
            <a:path path="circle">
              <a:fillToRect l="50000" t="5000" r="50000" b="95000"/>
            </a:path>
            <a:tileRect/>
          </a:gradFill>
          <a:ln w="9525" cap="flat" cmpd="sng" algn="ctr">
            <a:no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3E2321B3-5D47-422E-8DD6-192DA485FF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30000"/>
              <a:duotone>
                <a:prstClr val="black"/>
                <a:schemeClr val="accent3">
                  <a:tint val="45000"/>
                  <a:satMod val="400000"/>
                </a:schemeClr>
              </a:duotone>
              <a:extLst>
                <a:ext uri="{BEBA8EAE-BF5A-486C-A8C5-ECC9F3942E4B}">
                  <a14:imgProps xmlns:a14="http://schemas.microsoft.com/office/drawing/2010/main">
                    <a14:imgLayer>
                      <a14:imgEffect>
                        <a14:sharpenSoften amount="35000"/>
                      </a14:imgEffect>
                    </a14:imgLayer>
                  </a14:imgProps>
                </a:ext>
              </a:extLst>
            </a:blip>
            <a:srcRect/>
            <a:tile tx="0" ty="0" sx="100000" sy="100000" flip="none" algn="ctr"/>
          </a:blip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595269" y="2841674"/>
            <a:ext cx="9001462" cy="4853354"/>
          </a:xfrm>
        </p:spPr>
        <p:txBody>
          <a:bodyPr vert="horz" lIns="91440" tIns="45720" rIns="91440" bIns="45720" rtlCol="0">
            <a:noAutofit/>
          </a:bodyPr>
          <a:lstStyle/>
          <a:p>
            <a:pPr marL="466344" indent="-466344" algn="l" defTabSz="932688">
              <a:lnSpc>
                <a:spcPct val="110000"/>
              </a:lnSpc>
              <a:spcBef>
                <a:spcPts val="1326"/>
              </a:spcBef>
              <a:buFont typeface="Arial" pitchFamily="34" charset="0"/>
              <a:buChar char="•"/>
            </a:pPr>
            <a:r>
              <a:rPr lang="en-US" sz="1800" dirty="0">
                <a:latin typeface="Arial"/>
                <a:cs typeface="Arial"/>
              </a:rPr>
              <a:t>Last, effective communication skills are crucial for healthy and social professionals to build other abilities.</a:t>
            </a:r>
          </a:p>
          <a:p>
            <a:pPr marL="466344" indent="-466344" algn="l" defTabSz="932688">
              <a:lnSpc>
                <a:spcPct val="110000"/>
              </a:lnSpc>
              <a:spcBef>
                <a:spcPts val="1326"/>
              </a:spcBef>
              <a:buFont typeface="Arial" pitchFamily="34" charset="0"/>
              <a:buChar char="•"/>
            </a:pPr>
            <a:r>
              <a:rPr lang="en-US" sz="1800" dirty="0">
                <a:latin typeface="Arial"/>
                <a:cs typeface="Arial"/>
              </a:rPr>
              <a:t>For instance, if health care professionals struggle to listen and comprehend the wishes  of the people in their care, they struggle to offer them with care that is really focused on them. (</a:t>
            </a:r>
            <a:r>
              <a:rPr lang="en-US" sz="1800" dirty="0" err="1">
                <a:latin typeface="Arial"/>
                <a:cs typeface="Arial"/>
              </a:rPr>
              <a:t>Konttila</a:t>
            </a:r>
            <a:r>
              <a:rPr lang="en-US" sz="1800" dirty="0">
                <a:latin typeface="Arial"/>
                <a:cs typeface="Arial"/>
              </a:rPr>
              <a:t>, et al.,2019).</a:t>
            </a:r>
          </a:p>
          <a:p>
            <a:pPr marL="466344" indent="-466344" algn="l" defTabSz="932688">
              <a:lnSpc>
                <a:spcPct val="110000"/>
              </a:lnSpc>
              <a:spcBef>
                <a:spcPts val="1326"/>
              </a:spcBef>
              <a:buFont typeface="Arial" pitchFamily="34" charset="0"/>
              <a:buChar char="•"/>
            </a:pPr>
            <a:r>
              <a:rPr lang="en-US" sz="1800" dirty="0">
                <a:latin typeface="Arial"/>
                <a:cs typeface="Arial"/>
              </a:rPr>
              <a:t>Similarly, if they care about people’s freedom, privacy, and dignity, they need to be able to communicate effectively with them. Strong verbal and written. Communication skills are essential to the successful completion of the job. (Tate and Frame, 2019).</a:t>
            </a:r>
          </a:p>
          <a:p>
            <a:pPr algn="l" defTabSz="932688">
              <a:lnSpc>
                <a:spcPct val="110000"/>
              </a:lnSpc>
              <a:spcBef>
                <a:spcPts val="1326"/>
              </a:spcBef>
            </a:pPr>
            <a:endParaRPr lang="en-US" sz="1800" dirty="0">
              <a:latin typeface="Arial"/>
              <a:cs typeface="Arial"/>
            </a:endParaRPr>
          </a:p>
        </p:txBody>
      </p:sp>
      <p:sp>
        <p:nvSpPr>
          <p:cNvPr id="2" name="Slide Number Placeholder 1">
            <a:extLst>
              <a:ext uri="{FF2B5EF4-FFF2-40B4-BE49-F238E27FC236}">
                <a16:creationId xmlns:a16="http://schemas.microsoft.com/office/drawing/2014/main" id="{C659D918-8846-D030-A45B-23D6D1E2BB83}"/>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6" name="Rectangle: Diagonal Corners Rounded 5">
            <a:extLst>
              <a:ext uri="{FF2B5EF4-FFF2-40B4-BE49-F238E27FC236}">
                <a16:creationId xmlns:a16="http://schemas.microsoft.com/office/drawing/2014/main" id="{B72E604D-C721-4570-6B44-254D0703E176}"/>
              </a:ext>
              <a:ext uri="{C183D7F6-B498-43B3-948B-1728B52AA6E4}">
                <adec:decorative xmlns:adec="http://schemas.microsoft.com/office/drawing/2017/decorative" val="1"/>
              </a:ext>
            </a:extLst>
          </p:cNvPr>
          <p:cNvSpPr/>
          <p:nvPr/>
        </p:nvSpPr>
        <p:spPr>
          <a:xfrm>
            <a:off x="179588" y="152715"/>
            <a:ext cx="8064546" cy="1598713"/>
          </a:xfrm>
          <a:prstGeom prst="round2DiagRect">
            <a:avLst/>
          </a:prstGeom>
          <a:ln>
            <a:solidFill>
              <a:schemeClr val="accent1"/>
            </a:solidFill>
          </a:ln>
        </p:spPr>
        <p:style>
          <a:lnRef idx="2">
            <a:schemeClr val="accent4"/>
          </a:lnRef>
          <a:fillRef idx="1">
            <a:schemeClr val="lt1"/>
          </a:fillRef>
          <a:effectRef idx="0">
            <a:schemeClr val="accent4"/>
          </a:effectRef>
          <a:fontRef idx="minor">
            <a:schemeClr val="dk1"/>
          </a:fontRef>
        </p:style>
        <p:txBody>
          <a:bodyPr rtlCol="0" anchor="ctr">
            <a:scene3d>
              <a:camera prst="orthographicFront"/>
              <a:lightRig rig="soft" dir="t">
                <a:rot lat="0" lon="0" rev="15600000"/>
              </a:lightRig>
            </a:scene3d>
            <a:sp3d extrusionH="57150" prstMaterial="softEdge">
              <a:bevelT w="25400" h="38100"/>
            </a:sp3d>
          </a:bodyPr>
          <a:lstStyle/>
          <a:p>
            <a:pPr algn="ctr"/>
            <a:r>
              <a:rPr lang="en-GB" sz="2000" b="1" dirty="0">
                <a:ln/>
                <a:solidFill>
                  <a:schemeClr val="accent4"/>
                </a:solidFill>
              </a:rPr>
              <a:t>Effective communication skills </a:t>
            </a:r>
          </a:p>
        </p:txBody>
      </p:sp>
      <p:pic>
        <p:nvPicPr>
          <p:cNvPr id="8" name="Picture 7" descr="A group of people sitting at a table&#10;&#10;Description automatically generated with medium confidence">
            <a:extLst>
              <a:ext uri="{FF2B5EF4-FFF2-40B4-BE49-F238E27FC236}">
                <a16:creationId xmlns:a16="http://schemas.microsoft.com/office/drawing/2014/main" id="{7053DC75-221F-1D30-2BA2-70EF0889BA3A}"/>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244134" y="-2030"/>
            <a:ext cx="3947866" cy="2752733"/>
          </a:xfrm>
          <a:prstGeom prst="rect">
            <a:avLst/>
          </a:prstGeom>
        </p:spPr>
      </p:pic>
      <p:sp>
        <p:nvSpPr>
          <p:cNvPr id="13" name="TextBox 12">
            <a:extLst>
              <a:ext uri="{FF2B5EF4-FFF2-40B4-BE49-F238E27FC236}">
                <a16:creationId xmlns:a16="http://schemas.microsoft.com/office/drawing/2014/main" id="{5470F7E5-C12E-3147-E880-7A81F422B3D3}"/>
              </a:ext>
            </a:extLst>
          </p:cNvPr>
          <p:cNvSpPr txBox="1"/>
          <p:nvPr/>
        </p:nvSpPr>
        <p:spPr>
          <a:xfrm>
            <a:off x="11570940" y="4944807"/>
            <a:ext cx="277809" cy="6463308"/>
          </a:xfrm>
          <a:prstGeom prst="rect">
            <a:avLst/>
          </a:prstGeom>
          <a:noFill/>
        </p:spPr>
        <p:txBody>
          <a:bodyPr wrap="square" rtlCol="0">
            <a:spAutoFit/>
          </a:bodyPr>
          <a:lstStyle/>
          <a:p>
            <a:r>
              <a:rPr lang="en-GB" sz="900">
                <a:hlinkClick r:id="rId5" tooltip="http://brewminate.com/the-importance-of-listening-in-effective-communication/"/>
              </a:rPr>
              <a:t>This Photo</a:t>
            </a:r>
            <a:r>
              <a:rPr lang="en-GB" sz="900"/>
              <a:t> by Unknown Author is licensed under </a:t>
            </a:r>
            <a:r>
              <a:rPr lang="en-GB" sz="900">
                <a:hlinkClick r:id="rId6" tooltip="https://creativecommons.org/licenses/by-nc-sa/3.0/"/>
              </a:rPr>
              <a:t>CC BY-SA-NC</a:t>
            </a:r>
            <a:endParaRPr lang="en-GB" sz="900"/>
          </a:p>
        </p:txBody>
      </p:sp>
    </p:spTree>
    <p:extLst>
      <p:ext uri="{BB962C8B-B14F-4D97-AF65-F5344CB8AC3E}">
        <p14:creationId xmlns:p14="http://schemas.microsoft.com/office/powerpoint/2010/main" val="4075296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pic>
        <p:nvPicPr>
          <p:cNvPr id="12" name="Picture 11" descr="Text">
            <a:extLst>
              <a:ext uri="{FF2B5EF4-FFF2-40B4-BE49-F238E27FC236}">
                <a16:creationId xmlns:a16="http://schemas.microsoft.com/office/drawing/2014/main" id="{9954FE4B-82BA-B422-8F1E-2765FABA54C0}"/>
              </a:ext>
            </a:extLst>
          </p:cNvPr>
          <p:cNvPicPr>
            <a:picLocks noChangeAspect="1"/>
          </p:cNvPicPr>
          <p:nvPr/>
        </p:nvPicPr>
        <p:blipFill rotWithShape="1">
          <a:blip r:embed="rId3">
            <a:alphaModFix amt="35000"/>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5390" b="9729"/>
          <a:stretch/>
        </p:blipFill>
        <p:spPr>
          <a:xfrm>
            <a:off x="1" y="-403117"/>
            <a:ext cx="12192000" cy="3114376"/>
          </a:xfrm>
          <a:prstGeom prst="rect">
            <a:avLst/>
          </a:prstGeom>
        </p:spPr>
      </p:pic>
      <p:sp>
        <p:nvSpPr>
          <p:cNvPr id="24" name="Rectangle 23">
            <a:extLst>
              <a:ext uri="{FF2B5EF4-FFF2-40B4-BE49-F238E27FC236}">
                <a16:creationId xmlns:a16="http://schemas.microsoft.com/office/drawing/2014/main" id="{4DE0D6BE-330A-422D-9BD9-1E18F73C6E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32000">
                <a:schemeClr val="bg2">
                  <a:lumMod val="75000"/>
                  <a:alpha val="3000"/>
                </a:schemeClr>
              </a:gs>
              <a:gs pos="100000">
                <a:sysClr val="windowText" lastClr="000000">
                  <a:alpha val="70000"/>
                </a:sysClr>
              </a:gs>
            </a:gsLst>
            <a:path path="circle">
              <a:fillToRect l="50000" t="5000" r="50000" b="95000"/>
            </a:path>
            <a:tileRect/>
          </a:gradFill>
          <a:ln w="9525" cap="flat" cmpd="sng" algn="ctr">
            <a:no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73B9868E-369C-4771-9823-654380C1B9B6}"/>
              </a:ext>
            </a:extLst>
          </p:cNvPr>
          <p:cNvSpPr>
            <a:spLocks noGrp="1"/>
          </p:cNvSpPr>
          <p:nvPr>
            <p:ph type="title"/>
          </p:nvPr>
        </p:nvSpPr>
        <p:spPr>
          <a:xfrm>
            <a:off x="913795" y="609600"/>
            <a:ext cx="10353761" cy="6071419"/>
          </a:xfrm>
        </p:spPr>
        <p:txBody>
          <a:bodyPr>
            <a:normAutofit/>
          </a:bodyPr>
          <a:lstStyle/>
          <a:p>
            <a:r>
              <a:rPr lang="en-GB" sz="1100" dirty="0"/>
              <a:t>Appropriate future job</a:t>
            </a:r>
            <a:br>
              <a:rPr lang="en-GB" sz="1100" dirty="0"/>
            </a:br>
            <a:r>
              <a:rPr lang="en-GB" sz="1100" dirty="0"/>
              <a:t>social work.</a:t>
            </a:r>
            <a:br>
              <a:rPr lang="en-GB" sz="1100" dirty="0"/>
            </a:br>
            <a:br>
              <a:rPr lang="en-GB" sz="1100" dirty="0"/>
            </a:br>
            <a:r>
              <a:rPr lang="en-GB" sz="1100" dirty="0"/>
              <a:t>Identify the needs  </a:t>
            </a:r>
            <a:br>
              <a:rPr lang="en-GB" sz="1100" dirty="0"/>
            </a:br>
            <a:br>
              <a:rPr lang="en-GB" sz="1100" dirty="0"/>
            </a:br>
            <a:br>
              <a:rPr lang="en-GB" sz="1100" dirty="0"/>
            </a:br>
            <a:endParaRPr lang="en-GB" sz="1100" dirty="0"/>
          </a:p>
        </p:txBody>
      </p:sp>
      <p:sp>
        <p:nvSpPr>
          <p:cNvPr id="19" name="Content Placeholder 7">
            <a:extLst>
              <a:ext uri="{FF2B5EF4-FFF2-40B4-BE49-F238E27FC236}">
                <a16:creationId xmlns:a16="http://schemas.microsoft.com/office/drawing/2014/main" id="{CAC8FBCC-977A-AC7E-8E49-E5A8CB1721F6}"/>
              </a:ext>
            </a:extLst>
          </p:cNvPr>
          <p:cNvSpPr>
            <a:spLocks noGrp="1"/>
          </p:cNvSpPr>
          <p:nvPr>
            <p:ph idx="1"/>
          </p:nvPr>
        </p:nvSpPr>
        <p:spPr>
          <a:xfrm>
            <a:off x="913795" y="2096064"/>
            <a:ext cx="10353762" cy="3695136"/>
          </a:xfrm>
        </p:spPr>
        <p:txBody>
          <a:bodyPr>
            <a:normAutofit/>
          </a:bodyPr>
          <a:lstStyle/>
          <a:p>
            <a:pPr marL="0" indent="0">
              <a:lnSpc>
                <a:spcPct val="110000"/>
              </a:lnSpc>
              <a:buNone/>
            </a:pPr>
            <a:endParaRPr lang="en-GB"/>
          </a:p>
          <a:p>
            <a:pPr marL="0" indent="0">
              <a:lnSpc>
                <a:spcPct val="110000"/>
              </a:lnSpc>
              <a:buNone/>
            </a:pPr>
            <a:endParaRPr lang="en-GB"/>
          </a:p>
          <a:p>
            <a:pPr marL="0" indent="0">
              <a:lnSpc>
                <a:spcPct val="110000"/>
              </a:lnSpc>
              <a:buNone/>
            </a:pPr>
            <a:endParaRPr lang="en-GB"/>
          </a:p>
          <a:p>
            <a:pPr marL="0" indent="0">
              <a:lnSpc>
                <a:spcPct val="110000"/>
              </a:lnSpc>
              <a:buNone/>
            </a:pPr>
            <a:endParaRPr lang="en-GB"/>
          </a:p>
          <a:p>
            <a:pPr marL="0" indent="0">
              <a:lnSpc>
                <a:spcPct val="110000"/>
              </a:lnSpc>
              <a:buNone/>
            </a:pPr>
            <a:endParaRPr lang="en-GB">
              <a:latin typeface="Arial" panose="020B0604020202020204" pitchFamily="34" charset="0"/>
              <a:cs typeface="Arial" panose="020B0604020202020204" pitchFamily="34" charset="0"/>
            </a:endParaRPr>
          </a:p>
          <a:p>
            <a:pPr>
              <a:lnSpc>
                <a:spcPct val="110000"/>
              </a:lnSpc>
              <a:buFont typeface="Wingdings" panose="05000000000000000000" pitchFamily="2" charset="2"/>
              <a:buChar char="§"/>
            </a:pPr>
            <a:r>
              <a:rPr lang="en-GB" dirty="0">
                <a:latin typeface="Arial" panose="020B0604020202020204" pitchFamily="34" charset="0"/>
                <a:cs typeface="Arial" panose="020B0604020202020204" pitchFamily="34" charset="0"/>
              </a:rPr>
              <a:t> identify the needs of service users, caretakers, and other professionals</a:t>
            </a:r>
            <a:endParaRPr lang="en-GB">
              <a:latin typeface="Arial" panose="020B0604020202020204" pitchFamily="34" charset="0"/>
              <a:cs typeface="Arial" panose="020B0604020202020204" pitchFamily="34" charset="0"/>
            </a:endParaRPr>
          </a:p>
          <a:p>
            <a:pPr>
              <a:lnSpc>
                <a:spcPct val="110000"/>
              </a:lnSpc>
              <a:buFont typeface="Wingdings" panose="05000000000000000000" pitchFamily="2" charset="2"/>
              <a:buChar char="§"/>
            </a:pPr>
            <a:r>
              <a:rPr lang="en-GB" dirty="0">
                <a:latin typeface="Arial" panose="020B0604020202020204" pitchFamily="34" charset="0"/>
                <a:cs typeface="Arial" panose="020B0604020202020204" pitchFamily="34" charset="0"/>
              </a:rPr>
              <a:t> Create kind of data that required others..</a:t>
            </a:r>
            <a:endParaRPr lang="en-GB">
              <a:latin typeface="Arial" panose="020B0604020202020204" pitchFamily="34" charset="0"/>
              <a:cs typeface="Arial" panose="020B0604020202020204" pitchFamily="34" charset="0"/>
            </a:endParaRPr>
          </a:p>
          <a:p>
            <a:pPr>
              <a:lnSpc>
                <a:spcPct val="110000"/>
              </a:lnSpc>
              <a:buFont typeface="Wingdings" panose="05000000000000000000" pitchFamily="2" charset="2"/>
              <a:buChar char="§"/>
            </a:pPr>
            <a:r>
              <a:rPr lang="en-GB" dirty="0">
                <a:latin typeface="Arial" panose="020B0604020202020204" pitchFamily="34" charset="0"/>
                <a:cs typeface="Arial" panose="020B0604020202020204" pitchFamily="34" charset="0"/>
              </a:rPr>
              <a:t> Find difficult circumstance accurately </a:t>
            </a:r>
            <a:endParaRPr lang="en-GB">
              <a:latin typeface="Arial" panose="020B0604020202020204" pitchFamily="34" charset="0"/>
              <a:cs typeface="Arial" panose="020B0604020202020204" pitchFamily="34" charset="0"/>
            </a:endParaRPr>
          </a:p>
          <a:p>
            <a:pPr marL="457200" indent="-457200">
              <a:lnSpc>
                <a:spcPct val="110000"/>
              </a:lnSpc>
              <a:buFont typeface="+mj-lt"/>
              <a:buAutoNum type="arabicPeriod"/>
            </a:pPr>
            <a:endParaRPr lang="en-GB"/>
          </a:p>
        </p:txBody>
      </p:sp>
      <p:sp>
        <p:nvSpPr>
          <p:cNvPr id="17" name="TextBox 16">
            <a:extLst>
              <a:ext uri="{FF2B5EF4-FFF2-40B4-BE49-F238E27FC236}">
                <a16:creationId xmlns:a16="http://schemas.microsoft.com/office/drawing/2014/main" id="{BB2806A1-1120-1F6B-4FF6-29ED6481789E}"/>
              </a:ext>
            </a:extLst>
          </p:cNvPr>
          <p:cNvSpPr txBox="1"/>
          <p:nvPr/>
        </p:nvSpPr>
        <p:spPr>
          <a:xfrm>
            <a:off x="16582167" y="3981090"/>
            <a:ext cx="1309812" cy="415498"/>
          </a:xfrm>
          <a:prstGeom prst="rect">
            <a:avLst/>
          </a:prstGeom>
          <a:solidFill>
            <a:srgbClr val="000000"/>
          </a:solidFill>
        </p:spPr>
        <p:txBody>
          <a:bodyPr wrap="square" rtlCol="0">
            <a:spAutoFit/>
          </a:bodyPr>
          <a:lstStyle/>
          <a:p>
            <a:pPr algn="r">
              <a:spcAft>
                <a:spcPts val="600"/>
              </a:spcAft>
            </a:pPr>
            <a:r>
              <a:rPr lang="en-GB" sz="700">
                <a:solidFill>
                  <a:srgbClr val="FFFFFF"/>
                </a:solidFill>
                <a:hlinkClick r:id="rId4" tooltip="https://usq.pressbooks.pub/traumainformedpractice/chapter/6-2-the-teacher-must-survive-self-care-and-managing-secondary-trauma/">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653246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03371" y="2544854"/>
            <a:ext cx="9228201" cy="3112409"/>
          </a:xfrm>
        </p:spPr>
        <p:txBody>
          <a:bodyPr vert="horz" lIns="91440" tIns="45720" rIns="91440" bIns="45720" rtlCol="0" anchor="t">
            <a:normAutofit fontScale="92500" lnSpcReduction="10000"/>
          </a:bodyPr>
          <a:lstStyle/>
          <a:p>
            <a:pPr marL="457200" indent="-457200">
              <a:buFont typeface="Arial" pitchFamily="34" charset="0"/>
              <a:buChar char="•"/>
            </a:pPr>
            <a:r>
              <a:rPr lang="en-GB" sz="1600" dirty="0">
                <a:latin typeface="Arial"/>
                <a:cs typeface="Arial"/>
              </a:rPr>
              <a:t>In addition, people should update their IPC to reflect this new directive so that it is recorded and readily available to anybody providing care to them (Tate and Frame, 2019). </a:t>
            </a:r>
          </a:p>
          <a:p>
            <a:pPr marL="457200" indent="-457200">
              <a:buFont typeface="Arial" pitchFamily="34" charset="0"/>
              <a:buChar char="•"/>
            </a:pPr>
            <a:r>
              <a:rPr lang="en-GB" sz="1600" dirty="0">
                <a:latin typeface="Arial"/>
                <a:cs typeface="Arial"/>
              </a:rPr>
              <a:t>It is challenging for healthcare workers to guarantee excellent communication practises due to research which are showing that communication hurdles may develop from a lack of staff time and resources, restricted resources, and increased bureaucracy. </a:t>
            </a:r>
          </a:p>
          <a:p>
            <a:pPr marL="457200" indent="-457200">
              <a:buFont typeface="Arial" pitchFamily="34" charset="0"/>
              <a:buChar char="•"/>
            </a:pPr>
            <a:r>
              <a:rPr lang="en-GB" sz="1600" dirty="0">
                <a:latin typeface="Arial"/>
                <a:cs typeface="Arial"/>
              </a:rPr>
              <a:t>Informed care planning, delivery, and assessment rely on familiarity with these factors (</a:t>
            </a:r>
            <a:r>
              <a:rPr lang="en-GB" sz="1600" dirty="0" err="1">
                <a:latin typeface="Arial"/>
                <a:cs typeface="Arial"/>
              </a:rPr>
              <a:t>Konttila</a:t>
            </a:r>
            <a:r>
              <a:rPr lang="en-GB" sz="1600" dirty="0">
                <a:latin typeface="Arial"/>
                <a:cs typeface="Arial"/>
              </a:rPr>
              <a:t>, et al., 2019). </a:t>
            </a:r>
          </a:p>
          <a:p>
            <a:pPr marL="457200" indent="-457200">
              <a:buFont typeface="Arial" pitchFamily="34" charset="0"/>
              <a:buChar char="•"/>
            </a:pPr>
            <a:r>
              <a:rPr lang="en-GB" sz="1600" dirty="0">
                <a:latin typeface="Arial"/>
                <a:cs typeface="Arial"/>
              </a:rPr>
              <a:t>If doctors and patients have trouble communicating, it may have a negative impact on the quality of treatment offered and make patients less forthcoming with information. So, this may have an impact on the regulatory evaluations.</a:t>
            </a:r>
            <a:endParaRPr lang="en-US" sz="1600" dirty="0">
              <a:latin typeface="Arial"/>
              <a:cs typeface="Arial"/>
            </a:endParaRPr>
          </a:p>
        </p:txBody>
      </p:sp>
      <p:pic>
        <p:nvPicPr>
          <p:cNvPr id="4" name="Picture 3"/>
          <p:cNvPicPr>
            <a:picLocks noChangeAspect="1"/>
          </p:cNvPicPr>
          <p:nvPr/>
        </p:nvPicPr>
        <p:blipFill>
          <a:blip r:embed="rId3"/>
          <a:stretch>
            <a:fillRect/>
          </a:stretch>
        </p:blipFill>
        <p:spPr>
          <a:xfrm>
            <a:off x="8294381" y="110458"/>
            <a:ext cx="3717744" cy="1908946"/>
          </a:xfrm>
          <a:prstGeom prst="rect">
            <a:avLst/>
          </a:prstGeom>
          <a:ln w="57150">
            <a:solidFill>
              <a:schemeClr val="accent1">
                <a:lumMod val="75000"/>
              </a:schemeClr>
            </a:solidFill>
          </a:ln>
        </p:spPr>
      </p:pic>
    </p:spTree>
    <p:extLst>
      <p:ext uri="{BB962C8B-B14F-4D97-AF65-F5344CB8AC3E}">
        <p14:creationId xmlns:p14="http://schemas.microsoft.com/office/powerpoint/2010/main" val="1634065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5136" y="1028700"/>
            <a:ext cx="9947305" cy="1090657"/>
          </a:xfrm>
        </p:spPr>
        <p:txBody>
          <a:bodyPr>
            <a:normAutofit/>
          </a:bodyPr>
          <a:lstStyle/>
          <a:p>
            <a:r>
              <a:rPr lang="en-GB" sz="3400" dirty="0">
                <a:solidFill>
                  <a:srgbClr val="FFFFFF"/>
                </a:solidFill>
              </a:rPr>
              <a:t>Conclusion </a:t>
            </a:r>
            <a:br>
              <a:rPr lang="en-US" sz="3400" dirty="0">
                <a:solidFill>
                  <a:srgbClr val="FFFFFF"/>
                </a:solidFill>
              </a:rPr>
            </a:br>
            <a:endParaRPr lang="en-US" sz="3400" dirty="0">
              <a:solidFill>
                <a:srgbClr val="FFFFFF"/>
              </a:solidFill>
            </a:endParaRPr>
          </a:p>
        </p:txBody>
      </p:sp>
      <p:sp>
        <p:nvSpPr>
          <p:cNvPr id="3" name="Subtitle 2"/>
          <p:cNvSpPr>
            <a:spLocks noGrp="1"/>
          </p:cNvSpPr>
          <p:nvPr>
            <p:ph type="subTitle" idx="1"/>
          </p:nvPr>
        </p:nvSpPr>
        <p:spPr>
          <a:xfrm>
            <a:off x="1997242" y="2214187"/>
            <a:ext cx="8670758" cy="3464718"/>
          </a:xfrm>
        </p:spPr>
        <p:txBody>
          <a:bodyPr vert="horz" lIns="91440" tIns="45720" rIns="91440" bIns="45720" rtlCol="0">
            <a:normAutofit/>
          </a:bodyPr>
          <a:lstStyle/>
          <a:p>
            <a:pPr marL="457200" indent="-457200">
              <a:buFont typeface="Arial" pitchFamily="34" charset="0"/>
              <a:buChar char="•"/>
            </a:pPr>
            <a:r>
              <a:rPr lang="en-GB" sz="1800" dirty="0">
                <a:solidFill>
                  <a:srgbClr val="FFFFFF"/>
                </a:solidFill>
                <a:latin typeface="Arial"/>
                <a:cs typeface="Arial"/>
              </a:rPr>
              <a:t>it</a:t>
            </a:r>
            <a:r>
              <a:rPr lang="en-GB" sz="1900" dirty="0">
                <a:solidFill>
                  <a:srgbClr val="FFFFFF"/>
                </a:solidFill>
                <a:latin typeface="Arial"/>
                <a:cs typeface="Arial"/>
              </a:rPr>
              <a:t> has been concluded that effective communication with service users, co-workers, and visitors is essential to providing high-quality, person-centred health and social care. </a:t>
            </a:r>
          </a:p>
          <a:p>
            <a:pPr marL="457200" indent="-457200">
              <a:buFont typeface="Arial" pitchFamily="34" charset="0"/>
              <a:buChar char="•"/>
            </a:pPr>
            <a:r>
              <a:rPr lang="en-GB" sz="1900" dirty="0">
                <a:solidFill>
                  <a:srgbClr val="FFFFFF"/>
                </a:solidFill>
                <a:latin typeface="Arial"/>
                <a:cs typeface="Arial"/>
              </a:rPr>
              <a:t>Remember that communication is a two-way street, eliminate any obstacles to it, and do not assume that others know what they are thinking about them. </a:t>
            </a:r>
            <a:endParaRPr lang="en-US" sz="1900" dirty="0">
              <a:solidFill>
                <a:srgbClr val="FFFFFF"/>
              </a:solidFill>
              <a:latin typeface="Arial"/>
              <a:cs typeface="Arial"/>
            </a:endParaRPr>
          </a:p>
        </p:txBody>
      </p:sp>
    </p:spTree>
    <p:extLst>
      <p:ext uri="{BB962C8B-B14F-4D97-AF65-F5344CB8AC3E}">
        <p14:creationId xmlns:p14="http://schemas.microsoft.com/office/powerpoint/2010/main" val="2208997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4212" y="481262"/>
            <a:ext cx="8534400" cy="1443791"/>
          </a:xfrm>
        </p:spPr>
        <p:txBody>
          <a:bodyPr vert="horz" lIns="91440" tIns="45720" rIns="91440" bIns="45720" rtlCol="0" anchor="ctr">
            <a:normAutofit/>
          </a:bodyPr>
          <a:lstStyle/>
          <a:p>
            <a:pPr algn="ctr"/>
            <a:r>
              <a:rPr lang="en-US" sz="3600" dirty="0"/>
              <a:t>References</a:t>
            </a:r>
            <a:br>
              <a:rPr lang="en-US" sz="3600" b="1" i="1" dirty="0"/>
            </a:br>
            <a:endParaRPr lang="en-US" sz="3600" dirty="0"/>
          </a:p>
        </p:txBody>
      </p:sp>
      <p:sp>
        <p:nvSpPr>
          <p:cNvPr id="3" name="Subtitle 2"/>
          <p:cNvSpPr>
            <a:spLocks noGrp="1"/>
          </p:cNvSpPr>
          <p:nvPr>
            <p:ph type="subTitle" idx="1"/>
          </p:nvPr>
        </p:nvSpPr>
        <p:spPr>
          <a:xfrm>
            <a:off x="684212" y="264696"/>
            <a:ext cx="10529220" cy="6112042"/>
          </a:xfrm>
        </p:spPr>
        <p:txBody>
          <a:bodyPr vert="horz" lIns="91440" tIns="45720" rIns="91440" bIns="45720" rtlCol="0" anchor="ctr">
            <a:normAutofit/>
          </a:bodyPr>
          <a:lstStyle/>
          <a:p>
            <a:pPr marL="457200" indent="-457200">
              <a:lnSpc>
                <a:spcPct val="90000"/>
              </a:lnSpc>
              <a:buFont typeface="Wingdings 3" panose="05040102010807070707" pitchFamily="18" charset="2"/>
              <a:buChar char=""/>
            </a:pPr>
            <a:r>
              <a:rPr lang="en-US" sz="1600" dirty="0"/>
              <a:t>Arnold, E.C. and Boggs, K.U., 2019. </a:t>
            </a:r>
            <a:r>
              <a:rPr lang="en-US" sz="1600" i="1" dirty="0"/>
              <a:t>Interpersonal relationships e-book: professional communication skills for nurses</a:t>
            </a:r>
            <a:r>
              <a:rPr lang="en-US" sz="1600" dirty="0"/>
              <a:t>. Elsevier Health Sciences.</a:t>
            </a:r>
          </a:p>
          <a:p>
            <a:pPr marL="457200" indent="-457200">
              <a:lnSpc>
                <a:spcPct val="90000"/>
              </a:lnSpc>
              <a:buFont typeface="Wingdings 3" panose="05040102010807070707" pitchFamily="18" charset="2"/>
              <a:buChar char=""/>
            </a:pPr>
            <a:r>
              <a:rPr lang="en-US" sz="1600" dirty="0" err="1"/>
              <a:t>Finset</a:t>
            </a:r>
            <a:r>
              <a:rPr lang="en-US" sz="1600" dirty="0"/>
              <a:t>, A., Bosworth, H., </a:t>
            </a:r>
            <a:r>
              <a:rPr lang="en-US" sz="1600" dirty="0" err="1"/>
              <a:t>Butow</a:t>
            </a:r>
            <a:r>
              <a:rPr lang="en-US" sz="1600" dirty="0"/>
              <a:t>, P., </a:t>
            </a:r>
            <a:r>
              <a:rPr lang="en-US" sz="1600" dirty="0" err="1"/>
              <a:t>Gulbrandsen</a:t>
            </a:r>
            <a:r>
              <a:rPr lang="en-US" sz="1600" dirty="0"/>
              <a:t>, P., </a:t>
            </a:r>
            <a:r>
              <a:rPr lang="en-US" sz="1600" dirty="0" err="1"/>
              <a:t>Hulsman</a:t>
            </a:r>
            <a:r>
              <a:rPr lang="en-US" sz="1600" dirty="0"/>
              <a:t>, R.L., Pieterse, A.H., Street, R., </a:t>
            </a:r>
            <a:r>
              <a:rPr lang="en-US" sz="1600" dirty="0" err="1"/>
              <a:t>Tschoetschel</a:t>
            </a:r>
            <a:r>
              <a:rPr lang="en-US" sz="1600" dirty="0"/>
              <a:t>, R. and van </a:t>
            </a:r>
            <a:r>
              <a:rPr lang="en-US" sz="1600" dirty="0" err="1"/>
              <a:t>Weert</a:t>
            </a:r>
            <a:r>
              <a:rPr lang="en-US" sz="1600" dirty="0"/>
              <a:t>, J., 2020. Effective health communication–a key factor in fighting the COVID-19 pandemic. </a:t>
            </a:r>
            <a:r>
              <a:rPr lang="en-US" sz="1600" i="1" dirty="0"/>
              <a:t>Patient education and counseling</a:t>
            </a:r>
            <a:r>
              <a:rPr lang="en-US" sz="1600" dirty="0"/>
              <a:t>, </a:t>
            </a:r>
            <a:r>
              <a:rPr lang="en-US" sz="1600" i="1" dirty="0"/>
              <a:t>103</a:t>
            </a:r>
            <a:r>
              <a:rPr lang="en-US" sz="1600" dirty="0"/>
              <a:t>(5), p.873.</a:t>
            </a:r>
          </a:p>
          <a:p>
            <a:pPr marL="457200" indent="-457200">
              <a:lnSpc>
                <a:spcPct val="90000"/>
              </a:lnSpc>
              <a:buFont typeface="Wingdings 3" panose="05040102010807070707" pitchFamily="18" charset="2"/>
              <a:buChar char=""/>
            </a:pPr>
            <a:r>
              <a:rPr lang="en-US" sz="1600" dirty="0" err="1"/>
              <a:t>Konttila</a:t>
            </a:r>
            <a:r>
              <a:rPr lang="en-US" sz="1600" dirty="0"/>
              <a:t>, J., </a:t>
            </a:r>
            <a:r>
              <a:rPr lang="en-US" sz="1600" dirty="0" err="1"/>
              <a:t>Siira</a:t>
            </a:r>
            <a:r>
              <a:rPr lang="en-US" sz="1600" dirty="0"/>
              <a:t>, H., </a:t>
            </a:r>
            <a:r>
              <a:rPr lang="en-US" sz="1600" dirty="0" err="1"/>
              <a:t>Kyngäs</a:t>
            </a:r>
            <a:r>
              <a:rPr lang="en-US" sz="1600" dirty="0"/>
              <a:t>, H., </a:t>
            </a:r>
            <a:r>
              <a:rPr lang="en-US" sz="1600" dirty="0" err="1"/>
              <a:t>Lahtinen</a:t>
            </a:r>
            <a:r>
              <a:rPr lang="en-US" sz="1600" dirty="0"/>
              <a:t>, M., Elo, S., </a:t>
            </a:r>
            <a:r>
              <a:rPr lang="en-US" sz="1600" dirty="0" err="1"/>
              <a:t>Kääriäinen</a:t>
            </a:r>
            <a:r>
              <a:rPr lang="en-US" sz="1600" dirty="0"/>
              <a:t>, M., Kaakinen, P., </a:t>
            </a:r>
            <a:r>
              <a:rPr lang="en-US" sz="1600" dirty="0" err="1"/>
              <a:t>Oikarinen</a:t>
            </a:r>
            <a:r>
              <a:rPr lang="en-US" sz="1600" dirty="0"/>
              <a:t>, A., </a:t>
            </a:r>
            <a:r>
              <a:rPr lang="en-US" sz="1600" dirty="0" err="1"/>
              <a:t>Yamakawa</a:t>
            </a:r>
            <a:r>
              <a:rPr lang="en-US" sz="1600" dirty="0"/>
              <a:t>, M., Fukui, S. and </a:t>
            </a:r>
            <a:r>
              <a:rPr lang="en-US" sz="1600" dirty="0" err="1"/>
              <a:t>Utsumi</a:t>
            </a:r>
            <a:r>
              <a:rPr lang="en-US" sz="1600" dirty="0"/>
              <a:t>, M., 2019. Healthcare professionals’ competence in </a:t>
            </a:r>
            <a:r>
              <a:rPr lang="en-US" sz="1600" dirty="0" err="1"/>
              <a:t>digitalisation</a:t>
            </a:r>
            <a:r>
              <a:rPr lang="en-US" sz="1600" dirty="0"/>
              <a:t>: A systematic review. </a:t>
            </a:r>
            <a:r>
              <a:rPr lang="en-US" sz="1600" i="1" dirty="0"/>
              <a:t>Journal of clinical nursing</a:t>
            </a:r>
            <a:r>
              <a:rPr lang="en-US" sz="1600" dirty="0"/>
              <a:t>, </a:t>
            </a:r>
            <a:r>
              <a:rPr lang="en-US" sz="1600" i="1" dirty="0"/>
              <a:t>28</a:t>
            </a:r>
            <a:r>
              <a:rPr lang="en-US" sz="1600" dirty="0"/>
              <a:t>(5-6), pp.745-761.</a:t>
            </a:r>
          </a:p>
          <a:p>
            <a:pPr>
              <a:lnSpc>
                <a:spcPct val="90000"/>
              </a:lnSpc>
              <a:buFont typeface="Wingdings 3" panose="05040102010807070707" pitchFamily="18" charset="2"/>
              <a:buChar char=""/>
            </a:pPr>
            <a:endParaRPr lang="en-US" sz="1300" dirty="0"/>
          </a:p>
        </p:txBody>
      </p:sp>
    </p:spTree>
    <p:extLst>
      <p:ext uri="{BB962C8B-B14F-4D97-AF65-F5344CB8AC3E}">
        <p14:creationId xmlns:p14="http://schemas.microsoft.com/office/powerpoint/2010/main" val="26334408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6B040A4C94EAC46BE1B9499E5F0E36C" ma:contentTypeVersion="9" ma:contentTypeDescription="Create a new document." ma:contentTypeScope="" ma:versionID="387db6361138f8e8e395f6b51fb15deb">
  <xsd:schema xmlns:xsd="http://www.w3.org/2001/XMLSchema" xmlns:xs="http://www.w3.org/2001/XMLSchema" xmlns:p="http://schemas.microsoft.com/office/2006/metadata/properties" xmlns:ns3="8ecffad1-7cd6-4418-bee0-2d8591d139cb" xmlns:ns4="ac030f0c-32f4-4761-8968-de7f208a415f" targetNamespace="http://schemas.microsoft.com/office/2006/metadata/properties" ma:root="true" ma:fieldsID="a8aa76bb995170a977f4c706cf33c2b4" ns3:_="" ns4:_="">
    <xsd:import namespace="8ecffad1-7cd6-4418-bee0-2d8591d139cb"/>
    <xsd:import namespace="ac030f0c-32f4-4761-8968-de7f208a415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cffad1-7cd6-4418-bee0-2d8591d139c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_activity" ma:index="16"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c030f0c-32f4-4761-8968-de7f208a415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8ecffad1-7cd6-4418-bee0-2d8591d139cb" xsi:nil="true"/>
  </documentManagement>
</p:properties>
</file>

<file path=customXml/itemProps1.xml><?xml version="1.0" encoding="utf-8"?>
<ds:datastoreItem xmlns:ds="http://schemas.openxmlformats.org/officeDocument/2006/customXml" ds:itemID="{4EF7402D-2495-4144-A931-A47D56911C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cffad1-7cd6-4418-bee0-2d8591d139cb"/>
    <ds:schemaRef ds:uri="ac030f0c-32f4-4761-8968-de7f208a41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92045AA-135F-488F-A7EC-BCE98ABCFAC7}">
  <ds:schemaRefs>
    <ds:schemaRef ds:uri="http://schemas.microsoft.com/sharepoint/v3/contenttype/forms"/>
  </ds:schemaRefs>
</ds:datastoreItem>
</file>

<file path=customXml/itemProps3.xml><?xml version="1.0" encoding="utf-8"?>
<ds:datastoreItem xmlns:ds="http://schemas.openxmlformats.org/officeDocument/2006/customXml" ds:itemID="{7E0E0C10-00FD-47E3-9896-0732AA4C9989}">
  <ds:schemaRefs>
    <ds:schemaRef ds:uri="http://schemas.microsoft.com/office/2006/metadata/properties"/>
    <ds:schemaRef ds:uri="8ecffad1-7cd6-4418-bee0-2d8591d139cb"/>
    <ds:schemaRef ds:uri="http://purl.org/dc/dcmitype/"/>
    <ds:schemaRef ds:uri="http://schemas.microsoft.com/office/2006/documentManagement/types"/>
    <ds:schemaRef ds:uri="http://www.w3.org/XML/1998/namespace"/>
    <ds:schemaRef ds:uri="http://schemas.microsoft.com/office/infopath/2007/PartnerControls"/>
    <ds:schemaRef ds:uri="ac030f0c-32f4-4761-8968-de7f208a415f"/>
    <ds:schemaRef ds:uri="http://schemas.openxmlformats.org/package/2006/metadata/core-properties"/>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Frame</Template>
  <TotalTime>0</TotalTime>
  <Words>2254</Words>
  <Application>Microsoft Office PowerPoint</Application>
  <PresentationFormat>Widescreen</PresentationFormat>
  <Paragraphs>60</Paragraphs>
  <Slides>8</Slides>
  <Notes>5</Notes>
  <HiddenSlides>2</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vt:i4>
      </vt:variant>
    </vt:vector>
  </HeadingPairs>
  <TitlesOfParts>
    <vt:vector size="17" baseType="lpstr">
      <vt:lpstr>Aharoni</vt:lpstr>
      <vt:lpstr>Arial</vt:lpstr>
      <vt:lpstr>Arial Black</vt:lpstr>
      <vt:lpstr>Bookman Old Style</vt:lpstr>
      <vt:lpstr>Calibri</vt:lpstr>
      <vt:lpstr>Rockwell</vt:lpstr>
      <vt:lpstr>Wingdings</vt:lpstr>
      <vt:lpstr>Wingdings 3</vt:lpstr>
      <vt:lpstr>Damask</vt:lpstr>
      <vt:lpstr>Health and Social Care </vt:lpstr>
      <vt:lpstr>Introduction  </vt:lpstr>
      <vt:lpstr>Relevance of Communication Skills  with Health and Social care </vt:lpstr>
      <vt:lpstr>PowerPoint Presentation</vt:lpstr>
      <vt:lpstr>Appropriate future job social work.  Identify the needs     </vt:lpstr>
      <vt:lpstr>PowerPoint Presentation</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and Social Care</dc:title>
  <dc:creator>Raba Akhtar</dc:creator>
  <cp:lastModifiedBy>Ifrah Yassin (2132691)</cp:lastModifiedBy>
  <cp:revision>63</cp:revision>
  <dcterms:created xsi:type="dcterms:W3CDTF">2023-02-17T11:33:03Z</dcterms:created>
  <dcterms:modified xsi:type="dcterms:W3CDTF">2023-03-12T23:10:46Z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0x01010046B040A4C94EAC46BE1B9499E5F0E36C</vt:lpwstr>
  </property>
</Properties>
</file>