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0" d="100"/>
          <a:sy n="80" d="100"/>
        </p:scale>
        <p:origin x="69" y="6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A6EE5-049E-4DE4-BEB6-B2AA56C336E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22BCE-2A59-4B1D-AF28-636F702C00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560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A6EE5-049E-4DE4-BEB6-B2AA56C336E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22BCE-2A59-4B1D-AF28-636F702C00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4034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A6EE5-049E-4DE4-BEB6-B2AA56C336E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22BCE-2A59-4B1D-AF28-636F702C00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8938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A6EE5-049E-4DE4-BEB6-B2AA56C336E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22BCE-2A59-4B1D-AF28-636F702C00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1651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A6EE5-049E-4DE4-BEB6-B2AA56C336E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22BCE-2A59-4B1D-AF28-636F702C00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987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A6EE5-049E-4DE4-BEB6-B2AA56C336E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22BCE-2A59-4B1D-AF28-636F702C00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384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A6EE5-049E-4DE4-BEB6-B2AA56C336E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22BCE-2A59-4B1D-AF28-636F702C00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4973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A6EE5-049E-4DE4-BEB6-B2AA56C336E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22BCE-2A59-4B1D-AF28-636F702C00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9347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A6EE5-049E-4DE4-BEB6-B2AA56C336E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22BCE-2A59-4B1D-AF28-636F702C00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556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A6EE5-049E-4DE4-BEB6-B2AA56C336E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22BCE-2A59-4B1D-AF28-636F702C00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3114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A6EE5-049E-4DE4-BEB6-B2AA56C336E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22BCE-2A59-4B1D-AF28-636F702C00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538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6A6EE5-049E-4DE4-BEB6-B2AA56C336E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222BCE-2A59-4B1D-AF28-636F702C00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8782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Blood Doping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The increasing of red blood cells to enhance athletic performance.</a:t>
            </a:r>
          </a:p>
          <a:p>
            <a:pPr marL="0" indent="0">
              <a:buNone/>
            </a:pPr>
            <a:r>
              <a:rPr lang="en-GB" dirty="0" smtClean="0"/>
              <a:t>Erythropoietin</a:t>
            </a:r>
          </a:p>
          <a:p>
            <a:pPr marL="0" indent="0">
              <a:buNone/>
            </a:pPr>
            <a:r>
              <a:rPr lang="en-GB" dirty="0" smtClean="0"/>
              <a:t>Blood infusions / transfusions</a:t>
            </a:r>
          </a:p>
          <a:p>
            <a:pPr marL="0" indent="0">
              <a:buNone/>
            </a:pPr>
            <a:r>
              <a:rPr lang="en-GB" dirty="0" smtClean="0"/>
              <a:t>Hypoxia-inducible factor stabilise</a:t>
            </a:r>
          </a:p>
          <a:p>
            <a:pPr marL="0" indent="0">
              <a:buNone/>
            </a:pPr>
            <a:r>
              <a:rPr lang="en-GB" dirty="0" smtClean="0"/>
              <a:t>Blood substitutes</a:t>
            </a:r>
          </a:p>
          <a:p>
            <a:pPr marL="0" indent="0">
              <a:buNone/>
            </a:pPr>
            <a:r>
              <a:rPr lang="en-GB" dirty="0" err="1" smtClean="0"/>
              <a:t>Haemoglobic</a:t>
            </a:r>
            <a:r>
              <a:rPr lang="en-GB" dirty="0" smtClean="0"/>
              <a:t>-based oxygen</a:t>
            </a:r>
          </a:p>
          <a:p>
            <a:pPr marL="0" indent="0">
              <a:buNone/>
            </a:pPr>
            <a:r>
              <a:rPr lang="en-GB" dirty="0" err="1" smtClean="0"/>
              <a:t>Myo</a:t>
            </a:r>
            <a:r>
              <a:rPr lang="en-GB" dirty="0" smtClean="0"/>
              <a:t>-inositol </a:t>
            </a:r>
            <a:r>
              <a:rPr lang="en-GB" dirty="0" err="1" smtClean="0"/>
              <a:t>Trispyrophosphate</a:t>
            </a:r>
            <a:r>
              <a:rPr lang="en-GB" dirty="0" smtClean="0"/>
              <a:t> carriers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84210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Hypoxia-inducible factor </a:t>
            </a:r>
            <a:r>
              <a:rPr lang="en-GB" dirty="0" smtClean="0"/>
              <a:t>stabilise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7568" y="3140969"/>
            <a:ext cx="8229600" cy="608931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GB" sz="7000" dirty="0"/>
              <a:t>Blood substitutes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981200" y="1556793"/>
            <a:ext cx="83119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transcription factor activated during hypoxia, metabolic stress, </a:t>
            </a:r>
            <a:r>
              <a:rPr lang="en-GB" dirty="0" err="1"/>
              <a:t>vasculogenisis</a:t>
            </a:r>
            <a:r>
              <a:rPr lang="en-GB" dirty="0"/>
              <a:t> and anaemia that up regulates EPO production.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19536" y="4077073"/>
            <a:ext cx="837361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00B050"/>
                </a:solidFill>
              </a:rPr>
              <a:t>Haemoglobin-based oxygen carriers and Perfluorocarbons</a:t>
            </a:r>
          </a:p>
          <a:p>
            <a:endParaRPr lang="en-GB" dirty="0"/>
          </a:p>
          <a:p>
            <a:r>
              <a:rPr lang="en-GB" dirty="0"/>
              <a:t>Engineered oxygen carriers such as polymerised haemoglobin and perfluorocarbons.</a:t>
            </a:r>
          </a:p>
          <a:p>
            <a:endParaRPr lang="en-GB" dirty="0"/>
          </a:p>
          <a:p>
            <a:r>
              <a:rPr lang="en-GB" dirty="0"/>
              <a:t>Very high affinity for oxygen and effective oxygen donors for tissue oxygenation, increase serum iron, increase CO</a:t>
            </a:r>
            <a:r>
              <a:rPr lang="en-GB" baseline="-25000" dirty="0"/>
              <a:t>2</a:t>
            </a:r>
            <a:r>
              <a:rPr lang="en-GB" dirty="0"/>
              <a:t> production and lower lactic acid generation.</a:t>
            </a:r>
          </a:p>
          <a:p>
            <a:endParaRPr lang="en-GB" dirty="0"/>
          </a:p>
          <a:p>
            <a:r>
              <a:rPr lang="en-GB" dirty="0"/>
              <a:t>20% increase in performance </a:t>
            </a:r>
            <a:r>
              <a:rPr lang="en-GB" dirty="0" err="1"/>
              <a:t>byt</a:t>
            </a:r>
            <a:r>
              <a:rPr lang="en-GB" dirty="0"/>
              <a:t> very dangerous and high risk of heart failure.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8994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Erythropoietin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en-US" b="0" dirty="0" smtClean="0">
                <a:solidFill>
                  <a:srgbClr val="FF0000"/>
                </a:solidFill>
              </a:rPr>
              <a:t>Natural hormone produced by the kidneys to stimulate red blood cell production.</a:t>
            </a:r>
          </a:p>
          <a:p>
            <a:pPr marL="0" indent="0" algn="ctr">
              <a:buNone/>
            </a:pPr>
            <a:r>
              <a:rPr lang="en-US" altLang="en-US" b="0" dirty="0" smtClean="0"/>
              <a:t>but</a:t>
            </a:r>
          </a:p>
          <a:p>
            <a:pPr marL="0" indent="0">
              <a:buNone/>
            </a:pPr>
            <a:r>
              <a:rPr lang="en-US" altLang="en-US" b="0" dirty="0" smtClean="0">
                <a:solidFill>
                  <a:srgbClr val="FF0000"/>
                </a:solidFill>
              </a:rPr>
              <a:t>Can be cloned and administered to increase red blood cell volume.</a:t>
            </a:r>
          </a:p>
          <a:p>
            <a:pPr marL="0" indent="0" algn="ctr">
              <a:buNone/>
            </a:pPr>
            <a:r>
              <a:rPr lang="en-US" altLang="en-US" b="0" dirty="0" smtClean="0"/>
              <a:t>Leads to</a:t>
            </a:r>
          </a:p>
          <a:p>
            <a:pPr marL="0" indent="0">
              <a:buNone/>
            </a:pPr>
            <a:r>
              <a:rPr lang="en-US" altLang="en-US" b="0" dirty="0" smtClean="0">
                <a:solidFill>
                  <a:srgbClr val="FF0000"/>
                </a:solidFill>
              </a:rPr>
              <a:t>Increases VO</a:t>
            </a:r>
            <a:r>
              <a:rPr lang="en-US" altLang="en-US" b="0" baseline="-25000" dirty="0" smtClean="0">
                <a:solidFill>
                  <a:srgbClr val="FF0000"/>
                </a:solidFill>
              </a:rPr>
              <a:t>2max</a:t>
            </a:r>
            <a:r>
              <a:rPr lang="en-US" altLang="en-US" b="0" dirty="0" smtClean="0">
                <a:solidFill>
                  <a:srgbClr val="FF0000"/>
                </a:solidFill>
              </a:rPr>
              <a:t> and time to exhaustion</a:t>
            </a:r>
          </a:p>
          <a:p>
            <a:pPr marL="0" indent="0" algn="ctr">
              <a:buNone/>
            </a:pPr>
            <a:r>
              <a:rPr lang="en-US" altLang="en-US" b="0" dirty="0" smtClean="0"/>
              <a:t>but</a:t>
            </a:r>
          </a:p>
          <a:p>
            <a:pPr marL="0" indent="0">
              <a:buNone/>
            </a:pPr>
            <a:r>
              <a:rPr lang="en-US" altLang="en-US" b="0" dirty="0" smtClean="0">
                <a:solidFill>
                  <a:srgbClr val="FF0000"/>
                </a:solidFill>
              </a:rPr>
              <a:t>Can cause blood clotting and heart failure due to increased blood viscosity</a:t>
            </a:r>
            <a:endParaRPr lang="en-US" altLang="en-US" sz="2400" i="1" dirty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25385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</a:t>
            </a:r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/>
          </p:nvPr>
        </p:nvGraphicFramePr>
        <p:xfrm>
          <a:off x="1919534" y="1844825"/>
          <a:ext cx="8064894" cy="331236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121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171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1714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1714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51714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51714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517148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517148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517148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517148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517148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517148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</a:tblGrid>
              <a:tr h="4608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Control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Blood Withdrawal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Reinfusion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505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Days</a:t>
                      </a:r>
                      <a:endParaRPr lang="en-GB" sz="20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0070C0"/>
                          </a:solidFill>
                          <a:effectLst/>
                        </a:rPr>
                        <a:t>c</a:t>
                      </a:r>
                      <a:endParaRPr lang="en-GB" sz="28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0070C0"/>
                          </a:solidFill>
                          <a:effectLst/>
                        </a:rPr>
                        <a:t>1</a:t>
                      </a:r>
                      <a:endParaRPr lang="en-GB" sz="28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0070C0"/>
                          </a:solidFill>
                          <a:effectLst/>
                        </a:rPr>
                        <a:t>3</a:t>
                      </a:r>
                      <a:endParaRPr lang="en-GB" sz="28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0070C0"/>
                          </a:solidFill>
                          <a:effectLst/>
                        </a:rPr>
                        <a:t>7</a:t>
                      </a:r>
                      <a:endParaRPr lang="en-GB" sz="28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0070C0"/>
                          </a:solidFill>
                          <a:effectLst/>
                        </a:rPr>
                        <a:t>14</a:t>
                      </a:r>
                      <a:endParaRPr lang="en-GB" sz="28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0070C0"/>
                          </a:solidFill>
                          <a:effectLst/>
                        </a:rPr>
                        <a:t>28</a:t>
                      </a:r>
                      <a:endParaRPr lang="en-GB" sz="28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0</a:t>
                      </a:r>
                      <a:endParaRPr lang="en-GB" sz="2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1</a:t>
                      </a:r>
                      <a:endParaRPr lang="en-GB" sz="2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3</a:t>
                      </a:r>
                      <a:endParaRPr lang="en-GB" sz="2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7</a:t>
                      </a:r>
                      <a:endParaRPr lang="en-GB" sz="2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</a:rPr>
                        <a:t>14</a:t>
                      </a:r>
                      <a:endParaRPr lang="en-GB" sz="2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21</a:t>
                      </a:r>
                      <a:endParaRPr lang="en-GB" sz="2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505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Haemoglobin</a:t>
                      </a:r>
                      <a:endParaRPr lang="en-GB" sz="20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g/dl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rgbClr val="0070C0"/>
                          </a:solidFill>
                          <a:effectLst/>
                        </a:rPr>
                        <a:t>14.8</a:t>
                      </a:r>
                      <a:endParaRPr lang="en-GB" sz="280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0070C0"/>
                          </a:solidFill>
                          <a:effectLst/>
                        </a:rPr>
                        <a:t>12.8</a:t>
                      </a:r>
                      <a:endParaRPr lang="en-GB" sz="24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0070C0"/>
                          </a:solidFill>
                          <a:effectLst/>
                        </a:rPr>
                        <a:t>12.4</a:t>
                      </a:r>
                      <a:endParaRPr lang="en-GB" sz="24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rgbClr val="0070C0"/>
                          </a:solidFill>
                          <a:effectLst/>
                        </a:rPr>
                        <a:t>12.8</a:t>
                      </a:r>
                      <a:endParaRPr lang="en-GB" sz="240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0070C0"/>
                          </a:solidFill>
                          <a:effectLst/>
                        </a:rPr>
                        <a:t>13.2</a:t>
                      </a:r>
                      <a:endParaRPr lang="en-GB" sz="24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0070C0"/>
                          </a:solidFill>
                          <a:effectLst/>
                        </a:rPr>
                        <a:t>14.3</a:t>
                      </a:r>
                      <a:endParaRPr lang="en-GB" sz="24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</a:rPr>
                        <a:t>15.4</a:t>
                      </a:r>
                      <a:endParaRPr lang="en-GB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</a:rPr>
                        <a:t>16.0</a:t>
                      </a:r>
                      <a:endParaRPr lang="en-GB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</a:rPr>
                        <a:t>15.4</a:t>
                      </a:r>
                      <a:endParaRPr lang="en-GB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</a:rPr>
                        <a:t>14.9</a:t>
                      </a:r>
                      <a:endParaRPr lang="en-GB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</a:rPr>
                        <a:t>14.7</a:t>
                      </a:r>
                      <a:endParaRPr lang="en-GB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</a:rPr>
                        <a:t>15.0</a:t>
                      </a:r>
                      <a:endParaRPr lang="en-GB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505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err="1">
                          <a:effectLst/>
                        </a:rPr>
                        <a:t>Haemotcrit</a:t>
                      </a:r>
                      <a:r>
                        <a:rPr lang="en-GB" sz="1400" dirty="0">
                          <a:effectLst/>
                        </a:rPr>
                        <a:t> (%)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0070C0"/>
                          </a:solidFill>
                          <a:effectLst/>
                        </a:rPr>
                        <a:t>42.9</a:t>
                      </a:r>
                      <a:endParaRPr lang="en-GB" sz="28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rgbClr val="0070C0"/>
                          </a:solidFill>
                          <a:effectLst/>
                        </a:rPr>
                        <a:t>36.3</a:t>
                      </a:r>
                      <a:endParaRPr lang="en-GB" sz="240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0070C0"/>
                          </a:solidFill>
                          <a:effectLst/>
                        </a:rPr>
                        <a:t>35.5</a:t>
                      </a:r>
                      <a:endParaRPr lang="en-GB" sz="24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rgbClr val="0070C0"/>
                          </a:solidFill>
                          <a:effectLst/>
                        </a:rPr>
                        <a:t>36.9</a:t>
                      </a:r>
                      <a:endParaRPr lang="en-GB" sz="240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0070C0"/>
                          </a:solidFill>
                          <a:effectLst/>
                        </a:rPr>
                        <a:t>38.9</a:t>
                      </a:r>
                      <a:endParaRPr lang="en-GB" sz="24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0070C0"/>
                          </a:solidFill>
                          <a:effectLst/>
                        </a:rPr>
                        <a:t>41.9</a:t>
                      </a:r>
                      <a:endParaRPr lang="en-GB" sz="24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rgbClr val="FF0000"/>
                          </a:solidFill>
                          <a:effectLst/>
                        </a:rPr>
                        <a:t>45.4</a:t>
                      </a:r>
                      <a:endParaRPr lang="en-GB" sz="24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rgbClr val="FF0000"/>
                          </a:solidFill>
                          <a:effectLst/>
                        </a:rPr>
                        <a:t>47.1</a:t>
                      </a:r>
                      <a:endParaRPr lang="en-GB" sz="24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rgbClr val="FF0000"/>
                          </a:solidFill>
                          <a:effectLst/>
                        </a:rPr>
                        <a:t>45.2</a:t>
                      </a:r>
                      <a:endParaRPr lang="en-GB" sz="24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rgbClr val="FF0000"/>
                          </a:solidFill>
                          <a:effectLst/>
                        </a:rPr>
                        <a:t>44.0</a:t>
                      </a:r>
                      <a:endParaRPr lang="en-GB" sz="24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</a:rPr>
                        <a:t>43.4</a:t>
                      </a:r>
                      <a:endParaRPr lang="en-GB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</a:rPr>
                        <a:t>43.6</a:t>
                      </a:r>
                      <a:endParaRPr lang="en-GB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9" name="Rectangle 8"/>
          <p:cNvSpPr/>
          <p:nvPr/>
        </p:nvSpPr>
        <p:spPr>
          <a:xfrm>
            <a:off x="1919536" y="1124745"/>
            <a:ext cx="74523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/>
              <a:t>Hematological</a:t>
            </a:r>
            <a:r>
              <a:rPr lang="en-GB" dirty="0"/>
              <a:t> parameters after blood withdrawal and reinfusion.</a:t>
            </a:r>
          </a:p>
          <a:p>
            <a:r>
              <a:rPr lang="en-GB" i="1" dirty="0"/>
              <a:t>Control Blood withdrawal Reinfusion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2495600" y="5301208"/>
            <a:ext cx="739609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b="1" dirty="0" err="1"/>
              <a:t>Damsgaard</a:t>
            </a:r>
            <a:r>
              <a:rPr lang="en-GB" sz="1400" b="1" dirty="0"/>
              <a:t>, R. et al. (2006) Effects of blood withdrawal and reinfusion on biomarkers of erythropoiesis in humans: Implications for anti-doping strategies. </a:t>
            </a:r>
            <a:r>
              <a:rPr lang="en-GB" sz="1400" b="1" i="1" dirty="0" err="1"/>
              <a:t>Haematologica</a:t>
            </a:r>
            <a:r>
              <a:rPr lang="en-GB" sz="1400" b="1" i="1" dirty="0"/>
              <a:t> </a:t>
            </a:r>
            <a:r>
              <a:rPr lang="en-GB" sz="1400" b="1" dirty="0"/>
              <a:t>91:1006-1008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5648777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Blood Doping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en-US" b="0" dirty="0" smtClean="0"/>
              <a:t>Artificial increase in total volume of red blood cells (often via transfusion)</a:t>
            </a:r>
          </a:p>
          <a:p>
            <a:pPr marL="0" indent="0" algn="ctr">
              <a:buNone/>
            </a:pPr>
            <a:r>
              <a:rPr lang="en-US" altLang="en-US" b="0" dirty="0" smtClean="0">
                <a:solidFill>
                  <a:srgbClr val="FF0000"/>
                </a:solidFill>
              </a:rPr>
              <a:t>leads to</a:t>
            </a:r>
          </a:p>
          <a:p>
            <a:pPr marL="0" indent="0">
              <a:buNone/>
            </a:pPr>
            <a:r>
              <a:rPr lang="en-US" altLang="en-US" b="0" dirty="0" smtClean="0"/>
              <a:t>Improves endurance performance by increasing blood’s O</a:t>
            </a:r>
            <a:r>
              <a:rPr lang="en-US" altLang="en-US" b="0" baseline="-25000" dirty="0" smtClean="0"/>
              <a:t>2</a:t>
            </a:r>
            <a:r>
              <a:rPr lang="en-US" altLang="en-US" b="0" dirty="0" smtClean="0"/>
              <a:t>-carrying capacity</a:t>
            </a:r>
          </a:p>
          <a:p>
            <a:pPr marL="0" indent="0" algn="ctr">
              <a:buNone/>
            </a:pPr>
            <a:r>
              <a:rPr lang="en-US" altLang="en-US" b="0" dirty="0" smtClean="0">
                <a:solidFill>
                  <a:srgbClr val="FF0000"/>
                </a:solidFill>
              </a:rPr>
              <a:t>therefor</a:t>
            </a:r>
          </a:p>
          <a:p>
            <a:pPr marL="0" indent="0">
              <a:buNone/>
            </a:pPr>
            <a:r>
              <a:rPr lang="en-US" altLang="en-US" b="0" dirty="0" smtClean="0"/>
              <a:t>Increases VO</a:t>
            </a:r>
            <a:r>
              <a:rPr lang="en-US" altLang="en-US" b="0" baseline="-25000" dirty="0" smtClean="0"/>
              <a:t>2max</a:t>
            </a:r>
            <a:r>
              <a:rPr lang="en-US" altLang="en-US" b="0" dirty="0" smtClean="0"/>
              <a:t>, time to exhaustion, and measurable performance</a:t>
            </a:r>
          </a:p>
          <a:p>
            <a:pPr marL="0" indent="0" algn="ctr">
              <a:buNone/>
            </a:pPr>
            <a:r>
              <a:rPr lang="en-US" altLang="en-US" b="0" dirty="0" smtClean="0">
                <a:solidFill>
                  <a:srgbClr val="FF0000"/>
                </a:solidFill>
              </a:rPr>
              <a:t>but</a:t>
            </a:r>
          </a:p>
          <a:p>
            <a:pPr marL="0" indent="0">
              <a:buNone/>
            </a:pPr>
            <a:r>
              <a:rPr lang="en-US" altLang="en-US" b="0" dirty="0" smtClean="0"/>
              <a:t>Can cause blood clotting, heart failure, and transfusion complications</a:t>
            </a:r>
            <a:endParaRPr lang="en-US" altLang="en-US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44081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Notable cases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 smtClean="0"/>
              <a:t>Kaarlo</a:t>
            </a:r>
            <a:r>
              <a:rPr lang="en-GB" dirty="0" smtClean="0"/>
              <a:t> </a:t>
            </a:r>
            <a:r>
              <a:rPr lang="en-GB" dirty="0" err="1" smtClean="0"/>
              <a:t>Maaninka</a:t>
            </a:r>
            <a:r>
              <a:rPr lang="en-GB" dirty="0" smtClean="0"/>
              <a:t> (19809 Olympics) </a:t>
            </a:r>
          </a:p>
          <a:p>
            <a:pPr marL="0" indent="0">
              <a:buNone/>
            </a:pPr>
            <a:r>
              <a:rPr lang="en-GB" sz="2400" dirty="0"/>
              <a:t>Doped 2 pints of blood before winning 5 and 10m gold –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Doping not banned at the time.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solidFill>
                  <a:srgbClr val="00B050"/>
                </a:solidFill>
              </a:rPr>
              <a:t>Banned Cyclists</a:t>
            </a:r>
            <a:endParaRPr lang="en-GB" dirty="0">
              <a:solidFill>
                <a:srgbClr val="00B050"/>
              </a:solidFill>
            </a:endParaRPr>
          </a:p>
          <a:p>
            <a:r>
              <a:rPr lang="en-GB" sz="2400" dirty="0">
                <a:solidFill>
                  <a:srgbClr val="00B050"/>
                </a:solidFill>
              </a:rPr>
              <a:t>Lance Armstrong</a:t>
            </a:r>
          </a:p>
          <a:p>
            <a:r>
              <a:rPr lang="en-GB" sz="2400" dirty="0">
                <a:solidFill>
                  <a:srgbClr val="00B050"/>
                </a:solidFill>
              </a:rPr>
              <a:t>Alexander </a:t>
            </a:r>
            <a:r>
              <a:rPr lang="en-GB" sz="2400" dirty="0" err="1">
                <a:solidFill>
                  <a:srgbClr val="00B050"/>
                </a:solidFill>
              </a:rPr>
              <a:t>Verokerourov</a:t>
            </a:r>
            <a:endParaRPr lang="en-GB" sz="2400" dirty="0">
              <a:solidFill>
                <a:srgbClr val="00B050"/>
              </a:solidFill>
            </a:endParaRPr>
          </a:p>
          <a:p>
            <a:r>
              <a:rPr lang="en-GB" sz="2400" dirty="0">
                <a:solidFill>
                  <a:srgbClr val="00B050"/>
                </a:solidFill>
              </a:rPr>
              <a:t>Tyler Hamilton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23992" y="3429001"/>
            <a:ext cx="33123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70C0"/>
                </a:solidFill>
              </a:rPr>
              <a:t>Nordic Skiing</a:t>
            </a:r>
          </a:p>
          <a:p>
            <a:endParaRPr lang="en-GB" sz="2000" dirty="0">
              <a:solidFill>
                <a:srgbClr val="0070C0"/>
              </a:solidFill>
            </a:endParaRPr>
          </a:p>
          <a:p>
            <a:r>
              <a:rPr lang="en-GB" sz="2000" dirty="0">
                <a:solidFill>
                  <a:srgbClr val="0070C0"/>
                </a:solidFill>
              </a:rPr>
              <a:t>Max </a:t>
            </a:r>
            <a:r>
              <a:rPr lang="en-GB" sz="2000" dirty="0" err="1">
                <a:solidFill>
                  <a:srgbClr val="0070C0"/>
                </a:solidFill>
              </a:rPr>
              <a:t>Hauke</a:t>
            </a:r>
            <a:r>
              <a:rPr lang="en-GB" sz="2000" dirty="0">
                <a:solidFill>
                  <a:srgbClr val="0070C0"/>
                </a:solidFill>
              </a:rPr>
              <a:t> – Austrian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600056" y="4941168"/>
            <a:ext cx="338437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Operation Blood letting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Raid on 16 properties finding a blood doping lab and arresting 9 people from Germany, Estonia and Austria.</a:t>
            </a:r>
          </a:p>
        </p:txBody>
      </p:sp>
    </p:spTree>
    <p:extLst>
      <p:ext uri="{BB962C8B-B14F-4D97-AF65-F5344CB8AC3E}">
        <p14:creationId xmlns:p14="http://schemas.microsoft.com/office/powerpoint/2010/main" val="10597764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359</Words>
  <Application>Microsoft Office PowerPoint</Application>
  <PresentationFormat>Widescreen</PresentationFormat>
  <Paragraphs>98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Times New Roman</vt:lpstr>
      <vt:lpstr>Office Theme</vt:lpstr>
      <vt:lpstr>Blood Doping</vt:lpstr>
      <vt:lpstr>Hypoxia-inducible factor stabilise</vt:lpstr>
      <vt:lpstr>Erythropoietin</vt:lpstr>
      <vt:lpstr>Research</vt:lpstr>
      <vt:lpstr>Blood Doping</vt:lpstr>
      <vt:lpstr>Notable cases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Gardner</dc:creator>
  <cp:lastModifiedBy>David Gardner</cp:lastModifiedBy>
  <cp:revision>2</cp:revision>
  <dcterms:created xsi:type="dcterms:W3CDTF">2021-02-01T20:14:21Z</dcterms:created>
  <dcterms:modified xsi:type="dcterms:W3CDTF">2021-02-04T17:40:06Z</dcterms:modified>
</cp:coreProperties>
</file>